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1" r:id="rId4"/>
    <p:sldId id="279" r:id="rId5"/>
    <p:sldId id="277"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5" d="100"/>
          <a:sy n="55" d="100"/>
        </p:scale>
        <p:origin x="1096" y="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06:03:39.848"/>
    </inkml:context>
    <inkml:brush xml:id="br0">
      <inkml:brushProperty name="width" value="0.2" units="cm"/>
      <inkml:brushProperty name="height" value="0.2" units="cm"/>
      <inkml:brushProperty name="color" value="#BB5B18"/>
      <inkml:brushProperty name="ignorePressure" value="1"/>
      <inkml:brushProperty name="inkEffects" value="bronze"/>
      <inkml:brushProperty name="anchorX" value="-19041.0918"/>
      <inkml:brushProperty name="anchorY" value="-846.66687"/>
      <inkml:brushProperty name="scaleFactor" value="0.5"/>
    </inkml:brush>
  </inkml:definitions>
  <inkml:trace contextRef="#ctx0" brushRef="#br0">1 0,'0'0,"16"0,32 0,18 0,22 0,11 0,-1 0,2 0,-1 0,-14 0,-7 0,-1 0,-11 0,-2 0,-3 0,0 0,6 0,8 0,7 0,19 0,5 0,15 0,7 0,10 0,-4 0,-1 0,5 0,11 0,-7 0,11 0,16 0,36 0,22 0,17 0,12 0,6 0,-4 0,-1 0,-1 0,6 0,26 0,27 0,0 0,12 0,3 0,-13 0,-1 0,-2 0,19 0,-10 0,1 0,-28 0,-8 0,-13 0,-40 0,-27 0,-30 0,-15 0,-22 0,-4 0,-7 0,5 0,-1 0,-8 0,6 0,-1 0,1 0,-1 0,-14 0,-13 0,-1 0,-11 0,4 0,-12 0,6 0,0 0,3 0,-4 0,6 0,8 0,2 0,0 0,-2 0,-7 0,-9 0,11 0,-6 0,-10 0,-15 0,-5 0,3 0,-1 0,-5 0,-7 0,0 0,-6 0,-3 0,-5 0,4 0,-2 0,-1 0,-2 0,-2 0,5 0,0 0,5 0,5 0,-1 0,4 0,3 0,2 0,-3 0,1 0,1 0,2 0,9 0,1 0,8 0,-8 0,12 0,-2 0,-1 0,-3 0,3 0,3 0,-1 0,-3 0,2 0,-2 0,-3 0,-3 0,10 0,-1 0,-8 0,-4 0,-3 0,5 0,-1 0,0 0,0 0,4 0,0 0,-1 0,-8 0,-9 0,-8 0,-1 0,-3 0,-4 0,-2 0,-3 0,-1 0,-1 0,0 0,6 0,7 0,6 0,-1 0,11 0,-4 0,15 0,2 0,1 0,5 0,-2 0,-3 0,-2 0,3 0,-9 0,-8 0,-2 0,-1 0,-6 0,-4 0,8 0,-4 0,-3 0,-3 0,-5 0,-2 0,3 0,-1 0,-1 0,-1 0,-2 0,-1 0,-1 0,0 0,5 0,1 0,-1 0,0 0,-3 0,0 0,-2 0,0 0,6 0,-1 0,1 0,-2 0,-1 0,-2 0,0 0,5 0,-1 0,1 0,-2 0,-1 0,-1 0,-2 0,0 0,5 0,1 0,-1 0,-1 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06:03:47.887"/>
    </inkml:context>
    <inkml:brush xml:id="br0">
      <inkml:brushProperty name="width" value="0.2" units="cm"/>
      <inkml:brushProperty name="height" value="0.2" units="cm"/>
      <inkml:brushProperty name="color" value="#BB5B18"/>
      <inkml:brushProperty name="ignorePressure" value="1"/>
      <inkml:brushProperty name="inkEffects" value="bronze"/>
      <inkml:brushProperty name="anchorX" value="-40167.57813"/>
      <inkml:brushProperty name="anchorY" value="-1693.33374"/>
      <inkml:brushProperty name="scaleFactor" value="0.5"/>
    </inkml:brush>
  </inkml:definitions>
  <inkml:trace contextRef="#ctx0" brushRef="#br0">20559 1,'0'0,"-38"0,-92 0,-85 0,-71 0,-55 0,-29 0,-18 0,4 0,12 0,-12 0,0 0,-15 0,-3 0,21 0,15 0,4 0,25 0,-3 0,-5 0,2 0,30 0,11 0,30 0,13 0,9 0,-10 0,-26 0,-28 0,-14 0,-14 0,-1 0,27 0,5 0,6 0,11 0,-2 0,10 0,13 0,21 0,32 0,37 0,12 0,18 0,18 0,-4 0,3 0,-4 0,-12 0,1 0,-4 0,5 0,-2 0,12 0,11 0,-2 0,15 0,14 0,13 0,5 0,1 0,-2 0,-16 0,-3 0,-2 0,-13 0,-11 0,2 0,-2 0,0 0,7 0,0 0,14 0,-1 0,11 0,16 0,3 0,13 0,11 0,10 0,6 0,6 0,-11 0,8 0,-6 0,-5 0,2 0,2 0,3 0,-4 0,3 0,2 0,2 0,2 0,-4 0,-12 0,-7 0,-4 0,-3 0,-1 0,-7 0,7 0,8 0,7 0,8 0,6 0,4 0,-4 0,1 0,-1 0,2 0,1 0,1 0,1 0,-6 0,1 0,-1 0,8 0,2 0,1 0,7 0,-8 0,-20 0,-9 0,-7 0,-4 0,-1 0,0 0,8 0,8 0,7 0,7 0,5 0,2 0,-5 0,1 0,0 0,1 0,0 0,2 0,1 0,0 0,8 0,-7 0,0 0,-1 0,0 0,-1 0,1 0,0 0,0 0,-6 0,0 0,1 0,7 0,1 0,2 0,0 0,0 0,-2 0,-1 0,0 0,-1 0,0 0,0 0,-1 0,7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06:04:40.200"/>
    </inkml:context>
    <inkml:brush xml:id="br0">
      <inkml:brushProperty name="width" value="0.05" units="cm"/>
      <inkml:brushProperty name="height" value="0.05" units="cm"/>
      <inkml:brushProperty name="color" value="#AE198D"/>
      <inkml:brushProperty name="ignorePressure" value="1"/>
      <inkml:brushProperty name="inkEffects" value="galaxy"/>
      <inkml:brushProperty name="anchorX" value="-21665.28711"/>
      <inkml:brushProperty name="anchorY" value="-1821.06299"/>
      <inkml:brushProperty name="scaleFactor" value="0.5"/>
    </inkml:brush>
  </inkml:definitions>
  <inkml:trace contextRef="#ctx0" brushRef="#br0">1 0,'0'0,"49"0,108 0,72 0,69 0,23 0,4 0,-28 0,-28 0,-47 0,-30 0,-40 0,-33 0,-32 0,-25 0,-4 0,-4 0,1 0,8 0,3 0,14 0,-5 0,-1 0,-3 0,-9 0,-2 0,-8 0,-7 0,-4 0,-5 0,-3 0,-1 0,-1 0,7 0,-1 0,8 0,-2 0,-1 0,5 0,3 0,5 0,-3 0,3 0,-4 0,8 0,2 0,-3 0,0 0,-5 0,13 0,-3 0,-6 0,-7 0,-5 0,-6 0,-10 0,-3 0,-1 0,7 0,1 0,2 0,1 0,-2 0,1 0,-2 0,7 0,-1 0,0 0,-2 0,0 0,-3 0,-1 0,0 0,5 0,1 0,-1 0,0 0,-3 0,0 0,-1 0,-2 0,0 0,0 0,0 0,0 0,0 0,0 0,0 0,0 0,7 0,-1 0,1 0,-1 0,-2 0,-2 0,0 0,-2 0,7 0,-7 0,-7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B072-E5C6-C4B5-CD11-492A1E211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AD3531-9A8F-CCB8-37A8-0631CA4E0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4C05F1-8A57-35A5-3AC8-C819BEA65103}"/>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B47A550F-B8FE-D053-AB98-BB0C47536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FB275-0394-435C-2C18-3274F01DB9F9}"/>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3857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0362-DB8C-404A-90D8-5EED2B5D3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E174F3-CA12-D513-1598-7F0119A17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E7A48-5E6A-07D0-48C1-4618458E0358}"/>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A40226EE-CB12-0AD1-BE5A-F4CCA83B0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D2FE3-99C7-10FE-C44A-F99209CD2DEC}"/>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4988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93364-CA2A-B8B0-0047-403FF7074F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C79B5E-BCFC-47AD-150F-A38F3FCFD1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D2505-1424-B460-5FD0-0A9E0DEFC248}"/>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685B0333-4C79-95C7-699A-A14C46DD1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594EA-9291-DAEE-7607-EAD536CB0564}"/>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278530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6EB0-A243-2507-B88F-0A83D6AD2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F79C6C-A098-CA4E-40B2-D8C912A7A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B177E-71D3-4C40-8C5A-B2AC3E4B5882}"/>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F3E9E6BE-0A44-1D3F-BBA3-856993DC09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E1012-7C48-51F3-07C6-7D8C43961749}"/>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87577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863-D110-0125-16F9-A7C1CEFFA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46F05C-F1F7-C48D-0E46-4C955F4AF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5C586-7D97-098A-53EA-65887306953C}"/>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8E3B7B05-3BB3-92EE-C871-6F3C0C61A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C5B54-E9D1-2050-0C9B-DFC0C236B6B8}"/>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143902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090C-6439-D406-78A5-85217F5BD1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501626-9C22-2DF6-17E3-BAD916EC4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034826-DD55-26E7-6AEB-519642546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2A242-4D51-BC4E-B7DC-463F2FED62D1}"/>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6" name="Footer Placeholder 5">
            <a:extLst>
              <a:ext uri="{FF2B5EF4-FFF2-40B4-BE49-F238E27FC236}">
                <a16:creationId xmlns:a16="http://schemas.microsoft.com/office/drawing/2014/main" id="{6A1F2405-4B27-CB30-FE8C-37A24A900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A2F9C-7448-EF3F-5D52-90BD57E330A3}"/>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260645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E9A0-FD51-3BF9-9643-90A8FB7BC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B2E0D-E9BC-A3D4-CE30-65917B1E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D4B08-7BC9-55CF-EC6A-1D3BE351A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1C72C9-30BA-C3B4-F6DE-3C7643FE9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945AD8-88C6-A2F1-FFAD-4CDC7B16D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14162-9DD3-C787-3699-1AEC4CF1A2B4}"/>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8" name="Footer Placeholder 7">
            <a:extLst>
              <a:ext uri="{FF2B5EF4-FFF2-40B4-BE49-F238E27FC236}">
                <a16:creationId xmlns:a16="http://schemas.microsoft.com/office/drawing/2014/main" id="{BFB8837A-FA12-EAB6-92B7-B943AAC832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6653E9-BDE5-971D-2837-82AE4F411B3C}"/>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421784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EBE2-C849-376C-76CC-7B049EF76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660941-DD20-DF35-B54A-771A3CCC5269}"/>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4" name="Footer Placeholder 3">
            <a:extLst>
              <a:ext uri="{FF2B5EF4-FFF2-40B4-BE49-F238E27FC236}">
                <a16:creationId xmlns:a16="http://schemas.microsoft.com/office/drawing/2014/main" id="{913A7EAC-AC7C-9FAA-2761-5419E9DBA0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D2377-3F69-329A-D60B-E8BD432ACDC4}"/>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5182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AB95C-C810-0A2D-B11F-7353BE217365}"/>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3" name="Footer Placeholder 2">
            <a:extLst>
              <a:ext uri="{FF2B5EF4-FFF2-40B4-BE49-F238E27FC236}">
                <a16:creationId xmlns:a16="http://schemas.microsoft.com/office/drawing/2014/main" id="{3C889ABD-7CC7-2B0E-AC5B-EB7C6956ED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D765D6-CF0C-97E2-9B97-6AEF9A0FFCE5}"/>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322095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6EB2-9A48-F697-0D6D-FF4C85E5C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FD45AA-42BB-DCA1-8912-A7B8D5454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E35B3E-653D-7C75-30E0-1F0C7F3F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87BED-AAFB-975F-4CAB-3E8DFD629936}"/>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6" name="Footer Placeholder 5">
            <a:extLst>
              <a:ext uri="{FF2B5EF4-FFF2-40B4-BE49-F238E27FC236}">
                <a16:creationId xmlns:a16="http://schemas.microsoft.com/office/drawing/2014/main" id="{1D253CFF-E0D7-A000-C670-CD36F2D20D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1BF0F-2E74-E0D4-3959-B0EE61D7C2A1}"/>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290045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48DC-1E7D-CD02-54DC-773E461B7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7AAF37-07AC-3D33-BEA2-7AAB3EEF9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E1244A-96D5-2C7C-74AC-3D49F9FC1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3F064-52F6-95BA-E7D6-17C8122D3F59}"/>
              </a:ext>
            </a:extLst>
          </p:cNvPr>
          <p:cNvSpPr>
            <a:spLocks noGrp="1"/>
          </p:cNvSpPr>
          <p:nvPr>
            <p:ph type="dt" sz="half" idx="10"/>
          </p:nvPr>
        </p:nvSpPr>
        <p:spPr/>
        <p:txBody>
          <a:bodyPr/>
          <a:lstStyle/>
          <a:p>
            <a:fld id="{B9235476-A00D-4AAD-86C2-A608BA231E1A}" type="datetimeFigureOut">
              <a:rPr lang="en-IN" smtClean="0"/>
              <a:t>09-04-2023</a:t>
            </a:fld>
            <a:endParaRPr lang="en-IN"/>
          </a:p>
        </p:txBody>
      </p:sp>
      <p:sp>
        <p:nvSpPr>
          <p:cNvPr id="6" name="Footer Placeholder 5">
            <a:extLst>
              <a:ext uri="{FF2B5EF4-FFF2-40B4-BE49-F238E27FC236}">
                <a16:creationId xmlns:a16="http://schemas.microsoft.com/office/drawing/2014/main" id="{99CC9E75-BCC1-7FDD-5824-6A14821C2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F88FE-97DA-6FE6-B931-12FEBD713E35}"/>
              </a:ext>
            </a:extLst>
          </p:cNvPr>
          <p:cNvSpPr>
            <a:spLocks noGrp="1"/>
          </p:cNvSpPr>
          <p:nvPr>
            <p:ph type="sldNum" sz="quarter" idx="12"/>
          </p:nvPr>
        </p:nvSpPr>
        <p:spPr/>
        <p:txBody>
          <a:bodyPr/>
          <a:lstStyle/>
          <a:p>
            <a:fld id="{501FA461-8614-4302-B4D4-642755330491}" type="slidenum">
              <a:rPr lang="en-IN" smtClean="0"/>
              <a:t>‹#›</a:t>
            </a:fld>
            <a:endParaRPr lang="en-IN"/>
          </a:p>
        </p:txBody>
      </p:sp>
    </p:spTree>
    <p:extLst>
      <p:ext uri="{BB962C8B-B14F-4D97-AF65-F5344CB8AC3E}">
        <p14:creationId xmlns:p14="http://schemas.microsoft.com/office/powerpoint/2010/main" val="310280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F4100-436F-4A43-D06C-8D6B00BE7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476AE-2E43-E64E-E1C0-1579D54CC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38D2D-0EB3-CB43-DCCF-15D149768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35476-A00D-4AAD-86C2-A608BA231E1A}" type="datetimeFigureOut">
              <a:rPr lang="en-IN" smtClean="0"/>
              <a:t>09-04-2023</a:t>
            </a:fld>
            <a:endParaRPr lang="en-IN"/>
          </a:p>
        </p:txBody>
      </p:sp>
      <p:sp>
        <p:nvSpPr>
          <p:cNvPr id="5" name="Footer Placeholder 4">
            <a:extLst>
              <a:ext uri="{FF2B5EF4-FFF2-40B4-BE49-F238E27FC236}">
                <a16:creationId xmlns:a16="http://schemas.microsoft.com/office/drawing/2014/main" id="{9A36A1AE-9F7A-0C42-7BE4-D1280881B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554257-2AD8-3D79-419B-C8713DB2E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FA461-8614-4302-B4D4-642755330491}" type="slidenum">
              <a:rPr lang="en-IN" smtClean="0"/>
              <a:t>‹#›</a:t>
            </a:fld>
            <a:endParaRPr lang="en-IN"/>
          </a:p>
        </p:txBody>
      </p:sp>
    </p:spTree>
    <p:extLst>
      <p:ext uri="{BB962C8B-B14F-4D97-AF65-F5344CB8AC3E}">
        <p14:creationId xmlns:p14="http://schemas.microsoft.com/office/powerpoint/2010/main" val="400789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273195" y="117784"/>
            <a:ext cx="9950125" cy="6615637"/>
          </a:xfrm>
        </p:spPr>
        <p:txBody>
          <a:bodyPr vert="horz" lIns="91440" tIns="45720" rIns="91440" bIns="45720" rtlCol="0" anchor="b">
            <a:normAutofit/>
          </a:bodyPr>
          <a:lstStyle/>
          <a:p>
            <a:pPr>
              <a:lnSpc>
                <a:spcPct val="150000"/>
              </a:lnSpc>
            </a:pPr>
            <a:r>
              <a:rPr lang="en-US" sz="4800" b="1" dirty="0">
                <a:solidFill>
                  <a:schemeClr val="accent2"/>
                </a:solidFill>
                <a:ea typeface="+mj-lt"/>
                <a:cs typeface="+mj-lt"/>
              </a:rPr>
              <a:t>          </a:t>
            </a:r>
            <a:br>
              <a:rPr lang="en-US" sz="4800" b="1" dirty="0">
                <a:solidFill>
                  <a:schemeClr val="accent2"/>
                </a:solidFill>
                <a:ea typeface="+mj-lt"/>
                <a:cs typeface="+mj-lt"/>
              </a:rPr>
            </a:br>
            <a:r>
              <a:rPr lang="en-US" sz="5400" b="1" dirty="0">
                <a:solidFill>
                  <a:schemeClr val="accent2"/>
                </a:solidFill>
                <a:effectLst>
                  <a:outerShdw blurRad="38100" dist="38100" dir="2700000" algn="tl">
                    <a:srgbClr val="000000">
                      <a:alpha val="43137"/>
                    </a:srgbClr>
                  </a:outerShdw>
                </a:effectLst>
                <a:ea typeface="+mj-lt"/>
                <a:cs typeface="+mj-lt"/>
              </a:rPr>
              <a:t>           AWS CloudFormation</a:t>
            </a:r>
            <a:br>
              <a:rPr lang="en-US" sz="4800" b="1" dirty="0">
                <a:solidFill>
                  <a:schemeClr val="accent2"/>
                </a:solidFill>
                <a:ea typeface="+mj-lt"/>
                <a:cs typeface="+mj-lt"/>
              </a:rPr>
            </a:br>
            <a:r>
              <a:rPr lang="en-US" sz="4800" b="1" dirty="0">
                <a:solidFill>
                  <a:schemeClr val="accent2"/>
                </a:solidFill>
                <a:ea typeface="+mj-lt"/>
                <a:cs typeface="+mj-lt"/>
              </a:rPr>
              <a:t>		   </a:t>
            </a:r>
            <a:br>
              <a:rPr lang="en-US" sz="4800" b="1" dirty="0">
                <a:solidFill>
                  <a:schemeClr val="accent2"/>
                </a:solidFill>
                <a:ea typeface="+mj-lt"/>
                <a:cs typeface="+mj-lt"/>
              </a:rPr>
            </a:br>
            <a:r>
              <a:rPr lang="en-US" sz="4800" b="1" dirty="0">
                <a:solidFill>
                  <a:schemeClr val="accent2"/>
                </a:solidFill>
                <a:ea typeface="+mj-lt"/>
                <a:cs typeface="+mj-lt"/>
              </a:rPr>
              <a:t>                     overview</a:t>
            </a:r>
            <a:br>
              <a:rPr lang="en-US" sz="4800" b="1" dirty="0">
                <a:solidFill>
                  <a:schemeClr val="accent2"/>
                </a:solidFill>
                <a:ea typeface="+mj-lt"/>
                <a:cs typeface="+mj-lt"/>
              </a:rPr>
            </a:br>
            <a:br>
              <a:rPr lang="en-US" sz="2000" b="1" dirty="0">
                <a:solidFill>
                  <a:srgbClr val="000000"/>
                </a:solidFill>
                <a:ea typeface="+mj-lt"/>
                <a:cs typeface="+mj-lt"/>
              </a:rPr>
            </a:br>
            <a:endParaRPr lang="en-US" sz="2000" dirty="0">
              <a:solidFill>
                <a:srgbClr val="000000"/>
              </a:solidFill>
              <a:ea typeface="+mj-lt"/>
              <a:cs typeface="+mj-lt"/>
            </a:endParaRP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5100672"/>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a:solidFill>
                  <a:schemeClr val="bg1"/>
                </a:solidFill>
              </a:rPr>
              <a:t>Amazon web services</a:t>
            </a:r>
            <a:endParaRPr lang="en-US" sz="3200" b="1" err="1">
              <a:solidFill>
                <a:schemeClr val="bg1"/>
              </a:solidFill>
            </a:endParaRPr>
          </a:p>
        </p:txBody>
      </p:sp>
      <mc:AlternateContent xmlns:mc="http://schemas.openxmlformats.org/markup-compatibility/2006">
        <mc:Choice xmlns:p14="http://schemas.microsoft.com/office/powerpoint/2010/main" xmlns:aink="http://schemas.microsoft.com/office/drawing/2016/ink" Requires="p14 aink">
          <p:contentPart p14:bwMode="auto" r:id="rId4">
            <p14:nvContentPartPr>
              <p14:cNvPr id="21" name="Ink 20">
                <a:extLst>
                  <a:ext uri="{FF2B5EF4-FFF2-40B4-BE49-F238E27FC236}">
                    <a16:creationId xmlns:a16="http://schemas.microsoft.com/office/drawing/2014/main" id="{EBF706AA-AB05-0EA2-9A3E-024FF8B90FC2}"/>
                  </a:ext>
                </a:extLst>
              </p14:cNvPr>
              <p14:cNvContentPartPr/>
              <p14:nvPr/>
            </p14:nvContentPartPr>
            <p14:xfrm>
              <a:off x="3113417" y="2051977"/>
              <a:ext cx="7301160" cy="360"/>
            </p14:xfrm>
          </p:contentPart>
        </mc:Choice>
        <mc:Fallback>
          <p:pic>
            <p:nvPicPr>
              <p:cNvPr id="21" name="Ink 20">
                <a:extLst>
                  <a:ext uri="{FF2B5EF4-FFF2-40B4-BE49-F238E27FC236}">
                    <a16:creationId xmlns:a16="http://schemas.microsoft.com/office/drawing/2014/main" id="{EBF706AA-AB05-0EA2-9A3E-024FF8B90FC2}"/>
                  </a:ext>
                </a:extLst>
              </p:cNvPr>
              <p:cNvPicPr/>
              <p:nvPr/>
            </p:nvPicPr>
            <p:blipFill>
              <a:blip r:embed="rId5"/>
              <a:stretch>
                <a:fillRect/>
              </a:stretch>
            </p:blipFill>
            <p:spPr>
              <a:xfrm>
                <a:off x="3077777" y="2015977"/>
                <a:ext cx="737280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22" name="Ink 21">
                <a:extLst>
                  <a:ext uri="{FF2B5EF4-FFF2-40B4-BE49-F238E27FC236}">
                    <a16:creationId xmlns:a16="http://schemas.microsoft.com/office/drawing/2014/main" id="{F8F920B2-F65A-F7AA-4CCD-FBDEB468C1ED}"/>
                  </a:ext>
                </a:extLst>
              </p14:cNvPr>
              <p14:cNvContentPartPr/>
              <p14:nvPr/>
            </p14:nvContentPartPr>
            <p14:xfrm>
              <a:off x="3119897" y="4207297"/>
              <a:ext cx="7401600" cy="360"/>
            </p14:xfrm>
          </p:contentPart>
        </mc:Choice>
        <mc:Fallback>
          <p:pic>
            <p:nvPicPr>
              <p:cNvPr id="22" name="Ink 21">
                <a:extLst>
                  <a:ext uri="{FF2B5EF4-FFF2-40B4-BE49-F238E27FC236}">
                    <a16:creationId xmlns:a16="http://schemas.microsoft.com/office/drawing/2014/main" id="{F8F920B2-F65A-F7AA-4CCD-FBDEB468C1ED}"/>
                  </a:ext>
                </a:extLst>
              </p:cNvPr>
              <p:cNvPicPr/>
              <p:nvPr/>
            </p:nvPicPr>
            <p:blipFill>
              <a:blip r:embed="rId7"/>
              <a:stretch>
                <a:fillRect/>
              </a:stretch>
            </p:blipFill>
            <p:spPr>
              <a:xfrm>
                <a:off x="3083897" y="4171657"/>
                <a:ext cx="747324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24" name="Ink 23">
                <a:extLst>
                  <a:ext uri="{FF2B5EF4-FFF2-40B4-BE49-F238E27FC236}">
                    <a16:creationId xmlns:a16="http://schemas.microsoft.com/office/drawing/2014/main" id="{AAA08446-5EBF-E2C4-0D66-DCC03B7825D0}"/>
                  </a:ext>
                </a:extLst>
              </p14:cNvPr>
              <p14:cNvContentPartPr/>
              <p14:nvPr/>
            </p14:nvContentPartPr>
            <p14:xfrm>
              <a:off x="5254697" y="5685097"/>
              <a:ext cx="2316240" cy="360"/>
            </p14:xfrm>
          </p:contentPart>
        </mc:Choice>
        <mc:Fallback>
          <p:pic>
            <p:nvPicPr>
              <p:cNvPr id="24" name="Ink 23">
                <a:extLst>
                  <a:ext uri="{FF2B5EF4-FFF2-40B4-BE49-F238E27FC236}">
                    <a16:creationId xmlns:a16="http://schemas.microsoft.com/office/drawing/2014/main" id="{AAA08446-5EBF-E2C4-0D66-DCC03B7825D0}"/>
                  </a:ext>
                </a:extLst>
              </p:cNvPr>
              <p:cNvPicPr/>
              <p:nvPr/>
            </p:nvPicPr>
            <p:blipFill>
              <a:blip r:embed="rId9"/>
              <a:stretch>
                <a:fillRect/>
              </a:stretch>
            </p:blipFill>
            <p:spPr>
              <a:xfrm>
                <a:off x="5246057" y="5676097"/>
                <a:ext cx="2333880" cy="18000"/>
              </a:xfrm>
              <a:prstGeom prst="rect">
                <a:avLst/>
              </a:prstGeom>
            </p:spPr>
          </p:pic>
        </mc:Fallback>
      </mc:AlternateContent>
    </p:spTree>
    <p:extLst>
      <p:ext uri="{BB962C8B-B14F-4D97-AF65-F5344CB8AC3E}">
        <p14:creationId xmlns:p14="http://schemas.microsoft.com/office/powerpoint/2010/main" val="194345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273195" y="117784"/>
            <a:ext cx="9950125" cy="6615637"/>
          </a:xfrm>
        </p:spPr>
        <p:txBody>
          <a:bodyPr vert="horz" lIns="91440" tIns="45720" rIns="91440" bIns="45720" rtlCol="0" anchor="b">
            <a:normAutofit/>
          </a:bodyPr>
          <a:lstStyle/>
          <a:p>
            <a:pPr>
              <a:lnSpc>
                <a:spcPct val="150000"/>
              </a:lnSpc>
            </a:pPr>
            <a:r>
              <a:rPr lang="en-US" sz="3600" b="1" dirty="0">
                <a:solidFill>
                  <a:srgbClr val="000000"/>
                </a:solidFill>
                <a:ea typeface="+mj-lt"/>
                <a:cs typeface="+mj-lt"/>
              </a:rPr>
              <a:t>        AGENDA</a:t>
            </a:r>
            <a:br>
              <a:rPr lang="en-US" sz="3600" b="1" dirty="0">
                <a:solidFill>
                  <a:srgbClr val="000000"/>
                </a:solidFill>
                <a:ea typeface="+mj-lt"/>
                <a:cs typeface="+mj-lt"/>
              </a:rPr>
            </a:br>
            <a:br>
              <a:rPr lang="en-US" sz="2000" b="1" dirty="0">
                <a:solidFill>
                  <a:srgbClr val="000000"/>
                </a:solidFill>
                <a:ea typeface="+mj-lt"/>
                <a:cs typeface="+mj-lt"/>
              </a:rPr>
            </a:br>
            <a:r>
              <a:rPr lang="en-US" sz="2000" b="1" dirty="0">
                <a:solidFill>
                  <a:srgbClr val="000000"/>
                </a:solidFill>
                <a:ea typeface="+mj-lt"/>
                <a:cs typeface="+mj-lt"/>
              </a:rPr>
              <a:t>		About Cloud Formation </a:t>
            </a:r>
            <a:br>
              <a:rPr lang="en-US" sz="2000" b="1" dirty="0">
                <a:solidFill>
                  <a:srgbClr val="000000"/>
                </a:solidFill>
                <a:ea typeface="+mj-lt"/>
                <a:cs typeface="+mj-lt"/>
              </a:rPr>
            </a:br>
            <a:r>
              <a:rPr lang="en-US" sz="2000" b="1" dirty="0">
                <a:solidFill>
                  <a:srgbClr val="000000"/>
                </a:solidFill>
                <a:ea typeface="+mj-lt"/>
                <a:cs typeface="+mj-lt"/>
              </a:rPr>
              <a:t>		Create EC2 Instance</a:t>
            </a:r>
            <a:br>
              <a:rPr lang="en-US" sz="2000" b="1" dirty="0">
                <a:solidFill>
                  <a:srgbClr val="000000"/>
                </a:solidFill>
                <a:ea typeface="+mj-lt"/>
                <a:cs typeface="+mj-lt"/>
              </a:rPr>
            </a:br>
            <a:r>
              <a:rPr lang="en-US" sz="2000" b="1" dirty="0">
                <a:solidFill>
                  <a:srgbClr val="000000"/>
                </a:solidFill>
                <a:ea typeface="+mj-lt"/>
                <a:cs typeface="+mj-lt"/>
              </a:rPr>
              <a:t>		Create S3 bucket</a:t>
            </a:r>
            <a:br>
              <a:rPr lang="en-US" sz="2000" b="1" dirty="0">
                <a:solidFill>
                  <a:srgbClr val="000000"/>
                </a:solidFill>
                <a:ea typeface="+mj-lt"/>
                <a:cs typeface="+mj-lt"/>
              </a:rPr>
            </a:br>
            <a:r>
              <a:rPr lang="en-US" sz="2000" b="1" dirty="0">
                <a:solidFill>
                  <a:srgbClr val="000000"/>
                </a:solidFill>
                <a:ea typeface="+mj-lt"/>
                <a:cs typeface="+mj-lt"/>
              </a:rPr>
              <a:t>		Create Lambda function</a:t>
            </a:r>
            <a:br>
              <a:rPr lang="en-US" sz="2000" b="1" dirty="0">
                <a:solidFill>
                  <a:srgbClr val="000000"/>
                </a:solidFill>
                <a:ea typeface="+mj-lt"/>
                <a:cs typeface="+mj-lt"/>
              </a:rPr>
            </a:br>
            <a:r>
              <a:rPr lang="en-US" sz="2000" b="1" dirty="0">
                <a:solidFill>
                  <a:srgbClr val="000000"/>
                </a:solidFill>
                <a:ea typeface="+mj-lt"/>
                <a:cs typeface="+mj-lt"/>
              </a:rPr>
              <a:t>		Template creation</a:t>
            </a:r>
            <a:br>
              <a:rPr lang="en-US" sz="2000" b="1" dirty="0">
                <a:solidFill>
                  <a:srgbClr val="000000"/>
                </a:solidFill>
                <a:ea typeface="+mj-lt"/>
                <a:cs typeface="+mj-lt"/>
              </a:rPr>
            </a:br>
            <a:r>
              <a:rPr lang="en-US" sz="2000" b="1" dirty="0">
                <a:solidFill>
                  <a:srgbClr val="000000"/>
                </a:solidFill>
                <a:ea typeface="+mj-lt"/>
                <a:cs typeface="+mj-lt"/>
              </a:rPr>
              <a:t>		Stack Creation</a:t>
            </a:r>
            <a:br>
              <a:rPr lang="en-US" sz="2000" b="1" dirty="0">
                <a:solidFill>
                  <a:srgbClr val="000000"/>
                </a:solidFill>
                <a:ea typeface="+mj-lt"/>
                <a:cs typeface="+mj-lt"/>
              </a:rPr>
            </a:br>
            <a:r>
              <a:rPr lang="en-US" sz="2000" b="1" dirty="0">
                <a:solidFill>
                  <a:srgbClr val="000000"/>
                </a:solidFill>
                <a:ea typeface="+mj-lt"/>
                <a:cs typeface="+mj-lt"/>
              </a:rPr>
              <a:t>		Getting Instance list using Lambda</a:t>
            </a:r>
            <a:br>
              <a:rPr lang="en-US" sz="2000" b="1" dirty="0">
                <a:solidFill>
                  <a:srgbClr val="000000"/>
                </a:solidFill>
                <a:ea typeface="+mj-lt"/>
                <a:cs typeface="+mj-lt"/>
              </a:rPr>
            </a:br>
            <a:br>
              <a:rPr lang="en-US" sz="2000" b="1" dirty="0">
                <a:solidFill>
                  <a:srgbClr val="000000"/>
                </a:solidFill>
                <a:ea typeface="+mj-lt"/>
                <a:cs typeface="+mj-lt"/>
              </a:rPr>
            </a:br>
            <a:br>
              <a:rPr lang="en-US" sz="2000" b="1" dirty="0">
                <a:solidFill>
                  <a:srgbClr val="000000"/>
                </a:solidFill>
                <a:ea typeface="+mj-lt"/>
                <a:cs typeface="+mj-lt"/>
              </a:rPr>
            </a:br>
            <a:endParaRPr lang="en-US" sz="2000" dirty="0">
              <a:solidFill>
                <a:srgbClr val="000000"/>
              </a:solidFill>
              <a:ea typeface="+mj-lt"/>
              <a:cs typeface="+mj-lt"/>
            </a:endParaRP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5100672"/>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a:solidFill>
                  <a:schemeClr val="bg1"/>
                </a:solidFill>
              </a:rPr>
              <a:t>Amazon web services</a:t>
            </a:r>
            <a:endParaRPr lang="en-US" sz="3200" b="1" err="1">
              <a:solidFill>
                <a:schemeClr val="bg1"/>
              </a:solidFill>
            </a:endParaRPr>
          </a:p>
        </p:txBody>
      </p:sp>
    </p:spTree>
    <p:extLst>
      <p:ext uri="{BB962C8B-B14F-4D97-AF65-F5344CB8AC3E}">
        <p14:creationId xmlns:p14="http://schemas.microsoft.com/office/powerpoint/2010/main" val="385465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165132" y="840828"/>
            <a:ext cx="9806152" cy="6017172"/>
          </a:xfrm>
        </p:spPr>
        <p:txBody>
          <a:bodyPr vert="horz" lIns="91440" tIns="45720" rIns="91440" bIns="45720" rtlCol="0" anchor="b">
            <a:normAutofit/>
          </a:bodyPr>
          <a:lstStyle/>
          <a:p>
            <a:r>
              <a:rPr lang="en-US" sz="2800" b="1" dirty="0">
                <a:ea typeface="+mj-lt"/>
                <a:cs typeface="+mj-lt"/>
              </a:rPr>
              <a:t>CloudFormation</a:t>
            </a:r>
            <a:r>
              <a:rPr lang="en-US" sz="1900" dirty="0">
                <a:ea typeface="+mj-lt"/>
                <a:cs typeface="+mj-lt"/>
              </a:rPr>
              <a:t>: </a:t>
            </a:r>
            <a:r>
              <a:rPr lang="en-US" sz="2000" b="1" dirty="0">
                <a:ea typeface="+mj-lt"/>
                <a:cs typeface="+mj-lt"/>
              </a:rPr>
              <a:t>CloudFormation is an infrastructure automation platform for AWS that deploys AWS resources in a repeatable, testable and auditable manner.</a:t>
            </a: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dirty="0">
                <a:ea typeface="+mj-lt"/>
                <a:cs typeface="+mj-lt"/>
              </a:rPr>
            </a:br>
            <a:br>
              <a:rPr lang="en-US" sz="1900" cap="none" dirty="0">
                <a:ea typeface="+mj-lt"/>
                <a:cs typeface="+mj-lt"/>
              </a:rPr>
            </a:br>
            <a:br>
              <a:rPr lang="en-US" sz="1900" cap="none" dirty="0">
                <a:ea typeface="+mj-lt"/>
                <a:cs typeface="+mj-lt"/>
              </a:rPr>
            </a:br>
            <a:br>
              <a:rPr lang="en-US" sz="1900" cap="none" dirty="0">
                <a:ea typeface="+mj-lt"/>
                <a:cs typeface="+mj-lt"/>
              </a:rPr>
            </a:br>
            <a:endParaRPr lang="en-US" sz="1900" cap="none" dirty="0">
              <a:ea typeface="+mj-lt"/>
              <a:cs typeface="+mj-lt"/>
            </a:endParaRP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4991815"/>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dirty="0">
                <a:solidFill>
                  <a:schemeClr val="bg1"/>
                </a:solidFill>
              </a:rPr>
              <a:t>Amazon web services</a:t>
            </a:r>
            <a:endParaRPr lang="en-US" sz="3200" b="1" dirty="0">
              <a:solidFill>
                <a:schemeClr val="bg1"/>
              </a:solidFill>
            </a:endParaRPr>
          </a:p>
        </p:txBody>
      </p:sp>
      <p:pic>
        <p:nvPicPr>
          <p:cNvPr id="6" name="Picture 4">
            <a:extLst>
              <a:ext uri="{FF2B5EF4-FFF2-40B4-BE49-F238E27FC236}">
                <a16:creationId xmlns:a16="http://schemas.microsoft.com/office/drawing/2014/main" id="{F42EF267-3307-4381-A4BC-E385A2C01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132" y="1643239"/>
            <a:ext cx="10021952" cy="527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0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273195" y="117784"/>
            <a:ext cx="9950125" cy="6615637"/>
          </a:xfrm>
        </p:spPr>
        <p:txBody>
          <a:bodyPr vert="horz" lIns="91440" tIns="45720" rIns="91440" bIns="45720" rtlCol="0" anchor="b">
            <a:normAutofit fontScale="90000"/>
          </a:bodyPr>
          <a:lstStyle/>
          <a:p>
            <a:br>
              <a:rPr lang="en-US" sz="2000" b="1" dirty="0">
                <a:solidFill>
                  <a:srgbClr val="000000"/>
                </a:solidFill>
                <a:ea typeface="+mj-lt"/>
                <a:cs typeface="+mj-lt"/>
              </a:rPr>
            </a:br>
            <a:br>
              <a:rPr lang="en-US" sz="2000" b="1" dirty="0">
                <a:solidFill>
                  <a:srgbClr val="000000"/>
                </a:solidFill>
                <a:ea typeface="+mj-lt"/>
                <a:cs typeface="+mj-lt"/>
              </a:rPr>
            </a:br>
            <a:br>
              <a:rPr lang="en-US" sz="2000" b="1" dirty="0">
                <a:solidFill>
                  <a:srgbClr val="000000"/>
                </a:solidFill>
                <a:ea typeface="+mj-lt"/>
                <a:cs typeface="+mj-lt"/>
              </a:rPr>
            </a:br>
            <a:br>
              <a:rPr lang="en-US" sz="2000" b="1" dirty="0">
                <a:solidFill>
                  <a:srgbClr val="000000"/>
                </a:solidFill>
                <a:ea typeface="+mj-lt"/>
                <a:cs typeface="+mj-lt"/>
              </a:rPr>
            </a:br>
            <a:br>
              <a:rPr lang="en-US" sz="2000" b="1" dirty="0">
                <a:solidFill>
                  <a:srgbClr val="000000"/>
                </a:solidFill>
                <a:ea typeface="+mj-lt"/>
                <a:cs typeface="+mj-lt"/>
              </a:rPr>
            </a:br>
            <a:br>
              <a:rPr lang="en-US" sz="2000" b="1" dirty="0">
                <a:solidFill>
                  <a:srgbClr val="000000"/>
                </a:solidFill>
                <a:ea typeface="+mj-lt"/>
                <a:cs typeface="+mj-lt"/>
              </a:rPr>
            </a:br>
            <a:r>
              <a:rPr lang="en-US" sz="2000" b="1" dirty="0">
                <a:solidFill>
                  <a:srgbClr val="000000"/>
                </a:solidFill>
                <a:ea typeface="+mj-lt"/>
                <a:cs typeface="+mj-lt"/>
              </a:rPr>
              <a:t>Template: </a:t>
            </a:r>
            <a:r>
              <a:rPr lang="en-US" sz="2000" dirty="0">
                <a:solidFill>
                  <a:srgbClr val="000000"/>
                </a:solidFill>
                <a:ea typeface="+mj-lt"/>
                <a:cs typeface="+mj-lt"/>
              </a:rPr>
              <a:t>format text file in JSON or YAML language that describe ours aws infrastructure . to create and modify templates  we can use aws CloudFormation designer or text editor tool</a:t>
            </a: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br>
              <a:rPr lang="en-US" sz="2000" dirty="0">
                <a:solidFill>
                  <a:srgbClr val="000000"/>
                </a:solidFill>
                <a:ea typeface="+mj-lt"/>
                <a:cs typeface="+mj-lt"/>
              </a:rPr>
            </a:br>
            <a:r>
              <a:rPr lang="en-US" sz="2000" dirty="0">
                <a:solidFill>
                  <a:srgbClr val="000000"/>
                </a:solidFill>
                <a:ea typeface="+mj-lt"/>
                <a:cs typeface="+mj-lt"/>
              </a:rPr>
              <a:t>basic structure of cloud formation:</a:t>
            </a:r>
            <a:br>
              <a:rPr lang="en-US" sz="2000" dirty="0">
                <a:solidFill>
                  <a:srgbClr val="000000"/>
                </a:solidFill>
                <a:ea typeface="+mj-lt"/>
                <a:cs typeface="+mj-lt"/>
              </a:rPr>
            </a:br>
            <a:r>
              <a:rPr lang="en-US" sz="2000" dirty="0">
                <a:solidFill>
                  <a:srgbClr val="000000"/>
                </a:solidFill>
                <a:ea typeface="+mj-lt"/>
                <a:cs typeface="+mj-lt"/>
              </a:rPr>
              <a:t>{</a:t>
            </a:r>
            <a:br>
              <a:rPr lang="en-US" sz="2000" dirty="0">
                <a:solidFill>
                  <a:srgbClr val="000000"/>
                </a:solidFill>
                <a:ea typeface="+mj-lt"/>
                <a:cs typeface="+mj-lt"/>
              </a:rPr>
            </a:br>
            <a:r>
              <a:rPr lang="en-US" sz="2000" dirty="0">
                <a:solidFill>
                  <a:srgbClr val="000000"/>
                </a:solidFill>
                <a:ea typeface="+mj-lt"/>
                <a:cs typeface="+mj-lt"/>
              </a:rPr>
              <a:t>  "AWSTemplateFormateVersion"	: "2010-09-09",</a:t>
            </a:r>
            <a:br>
              <a:rPr lang="en-US" sz="2000" dirty="0">
                <a:solidFill>
                  <a:srgbClr val="000000"/>
                </a:solidFill>
                <a:ea typeface="+mj-lt"/>
                <a:cs typeface="+mj-lt"/>
              </a:rPr>
            </a:br>
            <a:r>
              <a:rPr lang="en-US" sz="2000" dirty="0">
                <a:solidFill>
                  <a:srgbClr val="000000"/>
                </a:solidFill>
                <a:ea typeface="+mj-lt"/>
                <a:cs typeface="+mj-lt"/>
              </a:rPr>
              <a:t> "Description" : "",</a:t>
            </a:r>
            <a:br>
              <a:rPr lang="en-US" sz="2000" dirty="0">
                <a:solidFill>
                  <a:srgbClr val="000000"/>
                </a:solidFill>
                <a:ea typeface="+mj-lt"/>
                <a:cs typeface="+mj-lt"/>
              </a:rPr>
            </a:br>
            <a:r>
              <a:rPr lang="en-US" sz="2000" dirty="0">
                <a:solidFill>
                  <a:srgbClr val="000000"/>
                </a:solidFill>
                <a:ea typeface="+mj-lt"/>
                <a:cs typeface="+mj-lt"/>
              </a:rPr>
              <a:t> "Metadata" : {},</a:t>
            </a:r>
            <a:br>
              <a:rPr lang="en-US" sz="2000" dirty="0">
                <a:solidFill>
                  <a:srgbClr val="000000"/>
                </a:solidFill>
                <a:ea typeface="+mj-lt"/>
                <a:cs typeface="+mj-lt"/>
              </a:rPr>
            </a:br>
            <a:r>
              <a:rPr lang="en-US" sz="2000" dirty="0">
                <a:solidFill>
                  <a:srgbClr val="000000"/>
                </a:solidFill>
                <a:ea typeface="+mj-lt"/>
                <a:cs typeface="+mj-lt"/>
              </a:rPr>
              <a:t> "Parameter" : {},</a:t>
            </a:r>
            <a:br>
              <a:rPr lang="en-US" sz="2000" dirty="0">
                <a:solidFill>
                  <a:srgbClr val="000000"/>
                </a:solidFill>
                <a:ea typeface="+mj-lt"/>
                <a:cs typeface="+mj-lt"/>
              </a:rPr>
            </a:br>
            <a:r>
              <a:rPr lang="en-US" sz="2000" dirty="0">
                <a:solidFill>
                  <a:srgbClr val="000000"/>
                </a:solidFill>
                <a:ea typeface="+mj-lt"/>
                <a:cs typeface="+mj-lt"/>
              </a:rPr>
              <a:t> "Mapping" : {},</a:t>
            </a:r>
            <a:br>
              <a:rPr lang="en-US" sz="2000" dirty="0">
                <a:solidFill>
                  <a:srgbClr val="000000"/>
                </a:solidFill>
                <a:ea typeface="+mj-lt"/>
                <a:cs typeface="+mj-lt"/>
              </a:rPr>
            </a:br>
            <a:r>
              <a:rPr lang="en-US" sz="2000" dirty="0">
                <a:solidFill>
                  <a:srgbClr val="000000"/>
                </a:solidFill>
                <a:ea typeface="+mj-lt"/>
                <a:cs typeface="+mj-lt"/>
              </a:rPr>
              <a:t> "Conditions" : {},</a:t>
            </a:r>
            <a:br>
              <a:rPr lang="en-US" sz="2000" dirty="0">
                <a:solidFill>
                  <a:srgbClr val="000000"/>
                </a:solidFill>
                <a:ea typeface="+mj-lt"/>
                <a:cs typeface="+mj-lt"/>
              </a:rPr>
            </a:br>
            <a:r>
              <a:rPr lang="en-US" sz="2000" dirty="0">
                <a:solidFill>
                  <a:srgbClr val="000000"/>
                </a:solidFill>
                <a:ea typeface="+mj-lt"/>
                <a:cs typeface="+mj-lt"/>
              </a:rPr>
              <a:t> "Resources" :{},</a:t>
            </a:r>
            <a:br>
              <a:rPr lang="en-US" sz="2000" dirty="0">
                <a:solidFill>
                  <a:srgbClr val="000000"/>
                </a:solidFill>
                <a:ea typeface="+mj-lt"/>
                <a:cs typeface="+mj-lt"/>
              </a:rPr>
            </a:br>
            <a:r>
              <a:rPr lang="en-US" sz="2000" dirty="0">
                <a:solidFill>
                  <a:srgbClr val="000000"/>
                </a:solidFill>
                <a:ea typeface="+mj-lt"/>
                <a:cs typeface="+mj-lt"/>
              </a:rPr>
              <a:t> "Outputs" :{}</a:t>
            </a:r>
            <a:br>
              <a:rPr lang="en-US" sz="2000" dirty="0">
                <a:solidFill>
                  <a:srgbClr val="000000"/>
                </a:solidFill>
                <a:ea typeface="+mj-lt"/>
                <a:cs typeface="+mj-lt"/>
              </a:rPr>
            </a:br>
            <a:r>
              <a:rPr lang="en-US" sz="2000" dirty="0">
                <a:solidFill>
                  <a:srgbClr val="000000"/>
                </a:solidFill>
                <a:ea typeface="+mj-lt"/>
                <a:cs typeface="+mj-lt"/>
              </a:rPr>
              <a:t>}</a:t>
            </a: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4991815"/>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a:solidFill>
                  <a:schemeClr val="bg1"/>
                </a:solidFill>
              </a:rPr>
              <a:t>Amazon web services</a:t>
            </a:r>
            <a:endParaRPr lang="en-US" sz="3200" b="1" err="1">
              <a:solidFill>
                <a:schemeClr val="bg1"/>
              </a:solidFill>
            </a:endParaRPr>
          </a:p>
        </p:txBody>
      </p:sp>
      <p:pic>
        <p:nvPicPr>
          <p:cNvPr id="11" name="Picture 10" descr="Graphical user interface&#10;&#10;Description automatically generated with medium confidence">
            <a:extLst>
              <a:ext uri="{FF2B5EF4-FFF2-40B4-BE49-F238E27FC236}">
                <a16:creationId xmlns:a16="http://schemas.microsoft.com/office/drawing/2014/main" id="{0EC2868D-8443-FCBA-828B-BC1EEDE11E59}"/>
              </a:ext>
            </a:extLst>
          </p:cNvPr>
          <p:cNvPicPr>
            <a:picLocks noChangeAspect="1"/>
          </p:cNvPicPr>
          <p:nvPr/>
        </p:nvPicPr>
        <p:blipFill>
          <a:blip r:embed="rId4"/>
          <a:stretch>
            <a:fillRect/>
          </a:stretch>
        </p:blipFill>
        <p:spPr>
          <a:xfrm>
            <a:off x="4165600" y="4574487"/>
            <a:ext cx="8057720" cy="2397760"/>
          </a:xfrm>
          <a:prstGeom prst="rect">
            <a:avLst/>
          </a:prstGeom>
          <a:ln>
            <a:noFill/>
          </a:ln>
          <a:effectLst>
            <a:softEdge rad="112500"/>
          </a:effectLst>
        </p:spPr>
      </p:pic>
      <p:pic>
        <p:nvPicPr>
          <p:cNvPr id="3" name="Picture 2" descr="Timeline&#10;&#10;Description automatically generated">
            <a:extLst>
              <a:ext uri="{FF2B5EF4-FFF2-40B4-BE49-F238E27FC236}">
                <a16:creationId xmlns:a16="http://schemas.microsoft.com/office/drawing/2014/main" id="{FF93CC72-537A-EE45-28B9-5C2204E867D4}"/>
              </a:ext>
            </a:extLst>
          </p:cNvPr>
          <p:cNvPicPr>
            <a:picLocks noChangeAspect="1"/>
          </p:cNvPicPr>
          <p:nvPr/>
        </p:nvPicPr>
        <p:blipFill>
          <a:blip r:embed="rId5"/>
          <a:stretch>
            <a:fillRect/>
          </a:stretch>
        </p:blipFill>
        <p:spPr>
          <a:xfrm>
            <a:off x="2234756" y="1517932"/>
            <a:ext cx="9950126" cy="2073735"/>
          </a:xfrm>
          <a:prstGeom prst="rect">
            <a:avLst/>
          </a:prstGeom>
        </p:spPr>
      </p:pic>
    </p:spTree>
    <p:extLst>
      <p:ext uri="{BB962C8B-B14F-4D97-AF65-F5344CB8AC3E}">
        <p14:creationId xmlns:p14="http://schemas.microsoft.com/office/powerpoint/2010/main" val="52214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273195" y="77144"/>
            <a:ext cx="9950125" cy="6615637"/>
          </a:xfrm>
        </p:spPr>
        <p:txBody>
          <a:bodyPr vert="horz" lIns="91440" tIns="45720" rIns="91440" bIns="45720" rtlCol="0" anchor="b">
            <a:normAutofit/>
          </a:bodyPr>
          <a:lstStyle/>
          <a:p>
            <a:r>
              <a:rPr lang="en-US" sz="1900" b="1" cap="none" dirty="0">
                <a:ea typeface="+mj-lt"/>
                <a:cs typeface="+mj-lt"/>
              </a:rPr>
              <a:t>Stack:</a:t>
            </a:r>
            <a:br>
              <a:rPr lang="en-US" sz="1900" b="1" cap="none" dirty="0">
                <a:ea typeface="+mj-lt"/>
                <a:cs typeface="+mj-lt"/>
              </a:rPr>
            </a:br>
            <a:r>
              <a:rPr lang="en-US" sz="1900" b="1" cap="none" dirty="0">
                <a:ea typeface="+mj-lt"/>
                <a:cs typeface="+mj-lt"/>
              </a:rPr>
              <a:t>     A collection od resources is called a Stack and it can be managed in a single unit CloudFormation template define a stack in which the resources can be create, delete or update in a predictable way. Or stack is a collection of AWS resources that you can manage as a single unit.</a:t>
            </a:r>
            <a:br>
              <a:rPr lang="en-US" sz="1900" b="1" cap="none" dirty="0">
                <a:ea typeface="+mj-lt"/>
                <a:cs typeface="+mj-lt"/>
              </a:rPr>
            </a:br>
            <a:br>
              <a:rPr lang="en-US" sz="1900" b="1" cap="none" dirty="0">
                <a:ea typeface="+mj-lt"/>
                <a:cs typeface="+mj-lt"/>
              </a:rPr>
            </a:br>
            <a:br>
              <a:rPr lang="en-US" sz="1900" b="1" cap="none" dirty="0">
                <a:ea typeface="+mj-lt"/>
                <a:cs typeface="+mj-lt"/>
              </a:rPr>
            </a:br>
            <a:r>
              <a:rPr lang="en-US" sz="1900" b="1" cap="none" dirty="0">
                <a:ea typeface="+mj-lt"/>
                <a:cs typeface="+mj-lt"/>
              </a:rPr>
              <a:t> 2 ways  we can create stack using CloudFormation</a:t>
            </a:r>
            <a:br>
              <a:rPr lang="en-US" sz="1900" b="1" cap="none" dirty="0">
                <a:ea typeface="+mj-lt"/>
                <a:cs typeface="+mj-lt"/>
              </a:rPr>
            </a:br>
            <a:r>
              <a:rPr lang="en-US" sz="1900" b="1" cap="none" dirty="0">
                <a:ea typeface="+mj-lt"/>
                <a:cs typeface="+mj-lt"/>
              </a:rPr>
              <a:t>   1st way -  including the function within the cloud template</a:t>
            </a:r>
            <a:br>
              <a:rPr lang="en-US" sz="1900" b="1" cap="none" dirty="0">
                <a:ea typeface="+mj-lt"/>
                <a:cs typeface="+mj-lt"/>
              </a:rPr>
            </a:br>
            <a:r>
              <a:rPr lang="en-US" sz="1900" b="1" cap="none" dirty="0">
                <a:ea typeface="+mj-lt"/>
                <a:cs typeface="+mj-lt"/>
              </a:rPr>
              <a:t>   2nd way - storing the zip file in s3 bucket and adding the cloud formation template</a:t>
            </a: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br>
              <a:rPr lang="en-US" sz="1900" b="1" cap="none" dirty="0">
                <a:ea typeface="+mj-lt"/>
                <a:cs typeface="+mj-lt"/>
              </a:rPr>
            </a:br>
            <a:endParaRPr lang="en-US" sz="1900" b="1" cap="none" dirty="0">
              <a:ea typeface="+mj-lt"/>
              <a:cs typeface="+mj-lt"/>
            </a:endParaRP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4991815"/>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a:solidFill>
                  <a:schemeClr val="bg1"/>
                </a:solidFill>
              </a:rPr>
              <a:t>Amazon web services</a:t>
            </a:r>
            <a:endParaRPr lang="en-US" sz="3200" b="1" err="1">
              <a:solidFill>
                <a:schemeClr val="bg1"/>
              </a:solidFill>
            </a:endParaRPr>
          </a:p>
        </p:txBody>
      </p:sp>
      <p:pic>
        <p:nvPicPr>
          <p:cNvPr id="8" name="Picture 7">
            <a:extLst>
              <a:ext uri="{FF2B5EF4-FFF2-40B4-BE49-F238E27FC236}">
                <a16:creationId xmlns:a16="http://schemas.microsoft.com/office/drawing/2014/main" id="{42593903-FCCF-1842-0452-B307DE8422B4}"/>
              </a:ext>
            </a:extLst>
          </p:cNvPr>
          <p:cNvPicPr>
            <a:picLocks noChangeAspect="1"/>
          </p:cNvPicPr>
          <p:nvPr/>
        </p:nvPicPr>
        <p:blipFill>
          <a:blip r:embed="rId4"/>
          <a:stretch>
            <a:fillRect/>
          </a:stretch>
        </p:blipFill>
        <p:spPr>
          <a:xfrm>
            <a:off x="2273195" y="3718560"/>
            <a:ext cx="9833637" cy="2974221"/>
          </a:xfrm>
          <a:prstGeom prst="rect">
            <a:avLst/>
          </a:prstGeom>
          <a:ln>
            <a:noFill/>
          </a:ln>
          <a:effectLst>
            <a:softEdge rad="112500"/>
          </a:effectLst>
        </p:spPr>
      </p:pic>
    </p:spTree>
    <p:extLst>
      <p:ext uri="{BB962C8B-B14F-4D97-AF65-F5344CB8AC3E}">
        <p14:creationId xmlns:p14="http://schemas.microsoft.com/office/powerpoint/2010/main" val="62562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427-10AB-CCF8-F4E5-DE2EEECC53F1}"/>
              </a:ext>
            </a:extLst>
          </p:cNvPr>
          <p:cNvSpPr>
            <a:spLocks noGrp="1"/>
          </p:cNvSpPr>
          <p:nvPr>
            <p:ph type="title"/>
          </p:nvPr>
        </p:nvSpPr>
        <p:spPr>
          <a:xfrm>
            <a:off x="2273195" y="117784"/>
            <a:ext cx="9950125" cy="6615637"/>
          </a:xfrm>
        </p:spPr>
        <p:txBody>
          <a:bodyPr vert="horz" lIns="91440" tIns="45720" rIns="91440" bIns="45720" rtlCol="0" anchor="b">
            <a:normAutofit/>
          </a:bodyPr>
          <a:lstStyle/>
          <a:p>
            <a:r>
              <a:rPr lang="en-US" sz="1900" b="1" cap="none" dirty="0">
                <a:solidFill>
                  <a:schemeClr val="tx1"/>
                </a:solidFill>
                <a:ea typeface="+mj-lt"/>
                <a:cs typeface="+mj-lt"/>
              </a:rPr>
              <a:t>Few  main AWS services:</a:t>
            </a:r>
            <a:r>
              <a:rPr lang="en-US" sz="1900" b="1" cap="none" dirty="0">
                <a:solidFill>
                  <a:schemeClr val="bg1"/>
                </a:solidFill>
                <a:ea typeface="+mj-lt"/>
                <a:cs typeface="+mj-lt"/>
              </a:rPr>
              <a:t>:</a:t>
            </a:r>
            <a:br>
              <a:rPr lang="en-US" sz="1900" b="1" cap="none" dirty="0">
                <a:solidFill>
                  <a:schemeClr val="bg1"/>
                </a:solidFill>
                <a:ea typeface="+mj-lt"/>
                <a:cs typeface="+mj-lt"/>
              </a:rPr>
            </a:br>
            <a:br>
              <a:rPr lang="en-US" sz="1900" b="1" cap="none" dirty="0">
                <a:ea typeface="+mj-lt"/>
                <a:cs typeface="+mj-lt"/>
              </a:rPr>
            </a:br>
            <a:r>
              <a:rPr lang="en-US" sz="1900" b="1" cap="none" dirty="0">
                <a:solidFill>
                  <a:schemeClr val="tx1"/>
                </a:solidFill>
                <a:ea typeface="+mj-lt"/>
                <a:cs typeface="+mj-lt"/>
              </a:rPr>
              <a:t>EC2:- </a:t>
            </a:r>
            <a:r>
              <a:rPr lang="en-US" sz="1900" cap="none" dirty="0">
                <a:ea typeface="+mj-lt"/>
                <a:cs typeface="+mj-lt"/>
              </a:rPr>
              <a:t>You can use CloudFormation to define EC2 instances, including their AMI, instance type, security groups, and more. </a:t>
            </a:r>
            <a:br>
              <a:rPr lang="en-US" sz="1900" cap="none" dirty="0">
                <a:ea typeface="+mj-lt"/>
                <a:cs typeface="+mj-lt"/>
              </a:rPr>
            </a:br>
            <a:br>
              <a:rPr lang="en-US" sz="1900" cap="none" dirty="0">
                <a:ea typeface="+mj-lt"/>
                <a:cs typeface="+mj-lt"/>
              </a:rPr>
            </a:br>
            <a:r>
              <a:rPr lang="en-US" sz="1900" b="1" cap="none" dirty="0">
                <a:solidFill>
                  <a:schemeClr val="tx1"/>
                </a:solidFill>
                <a:ea typeface="+mj-lt"/>
                <a:cs typeface="+mj-lt"/>
              </a:rPr>
              <a:t>S3:-</a:t>
            </a:r>
            <a:r>
              <a:rPr lang="en-US" sz="1900" cap="none" dirty="0">
                <a:ea typeface="+mj-lt"/>
                <a:cs typeface="+mj-lt"/>
              </a:rPr>
              <a:t>You can use CloudFormation to define S3 buckets, including their bucket policy, encryption settings, and lifecycle rules.</a:t>
            </a:r>
            <a:br>
              <a:rPr lang="en-US" sz="1900" cap="none" dirty="0">
                <a:ea typeface="+mj-lt"/>
                <a:cs typeface="+mj-lt"/>
              </a:rPr>
            </a:br>
            <a:br>
              <a:rPr lang="en-US" sz="1900" cap="none" dirty="0">
                <a:ea typeface="+mj-lt"/>
                <a:cs typeface="+mj-lt"/>
              </a:rPr>
            </a:br>
            <a:r>
              <a:rPr lang="en-US" sz="1900" cap="none" dirty="0">
                <a:ea typeface="+mj-lt"/>
                <a:cs typeface="+mj-lt"/>
              </a:rPr>
              <a:t> </a:t>
            </a:r>
            <a:r>
              <a:rPr lang="en-US" sz="1900" b="1" dirty="0">
                <a:solidFill>
                  <a:schemeClr val="tx1"/>
                </a:solidFill>
                <a:ea typeface="+mj-lt"/>
                <a:cs typeface="+mj-lt"/>
              </a:rPr>
              <a:t>Lambda:-</a:t>
            </a:r>
            <a:r>
              <a:rPr lang="en-US" sz="1900" dirty="0">
                <a:solidFill>
                  <a:schemeClr val="tx1"/>
                </a:solidFill>
                <a:ea typeface="+mj-lt"/>
                <a:cs typeface="+mj-lt"/>
              </a:rPr>
              <a:t>The following template uses an AWS Lambda (Lambda) function and custom resource to append a new security group to a list of existing security groups.</a:t>
            </a:r>
            <a:br>
              <a:rPr lang="en-US" sz="1900" dirty="0">
                <a:solidFill>
                  <a:schemeClr val="tx1"/>
                </a:solidFill>
                <a:ea typeface="+mj-lt"/>
                <a:cs typeface="+mj-lt"/>
              </a:rPr>
            </a:br>
            <a:endParaRPr lang="en-US" sz="1900" cap="none" dirty="0">
              <a:solidFill>
                <a:schemeClr val="tx1"/>
              </a:solidFill>
              <a:ea typeface="+mj-lt"/>
              <a:cs typeface="+mj-lt"/>
            </a:endParaRPr>
          </a:p>
          <a:p>
            <a:r>
              <a:rPr lang="en-US" sz="1900" b="1" cap="none" dirty="0">
                <a:solidFill>
                  <a:schemeClr val="tx1"/>
                </a:solidFill>
                <a:ea typeface="+mj-lt"/>
                <a:cs typeface="+mj-lt"/>
              </a:rPr>
              <a:t>     </a:t>
            </a:r>
            <a:r>
              <a:rPr lang="en-US" sz="1900" b="1" dirty="0">
                <a:solidFill>
                  <a:schemeClr val="tx1"/>
                </a:solidFill>
                <a:ea typeface="+mj-lt"/>
                <a:cs typeface="+mj-lt"/>
              </a:rPr>
              <a:t> </a:t>
            </a:r>
            <a:r>
              <a:rPr lang="en-US" sz="1900" cap="none" dirty="0">
                <a:ea typeface="+mj-lt"/>
                <a:cs typeface="+mj-lt"/>
              </a:rPr>
              <a:t>Overall, CloudFormation provides a powerful way to automate and manage your infrastructure in AWS, enabling you to deploy resources quickly and  consistently, while also reducing the risk of errors and saving costs.</a:t>
            </a:r>
            <a:br>
              <a:rPr lang="en-US" sz="1900" cap="none" dirty="0">
                <a:ea typeface="+mj-lt"/>
                <a:cs typeface="+mj-lt"/>
              </a:rPr>
            </a:br>
            <a:br>
              <a:rPr lang="en-US" sz="1900" cap="none" dirty="0">
                <a:ea typeface="+mj-lt"/>
                <a:cs typeface="+mj-lt"/>
              </a:rPr>
            </a:br>
            <a:r>
              <a:rPr lang="en-US" sz="1900" cap="none" dirty="0">
                <a:ea typeface="+mj-lt"/>
                <a:cs typeface="+mj-lt"/>
              </a:rPr>
              <a:t>            By following these best practices, how to create,Ec2, Service using cloud Formation and how to control, and how to delete long term instance delete also scalable, cost-effective, and flexible EC2 deployments using CloudFormation. </a:t>
            </a:r>
            <a:br>
              <a:rPr lang="en-US" sz="1900" cap="none" dirty="0">
                <a:ea typeface="+mj-lt"/>
                <a:cs typeface="+mj-lt"/>
              </a:rPr>
            </a:br>
            <a:br>
              <a:rPr lang="en-US" sz="1900" cap="none" dirty="0">
                <a:ea typeface="+mj-lt"/>
                <a:cs typeface="+mj-lt"/>
              </a:rPr>
            </a:br>
            <a:br>
              <a:rPr lang="en-US" sz="1900" cap="none" dirty="0">
                <a:ea typeface="+mj-lt"/>
                <a:cs typeface="+mj-lt"/>
              </a:rPr>
            </a:br>
            <a:br>
              <a:rPr lang="en-US" sz="1900" cap="none" dirty="0">
                <a:ea typeface="+mj-lt"/>
                <a:cs typeface="+mj-lt"/>
              </a:rPr>
            </a:br>
            <a:endParaRPr lang="en-US" sz="1900" cap="none" dirty="0">
              <a:ea typeface="+mj-lt"/>
              <a:cs typeface="+mj-lt"/>
            </a:endParaRPr>
          </a:p>
        </p:txBody>
      </p:sp>
      <p:pic>
        <p:nvPicPr>
          <p:cNvPr id="4" name="Picture 4" descr="AWS CloudFormation for Business| Silicon Valley Cloud IT">
            <a:extLst>
              <a:ext uri="{FF2B5EF4-FFF2-40B4-BE49-F238E27FC236}">
                <a16:creationId xmlns:a16="http://schemas.microsoft.com/office/drawing/2014/main" id="{AAD59C34-457C-BC99-9777-3D7DCC7BFB1C}"/>
              </a:ext>
            </a:extLst>
          </p:cNvPr>
          <p:cNvPicPr>
            <a:picLocks noChangeAspect="1"/>
          </p:cNvPicPr>
          <p:nvPr/>
        </p:nvPicPr>
        <p:blipFill>
          <a:blip r:embed="rId2"/>
          <a:stretch>
            <a:fillRect/>
          </a:stretch>
        </p:blipFill>
        <p:spPr>
          <a:xfrm>
            <a:off x="4916" y="4991815"/>
            <a:ext cx="2719133" cy="1866410"/>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E1959EFA-6EA5-3AD9-68FF-DB2FB134B7BC}"/>
              </a:ext>
            </a:extLst>
          </p:cNvPr>
          <p:cNvPicPr>
            <a:picLocks noChangeAspect="1"/>
          </p:cNvPicPr>
          <p:nvPr/>
        </p:nvPicPr>
        <p:blipFill>
          <a:blip r:embed="rId3"/>
          <a:stretch>
            <a:fillRect/>
          </a:stretch>
        </p:blipFill>
        <p:spPr>
          <a:xfrm>
            <a:off x="144104" y="113840"/>
            <a:ext cx="1924050" cy="1419225"/>
          </a:xfrm>
          <a:prstGeom prst="rect">
            <a:avLst/>
          </a:prstGeom>
        </p:spPr>
      </p:pic>
      <p:sp>
        <p:nvSpPr>
          <p:cNvPr id="5" name="Rectangle: Rounded Corners 4">
            <a:extLst>
              <a:ext uri="{FF2B5EF4-FFF2-40B4-BE49-F238E27FC236}">
                <a16:creationId xmlns:a16="http://schemas.microsoft.com/office/drawing/2014/main" id="{1852952D-0677-2F98-A966-45C86F77F226}"/>
              </a:ext>
            </a:extLst>
          </p:cNvPr>
          <p:cNvSpPr/>
          <p:nvPr/>
        </p:nvSpPr>
        <p:spPr>
          <a:xfrm>
            <a:off x="3856745" y="113499"/>
            <a:ext cx="6555441" cy="56125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cap="all">
                <a:solidFill>
                  <a:schemeClr val="bg1"/>
                </a:solidFill>
              </a:rPr>
              <a:t>Amazon web services</a:t>
            </a:r>
            <a:endParaRPr lang="en-US" sz="3200" b="1" err="1">
              <a:solidFill>
                <a:schemeClr val="bg1"/>
              </a:solidFill>
            </a:endParaRPr>
          </a:p>
        </p:txBody>
      </p:sp>
    </p:spTree>
    <p:extLst>
      <p:ext uri="{BB962C8B-B14F-4D97-AF65-F5344CB8AC3E}">
        <p14:creationId xmlns:p14="http://schemas.microsoft.com/office/powerpoint/2010/main" val="1863358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524</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AWS CloudFormation                            overview  </vt:lpstr>
      <vt:lpstr>        AGENDA    About Cloud Formation    Create EC2 Instance   Create S3 bucket   Create Lambda function   Template creation   Stack Creation   Getting Instance list using Lambda   </vt:lpstr>
      <vt:lpstr>CloudFormation: CloudFormation is an infrastructure automation platform for AWS that deploys AWS resources in a repeatable, testable and auditable manner.                    </vt:lpstr>
      <vt:lpstr>      Template: format text file in JSON or YAML language that describe ours aws infrastructure . to create and modify templates  we can use aws CloudFormation designer or text editor tool         basic structure of cloud formation: {   "AWSTemplateFormateVersion" : "2010-09-09",  "Description" : "",  "Metadata" : {},  "Parameter" : {},  "Mapping" : {},  "Conditions" : {},  "Resources" :{},  "Outputs" :{} }</vt:lpstr>
      <vt:lpstr>Stack:      A collection od resources is called a Stack and it can be managed in a single unit CloudFormation template define a stack in which the resources can be create, delete or update in a predictable way. Or stack is a collection of AWS resources that you can manage as a single unit.    2 ways  we can create stack using CloudFormation    1st way -  including the function within the cloud template    2nd way - storing the zip file in s3 bucket and adding the cloud formation template            </vt:lpstr>
      <vt:lpstr>Few  main AWS services::  EC2:- You can use CloudFormation to define EC2 instances, including their AMI, instance type, security groups, and more.   S3:-You can use CloudFormation to define S3 buckets, including their bucket policy, encryption settings, and lifecycle rules.   Lambda:-The following template uses an AWS Lambda (Lambda) function and custom resource to append a new security group to a list of existing security groups.        Overall, CloudFormation provides a powerful way to automate and manage your infrastructure in AWS, enabling you to deploy resources quickly and  consistently, while also reducing the risk of errors and saving costs.              By following these best practices, how to create,Ec2, Service using cloud Formation and how to control, and how to delete long term instance delete also scalable, cost-effective, and flexible EC2 deployments using CloudFormation.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CloudFormation:                    </dc:title>
  <dc:creator>Adi Shiva</dc:creator>
  <cp:lastModifiedBy>Adi Shiva</cp:lastModifiedBy>
  <cp:revision>4</cp:revision>
  <dcterms:created xsi:type="dcterms:W3CDTF">2023-04-06T16:12:48Z</dcterms:created>
  <dcterms:modified xsi:type="dcterms:W3CDTF">2023-04-09T06:14:09Z</dcterms:modified>
</cp:coreProperties>
</file>