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5759"/>
    <a:srgbClr val="E4E4E4"/>
    <a:srgbClr val="59A1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60" d="100"/>
          <a:sy n="60" d="100"/>
        </p:scale>
        <p:origin x="184" y="24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06-05-2018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06-05-2018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06-05-2018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06-05-2018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06-05-2018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06-05-2018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smtClean="0"/>
              <a:t>Aditya Vikram Singh</a:t>
            </a:r>
            <a:endParaRPr lang="en-IN" sz="1800" dirty="0"/>
          </a:p>
          <a:p>
            <a:pPr marL="457200" indent="-457200" algn="l">
              <a:buFont typeface="+mj-lt"/>
              <a:buAutoNum type="arabicPeriod"/>
            </a:pPr>
            <a:r>
              <a:rPr lang="en-IN" sz="1800" dirty="0" smtClean="0"/>
              <a:t>Sarnav </a:t>
            </a:r>
            <a:r>
              <a:rPr lang="en-IN" sz="1800" dirty="0" err="1" smtClean="0"/>
              <a:t>Rekhi</a:t>
            </a:r>
            <a:endParaRPr lang="en-IN" sz="1800" dirty="0" smtClean="0"/>
          </a:p>
          <a:p>
            <a:pPr marL="457200" indent="-457200" algn="l">
              <a:buFont typeface="+mj-lt"/>
              <a:buAutoNum type="arabicPeriod"/>
            </a:pPr>
            <a:r>
              <a:rPr lang="en-IN" sz="1800" dirty="0" err="1" smtClean="0"/>
              <a:t>Nilamber</a:t>
            </a:r>
            <a:endParaRPr lang="en-IN" sz="1800" dirty="0" smtClean="0"/>
          </a:p>
          <a:p>
            <a:pPr marL="457200" indent="-457200" algn="l">
              <a:buFont typeface="+mj-lt"/>
              <a:buAutoNum type="arabicPeriod"/>
            </a:pPr>
            <a:r>
              <a:rPr lang="en-IN" sz="1800" dirty="0" err="1" smtClean="0"/>
              <a:t>Anukrit</a:t>
            </a:r>
            <a:r>
              <a:rPr lang="en-IN" sz="1800" dirty="0" smtClean="0"/>
              <a:t> </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latin typeface="+mn-lt"/>
              </a:rPr>
              <a:t>Here are some key points from the analysis made:</a:t>
            </a:r>
          </a:p>
          <a:p>
            <a:r>
              <a:rPr lang="en-IN" sz="1800" dirty="0" smtClean="0">
                <a:latin typeface="+mn-lt"/>
              </a:rPr>
              <a:t>For an investment range between 5 million to 15 million, venture funding round type will be the best suited fo</a:t>
            </a:r>
            <a:r>
              <a:rPr lang="en-IN" sz="1800" dirty="0" smtClean="0">
                <a:latin typeface="+mn-lt"/>
              </a:rPr>
              <a:t>r company to make investment</a:t>
            </a:r>
          </a:p>
          <a:p>
            <a:r>
              <a:rPr lang="en-IN" sz="1800" dirty="0" smtClean="0">
                <a:latin typeface="+mn-lt"/>
              </a:rPr>
              <a:t>The average funding amount for Venture type is 12 millions (approximately)</a:t>
            </a:r>
            <a:endParaRPr lang="en-IN" sz="1800" dirty="0">
              <a:latin typeface="+mn-lt"/>
            </a:endParaRPr>
          </a:p>
          <a:p>
            <a:r>
              <a:rPr lang="en-IN" sz="1800" dirty="0" smtClean="0">
                <a:latin typeface="+mn-lt"/>
              </a:rPr>
              <a:t>The top 3 English Speaking countries where the company can invest are as follow:</a:t>
            </a:r>
          </a:p>
          <a:p>
            <a:pPr marL="857250" lvl="1" indent="-400050">
              <a:buFont typeface="+mj-lt"/>
              <a:buAutoNum type="romanLcPeriod"/>
            </a:pPr>
            <a:r>
              <a:rPr lang="en-IN" sz="1600" dirty="0" smtClean="0">
                <a:latin typeface="+mn-lt"/>
              </a:rPr>
              <a:t>USA </a:t>
            </a:r>
            <a:endParaRPr lang="en-IN" sz="1600" dirty="0" smtClean="0">
              <a:latin typeface="+mn-lt"/>
            </a:endParaRPr>
          </a:p>
          <a:p>
            <a:pPr marL="857250" lvl="1" indent="-400050">
              <a:buFont typeface="+mj-lt"/>
              <a:buAutoNum type="romanLcPeriod"/>
            </a:pPr>
            <a:r>
              <a:rPr lang="en-IN" sz="1600" dirty="0" smtClean="0">
                <a:latin typeface="+mn-lt"/>
              </a:rPr>
              <a:t>Great Britain </a:t>
            </a:r>
          </a:p>
          <a:p>
            <a:pPr marL="857250" lvl="1" indent="-400050">
              <a:buFont typeface="+mj-lt"/>
              <a:buAutoNum type="romanLcPeriod"/>
            </a:pPr>
            <a:r>
              <a:rPr lang="en-IN" sz="1600" dirty="0" smtClean="0">
                <a:latin typeface="+mn-lt"/>
              </a:rPr>
              <a:t>India </a:t>
            </a:r>
          </a:p>
          <a:p>
            <a:pPr marL="457200" lvl="1" indent="0">
              <a:buNone/>
            </a:pPr>
            <a:endParaRPr lang="en-IN" sz="1600" dirty="0">
              <a:latin typeface="+mn-lt"/>
            </a:endParaRPr>
          </a:p>
        </p:txBody>
      </p:sp>
      <p:sp>
        <p:nvSpPr>
          <p:cNvPr id="5" name="Title 1"/>
          <p:cNvSpPr>
            <a:spLocks noGrp="1"/>
          </p:cNvSpPr>
          <p:nvPr>
            <p:ph type="title"/>
          </p:nvPr>
        </p:nvSpPr>
        <p:spPr>
          <a:xfrm>
            <a:off x="1136469" y="640079"/>
            <a:ext cx="9379131" cy="944171"/>
          </a:xfrm>
        </p:spPr>
        <p:txBody>
          <a:bodyPr/>
          <a:lstStyle/>
          <a:p>
            <a:pPr algn="ctr"/>
            <a:r>
              <a:rPr lang="en-IN" b="1" dirty="0" smtClean="0">
                <a:latin typeface="Cambria" panose="02040503050406030204" pitchFamily="18" charset="0"/>
              </a:rPr>
              <a:t>Conclusion</a:t>
            </a:r>
            <a:endParaRPr lang="en-IN" sz="2800" dirty="0">
              <a:latin typeface="Cambria" panose="02040503050406030204" pitchFamily="18" charset="0"/>
            </a:endParaRP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600" y="2216433"/>
            <a:ext cx="11168742" cy="4344261"/>
          </a:xfrm>
        </p:spPr>
        <p:txBody>
          <a:bodyPr>
            <a:normAutofit/>
          </a:bodyPr>
          <a:lstStyle/>
          <a:p>
            <a:pPr marL="0" indent="0">
              <a:buNone/>
            </a:pPr>
            <a:r>
              <a:rPr lang="en-US" dirty="0" smtClean="0"/>
              <a:t>Spark Funds wants to make investments in a few companies. So we have explained the global trends in investments so that company can take the investment decisions effectively. The analysis will give detail information as which are the funding round type where the company should invest based on their investment budget. Also, we have provided data for the top English speaking countries receiving the highest funding and where the company can invest. We have also highlighted the sector which is best suited for the company based on the current trend. </a:t>
            </a:r>
            <a:endParaRPr lang="en-IN" sz="1400" dirty="0"/>
          </a:p>
        </p:txBody>
      </p:sp>
      <p:sp>
        <p:nvSpPr>
          <p:cNvPr id="5" name="Title 1"/>
          <p:cNvSpPr>
            <a:spLocks noGrp="1"/>
          </p:cNvSpPr>
          <p:nvPr>
            <p:ph type="title"/>
          </p:nvPr>
        </p:nvSpPr>
        <p:spPr>
          <a:xfrm>
            <a:off x="1136469" y="640080"/>
            <a:ext cx="9313817" cy="856138"/>
          </a:xfrm>
        </p:spPr>
        <p:txBody>
          <a:bodyPr/>
          <a:lstStyle/>
          <a:p>
            <a:pPr algn="ctr"/>
            <a:r>
              <a:rPr lang="en-IN" b="1" dirty="0" smtClean="0">
                <a:latin typeface="Cambria" panose="02040503050406030204" pitchFamily="18" charset="0"/>
              </a:rPr>
              <a:t>ABSTRACT</a:t>
            </a:r>
            <a:endParaRPr lang="en-IN" sz="2800" dirty="0">
              <a:latin typeface="Cambria" panose="02040503050406030204" pitchFamily="18" charset="0"/>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2625" y="398327"/>
            <a:ext cx="9313817" cy="856138"/>
          </a:xfrm>
        </p:spPr>
        <p:txBody>
          <a:bodyPr/>
          <a:lstStyle/>
          <a:p>
            <a:r>
              <a:rPr lang="en-IN" sz="2800" b="1" dirty="0" smtClean="0">
                <a:latin typeface="Cambria" panose="02040503050406030204" pitchFamily="18" charset="0"/>
              </a:rPr>
              <a:t>Flow chart for making the analysis</a:t>
            </a:r>
            <a:endParaRPr lang="en-IN" sz="2800" b="1" dirty="0">
              <a:latin typeface="Cambria" panose="02040503050406030204" pitchFamily="18" charset="0"/>
            </a:endParaRPr>
          </a:p>
        </p:txBody>
      </p:sp>
      <p:sp>
        <p:nvSpPr>
          <p:cNvPr id="2" name="Oval 1"/>
          <p:cNvSpPr/>
          <p:nvPr/>
        </p:nvSpPr>
        <p:spPr>
          <a:xfrm>
            <a:off x="1679944" y="15841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4" name="Rectangle 3"/>
          <p:cNvSpPr/>
          <p:nvPr/>
        </p:nvSpPr>
        <p:spPr>
          <a:xfrm>
            <a:off x="1068572" y="3291347"/>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Cleaning </a:t>
            </a:r>
            <a:endParaRPr lang="en-US" dirty="0"/>
          </a:p>
        </p:txBody>
      </p:sp>
      <p:sp>
        <p:nvSpPr>
          <p:cNvPr id="6" name="Rectangle 5"/>
          <p:cNvSpPr/>
          <p:nvPr/>
        </p:nvSpPr>
        <p:spPr>
          <a:xfrm>
            <a:off x="1153634" y="4688815"/>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Funding Type Analysis</a:t>
            </a:r>
          </a:p>
        </p:txBody>
      </p:sp>
      <p:sp>
        <p:nvSpPr>
          <p:cNvPr id="7" name="Rectangle 6"/>
          <p:cNvSpPr/>
          <p:nvPr/>
        </p:nvSpPr>
        <p:spPr>
          <a:xfrm>
            <a:off x="2656545" y="5934544"/>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Country</a:t>
            </a:r>
            <a:r>
              <a:rPr lang="en-US" dirty="0"/>
              <a:t> Analysis</a:t>
            </a:r>
          </a:p>
        </p:txBody>
      </p:sp>
      <p:sp>
        <p:nvSpPr>
          <p:cNvPr id="8" name="Rectangle 7"/>
          <p:cNvSpPr/>
          <p:nvPr/>
        </p:nvSpPr>
        <p:spPr>
          <a:xfrm>
            <a:off x="5654041" y="5951835"/>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Sector</a:t>
            </a:r>
            <a:r>
              <a:rPr lang="en-US" dirty="0"/>
              <a:t> Analysis 1</a:t>
            </a:r>
          </a:p>
        </p:txBody>
      </p:sp>
      <p:sp>
        <p:nvSpPr>
          <p:cNvPr id="9" name="Rectangle 8"/>
          <p:cNvSpPr/>
          <p:nvPr/>
        </p:nvSpPr>
        <p:spPr>
          <a:xfrm>
            <a:off x="8649586" y="5898671"/>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Funding Type Analysis</a:t>
            </a:r>
          </a:p>
        </p:txBody>
      </p:sp>
      <p:sp>
        <p:nvSpPr>
          <p:cNvPr id="10" name="Rectangle 9"/>
          <p:cNvSpPr/>
          <p:nvPr/>
        </p:nvSpPr>
        <p:spPr>
          <a:xfrm>
            <a:off x="8538299" y="4436557"/>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Sector</a:t>
            </a:r>
            <a:r>
              <a:rPr lang="en-US" dirty="0"/>
              <a:t> Analysis 2</a:t>
            </a:r>
          </a:p>
        </p:txBody>
      </p:sp>
      <p:sp>
        <p:nvSpPr>
          <p:cNvPr id="11" name="Rectangle 10"/>
          <p:cNvSpPr/>
          <p:nvPr/>
        </p:nvSpPr>
        <p:spPr>
          <a:xfrm>
            <a:off x="8538299" y="2974443"/>
            <a:ext cx="2360428" cy="70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Plotting</a:t>
            </a:r>
            <a:endParaRPr lang="en-US" dirty="0"/>
          </a:p>
        </p:txBody>
      </p:sp>
      <p:sp>
        <p:nvSpPr>
          <p:cNvPr id="12" name="Oval 11"/>
          <p:cNvSpPr/>
          <p:nvPr/>
        </p:nvSpPr>
        <p:spPr>
          <a:xfrm>
            <a:off x="8962669" y="1627033"/>
            <a:ext cx="957507" cy="594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13" name="Down Arrow 12"/>
          <p:cNvSpPr/>
          <p:nvPr/>
        </p:nvSpPr>
        <p:spPr>
          <a:xfrm>
            <a:off x="1961706" y="2683530"/>
            <a:ext cx="287080" cy="404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2137144" y="4188053"/>
            <a:ext cx="287080" cy="404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3003699" y="5482425"/>
            <a:ext cx="287080" cy="404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9253471" y="2379449"/>
            <a:ext cx="299307" cy="5013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9250900" y="3750450"/>
            <a:ext cx="307194" cy="4361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a:off x="9245584" y="5293877"/>
            <a:ext cx="307194" cy="4361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162108" y="6094032"/>
            <a:ext cx="414670"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8091732" y="6053900"/>
            <a:ext cx="414670"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Analysis for funding type</a:t>
            </a:r>
            <a:endParaRPr lang="en-IN" sz="2800" dirty="0"/>
          </a:p>
        </p:txBody>
      </p:sp>
      <p:sp>
        <p:nvSpPr>
          <p:cNvPr id="4" name="Content Placeholder 3"/>
          <p:cNvSpPr>
            <a:spLocks noGrp="1"/>
          </p:cNvSpPr>
          <p:nvPr>
            <p:ph idx="1"/>
          </p:nvPr>
        </p:nvSpPr>
        <p:spPr/>
        <p:txBody>
          <a:bodyPr/>
          <a:lstStyle/>
          <a:p>
            <a:r>
              <a:rPr lang="en-IN" dirty="0"/>
              <a:t>For an investment range between 5 million to 15 million, venture funding round type will be the best suited for company to make </a:t>
            </a:r>
            <a:r>
              <a:rPr lang="en-IN" dirty="0" smtClean="0"/>
              <a:t>investment</a:t>
            </a:r>
          </a:p>
          <a:p>
            <a:r>
              <a:rPr lang="en-IN" dirty="0"/>
              <a:t>The average funding amount for Venture type is 12 millions (approximately)</a:t>
            </a:r>
          </a:p>
          <a:p>
            <a:endParaRPr lang="en-IN" dirty="0"/>
          </a:p>
          <a:p>
            <a:endParaRPr lang="en-US"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Top 3 English speaking countries</a:t>
            </a:r>
            <a:endParaRPr lang="en-IN" sz="2800" dirty="0"/>
          </a:p>
        </p:txBody>
      </p:sp>
      <p:sp>
        <p:nvSpPr>
          <p:cNvPr id="3" name="Content Placeholder 2"/>
          <p:cNvSpPr>
            <a:spLocks noGrp="1"/>
          </p:cNvSpPr>
          <p:nvPr>
            <p:ph idx="1"/>
          </p:nvPr>
        </p:nvSpPr>
        <p:spPr/>
        <p:txBody>
          <a:bodyPr>
            <a:normAutofit/>
          </a:bodyPr>
          <a:lstStyle/>
          <a:p>
            <a:r>
              <a:rPr lang="en-IN" sz="2000" dirty="0">
                <a:latin typeface="+mn-lt"/>
              </a:rPr>
              <a:t>The top 3 English Speaking countries where the company can invest are as follow:</a:t>
            </a:r>
          </a:p>
          <a:p>
            <a:pPr marL="857250" lvl="1" indent="-400050">
              <a:buFont typeface="+mj-lt"/>
              <a:buAutoNum type="romanLcPeriod"/>
            </a:pPr>
            <a:r>
              <a:rPr lang="en-IN" sz="2000" dirty="0">
                <a:latin typeface="+mn-lt"/>
              </a:rPr>
              <a:t>USA </a:t>
            </a:r>
          </a:p>
          <a:p>
            <a:pPr marL="857250" lvl="1" indent="-400050">
              <a:buFont typeface="+mj-lt"/>
              <a:buAutoNum type="romanLcPeriod"/>
            </a:pPr>
            <a:r>
              <a:rPr lang="en-IN" sz="2000" dirty="0">
                <a:latin typeface="+mn-lt"/>
              </a:rPr>
              <a:t>Great Britain </a:t>
            </a:r>
          </a:p>
          <a:p>
            <a:pPr marL="857250" lvl="1" indent="-400050">
              <a:buFont typeface="+mj-lt"/>
              <a:buAutoNum type="romanLcPeriod"/>
            </a:pPr>
            <a:r>
              <a:rPr lang="en-IN" sz="2000" dirty="0">
                <a:latin typeface="+mn-lt"/>
              </a:rPr>
              <a:t>India </a:t>
            </a:r>
            <a:endParaRPr lang="en-IN" sz="2000" dirty="0" smtClean="0">
              <a:latin typeface="+mn-lt"/>
            </a:endParaRP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Best sector to invest for company</a:t>
            </a:r>
            <a:endParaRPr lang="en-IN" sz="2800" dirty="0"/>
          </a:p>
        </p:txBody>
      </p:sp>
      <p:sp>
        <p:nvSpPr>
          <p:cNvPr id="3" name="Content Placeholder 2"/>
          <p:cNvSpPr>
            <a:spLocks noGrp="1"/>
          </p:cNvSpPr>
          <p:nvPr>
            <p:ph idx="1"/>
          </p:nvPr>
        </p:nvSpPr>
        <p:spPr/>
        <p:txBody>
          <a:bodyPr>
            <a:normAutofit/>
          </a:bodyPr>
          <a:lstStyle/>
          <a:p>
            <a:pPr marL="0" indent="0">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4041" y="1374140"/>
            <a:ext cx="4627475" cy="5483860"/>
          </a:xfrm>
        </p:spPr>
      </p:pic>
      <p:sp>
        <p:nvSpPr>
          <p:cNvPr id="6" name="Title 1"/>
          <p:cNvSpPr>
            <a:spLocks noGrp="1"/>
          </p:cNvSpPr>
          <p:nvPr>
            <p:ph type="title"/>
          </p:nvPr>
        </p:nvSpPr>
        <p:spPr>
          <a:xfrm>
            <a:off x="1423548" y="236043"/>
            <a:ext cx="9313817" cy="856138"/>
          </a:xfrm>
        </p:spPr>
        <p:txBody>
          <a:bodyPr/>
          <a:lstStyle/>
          <a:p>
            <a:r>
              <a:rPr lang="en-IN" sz="2800" b="1" dirty="0" smtClean="0">
                <a:latin typeface="Cambria" panose="02040503050406030204" pitchFamily="18" charset="0"/>
              </a:rPr>
              <a:t>Average and Total Funding for specific funding type</a:t>
            </a:r>
            <a:endParaRPr lang="en-IN" sz="2800" b="1" dirty="0">
              <a:latin typeface="Cambria" panose="02040503050406030204" pitchFamily="18" charset="0"/>
            </a:endParaRPr>
          </a:p>
        </p:txBody>
      </p:sp>
      <p:sp>
        <p:nvSpPr>
          <p:cNvPr id="13" name="Rectangle 12"/>
          <p:cNvSpPr/>
          <p:nvPr/>
        </p:nvSpPr>
        <p:spPr>
          <a:xfrm>
            <a:off x="1063256" y="2402958"/>
            <a:ext cx="360292" cy="276447"/>
          </a:xfrm>
          <a:prstGeom prst="rect">
            <a:avLst/>
          </a:prstGeom>
          <a:solidFill>
            <a:srgbClr val="E157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63256" y="3086985"/>
            <a:ext cx="360292" cy="276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1629969" y="2402958"/>
            <a:ext cx="3037723" cy="369332"/>
          </a:xfrm>
          <a:prstGeom prst="rect">
            <a:avLst/>
          </a:prstGeom>
          <a:noFill/>
        </p:spPr>
        <p:txBody>
          <a:bodyPr wrap="square" rtlCol="0">
            <a:spAutoFit/>
          </a:bodyPr>
          <a:lstStyle/>
          <a:p>
            <a:r>
              <a:rPr lang="en-US" dirty="0" smtClean="0"/>
              <a:t>Average Funding (in millions)</a:t>
            </a:r>
            <a:endParaRPr lang="en-US" dirty="0"/>
          </a:p>
        </p:txBody>
      </p:sp>
      <p:sp>
        <p:nvSpPr>
          <p:cNvPr id="16" name="TextBox 15"/>
          <p:cNvSpPr txBox="1"/>
          <p:nvPr/>
        </p:nvSpPr>
        <p:spPr>
          <a:xfrm flipH="1">
            <a:off x="1722474" y="2977117"/>
            <a:ext cx="2477386" cy="369332"/>
          </a:xfrm>
          <a:prstGeom prst="rect">
            <a:avLst/>
          </a:prstGeom>
          <a:noFill/>
        </p:spPr>
        <p:txBody>
          <a:bodyPr wrap="square" rtlCol="0">
            <a:spAutoFit/>
          </a:bodyPr>
          <a:lstStyle/>
          <a:p>
            <a:r>
              <a:rPr lang="en-US" dirty="0" smtClean="0"/>
              <a:t>Total funding (in billions)</a:t>
            </a:r>
            <a:endParaRPr lang="en-US" dirty="0"/>
          </a:p>
        </p:txBody>
      </p:sp>
      <p:sp>
        <p:nvSpPr>
          <p:cNvPr id="17" name="TextBox 16"/>
          <p:cNvSpPr txBox="1"/>
          <p:nvPr/>
        </p:nvSpPr>
        <p:spPr>
          <a:xfrm flipH="1">
            <a:off x="673039" y="4083067"/>
            <a:ext cx="3994652" cy="923330"/>
          </a:xfrm>
          <a:prstGeom prst="rect">
            <a:avLst/>
          </a:prstGeom>
          <a:noFill/>
        </p:spPr>
        <p:txBody>
          <a:bodyPr wrap="square" rtlCol="0">
            <a:spAutoFit/>
          </a:bodyPr>
          <a:lstStyle/>
          <a:p>
            <a:r>
              <a:rPr lang="en-US" dirty="0" smtClean="0"/>
              <a:t>For company </a:t>
            </a:r>
            <a:r>
              <a:rPr lang="en-US" dirty="0"/>
              <a:t>invest between 5 to 15 million </a:t>
            </a:r>
            <a:r>
              <a:rPr lang="en-US" dirty="0" smtClean="0"/>
              <a:t>USD, Venture funding type will be the best suited option. </a:t>
            </a:r>
            <a:endParaRPr lang="en-US" dirty="0"/>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sz="3200" b="1" dirty="0" smtClean="0">
                <a:latin typeface="Cambria" panose="02040503050406030204" pitchFamily="18" charset="0"/>
              </a:rPr>
              <a:t>Top 9 Countries and the total funding received</a:t>
            </a:r>
            <a:endParaRPr lang="en-IN" sz="3200" dirty="0">
              <a:latin typeface="Cambria" panose="02040503050406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7168" y="1496218"/>
            <a:ext cx="5041716" cy="5163462"/>
          </a:xfrm>
        </p:spPr>
      </p:pic>
      <p:sp>
        <p:nvSpPr>
          <p:cNvPr id="5" name="Rectangle 4"/>
          <p:cNvSpPr/>
          <p:nvPr/>
        </p:nvSpPr>
        <p:spPr>
          <a:xfrm>
            <a:off x="1136469" y="3274828"/>
            <a:ext cx="373354" cy="308344"/>
          </a:xfrm>
          <a:prstGeom prst="rect">
            <a:avLst/>
          </a:prstGeom>
          <a:solidFill>
            <a:srgbClr val="59A1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36469" y="4214037"/>
            <a:ext cx="373354" cy="308344"/>
          </a:xfrm>
          <a:prstGeom prst="rect">
            <a:avLst/>
          </a:prstGeom>
          <a:solidFill>
            <a:srgbClr val="E4E4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01208" y="3129717"/>
            <a:ext cx="2360428" cy="646331"/>
          </a:xfrm>
          <a:prstGeom prst="rect">
            <a:avLst/>
          </a:prstGeom>
          <a:noFill/>
        </p:spPr>
        <p:txBody>
          <a:bodyPr wrap="square" rtlCol="0">
            <a:spAutoFit/>
          </a:bodyPr>
          <a:lstStyle/>
          <a:p>
            <a:r>
              <a:rPr lang="en-US" dirty="0" smtClean="0"/>
              <a:t>List of English Speaking Countries</a:t>
            </a:r>
            <a:endParaRPr lang="en-US" dirty="0"/>
          </a:p>
        </p:txBody>
      </p:sp>
      <p:sp>
        <p:nvSpPr>
          <p:cNvPr id="9" name="TextBox 8"/>
          <p:cNvSpPr txBox="1"/>
          <p:nvPr/>
        </p:nvSpPr>
        <p:spPr>
          <a:xfrm>
            <a:off x="1722473" y="4033284"/>
            <a:ext cx="2339163" cy="646331"/>
          </a:xfrm>
          <a:prstGeom prst="rect">
            <a:avLst/>
          </a:prstGeom>
          <a:noFill/>
        </p:spPr>
        <p:txBody>
          <a:bodyPr wrap="square" rtlCol="0">
            <a:spAutoFit/>
          </a:bodyPr>
          <a:lstStyle/>
          <a:p>
            <a:r>
              <a:rPr lang="en-US" dirty="0" smtClean="0"/>
              <a:t>List of Non- English Speaking Countries</a:t>
            </a:r>
            <a:endParaRPr lang="en-US"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238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Times New Roman</vt:lpstr>
      <vt:lpstr>Office Theme</vt:lpstr>
      <vt:lpstr>INVESTMENT CASE STUDY   SUBMISSION </vt:lpstr>
      <vt:lpstr>ABSTRACT</vt:lpstr>
      <vt:lpstr>Flow chart for making the analysis</vt:lpstr>
      <vt:lpstr>Analysis for funding type</vt:lpstr>
      <vt:lpstr>Top 3 English speaking countries</vt:lpstr>
      <vt:lpstr>Best sector to invest for company</vt:lpstr>
      <vt:lpstr>Average and Total Funding for specific funding type</vt:lpstr>
      <vt:lpstr>Top 9 Countries and the total funding received</vt:lpstr>
      <vt:lpstr> &lt;Results&gt;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Rekhi, Sarnav</cp:lastModifiedBy>
  <cp:revision>34</cp:revision>
  <dcterms:created xsi:type="dcterms:W3CDTF">2016-06-09T08:16:28Z</dcterms:created>
  <dcterms:modified xsi:type="dcterms:W3CDTF">2018-05-06T18:23:06Z</dcterms:modified>
</cp:coreProperties>
</file>