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7" r:id="rId3"/>
    <p:sldId id="296" r:id="rId4"/>
    <p:sldId id="260" r:id="rId5"/>
    <p:sldId id="261" r:id="rId6"/>
    <p:sldId id="297" r:id="rId7"/>
    <p:sldId id="298" r:id="rId8"/>
    <p:sldId id="299" r:id="rId9"/>
    <p:sldId id="302" r:id="rId10"/>
    <p:sldId id="303" r:id="rId11"/>
    <p:sldId id="300" r:id="rId12"/>
    <p:sldId id="304" r:id="rId13"/>
    <p:sldId id="301" r:id="rId14"/>
    <p:sldId id="305" r:id="rId15"/>
    <p:sldId id="306" r:id="rId16"/>
    <p:sldId id="307" r:id="rId17"/>
    <p:sldId id="308" r:id="rId18"/>
    <p:sldId id="309" r:id="rId19"/>
    <p:sldId id="278" r:id="rId20"/>
  </p:sldIdLst>
  <p:sldSz cx="9144000" cy="5143500" type="screen16x9"/>
  <p:notesSz cx="6858000" cy="9144000"/>
  <p:embeddedFontLst>
    <p:embeddedFont>
      <p:font typeface="Lexend Deca" panose="020B0604020202020204" charset="-78"/>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90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162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109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775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760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595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219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22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147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56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408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407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033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35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86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windows-server/administration/openssh/openssh_server_configuration"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776079" y="1323630"/>
            <a:ext cx="4946893" cy="249218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Python - Powershell - SQL </a:t>
            </a:r>
            <a:br>
              <a:rPr lang="en" dirty="0"/>
            </a:br>
            <a:r>
              <a:rPr lang="en" dirty="0"/>
              <a:t>integration</a:t>
            </a:r>
            <a:endParaRPr dirty="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The automation</a:t>
            </a:r>
            <a:endParaRPr lang="en-US" sz="3200" dirty="0">
              <a:solidFill>
                <a:schemeClr val="bg1"/>
              </a:solidFill>
            </a:endParaRPr>
          </a:p>
        </p:txBody>
      </p:sp>
      <p:sp>
        <p:nvSpPr>
          <p:cNvPr id="5" name="Text Placeholder 4">
            <a:extLst>
              <a:ext uri="{FF2B5EF4-FFF2-40B4-BE49-F238E27FC236}">
                <a16:creationId xmlns:a16="http://schemas.microsoft.com/office/drawing/2014/main" id="{B62C9828-5B5E-5B2D-12B5-E28159198BC1}"/>
              </a:ext>
            </a:extLst>
          </p:cNvPr>
          <p:cNvSpPr>
            <a:spLocks noGrp="1"/>
          </p:cNvSpPr>
          <p:nvPr>
            <p:ph type="body" idx="1"/>
          </p:nvPr>
        </p:nvSpPr>
        <p:spPr>
          <a:xfrm>
            <a:off x="342950" y="615869"/>
            <a:ext cx="7728250" cy="507331"/>
          </a:xfrm>
        </p:spPr>
        <p:txBody>
          <a:bodyPr/>
          <a:lstStyle/>
          <a:p>
            <a:pPr marL="76200" indent="0">
              <a:buNone/>
            </a:pPr>
            <a:r>
              <a:rPr lang="en-US" sz="1800" dirty="0"/>
              <a:t>Windows automation is done with the Task Scheduler utility. Each script has its own task scheduled to run every afternoon and every evening. The second script (writing the content into the </a:t>
            </a:r>
            <a:r>
              <a:rPr lang="en-US" sz="1800" dirty="0" err="1"/>
              <a:t>sql</a:t>
            </a:r>
            <a:r>
              <a:rPr lang="en-US" sz="1800" dirty="0"/>
              <a:t> database) runs 5 mins after the first.</a:t>
            </a:r>
            <a:endParaRPr lang="en-US" sz="2000" dirty="0"/>
          </a:p>
        </p:txBody>
      </p:sp>
      <p:sp>
        <p:nvSpPr>
          <p:cNvPr id="12" name="Text Placeholder 4">
            <a:extLst>
              <a:ext uri="{FF2B5EF4-FFF2-40B4-BE49-F238E27FC236}">
                <a16:creationId xmlns:a16="http://schemas.microsoft.com/office/drawing/2014/main" id="{80357872-B63E-575B-00F0-9A53EC53A6D1}"/>
              </a:ext>
            </a:extLst>
          </p:cNvPr>
          <p:cNvSpPr txBox="1">
            <a:spLocks/>
          </p:cNvSpPr>
          <p:nvPr/>
        </p:nvSpPr>
        <p:spPr>
          <a:xfrm>
            <a:off x="3489687" y="2586150"/>
            <a:ext cx="5253763" cy="2381850"/>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How to automate a </a:t>
            </a:r>
            <a:r>
              <a:rPr lang="en-US" sz="1400" dirty="0" err="1"/>
              <a:t>Powershell</a:t>
            </a:r>
            <a:r>
              <a:rPr lang="en-US" sz="1400" dirty="0"/>
              <a:t> script? The task action = “Start a program”, the program is </a:t>
            </a:r>
            <a:r>
              <a:rPr lang="en-US" sz="1400" b="1" dirty="0">
                <a:solidFill>
                  <a:schemeClr val="accent4">
                    <a:lumMod val="60000"/>
                    <a:lumOff val="40000"/>
                  </a:schemeClr>
                </a:solidFill>
              </a:rPr>
              <a:t>Powershell.exe</a:t>
            </a:r>
            <a:r>
              <a:rPr lang="en-US" sz="1400" dirty="0"/>
              <a:t> (just put the complete path to powershell.exe) and </a:t>
            </a:r>
            <a:r>
              <a:rPr lang="en-US" sz="1400" b="1" dirty="0">
                <a:solidFill>
                  <a:schemeClr val="accent4">
                    <a:lumMod val="60000"/>
                    <a:lumOff val="40000"/>
                  </a:schemeClr>
                </a:solidFill>
              </a:rPr>
              <a:t>the argument is the script path</a:t>
            </a:r>
            <a:r>
              <a:rPr lang="en-US" sz="1400" dirty="0"/>
              <a:t> (again, just put </a:t>
            </a:r>
            <a:r>
              <a:rPr lang="en-US" sz="1400" b="1" dirty="0">
                <a:solidFill>
                  <a:schemeClr val="accent4">
                    <a:lumMod val="60000"/>
                    <a:lumOff val="40000"/>
                  </a:schemeClr>
                </a:solidFill>
              </a:rPr>
              <a:t>the whole path</a:t>
            </a:r>
            <a:r>
              <a:rPr lang="en-US" sz="1400" dirty="0"/>
              <a:t> inside quotes). You can add the argument “</a:t>
            </a:r>
            <a:r>
              <a:rPr lang="en-US" sz="1400" b="1" dirty="0">
                <a:solidFill>
                  <a:schemeClr val="accent4">
                    <a:lumMod val="60000"/>
                    <a:lumOff val="40000"/>
                  </a:schemeClr>
                </a:solidFill>
              </a:rPr>
              <a:t>-File</a:t>
            </a:r>
            <a:r>
              <a:rPr lang="en-US" sz="1400" dirty="0"/>
              <a:t>” just before the path, but it is implicit. For some reason, </a:t>
            </a:r>
            <a:r>
              <a:rPr lang="en-US" sz="1400" dirty="0" err="1"/>
              <a:t>Powershell</a:t>
            </a:r>
            <a:r>
              <a:rPr lang="en-US" sz="1400" dirty="0"/>
              <a:t> really likes folders and files without spaces in the script path.</a:t>
            </a:r>
          </a:p>
          <a:p>
            <a:pPr marL="76200" indent="0">
              <a:buFont typeface="Muli"/>
              <a:buNone/>
            </a:pPr>
            <a:r>
              <a:rPr lang="en-US" sz="1400" dirty="0"/>
              <a:t>What happens if the computer is not on when the scripts are scheduled? Nothing, they wait for the next run time while the info is still being recorded in the Linux folder and file.</a:t>
            </a:r>
          </a:p>
        </p:txBody>
      </p:sp>
      <p:pic>
        <p:nvPicPr>
          <p:cNvPr id="3" name="Picture 2">
            <a:extLst>
              <a:ext uri="{FF2B5EF4-FFF2-40B4-BE49-F238E27FC236}">
                <a16:creationId xmlns:a16="http://schemas.microsoft.com/office/drawing/2014/main" id="{3D7CE1E8-EB89-C71A-0E1D-133DD1339BC7}"/>
              </a:ext>
            </a:extLst>
          </p:cNvPr>
          <p:cNvPicPr>
            <a:picLocks noChangeAspect="1"/>
          </p:cNvPicPr>
          <p:nvPr/>
        </p:nvPicPr>
        <p:blipFill>
          <a:blip r:embed="rId3"/>
          <a:stretch>
            <a:fillRect/>
          </a:stretch>
        </p:blipFill>
        <p:spPr>
          <a:xfrm>
            <a:off x="400550" y="1714274"/>
            <a:ext cx="4286650" cy="798719"/>
          </a:xfrm>
          <a:prstGeom prst="rect">
            <a:avLst/>
          </a:prstGeom>
        </p:spPr>
      </p:pic>
      <p:pic>
        <p:nvPicPr>
          <p:cNvPr id="6" name="Picture 5">
            <a:extLst>
              <a:ext uri="{FF2B5EF4-FFF2-40B4-BE49-F238E27FC236}">
                <a16:creationId xmlns:a16="http://schemas.microsoft.com/office/drawing/2014/main" id="{734ADC01-385C-A0E3-8439-D4A0384B5F79}"/>
              </a:ext>
            </a:extLst>
          </p:cNvPr>
          <p:cNvPicPr>
            <a:picLocks noChangeAspect="1"/>
          </p:cNvPicPr>
          <p:nvPr/>
        </p:nvPicPr>
        <p:blipFill>
          <a:blip r:embed="rId4"/>
          <a:stretch>
            <a:fillRect/>
          </a:stretch>
        </p:blipFill>
        <p:spPr>
          <a:xfrm>
            <a:off x="400550" y="2599876"/>
            <a:ext cx="2940250" cy="2132928"/>
          </a:xfrm>
          <a:prstGeom prst="rect">
            <a:avLst/>
          </a:prstGeom>
        </p:spPr>
      </p:pic>
    </p:spTree>
    <p:extLst>
      <p:ext uri="{BB962C8B-B14F-4D97-AF65-F5344CB8AC3E}">
        <p14:creationId xmlns:p14="http://schemas.microsoft.com/office/powerpoint/2010/main" val="42603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a:t>
            </a:r>
            <a:endParaRPr dirty="0"/>
          </a:p>
          <a:p>
            <a:pPr marL="0" lvl="0" indent="0" algn="l" rtl="0">
              <a:spcBef>
                <a:spcPts val="0"/>
              </a:spcBef>
              <a:spcAft>
                <a:spcPts val="0"/>
              </a:spcAft>
              <a:buNone/>
            </a:pPr>
            <a:r>
              <a:rPr lang="en" dirty="0"/>
              <a:t>SQL server and database</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spTree>
    <p:extLst>
      <p:ext uri="{BB962C8B-B14F-4D97-AF65-F5344CB8AC3E}">
        <p14:creationId xmlns:p14="http://schemas.microsoft.com/office/powerpoint/2010/main" val="4055699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The database</a:t>
            </a:r>
            <a:endParaRPr lang="en-US" sz="3200" dirty="0">
              <a:solidFill>
                <a:schemeClr val="bg1"/>
              </a:solidFill>
            </a:endParaRPr>
          </a:p>
        </p:txBody>
      </p:sp>
      <p:sp>
        <p:nvSpPr>
          <p:cNvPr id="12" name="Text Placeholder 4">
            <a:extLst>
              <a:ext uri="{FF2B5EF4-FFF2-40B4-BE49-F238E27FC236}">
                <a16:creationId xmlns:a16="http://schemas.microsoft.com/office/drawing/2014/main" id="{80357872-B63E-575B-00F0-9A53EC53A6D1}"/>
              </a:ext>
            </a:extLst>
          </p:cNvPr>
          <p:cNvSpPr txBox="1">
            <a:spLocks/>
          </p:cNvSpPr>
          <p:nvPr/>
        </p:nvSpPr>
        <p:spPr>
          <a:xfrm>
            <a:off x="3309653" y="1122394"/>
            <a:ext cx="4840665" cy="3120931"/>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The database has one table with 8 columns, the first one being an identity which is also primary key. I limited its size to 250MB, so as not to grow indefinitely.</a:t>
            </a:r>
          </a:p>
          <a:p>
            <a:pPr marL="76200" indent="0">
              <a:buFont typeface="Muli"/>
              <a:buNone/>
            </a:pPr>
            <a:endParaRPr lang="en-US" sz="1400" dirty="0"/>
          </a:p>
          <a:p>
            <a:pPr marL="76200" indent="0">
              <a:buFont typeface="Muli"/>
              <a:buNone/>
            </a:pPr>
            <a:r>
              <a:rPr lang="en-US" sz="1400" dirty="0"/>
              <a:t>For security reasons, I do not connect to the </a:t>
            </a:r>
            <a:r>
              <a:rPr lang="en-US" sz="1400" dirty="0" err="1"/>
              <a:t>db</a:t>
            </a:r>
            <a:r>
              <a:rPr lang="en-US" sz="1400" dirty="0"/>
              <a:t> with “</a:t>
            </a:r>
            <a:r>
              <a:rPr lang="en-US" sz="1400" dirty="0" err="1"/>
              <a:t>sa</a:t>
            </a:r>
            <a:r>
              <a:rPr lang="en-US" sz="1400" dirty="0"/>
              <a:t>”; I created a new “automation” user which had </a:t>
            </a:r>
            <a:r>
              <a:rPr lang="en-US" sz="1400" dirty="0" err="1"/>
              <a:t>db_owner</a:t>
            </a:r>
            <a:r>
              <a:rPr lang="en-US" sz="1400" dirty="0"/>
              <a:t> role and can only connect to this one database. The password for automation is used in cleartext in the </a:t>
            </a:r>
            <a:r>
              <a:rPr lang="en-US" sz="1400" dirty="0" err="1"/>
              <a:t>Powershell</a:t>
            </a:r>
            <a:r>
              <a:rPr lang="en-US" sz="1400" dirty="0"/>
              <a:t> script that connects to the database, so make sure to protect your “</a:t>
            </a:r>
            <a:r>
              <a:rPr lang="en-US" sz="1400" dirty="0" err="1"/>
              <a:t>sa</a:t>
            </a:r>
            <a:r>
              <a:rPr lang="en-US" sz="1400" dirty="0"/>
              <a:t>” user.</a:t>
            </a:r>
          </a:p>
          <a:p>
            <a:pPr marL="76200" indent="0">
              <a:buFont typeface="Muli"/>
              <a:buNone/>
            </a:pPr>
            <a:endParaRPr lang="en-US" sz="1400" dirty="0"/>
          </a:p>
          <a:p>
            <a:pPr marL="76200" indent="0">
              <a:buFont typeface="Muli"/>
              <a:buNone/>
            </a:pPr>
            <a:r>
              <a:rPr lang="en-US" sz="1400" dirty="0"/>
              <a:t>This database grows with 120 rows every day. </a:t>
            </a:r>
          </a:p>
        </p:txBody>
      </p:sp>
      <p:pic>
        <p:nvPicPr>
          <p:cNvPr id="6" name="Picture 5">
            <a:extLst>
              <a:ext uri="{FF2B5EF4-FFF2-40B4-BE49-F238E27FC236}">
                <a16:creationId xmlns:a16="http://schemas.microsoft.com/office/drawing/2014/main" id="{912AAD5F-2CDD-07DC-55F9-98F251F563DD}"/>
              </a:ext>
            </a:extLst>
          </p:cNvPr>
          <p:cNvPicPr>
            <a:picLocks noChangeAspect="1"/>
          </p:cNvPicPr>
          <p:nvPr/>
        </p:nvPicPr>
        <p:blipFill>
          <a:blip r:embed="rId3"/>
          <a:stretch>
            <a:fillRect/>
          </a:stretch>
        </p:blipFill>
        <p:spPr>
          <a:xfrm>
            <a:off x="208771" y="615869"/>
            <a:ext cx="2827541" cy="2148931"/>
          </a:xfrm>
          <a:prstGeom prst="rect">
            <a:avLst/>
          </a:prstGeom>
        </p:spPr>
      </p:pic>
      <p:pic>
        <p:nvPicPr>
          <p:cNvPr id="9" name="Picture 8">
            <a:extLst>
              <a:ext uri="{FF2B5EF4-FFF2-40B4-BE49-F238E27FC236}">
                <a16:creationId xmlns:a16="http://schemas.microsoft.com/office/drawing/2014/main" id="{D20BBAAB-6B5E-3448-CADD-B167692A1A48}"/>
              </a:ext>
            </a:extLst>
          </p:cNvPr>
          <p:cNvPicPr>
            <a:picLocks noChangeAspect="1"/>
          </p:cNvPicPr>
          <p:nvPr/>
        </p:nvPicPr>
        <p:blipFill>
          <a:blip r:embed="rId4"/>
          <a:stretch>
            <a:fillRect/>
          </a:stretch>
        </p:blipFill>
        <p:spPr>
          <a:xfrm>
            <a:off x="208771" y="2884412"/>
            <a:ext cx="2884466" cy="2062393"/>
          </a:xfrm>
          <a:prstGeom prst="rect">
            <a:avLst/>
          </a:prstGeom>
        </p:spPr>
      </p:pic>
    </p:spTree>
    <p:extLst>
      <p:ext uri="{BB962C8B-B14F-4D97-AF65-F5344CB8AC3E}">
        <p14:creationId xmlns:p14="http://schemas.microsoft.com/office/powerpoint/2010/main" val="95418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4.</a:t>
            </a:r>
            <a:endParaRPr dirty="0"/>
          </a:p>
          <a:p>
            <a:pPr marL="0" lvl="0" indent="0" algn="l" rtl="0">
              <a:spcBef>
                <a:spcPts val="0"/>
              </a:spcBef>
              <a:spcAft>
                <a:spcPts val="0"/>
              </a:spcAft>
              <a:buNone/>
            </a:pPr>
            <a:r>
              <a:rPr lang="en" dirty="0"/>
              <a:t>Network and security</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spTree>
    <p:extLst>
      <p:ext uri="{BB962C8B-B14F-4D97-AF65-F5344CB8AC3E}">
        <p14:creationId xmlns:p14="http://schemas.microsoft.com/office/powerpoint/2010/main" val="4181149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Network</a:t>
            </a:r>
            <a:endParaRPr lang="en-US" sz="3200" dirty="0">
              <a:solidFill>
                <a:schemeClr val="bg1"/>
              </a:solidFill>
            </a:endParaRPr>
          </a:p>
        </p:txBody>
      </p:sp>
      <p:sp>
        <p:nvSpPr>
          <p:cNvPr id="12" name="Text Placeholder 4">
            <a:extLst>
              <a:ext uri="{FF2B5EF4-FFF2-40B4-BE49-F238E27FC236}">
                <a16:creationId xmlns:a16="http://schemas.microsoft.com/office/drawing/2014/main" id="{80357872-B63E-575B-00F0-9A53EC53A6D1}"/>
              </a:ext>
            </a:extLst>
          </p:cNvPr>
          <p:cNvSpPr txBox="1">
            <a:spLocks/>
          </p:cNvSpPr>
          <p:nvPr/>
        </p:nvSpPr>
        <p:spPr>
          <a:xfrm>
            <a:off x="163253" y="615869"/>
            <a:ext cx="8866031" cy="4028131"/>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The networking presents a difficulty: how to connect automatically from Windows to Linux? This is done using </a:t>
            </a:r>
            <a:r>
              <a:rPr lang="en-US" sz="1400" dirty="0" err="1"/>
              <a:t>ssh</a:t>
            </a:r>
            <a:r>
              <a:rPr lang="en-US" sz="1400" dirty="0"/>
              <a:t> via private / public key pair. For this, the basic steps are:</a:t>
            </a:r>
          </a:p>
          <a:p>
            <a:r>
              <a:rPr lang="en-US" sz="1400" dirty="0"/>
              <a:t>Install </a:t>
            </a:r>
            <a:r>
              <a:rPr lang="en-US" sz="1400" b="1" dirty="0">
                <a:solidFill>
                  <a:schemeClr val="accent4">
                    <a:lumMod val="60000"/>
                    <a:lumOff val="40000"/>
                  </a:schemeClr>
                </a:solidFill>
              </a:rPr>
              <a:t>OpenSSH</a:t>
            </a:r>
            <a:r>
              <a:rPr lang="en-US" sz="1400" dirty="0"/>
              <a:t> component for Windows 10/11. It’s an </a:t>
            </a:r>
            <a:r>
              <a:rPr lang="en-US" sz="1400" i="1" dirty="0"/>
              <a:t>optional Windows component</a:t>
            </a:r>
            <a:r>
              <a:rPr lang="en-US" sz="1400" dirty="0"/>
              <a:t>, so you may already have it. It has a server and a client, but I used the client (the Linux machine is the </a:t>
            </a:r>
            <a:r>
              <a:rPr lang="en-US" sz="1400" dirty="0" err="1"/>
              <a:t>ssh</a:t>
            </a:r>
            <a:r>
              <a:rPr lang="en-US" sz="1400" dirty="0"/>
              <a:t> server).</a:t>
            </a:r>
          </a:p>
          <a:p>
            <a:endParaRPr lang="en-US" sz="1400" dirty="0"/>
          </a:p>
          <a:p>
            <a:r>
              <a:rPr lang="en-US" sz="1400" dirty="0"/>
              <a:t>Use </a:t>
            </a:r>
            <a:r>
              <a:rPr lang="en-US" sz="1400" dirty="0" err="1"/>
              <a:t>Powershell</a:t>
            </a:r>
            <a:r>
              <a:rPr lang="en-US" sz="1400" dirty="0"/>
              <a:t> or </a:t>
            </a:r>
            <a:r>
              <a:rPr lang="en-US" sz="1400" dirty="0" err="1"/>
              <a:t>cmd</a:t>
            </a:r>
            <a:r>
              <a:rPr lang="en-US" sz="1400" dirty="0"/>
              <a:t> to </a:t>
            </a:r>
            <a:r>
              <a:rPr lang="en-US" sz="1400" b="1" dirty="0">
                <a:solidFill>
                  <a:schemeClr val="accent4">
                    <a:lumMod val="60000"/>
                    <a:lumOff val="40000"/>
                  </a:schemeClr>
                </a:solidFill>
              </a:rPr>
              <a:t>generate a public / private </a:t>
            </a:r>
            <a:r>
              <a:rPr lang="en-US" sz="1400" b="1" dirty="0" err="1">
                <a:solidFill>
                  <a:schemeClr val="accent4">
                    <a:lumMod val="60000"/>
                    <a:lumOff val="40000"/>
                  </a:schemeClr>
                </a:solidFill>
              </a:rPr>
              <a:t>rsa</a:t>
            </a:r>
            <a:r>
              <a:rPr lang="en-US" sz="1400" b="1" dirty="0">
                <a:solidFill>
                  <a:schemeClr val="accent4">
                    <a:lumMod val="60000"/>
                    <a:lumOff val="40000"/>
                  </a:schemeClr>
                </a:solidFill>
              </a:rPr>
              <a:t> key pair </a:t>
            </a:r>
            <a:r>
              <a:rPr lang="en-US" sz="1400" dirty="0"/>
              <a:t>with the command </a:t>
            </a:r>
            <a:r>
              <a:rPr lang="en-US" sz="1400" b="1" dirty="0" err="1">
                <a:solidFill>
                  <a:schemeClr val="accent4">
                    <a:lumMod val="60000"/>
                    <a:lumOff val="40000"/>
                  </a:schemeClr>
                </a:solidFill>
              </a:rPr>
              <a:t>ssh</a:t>
            </a:r>
            <a:r>
              <a:rPr lang="en-US" sz="1400" b="1" dirty="0">
                <a:solidFill>
                  <a:schemeClr val="accent4">
                    <a:lumMod val="60000"/>
                    <a:lumOff val="40000"/>
                  </a:schemeClr>
                </a:solidFill>
              </a:rPr>
              <a:t>-keygen</a:t>
            </a:r>
            <a:r>
              <a:rPr lang="en-US" sz="1400" dirty="0">
                <a:solidFill>
                  <a:schemeClr val="bg1"/>
                </a:solidFill>
              </a:rPr>
              <a:t>. The private key is kept on the Windows machine and the public key is transferred to Linux. Instead of using a password, the </a:t>
            </a:r>
            <a:r>
              <a:rPr lang="en-US" sz="1400" dirty="0" err="1">
                <a:solidFill>
                  <a:schemeClr val="bg1"/>
                </a:solidFill>
              </a:rPr>
              <a:t>ssh</a:t>
            </a:r>
            <a:r>
              <a:rPr lang="en-US" sz="1400" dirty="0">
                <a:solidFill>
                  <a:schemeClr val="bg1"/>
                </a:solidFill>
              </a:rPr>
              <a:t> connection will compare the 2 keys. If they are identical, the connection will be allowed </a:t>
            </a:r>
            <a:r>
              <a:rPr lang="en-US" sz="1400" b="1" dirty="0">
                <a:solidFill>
                  <a:schemeClr val="accent4">
                    <a:lumMod val="60000"/>
                    <a:lumOff val="40000"/>
                  </a:schemeClr>
                </a:solidFill>
              </a:rPr>
              <a:t>without a password</a:t>
            </a:r>
            <a:r>
              <a:rPr lang="en-US" sz="1400" dirty="0">
                <a:solidFill>
                  <a:schemeClr val="bg1"/>
                </a:solidFill>
              </a:rPr>
              <a:t>.</a:t>
            </a:r>
          </a:p>
          <a:p>
            <a:r>
              <a:rPr lang="en-US" sz="1400" dirty="0"/>
              <a:t>Use the following command to add the public key to the </a:t>
            </a:r>
            <a:r>
              <a:rPr lang="en-US" sz="1400" dirty="0" err="1"/>
              <a:t>authorized_keys</a:t>
            </a:r>
            <a:r>
              <a:rPr lang="en-US" sz="1400" dirty="0"/>
              <a:t> file of the Linux user you are trying to connect to (in this case: automation)</a:t>
            </a:r>
          </a:p>
          <a:p>
            <a:endParaRPr lang="en-US" sz="1400" dirty="0"/>
          </a:p>
          <a:p>
            <a:r>
              <a:rPr lang="en-US" sz="1400" dirty="0"/>
              <a:t>The whole tutorial is found here: </a:t>
            </a:r>
            <a:r>
              <a:rPr lang="en-US" sz="1400" b="1" dirty="0">
                <a:solidFill>
                  <a:schemeClr val="accent4">
                    <a:lumMod val="60000"/>
                    <a:lumOff val="40000"/>
                  </a:schemeClr>
                </a:solidFill>
              </a:rPr>
              <a:t>https://chrisjhart.com/Windows-10-ssh-copy-id/</a:t>
            </a:r>
          </a:p>
          <a:p>
            <a:r>
              <a:rPr lang="en-US" sz="1400" dirty="0"/>
              <a:t>Once this is done, the </a:t>
            </a:r>
            <a:r>
              <a:rPr lang="en-US" sz="1400" b="1" dirty="0" err="1">
                <a:solidFill>
                  <a:schemeClr val="accent4">
                    <a:lumMod val="60000"/>
                    <a:lumOff val="40000"/>
                  </a:schemeClr>
                </a:solidFill>
              </a:rPr>
              <a:t>ssh</a:t>
            </a:r>
            <a:r>
              <a:rPr lang="en-US" sz="1400" dirty="0"/>
              <a:t> and implicitly, </a:t>
            </a:r>
            <a:r>
              <a:rPr lang="en-US" sz="1400" b="1" dirty="0" err="1">
                <a:solidFill>
                  <a:schemeClr val="accent4">
                    <a:lumMod val="60000"/>
                    <a:lumOff val="40000"/>
                  </a:schemeClr>
                </a:solidFill>
              </a:rPr>
              <a:t>scp</a:t>
            </a:r>
            <a:r>
              <a:rPr lang="en-US" sz="1400" dirty="0"/>
              <a:t> commands work without a password and are, therefore, able to be executed automatic by a </a:t>
            </a:r>
            <a:r>
              <a:rPr lang="en-US" sz="1400" dirty="0" err="1"/>
              <a:t>Powershell</a:t>
            </a:r>
            <a:r>
              <a:rPr lang="en-US" sz="1400" dirty="0"/>
              <a:t> script</a:t>
            </a:r>
          </a:p>
          <a:p>
            <a:endParaRPr lang="en-US" sz="1400" dirty="0"/>
          </a:p>
        </p:txBody>
      </p:sp>
      <p:pic>
        <p:nvPicPr>
          <p:cNvPr id="3" name="Picture 2">
            <a:extLst>
              <a:ext uri="{FF2B5EF4-FFF2-40B4-BE49-F238E27FC236}">
                <a16:creationId xmlns:a16="http://schemas.microsoft.com/office/drawing/2014/main" id="{ED414E37-02F7-325B-7B44-7A1303AC5C72}"/>
              </a:ext>
            </a:extLst>
          </p:cNvPr>
          <p:cNvPicPr>
            <a:picLocks noChangeAspect="1"/>
          </p:cNvPicPr>
          <p:nvPr/>
        </p:nvPicPr>
        <p:blipFill>
          <a:blip r:embed="rId3"/>
          <a:stretch>
            <a:fillRect/>
          </a:stretch>
        </p:blipFill>
        <p:spPr>
          <a:xfrm>
            <a:off x="343185" y="1759949"/>
            <a:ext cx="8411749" cy="314369"/>
          </a:xfrm>
          <a:prstGeom prst="rect">
            <a:avLst/>
          </a:prstGeom>
        </p:spPr>
      </p:pic>
      <p:pic>
        <p:nvPicPr>
          <p:cNvPr id="5" name="Picture 4">
            <a:extLst>
              <a:ext uri="{FF2B5EF4-FFF2-40B4-BE49-F238E27FC236}">
                <a16:creationId xmlns:a16="http://schemas.microsoft.com/office/drawing/2014/main" id="{6433FAA2-2035-9CA6-D594-265DB0F24C32}"/>
              </a:ext>
            </a:extLst>
          </p:cNvPr>
          <p:cNvPicPr>
            <a:picLocks noChangeAspect="1"/>
          </p:cNvPicPr>
          <p:nvPr/>
        </p:nvPicPr>
        <p:blipFill>
          <a:blip r:embed="rId4"/>
          <a:stretch>
            <a:fillRect/>
          </a:stretch>
        </p:blipFill>
        <p:spPr>
          <a:xfrm>
            <a:off x="564189" y="3434860"/>
            <a:ext cx="7497221" cy="390580"/>
          </a:xfrm>
          <a:prstGeom prst="rect">
            <a:avLst/>
          </a:prstGeom>
        </p:spPr>
      </p:pic>
    </p:spTree>
    <p:extLst>
      <p:ext uri="{BB962C8B-B14F-4D97-AF65-F5344CB8AC3E}">
        <p14:creationId xmlns:p14="http://schemas.microsoft.com/office/powerpoint/2010/main" val="311578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Network</a:t>
            </a:r>
            <a:endParaRPr lang="en-US" sz="3200" dirty="0">
              <a:solidFill>
                <a:schemeClr val="bg1"/>
              </a:solidFill>
            </a:endParaRPr>
          </a:p>
        </p:txBody>
      </p:sp>
      <p:sp>
        <p:nvSpPr>
          <p:cNvPr id="12" name="Text Placeholder 4">
            <a:extLst>
              <a:ext uri="{FF2B5EF4-FFF2-40B4-BE49-F238E27FC236}">
                <a16:creationId xmlns:a16="http://schemas.microsoft.com/office/drawing/2014/main" id="{80357872-B63E-575B-00F0-9A53EC53A6D1}"/>
              </a:ext>
            </a:extLst>
          </p:cNvPr>
          <p:cNvSpPr txBox="1">
            <a:spLocks/>
          </p:cNvSpPr>
          <p:nvPr/>
        </p:nvSpPr>
        <p:spPr>
          <a:xfrm>
            <a:off x="163253" y="615869"/>
            <a:ext cx="8866031" cy="3876931"/>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Why Windows -&gt; Linux connection and not the other way around?</a:t>
            </a:r>
          </a:p>
          <a:p>
            <a:r>
              <a:rPr lang="en-US" sz="1400" dirty="0"/>
              <a:t>It is easier. Linux integrates an </a:t>
            </a:r>
            <a:r>
              <a:rPr lang="en-US" sz="1400" dirty="0" err="1"/>
              <a:t>ssh</a:t>
            </a:r>
            <a:r>
              <a:rPr lang="en-US" sz="1400" dirty="0"/>
              <a:t> server by default</a:t>
            </a:r>
          </a:p>
          <a:p>
            <a:r>
              <a:rPr lang="en-US" sz="1400" dirty="0"/>
              <a:t>It makes more sense. SSH connection is from client to server and Linux is the server – the computer that is always on, the server that always listens on port 22</a:t>
            </a:r>
          </a:p>
          <a:p>
            <a:r>
              <a:rPr lang="en-US" sz="1400" dirty="0"/>
              <a:t>If you want to connect from Linux to Windows (which is, of course, doable with </a:t>
            </a:r>
            <a:r>
              <a:rPr lang="en-US" sz="1400" dirty="0" err="1"/>
              <a:t>ssh</a:t>
            </a:r>
            <a:r>
              <a:rPr lang="en-US" sz="1400" dirty="0"/>
              <a:t>), </a:t>
            </a:r>
            <a:r>
              <a:rPr lang="en-US" sz="1400" b="1" dirty="0">
                <a:solidFill>
                  <a:schemeClr val="accent4">
                    <a:lumMod val="60000"/>
                    <a:lumOff val="40000"/>
                  </a:schemeClr>
                </a:solidFill>
              </a:rPr>
              <a:t>there are some extra steps in case your Windows account is an administrator </a:t>
            </a:r>
            <a:r>
              <a:rPr lang="en-US" sz="1400" dirty="0"/>
              <a:t>– and it probably is. This needs a proper tutorial, but you can see some info here: </a:t>
            </a:r>
            <a:r>
              <a:rPr lang="en-US" sz="1400" b="1" dirty="0">
                <a:solidFill>
                  <a:schemeClr val="accent4">
                    <a:lumMod val="60000"/>
                    <a:lumOff val="40000"/>
                  </a:schemeClr>
                </a:solidFill>
                <a:hlinkClick r:id="rId3"/>
              </a:rPr>
              <a:t>https://learn.microsoft.com/en-us/windows-server/administration/openssh/openssh_server_configuration</a:t>
            </a:r>
            <a:r>
              <a:rPr lang="en-US" sz="1400" b="1" dirty="0">
                <a:solidFill>
                  <a:schemeClr val="accent4">
                    <a:lumMod val="60000"/>
                    <a:lumOff val="40000"/>
                  </a:schemeClr>
                </a:solidFill>
              </a:rPr>
              <a:t> </a:t>
            </a:r>
            <a:r>
              <a:rPr lang="en-US" sz="1400" dirty="0">
                <a:solidFill>
                  <a:schemeClr val="bg1"/>
                </a:solidFill>
              </a:rPr>
              <a:t>It’s the source of the photo below</a:t>
            </a:r>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3D4D9E4F-DC83-2116-C290-CBB071A4BC3E}"/>
              </a:ext>
            </a:extLst>
          </p:cNvPr>
          <p:cNvPicPr>
            <a:picLocks noChangeAspect="1"/>
          </p:cNvPicPr>
          <p:nvPr/>
        </p:nvPicPr>
        <p:blipFill>
          <a:blip r:embed="rId4"/>
          <a:stretch>
            <a:fillRect/>
          </a:stretch>
        </p:blipFill>
        <p:spPr>
          <a:xfrm>
            <a:off x="2675043" y="2931750"/>
            <a:ext cx="3380157" cy="1506541"/>
          </a:xfrm>
          <a:prstGeom prst="rect">
            <a:avLst/>
          </a:prstGeom>
        </p:spPr>
      </p:pic>
    </p:spTree>
    <p:extLst>
      <p:ext uri="{BB962C8B-B14F-4D97-AF65-F5344CB8AC3E}">
        <p14:creationId xmlns:p14="http://schemas.microsoft.com/office/powerpoint/2010/main" val="297575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Security</a:t>
            </a:r>
            <a:endParaRPr lang="en-US" sz="3200" dirty="0">
              <a:solidFill>
                <a:schemeClr val="bg1"/>
              </a:solidFill>
            </a:endParaRPr>
          </a:p>
        </p:txBody>
      </p:sp>
      <p:sp>
        <p:nvSpPr>
          <p:cNvPr id="12" name="Text Placeholder 4">
            <a:extLst>
              <a:ext uri="{FF2B5EF4-FFF2-40B4-BE49-F238E27FC236}">
                <a16:creationId xmlns:a16="http://schemas.microsoft.com/office/drawing/2014/main" id="{80357872-B63E-575B-00F0-9A53EC53A6D1}"/>
              </a:ext>
            </a:extLst>
          </p:cNvPr>
          <p:cNvSpPr txBox="1">
            <a:spLocks/>
          </p:cNvSpPr>
          <p:nvPr/>
        </p:nvSpPr>
        <p:spPr>
          <a:xfrm>
            <a:off x="163253" y="615869"/>
            <a:ext cx="8866031" cy="3876931"/>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Always have security and good practices in mind. The security measures taken for this project are:</a:t>
            </a:r>
          </a:p>
          <a:p>
            <a:pPr marL="76200" indent="0">
              <a:buFont typeface="Muli"/>
              <a:buNone/>
            </a:pPr>
            <a:endParaRPr lang="en-US" sz="1400" dirty="0"/>
          </a:p>
          <a:p>
            <a:r>
              <a:rPr lang="en-US" sz="1400" dirty="0">
                <a:solidFill>
                  <a:schemeClr val="bg1"/>
                </a:solidFill>
              </a:rPr>
              <a:t>Use </a:t>
            </a:r>
            <a:r>
              <a:rPr lang="en-US" sz="1400" b="1" dirty="0">
                <a:solidFill>
                  <a:schemeClr val="accent4">
                    <a:lumMod val="60000"/>
                    <a:lumOff val="40000"/>
                  </a:schemeClr>
                </a:solidFill>
              </a:rPr>
              <a:t>try / catch</a:t>
            </a:r>
            <a:r>
              <a:rPr lang="en-US" sz="1400" dirty="0">
                <a:solidFill>
                  <a:schemeClr val="bg1"/>
                </a:solidFill>
              </a:rPr>
              <a:t> statements whenever a block of code may not run as intended. I used it for the API call to openweathermap.org. The API key may be wrong or no longer working, the server may be unresponsive, internet connection bugs... You do not want the script running indefinitely and / or possibly ruin the whole automation loop</a:t>
            </a:r>
          </a:p>
          <a:p>
            <a:r>
              <a:rPr lang="en-US" sz="1400" dirty="0">
                <a:solidFill>
                  <a:schemeClr val="bg1"/>
                </a:solidFill>
              </a:rPr>
              <a:t>Avoid using administrator / root accounts whenever possible. </a:t>
            </a:r>
          </a:p>
          <a:p>
            <a:r>
              <a:rPr lang="en-US" sz="1400" dirty="0">
                <a:solidFill>
                  <a:schemeClr val="bg1"/>
                </a:solidFill>
              </a:rPr>
              <a:t>I used a non-administrator (“automation”) account for the SQL server + the account only has access to one database. One of the reasons is that its password is used in cleartext in the </a:t>
            </a:r>
            <a:r>
              <a:rPr lang="en-US" sz="1400" dirty="0" err="1">
                <a:solidFill>
                  <a:schemeClr val="bg1"/>
                </a:solidFill>
              </a:rPr>
              <a:t>Powershell</a:t>
            </a:r>
            <a:r>
              <a:rPr lang="en-US" sz="1400" dirty="0">
                <a:solidFill>
                  <a:schemeClr val="bg1"/>
                </a:solidFill>
              </a:rPr>
              <a:t> script that connects to the database</a:t>
            </a:r>
          </a:p>
          <a:p>
            <a:r>
              <a:rPr lang="en-US" sz="1400" dirty="0">
                <a:solidFill>
                  <a:schemeClr val="bg1"/>
                </a:solidFill>
              </a:rPr>
              <a:t>I used a non-administrator (“automation”) account on Linux – with the proper rights to access folder, to write to file, to delete a file –, which are a headache to manage, as it is customary in Linux.  </a:t>
            </a:r>
          </a:p>
          <a:p>
            <a:endParaRPr lang="en-US" sz="1400"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2593393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5.</a:t>
            </a:r>
            <a:endParaRPr dirty="0"/>
          </a:p>
          <a:p>
            <a:pPr marL="0" lvl="0" indent="0" algn="l" rtl="0">
              <a:spcBef>
                <a:spcPts val="0"/>
              </a:spcBef>
              <a:spcAft>
                <a:spcPts val="0"/>
              </a:spcAft>
              <a:buNone/>
            </a:pPr>
            <a:r>
              <a:rPr lang="en" dirty="0"/>
              <a:t>How does it work again?</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spTree>
    <p:extLst>
      <p:ext uri="{BB962C8B-B14F-4D97-AF65-F5344CB8AC3E}">
        <p14:creationId xmlns:p14="http://schemas.microsoft.com/office/powerpoint/2010/main" val="2628705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The logic</a:t>
            </a:r>
            <a:endParaRPr lang="en-US" sz="3200" dirty="0">
              <a:solidFill>
                <a:schemeClr val="bg1"/>
              </a:solidFill>
            </a:endParaRPr>
          </a:p>
        </p:txBody>
      </p:sp>
      <p:pic>
        <p:nvPicPr>
          <p:cNvPr id="2" name="Picture 1">
            <a:extLst>
              <a:ext uri="{FF2B5EF4-FFF2-40B4-BE49-F238E27FC236}">
                <a16:creationId xmlns:a16="http://schemas.microsoft.com/office/drawing/2014/main" id="{9E9E2835-BD1E-A0C7-36C3-5F14286D3FF5}"/>
              </a:ext>
            </a:extLst>
          </p:cNvPr>
          <p:cNvPicPr>
            <a:picLocks noChangeAspect="1"/>
          </p:cNvPicPr>
          <p:nvPr/>
        </p:nvPicPr>
        <p:blipFill>
          <a:blip r:embed="rId3"/>
          <a:stretch>
            <a:fillRect/>
          </a:stretch>
        </p:blipFill>
        <p:spPr>
          <a:xfrm>
            <a:off x="354599" y="425784"/>
            <a:ext cx="8125985" cy="1618491"/>
          </a:xfrm>
          <a:prstGeom prst="rect">
            <a:avLst/>
          </a:prstGeom>
        </p:spPr>
      </p:pic>
      <p:pic>
        <p:nvPicPr>
          <p:cNvPr id="4" name="Picture 3" descr="A picture containing text, screenshot, font, number&#10;&#10;Description automatically generated">
            <a:extLst>
              <a:ext uri="{FF2B5EF4-FFF2-40B4-BE49-F238E27FC236}">
                <a16:creationId xmlns:a16="http://schemas.microsoft.com/office/drawing/2014/main" id="{1FC34DB2-5557-4496-EBF3-DB678CC41544}"/>
              </a:ext>
            </a:extLst>
          </p:cNvPr>
          <p:cNvPicPr>
            <a:picLocks noChangeAspect="1"/>
          </p:cNvPicPr>
          <p:nvPr/>
        </p:nvPicPr>
        <p:blipFill rotWithShape="1">
          <a:blip r:embed="rId3"/>
          <a:srcRect l="25013" t="8100" r="63734" b="17409"/>
          <a:stretch/>
        </p:blipFill>
        <p:spPr>
          <a:xfrm>
            <a:off x="114716" y="2626386"/>
            <a:ext cx="914400" cy="1205627"/>
          </a:xfrm>
          <a:prstGeom prst="rect">
            <a:avLst/>
          </a:prstGeom>
        </p:spPr>
      </p:pic>
      <p:pic>
        <p:nvPicPr>
          <p:cNvPr id="5" name="Picture 4">
            <a:extLst>
              <a:ext uri="{FF2B5EF4-FFF2-40B4-BE49-F238E27FC236}">
                <a16:creationId xmlns:a16="http://schemas.microsoft.com/office/drawing/2014/main" id="{AAFC0427-8333-C038-1DCA-CB9B627AF6F1}"/>
              </a:ext>
            </a:extLst>
          </p:cNvPr>
          <p:cNvPicPr>
            <a:picLocks noChangeAspect="1"/>
          </p:cNvPicPr>
          <p:nvPr/>
        </p:nvPicPr>
        <p:blipFill rotWithShape="1">
          <a:blip r:embed="rId3"/>
          <a:srcRect l="54992" t="7427" r="30477" b="4935"/>
          <a:stretch/>
        </p:blipFill>
        <p:spPr>
          <a:xfrm>
            <a:off x="4779783" y="2413612"/>
            <a:ext cx="1180800" cy="1418401"/>
          </a:xfrm>
          <a:prstGeom prst="rect">
            <a:avLst/>
          </a:prstGeom>
        </p:spPr>
      </p:pic>
      <p:sp>
        <p:nvSpPr>
          <p:cNvPr id="6" name="Text Placeholder 4">
            <a:extLst>
              <a:ext uri="{FF2B5EF4-FFF2-40B4-BE49-F238E27FC236}">
                <a16:creationId xmlns:a16="http://schemas.microsoft.com/office/drawing/2014/main" id="{578B40CA-54E1-E612-815B-75A03323C1D6}"/>
              </a:ext>
            </a:extLst>
          </p:cNvPr>
          <p:cNvSpPr txBox="1">
            <a:spLocks/>
          </p:cNvSpPr>
          <p:nvPr/>
        </p:nvSpPr>
        <p:spPr>
          <a:xfrm>
            <a:off x="1137601" y="1907999"/>
            <a:ext cx="3642182" cy="2841852"/>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Linux operations 5x / hour:</a:t>
            </a:r>
          </a:p>
          <a:p>
            <a:r>
              <a:rPr lang="en-US" sz="1200" dirty="0"/>
              <a:t>Look in the project folder</a:t>
            </a:r>
          </a:p>
          <a:p>
            <a:r>
              <a:rPr lang="en-US" sz="1200" dirty="0"/>
              <a:t>If </a:t>
            </a:r>
            <a:r>
              <a:rPr lang="en-US" sz="1200" b="1" dirty="0">
                <a:solidFill>
                  <a:schemeClr val="accent4">
                    <a:lumMod val="60000"/>
                    <a:lumOff val="40000"/>
                  </a:schemeClr>
                </a:solidFill>
              </a:rPr>
              <a:t>“Transfer.txt” file present </a:t>
            </a:r>
            <a:r>
              <a:rPr lang="en-US" sz="1200" dirty="0"/>
              <a:t>(meaning previous data has been successfully transferred to Windows), then erase the Transfer.txt file and also erase the </a:t>
            </a:r>
            <a:r>
              <a:rPr lang="en-US" sz="1200" b="1" dirty="0">
                <a:solidFill>
                  <a:schemeClr val="accent4">
                    <a:lumMod val="60000"/>
                    <a:lumOff val="40000"/>
                  </a:schemeClr>
                </a:solidFill>
              </a:rPr>
              <a:t>WeatherList.txt</a:t>
            </a:r>
            <a:r>
              <a:rPr lang="en-US" sz="1200" dirty="0"/>
              <a:t> file containing now-useless data. Run the API call, re-create the </a:t>
            </a:r>
            <a:r>
              <a:rPr lang="en-US" sz="1200" b="1" dirty="0">
                <a:solidFill>
                  <a:schemeClr val="accent4">
                    <a:lumMod val="60000"/>
                    <a:lumOff val="40000"/>
                  </a:schemeClr>
                </a:solidFill>
              </a:rPr>
              <a:t>WeatherList.txt</a:t>
            </a:r>
            <a:r>
              <a:rPr lang="en-US" sz="1200" dirty="0"/>
              <a:t> file and write data in it.</a:t>
            </a:r>
          </a:p>
          <a:p>
            <a:r>
              <a:rPr lang="en-US" sz="1200" dirty="0"/>
              <a:t>If </a:t>
            </a:r>
            <a:r>
              <a:rPr lang="en-US" sz="1200" b="1" dirty="0">
                <a:solidFill>
                  <a:schemeClr val="accent4">
                    <a:lumMod val="60000"/>
                    <a:lumOff val="40000"/>
                  </a:schemeClr>
                </a:solidFill>
              </a:rPr>
              <a:t>“Transfer.txt” file not present</a:t>
            </a:r>
            <a:r>
              <a:rPr lang="en-US" sz="1200" dirty="0"/>
              <a:t>: simply run the API call and </a:t>
            </a:r>
            <a:r>
              <a:rPr lang="en-US" sz="1200" b="1" dirty="0">
                <a:solidFill>
                  <a:schemeClr val="accent4">
                    <a:lumMod val="60000"/>
                    <a:lumOff val="40000"/>
                  </a:schemeClr>
                </a:solidFill>
              </a:rPr>
              <a:t>append</a:t>
            </a:r>
            <a:r>
              <a:rPr lang="en-US" sz="1200" dirty="0"/>
              <a:t> the data to </a:t>
            </a:r>
            <a:r>
              <a:rPr lang="en-US" sz="1200" b="1" dirty="0">
                <a:solidFill>
                  <a:schemeClr val="accent4">
                    <a:lumMod val="60000"/>
                    <a:lumOff val="40000"/>
                  </a:schemeClr>
                </a:solidFill>
              </a:rPr>
              <a:t>WeatherList.txt</a:t>
            </a:r>
          </a:p>
        </p:txBody>
      </p:sp>
      <p:sp>
        <p:nvSpPr>
          <p:cNvPr id="7" name="Text Placeholder 4">
            <a:extLst>
              <a:ext uri="{FF2B5EF4-FFF2-40B4-BE49-F238E27FC236}">
                <a16:creationId xmlns:a16="http://schemas.microsoft.com/office/drawing/2014/main" id="{A111CDB1-6403-0DA0-1D3A-C4C31033B176}"/>
              </a:ext>
            </a:extLst>
          </p:cNvPr>
          <p:cNvSpPr txBox="1">
            <a:spLocks/>
          </p:cNvSpPr>
          <p:nvPr/>
        </p:nvSpPr>
        <p:spPr>
          <a:xfrm>
            <a:off x="5960583" y="1907998"/>
            <a:ext cx="3068701" cy="2980801"/>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Windows operations 2x / day:</a:t>
            </a:r>
          </a:p>
          <a:p>
            <a:r>
              <a:rPr lang="en-US" sz="1200" dirty="0"/>
              <a:t>Copy WeatherList.txt file from Linux</a:t>
            </a:r>
          </a:p>
          <a:p>
            <a:r>
              <a:rPr lang="en-US" sz="1200" dirty="0"/>
              <a:t>Put Transfer.txt file in the Linux folder </a:t>
            </a:r>
            <a:r>
              <a:rPr lang="en-US" sz="1200" b="1" dirty="0">
                <a:solidFill>
                  <a:schemeClr val="accent4">
                    <a:lumMod val="60000"/>
                    <a:lumOff val="40000"/>
                  </a:schemeClr>
                </a:solidFill>
              </a:rPr>
              <a:t>to mark the successful transfer of data </a:t>
            </a:r>
            <a:r>
              <a:rPr lang="en-US" sz="1200" dirty="0"/>
              <a:t>– so that the Linux script knows to erase old data.</a:t>
            </a:r>
          </a:p>
          <a:p>
            <a:r>
              <a:rPr lang="en-US" sz="1200" dirty="0"/>
              <a:t>Connect to the SQL database and write the data from the WeatherList.txt file</a:t>
            </a:r>
          </a:p>
          <a:p>
            <a:pPr marL="76200" indent="0">
              <a:buNone/>
            </a:pPr>
            <a:r>
              <a:rPr lang="en-US" sz="1200" dirty="0"/>
              <a:t>If the computer is not running and it misses 1,2...100 scheduled task runs, </a:t>
            </a:r>
            <a:r>
              <a:rPr lang="en-US" sz="1200" b="1" dirty="0">
                <a:solidFill>
                  <a:schemeClr val="accent4">
                    <a:lumMod val="60000"/>
                    <a:lumOff val="40000"/>
                  </a:schemeClr>
                </a:solidFill>
              </a:rPr>
              <a:t>nothing bad happens</a:t>
            </a:r>
            <a:r>
              <a:rPr lang="en-US" sz="1200" dirty="0"/>
              <a:t>. Data just accumulates on the Linux server in the file, awaiting next transfer.</a:t>
            </a:r>
          </a:p>
        </p:txBody>
      </p:sp>
    </p:spTree>
    <p:extLst>
      <p:ext uri="{BB962C8B-B14F-4D97-AF65-F5344CB8AC3E}">
        <p14:creationId xmlns:p14="http://schemas.microsoft.com/office/powerpoint/2010/main" val="3430430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368" name="Google Shape;368;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sp>
        <p:nvSpPr>
          <p:cNvPr id="369" name="Google Shape;369;p3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a:latin typeface="Muli"/>
                <a:ea typeface="Muli"/>
                <a:cs typeface="Muli"/>
                <a:sym typeface="Muli"/>
              </a:rPr>
              <a:t>Any questions?</a:t>
            </a:r>
            <a:endParaRPr sz="1800" b="1">
              <a:latin typeface="Muli"/>
              <a:ea typeface="Muli"/>
              <a:cs typeface="Muli"/>
              <a:sym typeface="Muli"/>
            </a:endParaRPr>
          </a:p>
          <a:p>
            <a:pPr marL="0" lvl="0" indent="0" algn="l" rtl="0">
              <a:spcBef>
                <a:spcPts val="600"/>
              </a:spcBef>
              <a:spcAft>
                <a:spcPts val="0"/>
              </a:spcAft>
              <a:buNone/>
            </a:pPr>
            <a:r>
              <a:rPr lang="en" sz="1800"/>
              <a:t>You can find me at:</a:t>
            </a:r>
            <a:endParaRPr sz="1800"/>
          </a:p>
          <a:p>
            <a:pPr marL="0" lvl="0" indent="0" algn="l" rtl="0">
              <a:spcBef>
                <a:spcPts val="600"/>
              </a:spcBef>
              <a:spcAft>
                <a:spcPts val="0"/>
              </a:spcAft>
              <a:buNone/>
            </a:pPr>
            <a:r>
              <a:rPr lang="en" sz="1800"/>
              <a:t>@username</a:t>
            </a:r>
            <a:endParaRPr sz="1800"/>
          </a:p>
          <a:p>
            <a:pPr marL="0" lvl="0" indent="0" algn="l" rtl="0">
              <a:spcBef>
                <a:spcPts val="600"/>
              </a:spcBef>
              <a:spcAft>
                <a:spcPts val="0"/>
              </a:spcAft>
              <a:buNone/>
            </a:pPr>
            <a:r>
              <a:rPr lang="en" sz="1800"/>
              <a:t>user@mail.me</a:t>
            </a:r>
            <a:endParaRPr sz="1800"/>
          </a:p>
        </p:txBody>
      </p:sp>
      <p:pic>
        <p:nvPicPr>
          <p:cNvPr id="370" name="Google Shape;370;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08550" y="716748"/>
            <a:ext cx="8253850" cy="90437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Using multiple techniques and programming languages to achieve a desired data flow and storage</a:t>
            </a:r>
            <a:endParaRPr sz="2800" dirty="0"/>
          </a:p>
        </p:txBody>
      </p:sp>
      <p:sp>
        <p:nvSpPr>
          <p:cNvPr id="73" name="Google Shape;73;p14"/>
          <p:cNvSpPr txBox="1">
            <a:spLocks noGrp="1"/>
          </p:cNvSpPr>
          <p:nvPr>
            <p:ph type="body" idx="1"/>
          </p:nvPr>
        </p:nvSpPr>
        <p:spPr>
          <a:xfrm>
            <a:off x="400550" y="2131200"/>
            <a:ext cx="6878650" cy="181485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2600" b="1" dirty="0">
                <a:solidFill>
                  <a:schemeClr val="accent4">
                    <a:lumMod val="60000"/>
                    <a:lumOff val="40000"/>
                  </a:schemeClr>
                </a:solidFill>
              </a:rPr>
              <a:t>Objective: obtain a database of regularly updated weather information (overall conditions, temperature, humidity and wind characteristics) for 5 Romanian cities in a totally automatic way.</a:t>
            </a:r>
            <a:endParaRPr sz="2600" dirty="0">
              <a:solidFill>
                <a:schemeClr val="accent4">
                  <a:lumMod val="60000"/>
                  <a:lumOff val="40000"/>
                </a:schemeClr>
              </a:solidFill>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8253850" cy="90437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Using multiple techniques and programming languages to achieve a desired data flow</a:t>
            </a:r>
            <a:endParaRPr sz="2800" dirty="0"/>
          </a:p>
        </p:txBody>
      </p:sp>
      <p:sp>
        <p:nvSpPr>
          <p:cNvPr id="73" name="Google Shape;73;p14"/>
          <p:cNvSpPr txBox="1">
            <a:spLocks noGrp="1"/>
          </p:cNvSpPr>
          <p:nvPr>
            <p:ph type="body" idx="1"/>
          </p:nvPr>
        </p:nvSpPr>
        <p:spPr>
          <a:xfrm>
            <a:off x="580550" y="3784475"/>
            <a:ext cx="6878650" cy="115305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400" b="1" dirty="0"/>
              <a:t>Programming languages used: Python, </a:t>
            </a:r>
            <a:r>
              <a:rPr lang="en-US" sz="1400" b="1" dirty="0" err="1"/>
              <a:t>Powershell</a:t>
            </a:r>
            <a:r>
              <a:rPr lang="en-US" sz="1400" b="1" dirty="0"/>
              <a:t> and SQL</a:t>
            </a:r>
          </a:p>
          <a:p>
            <a:pPr marL="0" lvl="0" indent="0" algn="l" rtl="0">
              <a:spcBef>
                <a:spcPts val="600"/>
              </a:spcBef>
              <a:spcAft>
                <a:spcPts val="0"/>
              </a:spcAft>
              <a:buClr>
                <a:schemeClr val="dk1"/>
              </a:buClr>
              <a:buSzPts val="1100"/>
              <a:buFont typeface="Arial"/>
              <a:buNone/>
            </a:pPr>
            <a:r>
              <a:rPr lang="en-US" sz="1400" b="1" dirty="0"/>
              <a:t>Techniques: REST API calls, </a:t>
            </a:r>
            <a:r>
              <a:rPr lang="en-US" sz="1400" b="1" dirty="0" err="1"/>
              <a:t>passwordless</a:t>
            </a:r>
            <a:r>
              <a:rPr lang="en-US" sz="1400" b="1" dirty="0"/>
              <a:t> </a:t>
            </a:r>
            <a:r>
              <a:rPr lang="en-US" sz="1400" b="1" dirty="0" err="1"/>
              <a:t>scp</a:t>
            </a:r>
            <a:r>
              <a:rPr lang="en-US" sz="1400" b="1" dirty="0"/>
              <a:t> (using SSH private – public key), Linux automation using crontab and Windows automation using Task Scheduler</a:t>
            </a:r>
            <a:endParaRPr sz="2400" dirty="0"/>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11" name="Picture 10">
            <a:extLst>
              <a:ext uri="{FF2B5EF4-FFF2-40B4-BE49-F238E27FC236}">
                <a16:creationId xmlns:a16="http://schemas.microsoft.com/office/drawing/2014/main" id="{1290FC6D-FB57-EE48-8619-8069D4F5D5EB}"/>
              </a:ext>
            </a:extLst>
          </p:cNvPr>
          <p:cNvPicPr>
            <a:picLocks noChangeAspect="1"/>
          </p:cNvPicPr>
          <p:nvPr/>
        </p:nvPicPr>
        <p:blipFill>
          <a:blip r:embed="rId3"/>
          <a:stretch>
            <a:fillRect/>
          </a:stretch>
        </p:blipFill>
        <p:spPr>
          <a:xfrm>
            <a:off x="408665" y="2002584"/>
            <a:ext cx="8125985" cy="1618491"/>
          </a:xfrm>
          <a:prstGeom prst="rect">
            <a:avLst/>
          </a:prstGeom>
        </p:spPr>
      </p:pic>
      <p:sp>
        <p:nvSpPr>
          <p:cNvPr id="2" name="Google Shape;73;p14">
            <a:extLst>
              <a:ext uri="{FF2B5EF4-FFF2-40B4-BE49-F238E27FC236}">
                <a16:creationId xmlns:a16="http://schemas.microsoft.com/office/drawing/2014/main" id="{A13CFCD1-4300-288F-4F62-CE797040AF6A}"/>
              </a:ext>
            </a:extLst>
          </p:cNvPr>
          <p:cNvSpPr txBox="1">
            <a:spLocks/>
          </p:cNvSpPr>
          <p:nvPr/>
        </p:nvSpPr>
        <p:spPr>
          <a:xfrm>
            <a:off x="518400" y="1425600"/>
            <a:ext cx="7660800" cy="712800"/>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1pPr>
            <a:lvl2pPr marL="914400" marR="0" lvl="1"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2pPr>
            <a:lvl3pPr marL="1371600" marR="0" lvl="2"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3pPr>
            <a:lvl4pPr marL="1828800" marR="0" lvl="3"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4pPr>
            <a:lvl5pPr marL="2286000" marR="0" lvl="4"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5pPr>
            <a:lvl6pPr marL="2743200" marR="0" lvl="5"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6pPr>
            <a:lvl7pPr marL="3200400" marR="0" lvl="6"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7pPr>
            <a:lvl8pPr marL="3657600" marR="0" lvl="7"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8pPr>
            <a:lvl9pPr marL="4114800" marR="0" lvl="8"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9pPr>
          </a:lstStyle>
          <a:p>
            <a:pPr marL="0" indent="0" algn="ctr">
              <a:buClr>
                <a:schemeClr val="dk1"/>
              </a:buClr>
              <a:buSzPts val="1100"/>
              <a:buFont typeface="Arial"/>
              <a:buNone/>
            </a:pPr>
            <a:r>
              <a:rPr lang="en-US" sz="4000" b="1" dirty="0"/>
              <a:t>Data flow</a:t>
            </a:r>
            <a:endParaRPr lang="en-US" sz="4000" dirty="0"/>
          </a:p>
        </p:txBody>
      </p:sp>
    </p:spTree>
    <p:extLst>
      <p:ext uri="{BB962C8B-B14F-4D97-AF65-F5344CB8AC3E}">
        <p14:creationId xmlns:p14="http://schemas.microsoft.com/office/powerpoint/2010/main" val="395728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a:t>
            </a:r>
            <a:endParaRPr dirty="0"/>
          </a:p>
          <a:p>
            <a:pPr marL="0" lvl="0" indent="0" algn="l" rtl="0">
              <a:spcBef>
                <a:spcPts val="0"/>
              </a:spcBef>
              <a:spcAft>
                <a:spcPts val="0"/>
              </a:spcAft>
              <a:buNone/>
            </a:pPr>
            <a:r>
              <a:rPr lang="en" dirty="0"/>
              <a:t>Linux server</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7" name="Picture 6">
            <a:extLst>
              <a:ext uri="{FF2B5EF4-FFF2-40B4-BE49-F238E27FC236}">
                <a16:creationId xmlns:a16="http://schemas.microsoft.com/office/drawing/2014/main" id="{B972B63B-7CF8-79DC-F817-25D96EDD0241}"/>
              </a:ext>
            </a:extLst>
          </p:cNvPr>
          <p:cNvPicPr>
            <a:picLocks noChangeAspect="1"/>
          </p:cNvPicPr>
          <p:nvPr/>
        </p:nvPicPr>
        <p:blipFill>
          <a:blip r:embed="rId3"/>
          <a:stretch>
            <a:fillRect/>
          </a:stretch>
        </p:blipFill>
        <p:spPr>
          <a:xfrm>
            <a:off x="260962" y="446400"/>
            <a:ext cx="3946769" cy="3127500"/>
          </a:xfrm>
          <a:prstGeom prst="rect">
            <a:avLst/>
          </a:prstGeom>
        </p:spPr>
      </p:pic>
      <p:sp>
        <p:nvSpPr>
          <p:cNvPr id="8" name="TextBox 7">
            <a:extLst>
              <a:ext uri="{FF2B5EF4-FFF2-40B4-BE49-F238E27FC236}">
                <a16:creationId xmlns:a16="http://schemas.microsoft.com/office/drawing/2014/main" id="{EC12A27A-34BF-DB89-B764-007A51728798}"/>
              </a:ext>
            </a:extLst>
          </p:cNvPr>
          <p:cNvSpPr txBox="1"/>
          <p:nvPr/>
        </p:nvSpPr>
        <p:spPr>
          <a:xfrm>
            <a:off x="4572000" y="446400"/>
            <a:ext cx="3384000" cy="523220"/>
          </a:xfrm>
          <a:prstGeom prst="rect">
            <a:avLst/>
          </a:prstGeom>
          <a:noFill/>
        </p:spPr>
        <p:txBody>
          <a:bodyPr wrap="square" rtlCol="0">
            <a:spAutoFit/>
          </a:bodyPr>
          <a:lstStyle/>
          <a:p>
            <a:r>
              <a:rPr lang="en-US" dirty="0">
                <a:solidFill>
                  <a:schemeClr val="accent4">
                    <a:lumMod val="60000"/>
                    <a:lumOff val="40000"/>
                  </a:schemeClr>
                </a:solidFill>
              </a:rPr>
              <a:t>1.</a:t>
            </a:r>
            <a:r>
              <a:rPr lang="en-US" dirty="0">
                <a:solidFill>
                  <a:schemeClr val="bg1"/>
                </a:solidFill>
              </a:rPr>
              <a:t> You will need Python </a:t>
            </a:r>
            <a:r>
              <a:rPr lang="en-US" dirty="0" err="1">
                <a:solidFill>
                  <a:schemeClr val="accent4">
                    <a:lumMod val="60000"/>
                    <a:lumOff val="40000"/>
                  </a:schemeClr>
                </a:solidFill>
              </a:rPr>
              <a:t>os</a:t>
            </a:r>
            <a:r>
              <a:rPr lang="en-US" dirty="0">
                <a:solidFill>
                  <a:schemeClr val="bg1"/>
                </a:solidFill>
              </a:rPr>
              <a:t>, </a:t>
            </a:r>
            <a:r>
              <a:rPr lang="en-US" dirty="0">
                <a:solidFill>
                  <a:schemeClr val="accent4">
                    <a:lumMod val="60000"/>
                    <a:lumOff val="40000"/>
                  </a:schemeClr>
                </a:solidFill>
              </a:rPr>
              <a:t>requests</a:t>
            </a:r>
            <a:r>
              <a:rPr lang="en-US" dirty="0">
                <a:solidFill>
                  <a:schemeClr val="bg1"/>
                </a:solidFill>
              </a:rPr>
              <a:t> and </a:t>
            </a:r>
            <a:r>
              <a:rPr lang="en-US" dirty="0" err="1">
                <a:solidFill>
                  <a:schemeClr val="accent4">
                    <a:lumMod val="60000"/>
                    <a:lumOff val="40000"/>
                  </a:schemeClr>
                </a:solidFill>
              </a:rPr>
              <a:t>json</a:t>
            </a:r>
            <a:r>
              <a:rPr lang="en-US" dirty="0">
                <a:solidFill>
                  <a:schemeClr val="bg1"/>
                </a:solidFill>
              </a:rPr>
              <a:t> modules </a:t>
            </a:r>
          </a:p>
        </p:txBody>
      </p:sp>
      <p:sp>
        <p:nvSpPr>
          <p:cNvPr id="9" name="TextBox 8">
            <a:extLst>
              <a:ext uri="{FF2B5EF4-FFF2-40B4-BE49-F238E27FC236}">
                <a16:creationId xmlns:a16="http://schemas.microsoft.com/office/drawing/2014/main" id="{DCD76235-3890-5EDE-E477-17FDDF9EF2F3}"/>
              </a:ext>
            </a:extLst>
          </p:cNvPr>
          <p:cNvSpPr txBox="1"/>
          <p:nvPr/>
        </p:nvSpPr>
        <p:spPr>
          <a:xfrm>
            <a:off x="4572000" y="1117200"/>
            <a:ext cx="3535200" cy="954107"/>
          </a:xfrm>
          <a:prstGeom prst="rect">
            <a:avLst/>
          </a:prstGeom>
          <a:noFill/>
        </p:spPr>
        <p:txBody>
          <a:bodyPr wrap="square" rtlCol="0">
            <a:spAutoFit/>
          </a:bodyPr>
          <a:lstStyle/>
          <a:p>
            <a:r>
              <a:rPr lang="en-US" dirty="0">
                <a:solidFill>
                  <a:schemeClr val="accent4">
                    <a:lumMod val="60000"/>
                    <a:lumOff val="40000"/>
                  </a:schemeClr>
                </a:solidFill>
              </a:rPr>
              <a:t>2.</a:t>
            </a:r>
            <a:r>
              <a:rPr lang="en-US" dirty="0">
                <a:solidFill>
                  <a:schemeClr val="bg1"/>
                </a:solidFill>
              </a:rPr>
              <a:t> The way I obtained the information was to make REST API calls to openweathermap.org. You can get a free API key serving up to 1000 calls / day.</a:t>
            </a:r>
          </a:p>
        </p:txBody>
      </p:sp>
      <p:sp>
        <p:nvSpPr>
          <p:cNvPr id="10" name="TextBox 9">
            <a:extLst>
              <a:ext uri="{FF2B5EF4-FFF2-40B4-BE49-F238E27FC236}">
                <a16:creationId xmlns:a16="http://schemas.microsoft.com/office/drawing/2014/main" id="{A62C71FA-1D58-700A-747C-6AB8F5F4914B}"/>
              </a:ext>
            </a:extLst>
          </p:cNvPr>
          <p:cNvSpPr txBox="1"/>
          <p:nvPr/>
        </p:nvSpPr>
        <p:spPr>
          <a:xfrm>
            <a:off x="4572000" y="2118087"/>
            <a:ext cx="3384000" cy="738664"/>
          </a:xfrm>
          <a:prstGeom prst="rect">
            <a:avLst/>
          </a:prstGeom>
          <a:noFill/>
        </p:spPr>
        <p:txBody>
          <a:bodyPr wrap="square" rtlCol="0">
            <a:spAutoFit/>
          </a:bodyPr>
          <a:lstStyle/>
          <a:p>
            <a:r>
              <a:rPr lang="en-US" dirty="0">
                <a:solidFill>
                  <a:schemeClr val="accent4">
                    <a:lumMod val="60000"/>
                    <a:lumOff val="40000"/>
                  </a:schemeClr>
                </a:solidFill>
              </a:rPr>
              <a:t>3.</a:t>
            </a:r>
            <a:r>
              <a:rPr lang="en-US" dirty="0">
                <a:solidFill>
                  <a:schemeClr val="bg1"/>
                </a:solidFill>
              </a:rPr>
              <a:t> The content returned by the call is </a:t>
            </a:r>
            <a:r>
              <a:rPr lang="en-US" dirty="0" err="1">
                <a:solidFill>
                  <a:schemeClr val="bg1"/>
                </a:solidFill>
              </a:rPr>
              <a:t>json</a:t>
            </a:r>
            <a:r>
              <a:rPr lang="en-US" dirty="0">
                <a:solidFill>
                  <a:schemeClr val="bg1"/>
                </a:solidFill>
              </a:rPr>
              <a:t>-formatted. For Python, this is a </a:t>
            </a:r>
            <a:r>
              <a:rPr lang="en-US" dirty="0" err="1">
                <a:solidFill>
                  <a:schemeClr val="accent4">
                    <a:lumMod val="60000"/>
                    <a:lumOff val="40000"/>
                  </a:schemeClr>
                </a:solidFill>
              </a:rPr>
              <a:t>dict</a:t>
            </a:r>
            <a:r>
              <a:rPr lang="en-US" dirty="0">
                <a:solidFill>
                  <a:schemeClr val="bg1"/>
                </a:solidFill>
              </a:rPr>
              <a:t> object.</a:t>
            </a:r>
          </a:p>
        </p:txBody>
      </p:sp>
      <p:sp>
        <p:nvSpPr>
          <p:cNvPr id="11" name="TextBox 10">
            <a:extLst>
              <a:ext uri="{FF2B5EF4-FFF2-40B4-BE49-F238E27FC236}">
                <a16:creationId xmlns:a16="http://schemas.microsoft.com/office/drawing/2014/main" id="{A987317B-705C-8D01-3312-211AEB2CB10D}"/>
              </a:ext>
            </a:extLst>
          </p:cNvPr>
          <p:cNvSpPr txBox="1"/>
          <p:nvPr/>
        </p:nvSpPr>
        <p:spPr>
          <a:xfrm>
            <a:off x="4572000" y="2856751"/>
            <a:ext cx="3384000" cy="523220"/>
          </a:xfrm>
          <a:prstGeom prst="rect">
            <a:avLst/>
          </a:prstGeom>
          <a:noFill/>
        </p:spPr>
        <p:txBody>
          <a:bodyPr wrap="square" rtlCol="0">
            <a:spAutoFit/>
          </a:bodyPr>
          <a:lstStyle/>
          <a:p>
            <a:r>
              <a:rPr lang="en-US" dirty="0">
                <a:solidFill>
                  <a:schemeClr val="accent4">
                    <a:lumMod val="60000"/>
                    <a:lumOff val="40000"/>
                  </a:schemeClr>
                </a:solidFill>
              </a:rPr>
              <a:t>4.</a:t>
            </a:r>
            <a:r>
              <a:rPr lang="en-US" dirty="0">
                <a:solidFill>
                  <a:schemeClr val="bg1"/>
                </a:solidFill>
              </a:rPr>
              <a:t> The date / time is formatted in a way suitable for SQL since the beginning.</a:t>
            </a:r>
          </a:p>
        </p:txBody>
      </p:sp>
      <p:pic>
        <p:nvPicPr>
          <p:cNvPr id="13" name="Picture 12">
            <a:extLst>
              <a:ext uri="{FF2B5EF4-FFF2-40B4-BE49-F238E27FC236}">
                <a16:creationId xmlns:a16="http://schemas.microsoft.com/office/drawing/2014/main" id="{15B41E7B-F17C-FA02-426D-ECDB2AFE421B}"/>
              </a:ext>
            </a:extLst>
          </p:cNvPr>
          <p:cNvPicPr>
            <a:picLocks noChangeAspect="1"/>
          </p:cNvPicPr>
          <p:nvPr/>
        </p:nvPicPr>
        <p:blipFill>
          <a:blip r:embed="rId4"/>
          <a:stretch>
            <a:fillRect/>
          </a:stretch>
        </p:blipFill>
        <p:spPr>
          <a:xfrm>
            <a:off x="260962" y="3578877"/>
            <a:ext cx="3946769" cy="1367774"/>
          </a:xfrm>
          <a:prstGeom prst="rect">
            <a:avLst/>
          </a:prstGeom>
        </p:spPr>
      </p:pic>
      <p:sp>
        <p:nvSpPr>
          <p:cNvPr id="14" name="TextBox 13">
            <a:extLst>
              <a:ext uri="{FF2B5EF4-FFF2-40B4-BE49-F238E27FC236}">
                <a16:creationId xmlns:a16="http://schemas.microsoft.com/office/drawing/2014/main" id="{2EBF8830-7F8B-6637-188B-E98E87B38ED3}"/>
              </a:ext>
            </a:extLst>
          </p:cNvPr>
          <p:cNvSpPr txBox="1"/>
          <p:nvPr/>
        </p:nvSpPr>
        <p:spPr>
          <a:xfrm>
            <a:off x="4572000" y="3487500"/>
            <a:ext cx="3384000" cy="1384995"/>
          </a:xfrm>
          <a:prstGeom prst="rect">
            <a:avLst/>
          </a:prstGeom>
          <a:noFill/>
        </p:spPr>
        <p:txBody>
          <a:bodyPr wrap="square" rtlCol="0">
            <a:spAutoFit/>
          </a:bodyPr>
          <a:lstStyle/>
          <a:p>
            <a:r>
              <a:rPr lang="en-US" dirty="0">
                <a:solidFill>
                  <a:schemeClr val="accent4">
                    <a:lumMod val="60000"/>
                    <a:lumOff val="40000"/>
                  </a:schemeClr>
                </a:solidFill>
              </a:rPr>
              <a:t>5.</a:t>
            </a:r>
            <a:r>
              <a:rPr lang="en-US" dirty="0">
                <a:solidFill>
                  <a:schemeClr val="bg1"/>
                </a:solidFill>
              </a:rPr>
              <a:t> For every API call (1 / hour for every city for a total of 120 calls / day), the information is appended as a new line in a file called WeatherList.txt. This file serves as a buffer where the info is kept until transfer to Windows.</a:t>
            </a: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5521200" cy="307777"/>
          </a:xfrm>
          <a:prstGeom prst="rect">
            <a:avLst/>
          </a:prstGeom>
          <a:noFill/>
        </p:spPr>
        <p:txBody>
          <a:bodyPr wrap="square" rtlCol="0">
            <a:spAutoFit/>
          </a:bodyPr>
          <a:lstStyle/>
          <a:p>
            <a:r>
              <a:rPr lang="en-US" dirty="0">
                <a:solidFill>
                  <a:schemeClr val="accent4">
                    <a:lumMod val="60000"/>
                    <a:lumOff val="40000"/>
                  </a:schemeClr>
                </a:solidFill>
              </a:rPr>
              <a:t>Python script sample: DevaWeatherConnection.py</a:t>
            </a:r>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Linux: what else?</a:t>
            </a:r>
            <a:endParaRPr lang="en-US" sz="3200" dirty="0">
              <a:solidFill>
                <a:schemeClr val="bg1"/>
              </a:solidFill>
            </a:endParaRPr>
          </a:p>
        </p:txBody>
      </p:sp>
      <p:pic>
        <p:nvPicPr>
          <p:cNvPr id="3" name="Picture 2">
            <a:extLst>
              <a:ext uri="{FF2B5EF4-FFF2-40B4-BE49-F238E27FC236}">
                <a16:creationId xmlns:a16="http://schemas.microsoft.com/office/drawing/2014/main" id="{5D80E68C-AC1A-C46A-1F1B-6C6205F15360}"/>
              </a:ext>
            </a:extLst>
          </p:cNvPr>
          <p:cNvPicPr>
            <a:picLocks noChangeAspect="1"/>
          </p:cNvPicPr>
          <p:nvPr/>
        </p:nvPicPr>
        <p:blipFill>
          <a:blip r:embed="rId3"/>
          <a:stretch>
            <a:fillRect/>
          </a:stretch>
        </p:blipFill>
        <p:spPr>
          <a:xfrm>
            <a:off x="332055" y="763992"/>
            <a:ext cx="3324689" cy="476316"/>
          </a:xfrm>
          <a:prstGeom prst="rect">
            <a:avLst/>
          </a:prstGeom>
        </p:spPr>
      </p:pic>
      <p:sp>
        <p:nvSpPr>
          <p:cNvPr id="4" name="TextBox 3">
            <a:extLst>
              <a:ext uri="{FF2B5EF4-FFF2-40B4-BE49-F238E27FC236}">
                <a16:creationId xmlns:a16="http://schemas.microsoft.com/office/drawing/2014/main" id="{7DC95C96-CE69-CB86-2D92-DE1408BEF183}"/>
              </a:ext>
            </a:extLst>
          </p:cNvPr>
          <p:cNvSpPr txBox="1"/>
          <p:nvPr/>
        </p:nvSpPr>
        <p:spPr>
          <a:xfrm>
            <a:off x="3795258" y="717088"/>
            <a:ext cx="4685326" cy="738664"/>
          </a:xfrm>
          <a:prstGeom prst="rect">
            <a:avLst/>
          </a:prstGeom>
          <a:noFill/>
        </p:spPr>
        <p:txBody>
          <a:bodyPr wrap="square" rtlCol="0">
            <a:spAutoFit/>
          </a:bodyPr>
          <a:lstStyle/>
          <a:p>
            <a:r>
              <a:rPr lang="en-US" dirty="0">
                <a:solidFill>
                  <a:schemeClr val="bg1"/>
                </a:solidFill>
              </a:rPr>
              <a:t>I created a new user “</a:t>
            </a:r>
            <a:r>
              <a:rPr lang="en-US" i="1" dirty="0">
                <a:solidFill>
                  <a:schemeClr val="accent4">
                    <a:lumMod val="60000"/>
                    <a:lumOff val="40000"/>
                  </a:schemeClr>
                </a:solidFill>
              </a:rPr>
              <a:t>automation</a:t>
            </a:r>
            <a:r>
              <a:rPr lang="en-US" dirty="0">
                <a:solidFill>
                  <a:schemeClr val="bg1"/>
                </a:solidFill>
              </a:rPr>
              <a:t>” which does not have </a:t>
            </a:r>
            <a:r>
              <a:rPr lang="en-US" dirty="0" err="1">
                <a:solidFill>
                  <a:schemeClr val="bg1"/>
                </a:solidFill>
              </a:rPr>
              <a:t>sudo</a:t>
            </a:r>
            <a:r>
              <a:rPr lang="en-US" dirty="0">
                <a:solidFill>
                  <a:schemeClr val="bg1"/>
                </a:solidFill>
              </a:rPr>
              <a:t> privileges. For security reasons, “root” was not involved. It is </a:t>
            </a:r>
            <a:r>
              <a:rPr lang="en-US" i="1" dirty="0">
                <a:solidFill>
                  <a:schemeClr val="accent4">
                    <a:lumMod val="60000"/>
                    <a:lumOff val="40000"/>
                  </a:schemeClr>
                </a:solidFill>
              </a:rPr>
              <a:t>automation</a:t>
            </a:r>
            <a:r>
              <a:rPr lang="en-US" dirty="0">
                <a:solidFill>
                  <a:schemeClr val="bg1"/>
                </a:solidFill>
              </a:rPr>
              <a:t> who runs the scripts.</a:t>
            </a:r>
          </a:p>
        </p:txBody>
      </p:sp>
      <p:pic>
        <p:nvPicPr>
          <p:cNvPr id="6" name="Picture 5">
            <a:extLst>
              <a:ext uri="{FF2B5EF4-FFF2-40B4-BE49-F238E27FC236}">
                <a16:creationId xmlns:a16="http://schemas.microsoft.com/office/drawing/2014/main" id="{2F7449BE-87AA-2500-385A-CEDAFFF7231A}"/>
              </a:ext>
            </a:extLst>
          </p:cNvPr>
          <p:cNvPicPr>
            <a:picLocks noChangeAspect="1"/>
          </p:cNvPicPr>
          <p:nvPr/>
        </p:nvPicPr>
        <p:blipFill>
          <a:blip r:embed="rId4"/>
          <a:stretch>
            <a:fillRect/>
          </a:stretch>
        </p:blipFill>
        <p:spPr>
          <a:xfrm>
            <a:off x="332055" y="1556971"/>
            <a:ext cx="3965623" cy="926059"/>
          </a:xfrm>
          <a:prstGeom prst="rect">
            <a:avLst/>
          </a:prstGeom>
        </p:spPr>
      </p:pic>
      <p:sp>
        <p:nvSpPr>
          <p:cNvPr id="12" name="TextBox 11">
            <a:extLst>
              <a:ext uri="{FF2B5EF4-FFF2-40B4-BE49-F238E27FC236}">
                <a16:creationId xmlns:a16="http://schemas.microsoft.com/office/drawing/2014/main" id="{DD66953E-9DAE-3BFD-60E7-FB4581E03DFF}"/>
              </a:ext>
            </a:extLst>
          </p:cNvPr>
          <p:cNvSpPr txBox="1"/>
          <p:nvPr/>
        </p:nvSpPr>
        <p:spPr>
          <a:xfrm>
            <a:off x="4297678" y="1455752"/>
            <a:ext cx="3965624" cy="738664"/>
          </a:xfrm>
          <a:prstGeom prst="rect">
            <a:avLst/>
          </a:prstGeom>
          <a:noFill/>
        </p:spPr>
        <p:txBody>
          <a:bodyPr wrap="square" rtlCol="0">
            <a:spAutoFit/>
          </a:bodyPr>
          <a:lstStyle/>
          <a:p>
            <a:r>
              <a:rPr lang="en-US" dirty="0">
                <a:solidFill>
                  <a:schemeClr val="bg1"/>
                </a:solidFill>
              </a:rPr>
              <a:t>Every city has its own script, </a:t>
            </a:r>
            <a:r>
              <a:rPr lang="en-US" dirty="0">
                <a:solidFill>
                  <a:schemeClr val="accent4">
                    <a:lumMod val="60000"/>
                    <a:lumOff val="40000"/>
                  </a:schemeClr>
                </a:solidFill>
              </a:rPr>
              <a:t>running hourly</a:t>
            </a:r>
            <a:r>
              <a:rPr lang="en-US" dirty="0">
                <a:solidFill>
                  <a:schemeClr val="bg1"/>
                </a:solidFill>
              </a:rPr>
              <a:t>, but at different minutes (0, 2, 4, 6 and 8). This was achieved using </a:t>
            </a:r>
            <a:r>
              <a:rPr lang="en-US" dirty="0">
                <a:solidFill>
                  <a:schemeClr val="accent4">
                    <a:lumMod val="60000"/>
                    <a:lumOff val="40000"/>
                  </a:schemeClr>
                </a:solidFill>
              </a:rPr>
              <a:t>crontab</a:t>
            </a:r>
            <a:r>
              <a:rPr lang="en-US" dirty="0">
                <a:solidFill>
                  <a:schemeClr val="bg1"/>
                </a:solidFill>
              </a:rPr>
              <a:t>.</a:t>
            </a:r>
          </a:p>
        </p:txBody>
      </p:sp>
      <p:sp>
        <p:nvSpPr>
          <p:cNvPr id="18" name="TextBox 17">
            <a:extLst>
              <a:ext uri="{FF2B5EF4-FFF2-40B4-BE49-F238E27FC236}">
                <a16:creationId xmlns:a16="http://schemas.microsoft.com/office/drawing/2014/main" id="{F022B187-2DAB-315E-4EF7-3EB9446C4FE3}"/>
              </a:ext>
            </a:extLst>
          </p:cNvPr>
          <p:cNvSpPr txBox="1"/>
          <p:nvPr/>
        </p:nvSpPr>
        <p:spPr>
          <a:xfrm>
            <a:off x="3154078" y="2483030"/>
            <a:ext cx="4607522" cy="1815882"/>
          </a:xfrm>
          <a:prstGeom prst="rect">
            <a:avLst/>
          </a:prstGeom>
          <a:noFill/>
        </p:spPr>
        <p:txBody>
          <a:bodyPr wrap="square" rtlCol="0">
            <a:spAutoFit/>
          </a:bodyPr>
          <a:lstStyle/>
          <a:p>
            <a:r>
              <a:rPr lang="en-US" dirty="0">
                <a:solidFill>
                  <a:schemeClr val="bg1"/>
                </a:solidFill>
              </a:rPr>
              <a:t>All the information is written – line by line and in mode “append” - to the same WeatherList.txt file. If the script finds the “Transfer.txt” file in the folder, it means previous information was successfully transferred to Windows, so the buffer is no longer needed. Then and only then, the script erases both Transfer.txt and WeatherList.txt to restart the cycle of writing information to the buffer.</a:t>
            </a:r>
          </a:p>
        </p:txBody>
      </p:sp>
      <p:pic>
        <p:nvPicPr>
          <p:cNvPr id="22" name="Picture 21">
            <a:extLst>
              <a:ext uri="{FF2B5EF4-FFF2-40B4-BE49-F238E27FC236}">
                <a16:creationId xmlns:a16="http://schemas.microsoft.com/office/drawing/2014/main" id="{057191D7-7A79-5FF3-6EF8-933ED93EB3A1}"/>
              </a:ext>
            </a:extLst>
          </p:cNvPr>
          <p:cNvPicPr>
            <a:picLocks noChangeAspect="1"/>
          </p:cNvPicPr>
          <p:nvPr/>
        </p:nvPicPr>
        <p:blipFill>
          <a:blip r:embed="rId5"/>
          <a:stretch>
            <a:fillRect/>
          </a:stretch>
        </p:blipFill>
        <p:spPr>
          <a:xfrm>
            <a:off x="332055" y="2571750"/>
            <a:ext cx="2724530" cy="2372056"/>
          </a:xfrm>
          <a:prstGeom prst="rect">
            <a:avLst/>
          </a:prstGeom>
        </p:spPr>
      </p:pic>
    </p:spTree>
    <p:extLst>
      <p:ext uri="{BB962C8B-B14F-4D97-AF65-F5344CB8AC3E}">
        <p14:creationId xmlns:p14="http://schemas.microsoft.com/office/powerpoint/2010/main" val="258070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Why Linux?</a:t>
            </a:r>
            <a:endParaRPr lang="en-US" sz="3200" dirty="0">
              <a:solidFill>
                <a:schemeClr val="bg1"/>
              </a:solidFill>
            </a:endParaRPr>
          </a:p>
        </p:txBody>
      </p:sp>
      <p:sp>
        <p:nvSpPr>
          <p:cNvPr id="2" name="Google Shape;104;p18">
            <a:extLst>
              <a:ext uri="{FF2B5EF4-FFF2-40B4-BE49-F238E27FC236}">
                <a16:creationId xmlns:a16="http://schemas.microsoft.com/office/drawing/2014/main" id="{ADBFDFB9-12E2-273A-2CB0-119CBF9339D8}"/>
              </a:ext>
            </a:extLst>
          </p:cNvPr>
          <p:cNvSpPr txBox="1">
            <a:spLocks noGrp="1"/>
          </p:cNvSpPr>
          <p:nvPr>
            <p:ph type="body" idx="1"/>
          </p:nvPr>
        </p:nvSpPr>
        <p:spPr>
          <a:xfrm>
            <a:off x="328550" y="733350"/>
            <a:ext cx="8016250" cy="373065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dirty="0"/>
              <a:t>In order to get regular information, I needed a server, i.e. a computer running non-stop.</a:t>
            </a:r>
            <a:endParaRPr dirty="0"/>
          </a:p>
          <a:p>
            <a:pPr marL="457200" lvl="0" indent="-381000" algn="l" rtl="0">
              <a:spcBef>
                <a:spcPts val="0"/>
              </a:spcBef>
              <a:spcAft>
                <a:spcPts val="0"/>
              </a:spcAft>
              <a:buSzPts val="2400"/>
              <a:buChar char="⬡"/>
            </a:pPr>
            <a:r>
              <a:rPr lang="en-US" dirty="0"/>
              <a:t>A system-on-a-chip is a cheap way of setting a home server. </a:t>
            </a:r>
          </a:p>
          <a:p>
            <a:pPr marL="76200" lvl="0" indent="0" algn="l" rtl="0">
              <a:spcBef>
                <a:spcPts val="0"/>
              </a:spcBef>
              <a:spcAft>
                <a:spcPts val="0"/>
              </a:spcAft>
              <a:buSzPts val="2400"/>
              <a:buNone/>
            </a:pPr>
            <a:r>
              <a:rPr lang="en-US" dirty="0"/>
              <a:t>I used an Orange Pi PC running Ubuntu 20.04. It is very </a:t>
            </a:r>
          </a:p>
          <a:p>
            <a:pPr marL="76200" lvl="0" indent="0" algn="l" rtl="0">
              <a:spcBef>
                <a:spcPts val="0"/>
              </a:spcBef>
              <a:spcAft>
                <a:spcPts val="0"/>
              </a:spcAft>
              <a:buSzPts val="2400"/>
              <a:buNone/>
            </a:pPr>
            <a:r>
              <a:rPr lang="en-US" dirty="0"/>
              <a:t>small, unobtrusive and it needs 15 W max.</a:t>
            </a:r>
            <a:endParaRPr dirty="0"/>
          </a:p>
          <a:p>
            <a:pPr marL="457200" lvl="0" indent="-381000" algn="l" rtl="0">
              <a:spcBef>
                <a:spcPts val="0"/>
              </a:spcBef>
              <a:spcAft>
                <a:spcPts val="0"/>
              </a:spcAft>
              <a:buSzPts val="2400"/>
              <a:buChar char="⬡"/>
            </a:pPr>
            <a:r>
              <a:rPr lang="en" dirty="0"/>
              <a:t>Linux automation is easy to set up with crontab.</a:t>
            </a:r>
          </a:p>
          <a:p>
            <a:pPr marL="457200" lvl="0" indent="-381000" algn="l" rtl="0">
              <a:spcBef>
                <a:spcPts val="0"/>
              </a:spcBef>
              <a:spcAft>
                <a:spcPts val="0"/>
              </a:spcAft>
              <a:buSzPts val="2400"/>
              <a:buChar char="⬡"/>
            </a:pPr>
            <a:r>
              <a:rPr lang="en" dirty="0"/>
              <a:t>Windows to Linux communication and control is</a:t>
            </a:r>
          </a:p>
          <a:p>
            <a:pPr marL="76200" lvl="0" indent="0" algn="l" rtl="0">
              <a:spcBef>
                <a:spcPts val="0"/>
              </a:spcBef>
              <a:spcAft>
                <a:spcPts val="0"/>
              </a:spcAft>
              <a:buSzPts val="2400"/>
              <a:buNone/>
            </a:pPr>
            <a:r>
              <a:rPr lang="en-US" dirty="0"/>
              <a:t>e</a:t>
            </a:r>
            <a:r>
              <a:rPr lang="en" dirty="0"/>
              <a:t>asy to set up using ssh.</a:t>
            </a:r>
            <a:endParaRPr dirty="0"/>
          </a:p>
        </p:txBody>
      </p:sp>
      <p:pic>
        <p:nvPicPr>
          <p:cNvPr id="8" name="Picture 7">
            <a:extLst>
              <a:ext uri="{FF2B5EF4-FFF2-40B4-BE49-F238E27FC236}">
                <a16:creationId xmlns:a16="http://schemas.microsoft.com/office/drawing/2014/main" id="{0766A254-A6BD-2111-05A3-CC5F60589642}"/>
              </a:ext>
            </a:extLst>
          </p:cNvPr>
          <p:cNvPicPr>
            <a:picLocks noChangeAspect="1"/>
          </p:cNvPicPr>
          <p:nvPr/>
        </p:nvPicPr>
        <p:blipFill>
          <a:blip r:embed="rId3"/>
          <a:stretch>
            <a:fillRect/>
          </a:stretch>
        </p:blipFill>
        <p:spPr>
          <a:xfrm>
            <a:off x="7203274" y="2016000"/>
            <a:ext cx="1826010" cy="1778097"/>
          </a:xfrm>
          <a:prstGeom prst="rect">
            <a:avLst/>
          </a:prstGeom>
        </p:spPr>
      </p:pic>
      <p:sp>
        <p:nvSpPr>
          <p:cNvPr id="3" name="Arrow: Right 2">
            <a:extLst>
              <a:ext uri="{FF2B5EF4-FFF2-40B4-BE49-F238E27FC236}">
                <a16:creationId xmlns:a16="http://schemas.microsoft.com/office/drawing/2014/main" id="{0FD52828-80B6-D149-7669-616FC0B006CE}"/>
              </a:ext>
            </a:extLst>
          </p:cNvPr>
          <p:cNvSpPr/>
          <p:nvPr/>
        </p:nvSpPr>
        <p:spPr>
          <a:xfrm rot="1649853">
            <a:off x="5976504" y="2592001"/>
            <a:ext cx="1245600" cy="223200"/>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7479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a:t>
            </a:r>
            <a:endParaRPr dirty="0"/>
          </a:p>
          <a:p>
            <a:pPr marL="0" lvl="0" indent="0" algn="l" rtl="0">
              <a:spcBef>
                <a:spcPts val="0"/>
              </a:spcBef>
              <a:spcAft>
                <a:spcPts val="0"/>
              </a:spcAft>
              <a:buNone/>
            </a:pPr>
            <a:r>
              <a:rPr lang="en" dirty="0"/>
              <a:t>Windows machine</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spTree>
    <p:extLst>
      <p:ext uri="{BB962C8B-B14F-4D97-AF65-F5344CB8AC3E}">
        <p14:creationId xmlns:p14="http://schemas.microsoft.com/office/powerpoint/2010/main" val="342458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5" name="TextBox 14">
            <a:extLst>
              <a:ext uri="{FF2B5EF4-FFF2-40B4-BE49-F238E27FC236}">
                <a16:creationId xmlns:a16="http://schemas.microsoft.com/office/drawing/2014/main" id="{91828AE5-2866-AAEE-05B6-DE0383B0A6A3}"/>
              </a:ext>
            </a:extLst>
          </p:cNvPr>
          <p:cNvSpPr txBox="1"/>
          <p:nvPr/>
        </p:nvSpPr>
        <p:spPr>
          <a:xfrm>
            <a:off x="462000" y="31094"/>
            <a:ext cx="8264400" cy="584775"/>
          </a:xfrm>
          <a:prstGeom prst="rect">
            <a:avLst/>
          </a:prstGeom>
          <a:noFill/>
        </p:spPr>
        <p:txBody>
          <a:bodyPr wrap="square" rtlCol="0">
            <a:spAutoFit/>
          </a:bodyPr>
          <a:lstStyle/>
          <a:p>
            <a:pPr algn="ctr"/>
            <a:r>
              <a:rPr lang="en-US" sz="3200" dirty="0">
                <a:solidFill>
                  <a:schemeClr val="accent4">
                    <a:lumMod val="60000"/>
                    <a:lumOff val="40000"/>
                  </a:schemeClr>
                </a:solidFill>
              </a:rPr>
              <a:t>The scripts</a:t>
            </a:r>
            <a:endParaRPr lang="en-US" sz="3200" dirty="0">
              <a:solidFill>
                <a:schemeClr val="bg1"/>
              </a:solidFill>
            </a:endParaRPr>
          </a:p>
        </p:txBody>
      </p:sp>
      <p:sp>
        <p:nvSpPr>
          <p:cNvPr id="5" name="Text Placeholder 4">
            <a:extLst>
              <a:ext uri="{FF2B5EF4-FFF2-40B4-BE49-F238E27FC236}">
                <a16:creationId xmlns:a16="http://schemas.microsoft.com/office/drawing/2014/main" id="{B62C9828-5B5E-5B2D-12B5-E28159198BC1}"/>
              </a:ext>
            </a:extLst>
          </p:cNvPr>
          <p:cNvSpPr>
            <a:spLocks noGrp="1"/>
          </p:cNvSpPr>
          <p:nvPr>
            <p:ph type="body" idx="1"/>
          </p:nvPr>
        </p:nvSpPr>
        <p:spPr>
          <a:xfrm>
            <a:off x="342950" y="615869"/>
            <a:ext cx="6014400" cy="507331"/>
          </a:xfrm>
        </p:spPr>
        <p:txBody>
          <a:bodyPr/>
          <a:lstStyle/>
          <a:p>
            <a:pPr marL="76200" indent="0">
              <a:buNone/>
            </a:pPr>
            <a:r>
              <a:rPr lang="en-US" dirty="0"/>
              <a:t>There are 2 </a:t>
            </a:r>
            <a:r>
              <a:rPr lang="en-US" dirty="0" err="1"/>
              <a:t>Powershell</a:t>
            </a:r>
            <a:r>
              <a:rPr lang="en-US" dirty="0"/>
              <a:t> scripts:</a:t>
            </a:r>
          </a:p>
        </p:txBody>
      </p:sp>
      <p:pic>
        <p:nvPicPr>
          <p:cNvPr id="7" name="Picture 6">
            <a:extLst>
              <a:ext uri="{FF2B5EF4-FFF2-40B4-BE49-F238E27FC236}">
                <a16:creationId xmlns:a16="http://schemas.microsoft.com/office/drawing/2014/main" id="{D8FE3CEB-5810-9E93-A45B-C52B1FE5DADE}"/>
              </a:ext>
            </a:extLst>
          </p:cNvPr>
          <p:cNvPicPr>
            <a:picLocks noChangeAspect="1"/>
          </p:cNvPicPr>
          <p:nvPr/>
        </p:nvPicPr>
        <p:blipFill>
          <a:blip r:embed="rId3"/>
          <a:stretch>
            <a:fillRect/>
          </a:stretch>
        </p:blipFill>
        <p:spPr>
          <a:xfrm>
            <a:off x="342950" y="1123200"/>
            <a:ext cx="4589050" cy="670804"/>
          </a:xfrm>
          <a:prstGeom prst="rect">
            <a:avLst/>
          </a:prstGeom>
        </p:spPr>
      </p:pic>
      <p:pic>
        <p:nvPicPr>
          <p:cNvPr id="10" name="Picture 9">
            <a:extLst>
              <a:ext uri="{FF2B5EF4-FFF2-40B4-BE49-F238E27FC236}">
                <a16:creationId xmlns:a16="http://schemas.microsoft.com/office/drawing/2014/main" id="{9AA55A81-FB51-95C7-197E-18FB9AA3F4E3}"/>
              </a:ext>
            </a:extLst>
          </p:cNvPr>
          <p:cNvPicPr>
            <a:picLocks noChangeAspect="1"/>
          </p:cNvPicPr>
          <p:nvPr/>
        </p:nvPicPr>
        <p:blipFill>
          <a:blip r:embed="rId4"/>
          <a:stretch>
            <a:fillRect/>
          </a:stretch>
        </p:blipFill>
        <p:spPr>
          <a:xfrm>
            <a:off x="342950" y="1956653"/>
            <a:ext cx="5198253" cy="2956468"/>
          </a:xfrm>
          <a:prstGeom prst="rect">
            <a:avLst/>
          </a:prstGeom>
        </p:spPr>
      </p:pic>
      <p:sp>
        <p:nvSpPr>
          <p:cNvPr id="11" name="Text Placeholder 4">
            <a:extLst>
              <a:ext uri="{FF2B5EF4-FFF2-40B4-BE49-F238E27FC236}">
                <a16:creationId xmlns:a16="http://schemas.microsoft.com/office/drawing/2014/main" id="{3263BCC6-6873-1711-DC80-AA2AD45D4333}"/>
              </a:ext>
            </a:extLst>
          </p:cNvPr>
          <p:cNvSpPr txBox="1">
            <a:spLocks/>
          </p:cNvSpPr>
          <p:nvPr/>
        </p:nvSpPr>
        <p:spPr>
          <a:xfrm>
            <a:off x="5147516" y="623757"/>
            <a:ext cx="3996484" cy="1450994"/>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Script #1 connects to Linux and copies via </a:t>
            </a:r>
            <a:r>
              <a:rPr lang="en-US" sz="1400" b="1" dirty="0" err="1">
                <a:solidFill>
                  <a:schemeClr val="accent4">
                    <a:lumMod val="60000"/>
                    <a:lumOff val="40000"/>
                  </a:schemeClr>
                </a:solidFill>
              </a:rPr>
              <a:t>scp</a:t>
            </a:r>
            <a:r>
              <a:rPr lang="en-US" sz="1400" dirty="0"/>
              <a:t>:</a:t>
            </a:r>
          </a:p>
          <a:p>
            <a:r>
              <a:rPr lang="en-US" sz="1400" dirty="0"/>
              <a:t>One file </a:t>
            </a:r>
            <a:r>
              <a:rPr lang="en-US" sz="1400" b="1" dirty="0">
                <a:solidFill>
                  <a:schemeClr val="accent4">
                    <a:lumMod val="60000"/>
                    <a:lumOff val="40000"/>
                  </a:schemeClr>
                </a:solidFill>
              </a:rPr>
              <a:t>to</a:t>
            </a:r>
            <a:r>
              <a:rPr lang="en-US" sz="1400" dirty="0"/>
              <a:t> Windows with the weather data</a:t>
            </a:r>
          </a:p>
          <a:p>
            <a:r>
              <a:rPr lang="en-US" sz="1400" dirty="0"/>
              <a:t>One file </a:t>
            </a:r>
            <a:r>
              <a:rPr lang="en-US" sz="1400" b="1" dirty="0">
                <a:solidFill>
                  <a:schemeClr val="accent4">
                    <a:lumMod val="60000"/>
                    <a:lumOff val="40000"/>
                  </a:schemeClr>
                </a:solidFill>
              </a:rPr>
              <a:t>from</a:t>
            </a:r>
            <a:r>
              <a:rPr lang="en-US" sz="1400" dirty="0"/>
              <a:t> Windows that tells Linux the data transfer was successful. The presence of this file in the Linux folder = “it is ok to erase the buffer”</a:t>
            </a:r>
          </a:p>
        </p:txBody>
      </p:sp>
      <p:sp>
        <p:nvSpPr>
          <p:cNvPr id="12" name="Text Placeholder 4">
            <a:extLst>
              <a:ext uri="{FF2B5EF4-FFF2-40B4-BE49-F238E27FC236}">
                <a16:creationId xmlns:a16="http://schemas.microsoft.com/office/drawing/2014/main" id="{80357872-B63E-575B-00F0-9A53EC53A6D1}"/>
              </a:ext>
            </a:extLst>
          </p:cNvPr>
          <p:cNvSpPr txBox="1">
            <a:spLocks/>
          </p:cNvSpPr>
          <p:nvPr/>
        </p:nvSpPr>
        <p:spPr>
          <a:xfrm>
            <a:off x="5548887" y="2082639"/>
            <a:ext cx="3488081" cy="2870179"/>
          </a:xfrm>
          <a:prstGeom prst="rect">
            <a:avLst/>
          </a:prstGeom>
          <a:noFill/>
          <a:ln>
            <a:solidFill>
              <a:schemeClr val="bg1">
                <a:lumMod val="85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US" sz="1400" dirty="0"/>
              <a:t>5 minutes after the script above executes, the second script connects to the local SQL database (</a:t>
            </a:r>
            <a:r>
              <a:rPr lang="en-US" sz="1400" i="1" dirty="0">
                <a:solidFill>
                  <a:schemeClr val="accent4">
                    <a:lumMod val="60000"/>
                    <a:lumOff val="40000"/>
                  </a:schemeClr>
                </a:solidFill>
              </a:rPr>
              <a:t>server = localhost</a:t>
            </a:r>
            <a:r>
              <a:rPr lang="en-US" sz="1400" dirty="0"/>
              <a:t>) with the user “</a:t>
            </a:r>
            <a:r>
              <a:rPr lang="en-US" sz="1400" i="1" dirty="0">
                <a:solidFill>
                  <a:schemeClr val="accent4">
                    <a:lumMod val="60000"/>
                    <a:lumOff val="40000"/>
                  </a:schemeClr>
                </a:solidFill>
              </a:rPr>
              <a:t>automation</a:t>
            </a:r>
            <a:r>
              <a:rPr lang="en-US" sz="1400" dirty="0"/>
              <a:t>” and writes all the information from the file into the database (“</a:t>
            </a:r>
            <a:r>
              <a:rPr lang="en-US" sz="1400" b="1" i="1" dirty="0">
                <a:solidFill>
                  <a:schemeClr val="accent4">
                    <a:lumMod val="60000"/>
                    <a:lumOff val="40000"/>
                  </a:schemeClr>
                </a:solidFill>
              </a:rPr>
              <a:t>insert into...</a:t>
            </a:r>
            <a:r>
              <a:rPr lang="en-US" sz="1400" dirty="0"/>
              <a:t>”).</a:t>
            </a:r>
          </a:p>
          <a:p>
            <a:pPr marL="76200" indent="0">
              <a:buFont typeface="Muli"/>
              <a:buNone/>
            </a:pPr>
            <a:r>
              <a:rPr lang="en-US" sz="1400" dirty="0"/>
              <a:t>After closing the </a:t>
            </a:r>
            <a:r>
              <a:rPr lang="en-US" sz="1400" dirty="0" err="1"/>
              <a:t>sql</a:t>
            </a:r>
            <a:r>
              <a:rPr lang="en-US" sz="1400" dirty="0"/>
              <a:t> connection, it then deletes the WeatherList.txt file that is no longer useful, closing the data transfer loop.</a:t>
            </a:r>
          </a:p>
        </p:txBody>
      </p:sp>
    </p:spTree>
    <p:extLst>
      <p:ext uri="{BB962C8B-B14F-4D97-AF65-F5344CB8AC3E}">
        <p14:creationId xmlns:p14="http://schemas.microsoft.com/office/powerpoint/2010/main" val="674090489"/>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1672</Words>
  <Application>Microsoft Office PowerPoint</Application>
  <PresentationFormat>On-screen Show (16:9)</PresentationFormat>
  <Paragraphs>109</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Lexend Deca</vt:lpstr>
      <vt:lpstr>Arial</vt:lpstr>
      <vt:lpstr>Muli</vt:lpstr>
      <vt:lpstr>Aliena template</vt:lpstr>
      <vt:lpstr>Python - Powershell - SQL  integration</vt:lpstr>
      <vt:lpstr>Using multiple techniques and programming languages to achieve a desired data flow and storage</vt:lpstr>
      <vt:lpstr>Using multiple techniques and programming languages to achieve a desired data flow</vt:lpstr>
      <vt:lpstr>1. Linux server</vt:lpstr>
      <vt:lpstr>PowerPoint Presentation</vt:lpstr>
      <vt:lpstr>PowerPoint Presentation</vt:lpstr>
      <vt:lpstr>PowerPoint Presentation</vt:lpstr>
      <vt:lpstr>2. Windows machine</vt:lpstr>
      <vt:lpstr>PowerPoint Presentation</vt:lpstr>
      <vt:lpstr>PowerPoint Presentation</vt:lpstr>
      <vt:lpstr>3. SQL server and database</vt:lpstr>
      <vt:lpstr>PowerPoint Presentation</vt:lpstr>
      <vt:lpstr>4. Network and security</vt:lpstr>
      <vt:lpstr>PowerPoint Presentation</vt:lpstr>
      <vt:lpstr>PowerPoint Presentation</vt:lpstr>
      <vt:lpstr>PowerPoint Presentation</vt:lpstr>
      <vt:lpstr>5. How does it work again?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Powershell - SQL integration</dc:title>
  <cp:lastModifiedBy>Adrian SIRBU</cp:lastModifiedBy>
  <cp:revision>17</cp:revision>
  <dcterms:modified xsi:type="dcterms:W3CDTF">2023-07-01T17:24:37Z</dcterms:modified>
</cp:coreProperties>
</file>