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sldIdLst>
    <p:sldId id="256" r:id="rId2"/>
    <p:sldId id="257" r:id="rId3"/>
    <p:sldId id="258" r:id="rId4"/>
    <p:sldId id="259" r:id="rId5"/>
    <p:sldId id="260" r:id="rId6"/>
    <p:sldId id="266" r:id="rId7"/>
    <p:sldId id="261" r:id="rId8"/>
    <p:sldId id="264" r:id="rId9"/>
    <p:sldId id="262" r:id="rId10"/>
    <p:sldId id="263" r:id="rId11"/>
    <p:sldId id="265" r:id="rId12"/>
    <p:sldId id="288" r:id="rId13"/>
    <p:sldId id="289" r:id="rId14"/>
    <p:sldId id="290" r:id="rId15"/>
    <p:sldId id="267" r:id="rId16"/>
    <p:sldId id="268" r:id="rId17"/>
    <p:sldId id="269" r:id="rId18"/>
    <p:sldId id="270" r:id="rId19"/>
    <p:sldId id="271" r:id="rId20"/>
    <p:sldId id="272" r:id="rId21"/>
    <p:sldId id="275" r:id="rId22"/>
    <p:sldId id="273" r:id="rId23"/>
    <p:sldId id="274" r:id="rId24"/>
    <p:sldId id="276" r:id="rId25"/>
    <p:sldId id="278" r:id="rId26"/>
    <p:sldId id="279" r:id="rId27"/>
    <p:sldId id="280" r:id="rId28"/>
    <p:sldId id="281" r:id="rId29"/>
    <p:sldId id="282" r:id="rId30"/>
    <p:sldId id="283" r:id="rId31"/>
    <p:sldId id="285" r:id="rId32"/>
    <p:sldId id="287"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6944E-77C0-4A1C-A9A9-86201A26CD96}"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330340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6944E-77C0-4A1C-A9A9-86201A26CD96}"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83333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6944E-77C0-4A1C-A9A9-86201A26CD96}"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1163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6944E-77C0-4A1C-A9A9-86201A26CD96}"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87544-503E-442D-AE20-CA7E3529656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4625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6944E-77C0-4A1C-A9A9-86201A26CD96}"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3367790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26944E-77C0-4A1C-A9A9-86201A26CD96}"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1455552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26944E-77C0-4A1C-A9A9-86201A26CD96}"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2076458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944E-77C0-4A1C-A9A9-86201A26CD96}"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375093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944E-77C0-4A1C-A9A9-86201A26CD96}"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3017899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944E-77C0-4A1C-A9A9-86201A26CD96}"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242647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6944E-77C0-4A1C-A9A9-86201A26CD96}"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182077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6944E-77C0-4A1C-A9A9-86201A26CD96}"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340997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6944E-77C0-4A1C-A9A9-86201A26CD96}"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176480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6944E-77C0-4A1C-A9A9-86201A26CD96}"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206752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6944E-77C0-4A1C-A9A9-86201A26CD96}"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516427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026944E-77C0-4A1C-A9A9-86201A26CD96}"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17429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6944E-77C0-4A1C-A9A9-86201A26CD96}"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36745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6944E-77C0-4A1C-A9A9-86201A26CD96}"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787544-503E-442D-AE20-CA7E3529656F}" type="slidenum">
              <a:rPr lang="en-US" smtClean="0"/>
              <a:t>‹#›</a:t>
            </a:fld>
            <a:endParaRPr lang="en-US"/>
          </a:p>
        </p:txBody>
      </p:sp>
    </p:spTree>
    <p:extLst>
      <p:ext uri="{BB962C8B-B14F-4D97-AF65-F5344CB8AC3E}">
        <p14:creationId xmlns:p14="http://schemas.microsoft.com/office/powerpoint/2010/main" val="48774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026944E-77C0-4A1C-A9A9-86201A26CD96}" type="datetimeFigureOut">
              <a:rPr lang="en-US" smtClean="0"/>
              <a:t>11/17/2021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9787544-503E-442D-AE20-CA7E3529656F}" type="slidenum">
              <a:rPr lang="en-US" smtClean="0"/>
              <a:t>‹#›</a:t>
            </a:fld>
            <a:endParaRPr lang="en-US"/>
          </a:p>
        </p:txBody>
      </p:sp>
    </p:spTree>
    <p:extLst>
      <p:ext uri="{BB962C8B-B14F-4D97-AF65-F5344CB8AC3E}">
        <p14:creationId xmlns:p14="http://schemas.microsoft.com/office/powerpoint/2010/main" val="3595057452"/>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 id="2147484064" r:id="rId16"/>
    <p:sldLayoutId id="2147484065" r:id="rId17"/>
    <p:sldLayoutId id="21474840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hyperlink" Target="https://data.cdc.gov/NCHS/Provisional-COVID-19-Deaths-by-Sex-and-Age/9bhg-hcku" TargetMode="External"/><Relationship Id="rId2" Type="http://schemas.openxmlformats.org/officeDocument/2006/relationships/hyperlink" Target="https://data.cdc.gov/browse" TargetMode="External"/><Relationship Id="rId1" Type="http://schemas.openxmlformats.org/officeDocument/2006/relationships/slideLayout" Target="../slideLayouts/slideLayout18.xml"/><Relationship Id="rId5" Type="http://schemas.openxmlformats.org/officeDocument/2006/relationships/hyperlink" Target="http://thinkstats2.com/" TargetMode="External"/><Relationship Id="rId4" Type="http://schemas.openxmlformats.org/officeDocument/2006/relationships/hyperlink" Target="https://data.cdc.gov/NCHS/Conditions-Contributing-to-COVID-19-Deaths-by-Stat/hk9y-quq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ata.cdc.gov/NCHS/Provisional-COVID-19-Deaths-by-Sex-and-Age/9bhg-hcku" TargetMode="External"/><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hyperlink" Target="https://data.cdc.gov/NCHS/Conditions-Contributing-to-COVID-19-Deaths-by-Stat/hk9y-quqm" TargetMode="External"/><Relationship Id="rId4" Type="http://schemas.openxmlformats.org/officeDocument/2006/relationships/hyperlink" Target="https://data.cdc.gov/NCHS/Provisional-COVID-19-Deaths-by-Week-Sex-and-Age/vsak-wrf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7FF5-25D7-45C9-B261-598932634915}"/>
              </a:ext>
            </a:extLst>
          </p:cNvPr>
          <p:cNvSpPr>
            <a:spLocks noGrp="1"/>
          </p:cNvSpPr>
          <p:nvPr>
            <p:ph type="ctrTitle"/>
          </p:nvPr>
        </p:nvSpPr>
        <p:spPr>
          <a:xfrm>
            <a:off x="1764267" y="2440749"/>
            <a:ext cx="8689976" cy="1031598"/>
          </a:xfrm>
        </p:spPr>
        <p:txBody>
          <a:bodyPr/>
          <a:lstStyle/>
          <a:p>
            <a:r>
              <a:rPr lang="en-US" b="1" dirty="0"/>
              <a:t>Covid-19 Impact analysis</a:t>
            </a:r>
          </a:p>
        </p:txBody>
      </p:sp>
      <p:sp>
        <p:nvSpPr>
          <p:cNvPr id="3" name="Subtitle 2">
            <a:extLst>
              <a:ext uri="{FF2B5EF4-FFF2-40B4-BE49-F238E27FC236}">
                <a16:creationId xmlns:a16="http://schemas.microsoft.com/office/drawing/2014/main" id="{FFF3D96F-C848-4B57-8521-149A2F0952B4}"/>
              </a:ext>
            </a:extLst>
          </p:cNvPr>
          <p:cNvSpPr>
            <a:spLocks noGrp="1"/>
          </p:cNvSpPr>
          <p:nvPr>
            <p:ph type="subTitle" idx="1"/>
          </p:nvPr>
        </p:nvSpPr>
        <p:spPr>
          <a:xfrm>
            <a:off x="2508330" y="3853371"/>
            <a:ext cx="5933305" cy="1655762"/>
          </a:xfrm>
        </p:spPr>
        <p:txBody>
          <a:bodyPr/>
          <a:lstStyle/>
          <a:p>
            <a:pPr algn="l"/>
            <a:r>
              <a:rPr lang="en-US" b="1" dirty="0">
                <a:solidFill>
                  <a:schemeClr val="tx1"/>
                </a:solidFill>
              </a:rPr>
              <a:t>Kesav Adithya Venkidusamy</a:t>
            </a:r>
          </a:p>
          <a:p>
            <a:pPr algn="l"/>
            <a:r>
              <a:rPr lang="en-US" b="1" dirty="0">
                <a:solidFill>
                  <a:schemeClr val="tx1"/>
                </a:solidFill>
              </a:rPr>
              <a:t>DSC530 T301-2221 Exploratory data analysis</a:t>
            </a:r>
          </a:p>
          <a:p>
            <a:pPr algn="l"/>
            <a:r>
              <a:rPr lang="en-US" b="1" dirty="0">
                <a:solidFill>
                  <a:schemeClr val="tx1"/>
                </a:solidFill>
              </a:rPr>
              <a:t>Dr. </a:t>
            </a:r>
            <a:r>
              <a:rPr lang="en-US" b="1" dirty="0" err="1">
                <a:solidFill>
                  <a:schemeClr val="tx1"/>
                </a:solidFill>
              </a:rPr>
              <a:t>parajulee</a:t>
            </a:r>
            <a:endParaRPr lang="en-US" b="1" dirty="0">
              <a:solidFill>
                <a:schemeClr val="tx1"/>
              </a:solidFill>
            </a:endParaRPr>
          </a:p>
          <a:p>
            <a:pPr algn="l"/>
            <a:endParaRPr lang="en-US" b="1" dirty="0">
              <a:solidFill>
                <a:schemeClr val="tx1"/>
              </a:solidFill>
            </a:endParaRPr>
          </a:p>
        </p:txBody>
      </p:sp>
    </p:spTree>
    <p:extLst>
      <p:ext uri="{BB962C8B-B14F-4D97-AF65-F5344CB8AC3E}">
        <p14:creationId xmlns:p14="http://schemas.microsoft.com/office/powerpoint/2010/main" val="495838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595720" y="618518"/>
            <a:ext cx="10364451" cy="971744"/>
          </a:xfrm>
        </p:spPr>
        <p:txBody>
          <a:bodyPr>
            <a:normAutofit/>
          </a:bodyPr>
          <a:lstStyle/>
          <a:p>
            <a:pPr algn="l"/>
            <a:r>
              <a:rPr lang="en-US" sz="3000" b="1" dirty="0">
                <a:latin typeface="Calibri" panose="020F0502020204030204" pitchFamily="34" charset="0"/>
                <a:cs typeface="Calibri" panose="020F0502020204030204" pitchFamily="34" charset="0"/>
              </a:rPr>
              <a:t>Histograms - monthly covid-19 death by underlying condition</a:t>
            </a:r>
          </a:p>
        </p:txBody>
      </p:sp>
      <p:sp>
        <p:nvSpPr>
          <p:cNvPr id="3" name="Content Placeholder 2">
            <a:extLst>
              <a:ext uri="{FF2B5EF4-FFF2-40B4-BE49-F238E27FC236}">
                <a16:creationId xmlns:a16="http://schemas.microsoft.com/office/drawing/2014/main" id="{E86B6140-0846-4C01-A760-2A86101E6643}"/>
              </a:ext>
            </a:extLst>
          </p:cNvPr>
          <p:cNvSpPr>
            <a:spLocks noGrp="1"/>
          </p:cNvSpPr>
          <p:nvPr>
            <p:ph idx="1"/>
          </p:nvPr>
        </p:nvSpPr>
        <p:spPr>
          <a:xfrm>
            <a:off x="516627" y="1590262"/>
            <a:ext cx="5672139" cy="5075581"/>
          </a:xfrm>
        </p:spPr>
        <p:txBody>
          <a:bodyPr>
            <a:normAutofit/>
          </a:bodyPr>
          <a:lstStyle/>
          <a:p>
            <a:pPr marL="0" indent="0">
              <a:buNone/>
            </a:pPr>
            <a:r>
              <a:rPr lang="en-US" sz="1800" b="1" i="0" cap="none" dirty="0">
                <a:solidFill>
                  <a:schemeClr val="tx1">
                    <a:lumMod val="95000"/>
                    <a:lumOff val="5000"/>
                  </a:schemeClr>
                </a:solidFill>
                <a:effectLst/>
                <a:latin typeface="Roboto" panose="02000000000000000000" pitchFamily="2" charset="0"/>
                <a:ea typeface="Roboto" panose="02000000000000000000" pitchFamily="2" charset="0"/>
              </a:rPr>
              <a:t>Monthly Covid deaths with no underlyin</a:t>
            </a:r>
            <a:r>
              <a:rPr lang="en-US" sz="1800" b="1" cap="none" dirty="0">
                <a:solidFill>
                  <a:schemeClr val="tx1">
                    <a:lumMod val="95000"/>
                    <a:lumOff val="5000"/>
                  </a:schemeClr>
                </a:solidFill>
                <a:latin typeface="Roboto" panose="02000000000000000000" pitchFamily="2" charset="0"/>
                <a:ea typeface="Roboto" panose="02000000000000000000" pitchFamily="2" charset="0"/>
              </a:rPr>
              <a:t>g condition</a:t>
            </a:r>
            <a:endParaRPr lang="en-US" sz="1800" dirty="0"/>
          </a:p>
        </p:txBody>
      </p:sp>
      <p:pic>
        <p:nvPicPr>
          <p:cNvPr id="16" name="Picture 15">
            <a:extLst>
              <a:ext uri="{FF2B5EF4-FFF2-40B4-BE49-F238E27FC236}">
                <a16:creationId xmlns:a16="http://schemas.microsoft.com/office/drawing/2014/main" id="{F156CE71-1CC2-4C9B-BF81-A38D81C84939}"/>
              </a:ext>
            </a:extLst>
          </p:cNvPr>
          <p:cNvPicPr>
            <a:picLocks noChangeAspect="1"/>
          </p:cNvPicPr>
          <p:nvPr/>
        </p:nvPicPr>
        <p:blipFill>
          <a:blip r:embed="rId2"/>
          <a:stretch>
            <a:fillRect/>
          </a:stretch>
        </p:blipFill>
        <p:spPr>
          <a:xfrm>
            <a:off x="463507" y="2489198"/>
            <a:ext cx="5314438" cy="3273288"/>
          </a:xfrm>
          <a:prstGeom prst="rect">
            <a:avLst/>
          </a:prstGeom>
        </p:spPr>
      </p:pic>
      <p:sp>
        <p:nvSpPr>
          <p:cNvPr id="17" name="Content Placeholder 2">
            <a:extLst>
              <a:ext uri="{FF2B5EF4-FFF2-40B4-BE49-F238E27FC236}">
                <a16:creationId xmlns:a16="http://schemas.microsoft.com/office/drawing/2014/main" id="{A4EC4C8B-E7CD-4B50-A0E7-07B55D857E31}"/>
              </a:ext>
            </a:extLst>
          </p:cNvPr>
          <p:cNvSpPr txBox="1">
            <a:spLocks/>
          </p:cNvSpPr>
          <p:nvPr/>
        </p:nvSpPr>
        <p:spPr>
          <a:xfrm>
            <a:off x="6027197" y="1895061"/>
            <a:ext cx="5648176" cy="44615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600" cap="none" dirty="0">
                <a:solidFill>
                  <a:schemeClr val="tx1">
                    <a:lumMod val="95000"/>
                    <a:lumOff val="5000"/>
                  </a:schemeClr>
                </a:solidFill>
                <a:latin typeface="Roboto" panose="02000000000000000000" pitchFamily="2" charset="0"/>
                <a:ea typeface="Roboto" panose="02000000000000000000" pitchFamily="2" charset="0"/>
              </a:rPr>
              <a:t>The histogram</a:t>
            </a:r>
            <a:r>
              <a:rPr lang="en-US" sz="1600" b="1" cap="none" dirty="0">
                <a:solidFill>
                  <a:schemeClr val="tx1">
                    <a:lumMod val="95000"/>
                    <a:lumOff val="5000"/>
                  </a:schemeClr>
                </a:solidFill>
                <a:latin typeface="Roboto" panose="02000000000000000000" pitchFamily="2" charset="0"/>
                <a:ea typeface="Roboto" panose="02000000000000000000" pitchFamily="2" charset="0"/>
              </a:rPr>
              <a:t> </a:t>
            </a:r>
            <a:r>
              <a:rPr lang="en-US" sz="1600" cap="none" dirty="0">
                <a:solidFill>
                  <a:schemeClr val="tx1">
                    <a:lumMod val="95000"/>
                    <a:lumOff val="5000"/>
                  </a:schemeClr>
                </a:solidFill>
                <a:latin typeface="Roboto" panose="02000000000000000000" pitchFamily="2" charset="0"/>
                <a:ea typeface="Roboto" panose="02000000000000000000" pitchFamily="2" charset="0"/>
              </a:rPr>
              <a:t>shown is for number of covid-19 deaths for the people without any underlying conditions like cardiovascular problem, diabetes and blood pressure.</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histogram also shows positive skewness (right skewed)</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dataset contains the data for every month from 01/2020 to 08/2021. </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covid death count in the month of Jan, Feb and March of 2020 is negligible and considered as outliers as Covid infection and deaths due to covid started occurring from March and April 2020 respectively.</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outliers are removed from dataset by applying filter condition on month start date.</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aggregated death count has been converted to thousands to enhance the histogram result</a:t>
            </a:r>
          </a:p>
          <a:p>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6886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423442" y="454169"/>
            <a:ext cx="10364451" cy="971744"/>
          </a:xfrm>
        </p:spPr>
        <p:txBody>
          <a:bodyPr>
            <a:normAutofit/>
          </a:bodyPr>
          <a:lstStyle/>
          <a:p>
            <a:pPr algn="l"/>
            <a:r>
              <a:rPr lang="en-US" sz="3000" b="1" dirty="0">
                <a:latin typeface="Calibri" panose="020F0502020204030204" pitchFamily="34" charset="0"/>
                <a:cs typeface="Calibri" panose="020F0502020204030204" pitchFamily="34" charset="0"/>
              </a:rPr>
              <a:t>Histograms - monthly covid-19 death by underlying condition</a:t>
            </a:r>
          </a:p>
        </p:txBody>
      </p:sp>
      <p:sp>
        <p:nvSpPr>
          <p:cNvPr id="3" name="Content Placeholder 2">
            <a:extLst>
              <a:ext uri="{FF2B5EF4-FFF2-40B4-BE49-F238E27FC236}">
                <a16:creationId xmlns:a16="http://schemas.microsoft.com/office/drawing/2014/main" id="{E86B6140-0846-4C01-A760-2A86101E6643}"/>
              </a:ext>
            </a:extLst>
          </p:cNvPr>
          <p:cNvSpPr>
            <a:spLocks noGrp="1"/>
          </p:cNvSpPr>
          <p:nvPr>
            <p:ph idx="1"/>
          </p:nvPr>
        </p:nvSpPr>
        <p:spPr>
          <a:xfrm>
            <a:off x="450258" y="1590262"/>
            <a:ext cx="5645742" cy="5075581"/>
          </a:xfrm>
        </p:spPr>
        <p:txBody>
          <a:bodyPr>
            <a:normAutofit fontScale="85000" lnSpcReduction="10000"/>
          </a:bodyPr>
          <a:lstStyle/>
          <a:p>
            <a:pPr marL="0" indent="0">
              <a:buNone/>
            </a:pPr>
            <a:r>
              <a:rPr lang="en-US" sz="1800" b="1" cap="none" dirty="0">
                <a:solidFill>
                  <a:schemeClr val="tx1">
                    <a:lumMod val="95000"/>
                    <a:lumOff val="5000"/>
                  </a:schemeClr>
                </a:solidFill>
                <a:latin typeface="Roboto" panose="02000000000000000000" pitchFamily="2" charset="0"/>
                <a:ea typeface="Roboto" panose="02000000000000000000" pitchFamily="2" charset="0"/>
              </a:rPr>
              <a:t>Monthly </a:t>
            </a:r>
            <a:r>
              <a:rPr lang="en-US" sz="1800" b="1" i="0" cap="none" dirty="0">
                <a:solidFill>
                  <a:schemeClr val="tx1">
                    <a:lumMod val="95000"/>
                    <a:lumOff val="5000"/>
                  </a:schemeClr>
                </a:solidFill>
                <a:effectLst/>
                <a:latin typeface="Roboto" panose="02000000000000000000" pitchFamily="2" charset="0"/>
                <a:ea typeface="Roboto" panose="02000000000000000000" pitchFamily="2" charset="0"/>
              </a:rPr>
              <a:t>Covid deaths with underlying condition</a:t>
            </a:r>
          </a:p>
          <a:p>
            <a:r>
              <a:rPr lang="en-US" sz="1800" cap="none" dirty="0">
                <a:solidFill>
                  <a:schemeClr val="tx1">
                    <a:lumMod val="95000"/>
                    <a:lumOff val="5000"/>
                  </a:schemeClr>
                </a:solidFill>
                <a:latin typeface="Roboto" panose="02000000000000000000" pitchFamily="2" charset="0"/>
                <a:ea typeface="Roboto" panose="02000000000000000000" pitchFamily="2" charset="0"/>
              </a:rPr>
              <a:t>The histogram</a:t>
            </a:r>
            <a:r>
              <a:rPr lang="en-US" sz="1800" b="1" cap="none" dirty="0">
                <a:solidFill>
                  <a:schemeClr val="tx1">
                    <a:lumMod val="95000"/>
                    <a:lumOff val="5000"/>
                  </a:schemeClr>
                </a:solidFill>
                <a:latin typeface="Roboto" panose="02000000000000000000" pitchFamily="2" charset="0"/>
                <a:ea typeface="Roboto" panose="02000000000000000000" pitchFamily="2" charset="0"/>
              </a:rPr>
              <a:t> </a:t>
            </a:r>
            <a:r>
              <a:rPr lang="en-US" sz="1800" cap="none" dirty="0">
                <a:solidFill>
                  <a:schemeClr val="tx1">
                    <a:lumMod val="95000"/>
                    <a:lumOff val="5000"/>
                  </a:schemeClr>
                </a:solidFill>
                <a:latin typeface="Roboto" panose="02000000000000000000" pitchFamily="2" charset="0"/>
                <a:ea typeface="Roboto" panose="02000000000000000000" pitchFamily="2" charset="0"/>
              </a:rPr>
              <a:t>shown is for number of covid-19 deaths for the people with some underlying conditions like cardiovascular problem, diabetes and blood pressure.</a:t>
            </a:r>
          </a:p>
          <a:p>
            <a:r>
              <a:rPr lang="en-US" sz="1800" cap="none" dirty="0">
                <a:solidFill>
                  <a:schemeClr val="tx1">
                    <a:lumMod val="95000"/>
                    <a:lumOff val="5000"/>
                  </a:schemeClr>
                </a:solidFill>
                <a:latin typeface="Roboto" panose="02000000000000000000" pitchFamily="2" charset="0"/>
                <a:ea typeface="Roboto" panose="02000000000000000000" pitchFamily="2" charset="0"/>
              </a:rPr>
              <a:t>The histogram also shows positive skewness (right skewed)</a:t>
            </a:r>
          </a:p>
          <a:p>
            <a:r>
              <a:rPr lang="en-US" sz="1800" cap="none" dirty="0">
                <a:solidFill>
                  <a:schemeClr val="tx1">
                    <a:lumMod val="95000"/>
                    <a:lumOff val="5000"/>
                  </a:schemeClr>
                </a:solidFill>
                <a:latin typeface="Roboto" panose="02000000000000000000" pitchFamily="2" charset="0"/>
                <a:ea typeface="Roboto" panose="02000000000000000000" pitchFamily="2" charset="0"/>
              </a:rPr>
              <a:t>The dataset contains the data for every month from 01/2020 to 08/2021. </a:t>
            </a:r>
          </a:p>
          <a:p>
            <a:r>
              <a:rPr lang="en-US" sz="1800" cap="none" dirty="0">
                <a:solidFill>
                  <a:schemeClr val="tx1">
                    <a:lumMod val="95000"/>
                    <a:lumOff val="5000"/>
                  </a:schemeClr>
                </a:solidFill>
                <a:latin typeface="Roboto" panose="02000000000000000000" pitchFamily="2" charset="0"/>
                <a:ea typeface="Roboto" panose="02000000000000000000" pitchFamily="2" charset="0"/>
              </a:rPr>
              <a:t>The covid death count in the month of Jan, Feb and March of 2020 is negligible and considered as outliers as Covid infection and deaths due to covid started occurring from March and April 2020 respectively.</a:t>
            </a:r>
          </a:p>
          <a:p>
            <a:r>
              <a:rPr lang="en-US" sz="1800" cap="none" dirty="0">
                <a:solidFill>
                  <a:schemeClr val="tx1">
                    <a:lumMod val="95000"/>
                    <a:lumOff val="5000"/>
                  </a:schemeClr>
                </a:solidFill>
                <a:latin typeface="Roboto" panose="02000000000000000000" pitchFamily="2" charset="0"/>
                <a:ea typeface="Roboto" panose="02000000000000000000" pitchFamily="2" charset="0"/>
              </a:rPr>
              <a:t>The outliers are removed from dataset by applying filter condition on month start date.</a:t>
            </a:r>
          </a:p>
          <a:p>
            <a:r>
              <a:rPr lang="en-US" sz="1800" cap="none" dirty="0">
                <a:solidFill>
                  <a:schemeClr val="tx1">
                    <a:lumMod val="95000"/>
                    <a:lumOff val="5000"/>
                  </a:schemeClr>
                </a:solidFill>
                <a:latin typeface="Roboto" panose="02000000000000000000" pitchFamily="2" charset="0"/>
                <a:ea typeface="Roboto" panose="02000000000000000000" pitchFamily="2" charset="0"/>
              </a:rPr>
              <a:t>The aggregated death count has been converted to thousands and round off to nearest 25 to enhance the histogram result</a:t>
            </a:r>
          </a:p>
          <a:p>
            <a:pPr marL="0" indent="0">
              <a:buNone/>
            </a:pPr>
            <a:endParaRPr lang="en-US" sz="1800" dirty="0"/>
          </a:p>
        </p:txBody>
      </p:sp>
      <p:pic>
        <p:nvPicPr>
          <p:cNvPr id="14" name="Picture 13">
            <a:extLst>
              <a:ext uri="{FF2B5EF4-FFF2-40B4-BE49-F238E27FC236}">
                <a16:creationId xmlns:a16="http://schemas.microsoft.com/office/drawing/2014/main" id="{815CAED1-10D3-40E5-AA92-6BF0C38C2A9C}"/>
              </a:ext>
            </a:extLst>
          </p:cNvPr>
          <p:cNvPicPr>
            <a:picLocks noChangeAspect="1"/>
          </p:cNvPicPr>
          <p:nvPr/>
        </p:nvPicPr>
        <p:blipFill>
          <a:blip r:embed="rId2"/>
          <a:stretch>
            <a:fillRect/>
          </a:stretch>
        </p:blipFill>
        <p:spPr>
          <a:xfrm>
            <a:off x="6096000" y="1974573"/>
            <a:ext cx="5851290" cy="3962400"/>
          </a:xfrm>
          <a:prstGeom prst="rect">
            <a:avLst/>
          </a:prstGeom>
        </p:spPr>
      </p:pic>
    </p:spTree>
    <p:extLst>
      <p:ext uri="{BB962C8B-B14F-4D97-AF65-F5344CB8AC3E}">
        <p14:creationId xmlns:p14="http://schemas.microsoft.com/office/powerpoint/2010/main" val="398910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396938" y="454169"/>
            <a:ext cx="10364451" cy="818040"/>
          </a:xfrm>
        </p:spPr>
        <p:txBody>
          <a:bodyPr>
            <a:normAutofit/>
          </a:bodyPr>
          <a:lstStyle/>
          <a:p>
            <a:pPr algn="l"/>
            <a:r>
              <a:rPr lang="en-US" sz="3000" b="1" dirty="0">
                <a:latin typeface="Calibri" panose="020F0502020204030204" pitchFamily="34" charset="0"/>
                <a:cs typeface="Calibri" panose="020F0502020204030204" pitchFamily="34" charset="0"/>
              </a:rPr>
              <a:t>HISTOGRAMS</a:t>
            </a:r>
          </a:p>
        </p:txBody>
      </p:sp>
      <p:pic>
        <p:nvPicPr>
          <p:cNvPr id="7" name="Picture 6">
            <a:extLst>
              <a:ext uri="{FF2B5EF4-FFF2-40B4-BE49-F238E27FC236}">
                <a16:creationId xmlns:a16="http://schemas.microsoft.com/office/drawing/2014/main" id="{6B98E7FE-CED2-4A9D-8AB8-01963BC6266B}"/>
              </a:ext>
            </a:extLst>
          </p:cNvPr>
          <p:cNvPicPr>
            <a:picLocks noChangeAspect="1"/>
          </p:cNvPicPr>
          <p:nvPr/>
        </p:nvPicPr>
        <p:blipFill>
          <a:blip r:embed="rId2"/>
          <a:stretch>
            <a:fillRect/>
          </a:stretch>
        </p:blipFill>
        <p:spPr>
          <a:xfrm>
            <a:off x="423443" y="2438399"/>
            <a:ext cx="11026435" cy="3856383"/>
          </a:xfrm>
          <a:prstGeom prst="rect">
            <a:avLst/>
          </a:prstGeom>
        </p:spPr>
      </p:pic>
      <p:sp>
        <p:nvSpPr>
          <p:cNvPr id="12" name="Content Placeholder 2">
            <a:extLst>
              <a:ext uri="{FF2B5EF4-FFF2-40B4-BE49-F238E27FC236}">
                <a16:creationId xmlns:a16="http://schemas.microsoft.com/office/drawing/2014/main" id="{F0D2167D-9827-4F3C-B4B0-914F2ACA837C}"/>
              </a:ext>
            </a:extLst>
          </p:cNvPr>
          <p:cNvSpPr>
            <a:spLocks noGrp="1"/>
          </p:cNvSpPr>
          <p:nvPr>
            <p:ph idx="1"/>
          </p:nvPr>
        </p:nvSpPr>
        <p:spPr>
          <a:xfrm>
            <a:off x="383686" y="1519172"/>
            <a:ext cx="4890680" cy="560928"/>
          </a:xfrm>
        </p:spPr>
        <p:txBody>
          <a:bodyPr>
            <a:normAutofit/>
          </a:bodyPr>
          <a:lstStyle/>
          <a:p>
            <a:pPr marL="0" indent="0">
              <a:buNone/>
            </a:pPr>
            <a:r>
              <a:rPr lang="en-US" sz="1600" cap="none" dirty="0">
                <a:solidFill>
                  <a:schemeClr val="tx1">
                    <a:lumMod val="95000"/>
                    <a:lumOff val="5000"/>
                  </a:schemeClr>
                </a:solidFill>
                <a:latin typeface="Roboto" panose="02000000000000000000" pitchFamily="2" charset="0"/>
                <a:ea typeface="Roboto" panose="02000000000000000000" pitchFamily="2" charset="0"/>
              </a:rPr>
              <a:t>Total Number of covid deaths by Age group</a:t>
            </a:r>
            <a:endParaRPr lang="en-US" sz="1600" dirty="0"/>
          </a:p>
        </p:txBody>
      </p:sp>
    </p:spTree>
    <p:extLst>
      <p:ext uri="{BB962C8B-B14F-4D97-AF65-F5344CB8AC3E}">
        <p14:creationId xmlns:p14="http://schemas.microsoft.com/office/powerpoint/2010/main" val="145032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396938" y="454169"/>
            <a:ext cx="10364451" cy="818040"/>
          </a:xfrm>
        </p:spPr>
        <p:txBody>
          <a:bodyPr>
            <a:normAutofit/>
          </a:bodyPr>
          <a:lstStyle/>
          <a:p>
            <a:pPr algn="l"/>
            <a:r>
              <a:rPr lang="en-US" sz="3000" b="1" dirty="0">
                <a:latin typeface="Calibri" panose="020F0502020204030204" pitchFamily="34" charset="0"/>
                <a:cs typeface="Calibri" panose="020F0502020204030204" pitchFamily="34" charset="0"/>
              </a:rPr>
              <a:t>HISTOGRAMS</a:t>
            </a:r>
          </a:p>
        </p:txBody>
      </p:sp>
      <p:sp>
        <p:nvSpPr>
          <p:cNvPr id="12" name="Content Placeholder 2">
            <a:extLst>
              <a:ext uri="{FF2B5EF4-FFF2-40B4-BE49-F238E27FC236}">
                <a16:creationId xmlns:a16="http://schemas.microsoft.com/office/drawing/2014/main" id="{F0D2167D-9827-4F3C-B4B0-914F2ACA837C}"/>
              </a:ext>
            </a:extLst>
          </p:cNvPr>
          <p:cNvSpPr>
            <a:spLocks noGrp="1"/>
          </p:cNvSpPr>
          <p:nvPr>
            <p:ph idx="1"/>
          </p:nvPr>
        </p:nvSpPr>
        <p:spPr>
          <a:xfrm>
            <a:off x="383686" y="1479416"/>
            <a:ext cx="4890680" cy="560928"/>
          </a:xfrm>
        </p:spPr>
        <p:txBody>
          <a:bodyPr>
            <a:normAutofit/>
          </a:bodyPr>
          <a:lstStyle/>
          <a:p>
            <a:pPr marL="0" indent="0">
              <a:buNone/>
            </a:pPr>
            <a:r>
              <a:rPr lang="en-US" sz="1600" cap="none" dirty="0">
                <a:solidFill>
                  <a:schemeClr val="tx1">
                    <a:lumMod val="95000"/>
                    <a:lumOff val="5000"/>
                  </a:schemeClr>
                </a:solidFill>
                <a:latin typeface="Roboto" panose="02000000000000000000" pitchFamily="2" charset="0"/>
                <a:ea typeface="Roboto" panose="02000000000000000000" pitchFamily="2" charset="0"/>
              </a:rPr>
              <a:t>Total Number of covid deaths by week ending date</a:t>
            </a:r>
            <a:endParaRPr lang="en-US" sz="1600" dirty="0"/>
          </a:p>
        </p:txBody>
      </p:sp>
      <p:pic>
        <p:nvPicPr>
          <p:cNvPr id="4" name="Picture 3">
            <a:extLst>
              <a:ext uri="{FF2B5EF4-FFF2-40B4-BE49-F238E27FC236}">
                <a16:creationId xmlns:a16="http://schemas.microsoft.com/office/drawing/2014/main" id="{47A6C5B8-814B-4054-A815-145213687390}"/>
              </a:ext>
            </a:extLst>
          </p:cNvPr>
          <p:cNvPicPr>
            <a:picLocks noChangeAspect="1"/>
          </p:cNvPicPr>
          <p:nvPr/>
        </p:nvPicPr>
        <p:blipFill>
          <a:blip r:embed="rId2"/>
          <a:stretch>
            <a:fillRect/>
          </a:stretch>
        </p:blipFill>
        <p:spPr>
          <a:xfrm>
            <a:off x="396938" y="2345635"/>
            <a:ext cx="11530019" cy="4058196"/>
          </a:xfrm>
          <a:prstGeom prst="rect">
            <a:avLst/>
          </a:prstGeom>
        </p:spPr>
      </p:pic>
    </p:spTree>
    <p:extLst>
      <p:ext uri="{BB962C8B-B14F-4D97-AF65-F5344CB8AC3E}">
        <p14:creationId xmlns:p14="http://schemas.microsoft.com/office/powerpoint/2010/main" val="160471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87E803-D48D-4374-B02E-2BDC2103CB2B}"/>
              </a:ext>
            </a:extLst>
          </p:cNvPr>
          <p:cNvPicPr>
            <a:picLocks noChangeAspect="1"/>
          </p:cNvPicPr>
          <p:nvPr/>
        </p:nvPicPr>
        <p:blipFill>
          <a:blip r:embed="rId2"/>
          <a:stretch>
            <a:fillRect/>
          </a:stretch>
        </p:blipFill>
        <p:spPr>
          <a:xfrm>
            <a:off x="489091" y="2247551"/>
            <a:ext cx="11213818" cy="3935895"/>
          </a:xfrm>
          <a:prstGeom prst="rect">
            <a:avLst/>
          </a:prstGeom>
        </p:spPr>
      </p:pic>
      <p:sp>
        <p:nvSpPr>
          <p:cNvPr id="10" name="Title 1">
            <a:extLst>
              <a:ext uri="{FF2B5EF4-FFF2-40B4-BE49-F238E27FC236}">
                <a16:creationId xmlns:a16="http://schemas.microsoft.com/office/drawing/2014/main" id="{7408AC12-1C31-48AF-8F93-BD8269B94825}"/>
              </a:ext>
            </a:extLst>
          </p:cNvPr>
          <p:cNvSpPr>
            <a:spLocks noGrp="1"/>
          </p:cNvSpPr>
          <p:nvPr>
            <p:ph type="title"/>
          </p:nvPr>
        </p:nvSpPr>
        <p:spPr>
          <a:xfrm>
            <a:off x="396938" y="454169"/>
            <a:ext cx="10364451" cy="818040"/>
          </a:xfrm>
        </p:spPr>
        <p:txBody>
          <a:bodyPr>
            <a:normAutofit/>
          </a:bodyPr>
          <a:lstStyle/>
          <a:p>
            <a:pPr algn="l"/>
            <a:r>
              <a:rPr lang="en-US" sz="3000" b="1" dirty="0">
                <a:latin typeface="Calibri" panose="020F0502020204030204" pitchFamily="34" charset="0"/>
                <a:cs typeface="Calibri" panose="020F0502020204030204" pitchFamily="34" charset="0"/>
              </a:rPr>
              <a:t>HISTOGRAMS</a:t>
            </a:r>
          </a:p>
        </p:txBody>
      </p:sp>
      <p:sp>
        <p:nvSpPr>
          <p:cNvPr id="11" name="Content Placeholder 2">
            <a:extLst>
              <a:ext uri="{FF2B5EF4-FFF2-40B4-BE49-F238E27FC236}">
                <a16:creationId xmlns:a16="http://schemas.microsoft.com/office/drawing/2014/main" id="{16D4439B-C0F5-49E9-98A4-0EBA53475FCE}"/>
              </a:ext>
            </a:extLst>
          </p:cNvPr>
          <p:cNvSpPr>
            <a:spLocks noGrp="1"/>
          </p:cNvSpPr>
          <p:nvPr>
            <p:ph idx="1"/>
          </p:nvPr>
        </p:nvSpPr>
        <p:spPr>
          <a:xfrm>
            <a:off x="383685" y="1479416"/>
            <a:ext cx="5566541" cy="560928"/>
          </a:xfrm>
        </p:spPr>
        <p:txBody>
          <a:bodyPr>
            <a:normAutofit/>
          </a:bodyPr>
          <a:lstStyle/>
          <a:p>
            <a:pPr marL="0" indent="0">
              <a:buNone/>
            </a:pPr>
            <a:r>
              <a:rPr lang="en-US" sz="1600" cap="none" dirty="0">
                <a:solidFill>
                  <a:schemeClr val="tx1">
                    <a:lumMod val="95000"/>
                    <a:lumOff val="5000"/>
                  </a:schemeClr>
                </a:solidFill>
                <a:latin typeface="Roboto" panose="02000000000000000000" pitchFamily="2" charset="0"/>
                <a:ea typeface="Roboto" panose="02000000000000000000" pitchFamily="2" charset="0"/>
              </a:rPr>
              <a:t>Total Number of covid deaths by underlying conditions</a:t>
            </a:r>
            <a:endParaRPr lang="en-US" sz="1600" dirty="0"/>
          </a:p>
        </p:txBody>
      </p:sp>
    </p:spTree>
    <p:extLst>
      <p:ext uri="{BB962C8B-B14F-4D97-AF65-F5344CB8AC3E}">
        <p14:creationId xmlns:p14="http://schemas.microsoft.com/office/powerpoint/2010/main" val="212828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48F4-4C16-4D8D-B73F-57D45BC9D28E}"/>
              </a:ext>
            </a:extLst>
          </p:cNvPr>
          <p:cNvSpPr>
            <a:spLocks noGrp="1"/>
          </p:cNvSpPr>
          <p:nvPr>
            <p:ph type="title"/>
          </p:nvPr>
        </p:nvSpPr>
        <p:spPr>
          <a:xfrm>
            <a:off x="900523" y="459493"/>
            <a:ext cx="10364451" cy="878979"/>
          </a:xfrm>
        </p:spPr>
        <p:txBody>
          <a:bodyPr>
            <a:normAutofit/>
          </a:bodyPr>
          <a:lstStyle/>
          <a:p>
            <a:pPr algn="l"/>
            <a:r>
              <a:rPr lang="en-US" sz="3300" b="1" dirty="0">
                <a:latin typeface="Calibri" panose="020F0502020204030204" pitchFamily="34" charset="0"/>
                <a:cs typeface="Calibri" panose="020F0502020204030204" pitchFamily="34" charset="0"/>
              </a:rPr>
              <a:t>Summary Statistics</a:t>
            </a:r>
          </a:p>
        </p:txBody>
      </p:sp>
      <p:sp>
        <p:nvSpPr>
          <p:cNvPr id="3" name="Content Placeholder 2">
            <a:extLst>
              <a:ext uri="{FF2B5EF4-FFF2-40B4-BE49-F238E27FC236}">
                <a16:creationId xmlns:a16="http://schemas.microsoft.com/office/drawing/2014/main" id="{B81D694A-1509-476D-82DB-6B435A6764BB}"/>
              </a:ext>
            </a:extLst>
          </p:cNvPr>
          <p:cNvSpPr>
            <a:spLocks noGrp="1"/>
          </p:cNvSpPr>
          <p:nvPr>
            <p:ph idx="1"/>
          </p:nvPr>
        </p:nvSpPr>
        <p:spPr>
          <a:xfrm>
            <a:off x="5718315" y="1676401"/>
            <a:ext cx="5744815" cy="4870173"/>
          </a:xfrm>
        </p:spPr>
        <p:txBody>
          <a:bodyPr>
            <a:normAutofit/>
          </a:bodyPr>
          <a:lstStyle/>
          <a:p>
            <a:pPr lvl="1"/>
            <a:r>
              <a:rPr lang="en-US" sz="1600" b="1" cap="none" dirty="0">
                <a:solidFill>
                  <a:schemeClr val="tx1">
                    <a:lumMod val="95000"/>
                    <a:lumOff val="5000"/>
                  </a:schemeClr>
                </a:solidFill>
                <a:latin typeface="Roboto" panose="02000000000000000000" pitchFamily="2" charset="0"/>
                <a:ea typeface="Roboto" panose="02000000000000000000" pitchFamily="2" charset="0"/>
              </a:rPr>
              <a:t>Monthly Covid deaths without underlying condition</a:t>
            </a:r>
          </a:p>
          <a:p>
            <a:pPr lvl="1"/>
            <a:endParaRPr lang="en-US" sz="1600" b="1" cap="none" dirty="0">
              <a:solidFill>
                <a:schemeClr val="tx1">
                  <a:lumMod val="95000"/>
                  <a:lumOff val="5000"/>
                </a:schemeClr>
              </a:solidFill>
              <a:latin typeface="Roboto" panose="02000000000000000000" pitchFamily="2" charset="0"/>
              <a:ea typeface="Roboto" panose="02000000000000000000" pitchFamily="2" charset="0"/>
            </a:endParaRPr>
          </a:p>
          <a:p>
            <a:pPr lvl="2">
              <a:buFont typeface="Courier New" panose="02070309020205020404" pitchFamily="49" charset="0"/>
              <a:buChar char="o"/>
            </a:pPr>
            <a:r>
              <a:rPr lang="en-US" sz="1500" cap="none" dirty="0">
                <a:solidFill>
                  <a:schemeClr val="tx1">
                    <a:lumMod val="95000"/>
                    <a:lumOff val="5000"/>
                  </a:schemeClr>
                </a:solidFill>
                <a:latin typeface="Roboto" panose="02000000000000000000" pitchFamily="2" charset="0"/>
                <a:ea typeface="Roboto" panose="02000000000000000000" pitchFamily="2" charset="0"/>
              </a:rPr>
              <a:t>Mean: 33.33</a:t>
            </a:r>
          </a:p>
          <a:p>
            <a:pPr lvl="2">
              <a:buFont typeface="Courier New" panose="02070309020205020404" pitchFamily="49" charset="0"/>
              <a:buChar char="o"/>
            </a:pPr>
            <a:r>
              <a:rPr lang="en-US" sz="1500" cap="none" dirty="0">
                <a:solidFill>
                  <a:schemeClr val="tx1">
                    <a:lumMod val="95000"/>
                    <a:lumOff val="5000"/>
                  </a:schemeClr>
                </a:solidFill>
                <a:latin typeface="Roboto" panose="02000000000000000000" pitchFamily="2" charset="0"/>
                <a:ea typeface="Roboto" panose="02000000000000000000" pitchFamily="2" charset="0"/>
              </a:rPr>
              <a:t>Variance: 895.24</a:t>
            </a:r>
          </a:p>
          <a:p>
            <a:pPr lvl="2">
              <a:buFont typeface="Courier New" panose="02070309020205020404" pitchFamily="49" charset="0"/>
              <a:buChar char="o"/>
            </a:pPr>
            <a:r>
              <a:rPr lang="en-US" sz="1500" cap="none" dirty="0">
                <a:solidFill>
                  <a:schemeClr val="tx1">
                    <a:lumMod val="95000"/>
                    <a:lumOff val="5000"/>
                  </a:schemeClr>
                </a:solidFill>
                <a:latin typeface="Roboto" panose="02000000000000000000" pitchFamily="2" charset="0"/>
                <a:ea typeface="Roboto" panose="02000000000000000000" pitchFamily="2" charset="0"/>
              </a:rPr>
              <a:t>Standard Deviation: 29.92</a:t>
            </a:r>
          </a:p>
          <a:p>
            <a:pPr marL="457200" lvl="1" indent="0">
              <a:buNone/>
            </a:pPr>
            <a:endParaRPr lang="en-US" sz="1600" b="1" cap="none" dirty="0">
              <a:solidFill>
                <a:schemeClr val="tx1">
                  <a:lumMod val="95000"/>
                  <a:lumOff val="5000"/>
                </a:schemeClr>
              </a:solidFill>
              <a:latin typeface="Roboto" panose="02000000000000000000" pitchFamily="2" charset="0"/>
              <a:ea typeface="Roboto" panose="02000000000000000000" pitchFamily="2" charset="0"/>
            </a:endParaRPr>
          </a:p>
          <a:p>
            <a:pPr lvl="1"/>
            <a:r>
              <a:rPr lang="en-US" sz="1600" b="1" cap="none" dirty="0">
                <a:solidFill>
                  <a:schemeClr val="tx1">
                    <a:lumMod val="95000"/>
                    <a:lumOff val="5000"/>
                  </a:schemeClr>
                </a:solidFill>
                <a:latin typeface="Roboto" panose="02000000000000000000" pitchFamily="2" charset="0"/>
                <a:ea typeface="Roboto" panose="02000000000000000000" pitchFamily="2" charset="0"/>
              </a:rPr>
              <a:t>Monthly Covid deaths underlying condition</a:t>
            </a:r>
          </a:p>
          <a:p>
            <a:pPr lvl="1"/>
            <a:endParaRPr lang="en-US" sz="1500" b="1" cap="none" dirty="0">
              <a:solidFill>
                <a:schemeClr val="tx1">
                  <a:lumMod val="95000"/>
                  <a:lumOff val="5000"/>
                </a:schemeClr>
              </a:solidFill>
              <a:latin typeface="Roboto" panose="02000000000000000000" pitchFamily="2" charset="0"/>
              <a:ea typeface="Roboto" panose="02000000000000000000" pitchFamily="2" charset="0"/>
            </a:endParaRPr>
          </a:p>
          <a:p>
            <a:pPr lvl="2">
              <a:buFont typeface="Courier New" panose="02070309020205020404" pitchFamily="49" charset="0"/>
              <a:buChar char="o"/>
            </a:pPr>
            <a:r>
              <a:rPr lang="en-US" sz="1500" cap="none" dirty="0">
                <a:solidFill>
                  <a:schemeClr val="tx1">
                    <a:lumMod val="95000"/>
                    <a:lumOff val="5000"/>
                  </a:schemeClr>
                </a:solidFill>
                <a:latin typeface="Roboto" panose="02000000000000000000" pitchFamily="2" charset="0"/>
                <a:ea typeface="Roboto" panose="02000000000000000000" pitchFamily="2" charset="0"/>
              </a:rPr>
              <a:t>Mean: 95</a:t>
            </a:r>
          </a:p>
          <a:p>
            <a:pPr lvl="2">
              <a:buFont typeface="Courier New" panose="02070309020205020404" pitchFamily="49" charset="0"/>
              <a:buChar char="o"/>
            </a:pPr>
            <a:r>
              <a:rPr lang="en-US" sz="1500" cap="none" dirty="0">
                <a:solidFill>
                  <a:schemeClr val="tx1">
                    <a:lumMod val="95000"/>
                    <a:lumOff val="5000"/>
                  </a:schemeClr>
                </a:solidFill>
                <a:latin typeface="Roboto" panose="02000000000000000000" pitchFamily="2" charset="0"/>
                <a:ea typeface="Roboto" panose="02000000000000000000" pitchFamily="2" charset="0"/>
              </a:rPr>
              <a:t>Variance: 7071.43</a:t>
            </a:r>
          </a:p>
          <a:p>
            <a:pPr lvl="2">
              <a:buFont typeface="Courier New" panose="02070309020205020404" pitchFamily="49" charset="0"/>
              <a:buChar char="o"/>
            </a:pPr>
            <a:r>
              <a:rPr lang="en-US" sz="1500" cap="none" dirty="0">
                <a:solidFill>
                  <a:schemeClr val="tx1">
                    <a:lumMod val="95000"/>
                    <a:lumOff val="5000"/>
                  </a:schemeClr>
                </a:solidFill>
                <a:latin typeface="Roboto" panose="02000000000000000000" pitchFamily="2" charset="0"/>
                <a:ea typeface="Roboto" panose="02000000000000000000" pitchFamily="2" charset="0"/>
              </a:rPr>
              <a:t>Standard Deviation: 84.09</a:t>
            </a: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marL="457200" lvl="1" indent="0">
              <a:buNone/>
            </a:pPr>
            <a:r>
              <a:rPr lang="en-US" sz="1600" b="1" cap="none" dirty="0">
                <a:solidFill>
                  <a:schemeClr val="tx1">
                    <a:lumMod val="95000"/>
                    <a:lumOff val="5000"/>
                  </a:schemeClr>
                </a:solidFill>
                <a:latin typeface="Roboto" panose="02000000000000000000" pitchFamily="2" charset="0"/>
                <a:ea typeface="Roboto" panose="02000000000000000000" pitchFamily="2" charset="0"/>
              </a:rPr>
              <a:t>Please note that the actual death count has been converted to thousands by dividing the values by 1000</a:t>
            </a:r>
          </a:p>
          <a:p>
            <a:pPr lvl="1"/>
            <a:endParaRPr lang="en-US" sz="1600" b="1" cap="none" dirty="0">
              <a:solidFill>
                <a:schemeClr val="tx1">
                  <a:lumMod val="95000"/>
                  <a:lumOff val="5000"/>
                </a:schemeClr>
              </a:solidFill>
              <a:latin typeface="Roboto" panose="02000000000000000000" pitchFamily="2" charset="0"/>
              <a:ea typeface="Roboto" panose="02000000000000000000" pitchFamily="2" charset="0"/>
            </a:endParaRPr>
          </a:p>
        </p:txBody>
      </p:sp>
      <p:sp>
        <p:nvSpPr>
          <p:cNvPr id="4" name="Content Placeholder 2">
            <a:extLst>
              <a:ext uri="{FF2B5EF4-FFF2-40B4-BE49-F238E27FC236}">
                <a16:creationId xmlns:a16="http://schemas.microsoft.com/office/drawing/2014/main" id="{766E3692-F14C-4C8A-816F-6A2FE7E81EB0}"/>
              </a:ext>
            </a:extLst>
          </p:cNvPr>
          <p:cNvSpPr txBox="1">
            <a:spLocks/>
          </p:cNvSpPr>
          <p:nvPr/>
        </p:nvSpPr>
        <p:spPr>
          <a:xfrm>
            <a:off x="1066176" y="1676401"/>
            <a:ext cx="4917182" cy="4267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600" b="1" cap="none" dirty="0">
                <a:solidFill>
                  <a:schemeClr val="tx1">
                    <a:lumMod val="95000"/>
                    <a:lumOff val="5000"/>
                  </a:schemeClr>
                </a:solidFill>
                <a:latin typeface="Roboto" panose="02000000000000000000" pitchFamily="2" charset="0"/>
                <a:ea typeface="Roboto" panose="02000000000000000000" pitchFamily="2" charset="0"/>
              </a:rPr>
              <a:t>Weekly Covid deaths for age &lt; 55</a:t>
            </a:r>
          </a:p>
          <a:p>
            <a:pPr lvl="1"/>
            <a:endParaRPr lang="en-US" sz="1400" b="1" cap="none" dirty="0">
              <a:solidFill>
                <a:schemeClr val="tx1">
                  <a:lumMod val="95000"/>
                  <a:lumOff val="5000"/>
                </a:schemeClr>
              </a:solidFill>
              <a:latin typeface="Roboto" panose="02000000000000000000" pitchFamily="2" charset="0"/>
              <a:ea typeface="Roboto" panose="02000000000000000000" pitchFamily="2" charset="0"/>
            </a:endParaRPr>
          </a:p>
          <a:p>
            <a:pPr lvl="1">
              <a:buFont typeface="Courier New" panose="02070309020205020404" pitchFamily="49" charset="0"/>
              <a:buChar char="o"/>
            </a:pPr>
            <a:r>
              <a:rPr lang="en-US" sz="1600" cap="none" dirty="0">
                <a:solidFill>
                  <a:schemeClr val="tx1">
                    <a:lumMod val="95000"/>
                    <a:lumOff val="5000"/>
                  </a:schemeClr>
                </a:solidFill>
                <a:latin typeface="Roboto" panose="02000000000000000000" pitchFamily="2" charset="0"/>
                <a:ea typeface="Roboto" panose="02000000000000000000" pitchFamily="2" charset="0"/>
              </a:rPr>
              <a:t>Mean: 681.54</a:t>
            </a:r>
          </a:p>
          <a:p>
            <a:pPr lvl="1">
              <a:buFont typeface="Courier New" panose="02070309020205020404" pitchFamily="49" charset="0"/>
              <a:buChar char="o"/>
            </a:pPr>
            <a:r>
              <a:rPr lang="en-US" sz="1600" cap="none" dirty="0">
                <a:solidFill>
                  <a:schemeClr val="tx1">
                    <a:lumMod val="95000"/>
                    <a:lumOff val="5000"/>
                  </a:schemeClr>
                </a:solidFill>
                <a:latin typeface="Roboto" panose="02000000000000000000" pitchFamily="2" charset="0"/>
                <a:ea typeface="Roboto" panose="02000000000000000000" pitchFamily="2" charset="0"/>
              </a:rPr>
              <a:t>Variance: 155278.85</a:t>
            </a:r>
          </a:p>
          <a:p>
            <a:pPr lvl="1">
              <a:buFont typeface="Courier New" panose="02070309020205020404" pitchFamily="49" charset="0"/>
              <a:buChar char="o"/>
            </a:pPr>
            <a:r>
              <a:rPr lang="en-US" sz="1600" cap="none" dirty="0">
                <a:solidFill>
                  <a:schemeClr val="tx1">
                    <a:lumMod val="95000"/>
                    <a:lumOff val="5000"/>
                  </a:schemeClr>
                </a:solidFill>
                <a:latin typeface="Roboto" panose="02000000000000000000" pitchFamily="2" charset="0"/>
                <a:ea typeface="Roboto" panose="02000000000000000000" pitchFamily="2" charset="0"/>
              </a:rPr>
              <a:t>Standard deviation: 394.05</a:t>
            </a:r>
          </a:p>
          <a:p>
            <a:pPr marL="457200" lvl="1" indent="0">
              <a:buNone/>
            </a:pPr>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r>
              <a:rPr lang="en-US" sz="1600" b="1" cap="none" dirty="0">
                <a:solidFill>
                  <a:schemeClr val="tx1">
                    <a:lumMod val="95000"/>
                    <a:lumOff val="5000"/>
                  </a:schemeClr>
                </a:solidFill>
                <a:latin typeface="Roboto" panose="02000000000000000000" pitchFamily="2" charset="0"/>
                <a:ea typeface="Roboto" panose="02000000000000000000" pitchFamily="2" charset="0"/>
              </a:rPr>
              <a:t>Weekly Covid deaths for age &gt; 55</a:t>
            </a:r>
          </a:p>
          <a:p>
            <a:pPr lvl="1"/>
            <a:endParaRPr lang="en-US" sz="1400" b="1" cap="none" dirty="0">
              <a:solidFill>
                <a:schemeClr val="tx1">
                  <a:lumMod val="95000"/>
                  <a:lumOff val="5000"/>
                </a:schemeClr>
              </a:solidFill>
              <a:latin typeface="Roboto" panose="02000000000000000000" pitchFamily="2" charset="0"/>
              <a:ea typeface="Roboto" panose="02000000000000000000" pitchFamily="2" charset="0"/>
            </a:endParaRPr>
          </a:p>
          <a:p>
            <a:pPr lvl="1">
              <a:buFont typeface="Courier New" panose="02070309020205020404" pitchFamily="49" charset="0"/>
              <a:buChar char="o"/>
            </a:pPr>
            <a:r>
              <a:rPr lang="en-US" sz="1600" cap="none" dirty="0">
                <a:solidFill>
                  <a:schemeClr val="tx1">
                    <a:lumMod val="95000"/>
                    <a:lumOff val="5000"/>
                  </a:schemeClr>
                </a:solidFill>
                <a:latin typeface="Roboto" panose="02000000000000000000" pitchFamily="2" charset="0"/>
                <a:ea typeface="Roboto" panose="02000000000000000000" pitchFamily="2" charset="0"/>
              </a:rPr>
              <a:t>Mean: 7907.69</a:t>
            </a:r>
          </a:p>
          <a:p>
            <a:pPr lvl="1">
              <a:buFont typeface="Courier New" panose="02070309020205020404" pitchFamily="49" charset="0"/>
              <a:buChar char="o"/>
            </a:pPr>
            <a:r>
              <a:rPr lang="en-US" sz="1600" cap="none" dirty="0">
                <a:solidFill>
                  <a:schemeClr val="tx1">
                    <a:lumMod val="95000"/>
                    <a:lumOff val="5000"/>
                  </a:schemeClr>
                </a:solidFill>
                <a:latin typeface="Roboto" panose="02000000000000000000" pitchFamily="2" charset="0"/>
                <a:ea typeface="Roboto" panose="02000000000000000000" pitchFamily="2" charset="0"/>
              </a:rPr>
              <a:t>Variance: 40366346.15</a:t>
            </a:r>
          </a:p>
          <a:p>
            <a:pPr lvl="1">
              <a:buFont typeface="Courier New" panose="02070309020205020404" pitchFamily="49" charset="0"/>
              <a:buChar char="o"/>
            </a:pPr>
            <a:r>
              <a:rPr lang="en-US" sz="1600" cap="none" dirty="0">
                <a:solidFill>
                  <a:schemeClr val="tx1">
                    <a:lumMod val="95000"/>
                    <a:lumOff val="5000"/>
                  </a:schemeClr>
                </a:solidFill>
                <a:latin typeface="Roboto" panose="02000000000000000000" pitchFamily="2" charset="0"/>
                <a:ea typeface="Roboto" panose="02000000000000000000" pitchFamily="2" charset="0"/>
              </a:rPr>
              <a:t>Standard deviation: 6353.45</a:t>
            </a:r>
          </a:p>
          <a:p>
            <a:pPr marL="457200" lvl="1" indent="0">
              <a:buFont typeface="Arial" panose="020B0604020202020204" pitchFamily="34" charset="0"/>
              <a:buNone/>
            </a:pPr>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7804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C507-EEFA-4481-B1E1-6C2B342D6B05}"/>
              </a:ext>
            </a:extLst>
          </p:cNvPr>
          <p:cNvSpPr>
            <a:spLocks noGrp="1"/>
          </p:cNvSpPr>
          <p:nvPr>
            <p:ph type="title"/>
          </p:nvPr>
        </p:nvSpPr>
        <p:spPr>
          <a:xfrm>
            <a:off x="913775" y="618518"/>
            <a:ext cx="10364451" cy="839222"/>
          </a:xfrm>
        </p:spPr>
        <p:txBody>
          <a:bodyPr>
            <a:normAutofit/>
          </a:bodyPr>
          <a:lstStyle/>
          <a:p>
            <a:pPr algn="l"/>
            <a:r>
              <a:rPr lang="en-US" sz="3300" b="1" dirty="0">
                <a:latin typeface="Calibri" panose="020F0502020204030204" pitchFamily="34" charset="0"/>
                <a:cs typeface="Calibri" panose="020F0502020204030204" pitchFamily="34" charset="0"/>
              </a:rPr>
              <a:t>Summary Statistics Analysis</a:t>
            </a:r>
            <a:endParaRPr lang="en-US" sz="3300" dirty="0"/>
          </a:p>
        </p:txBody>
      </p:sp>
      <p:sp>
        <p:nvSpPr>
          <p:cNvPr id="3" name="Content Placeholder 2">
            <a:extLst>
              <a:ext uri="{FF2B5EF4-FFF2-40B4-BE49-F238E27FC236}">
                <a16:creationId xmlns:a16="http://schemas.microsoft.com/office/drawing/2014/main" id="{D4010ACA-0564-461F-AEFA-240BDCF7D13A}"/>
              </a:ext>
            </a:extLst>
          </p:cNvPr>
          <p:cNvSpPr>
            <a:spLocks noGrp="1"/>
          </p:cNvSpPr>
          <p:nvPr>
            <p:ph idx="1"/>
          </p:nvPr>
        </p:nvSpPr>
        <p:spPr>
          <a:xfrm>
            <a:off x="913775" y="1603512"/>
            <a:ext cx="5182225" cy="4781741"/>
          </a:xfrm>
        </p:spPr>
        <p:txBody>
          <a:bodyPr>
            <a:normAutofit/>
          </a:bodyPr>
          <a:lstStyle/>
          <a:p>
            <a:pPr marL="0" indent="0">
              <a:buNone/>
            </a:pPr>
            <a:r>
              <a:rPr lang="en-US" sz="1600" b="1" cap="none" dirty="0">
                <a:solidFill>
                  <a:schemeClr val="tx1">
                    <a:lumMod val="95000"/>
                    <a:lumOff val="5000"/>
                  </a:schemeClr>
                </a:solidFill>
                <a:latin typeface="Roboto" panose="02000000000000000000" pitchFamily="2" charset="0"/>
                <a:ea typeface="Roboto" panose="02000000000000000000" pitchFamily="2" charset="0"/>
              </a:rPr>
              <a:t>Weekly Covid deaths for young and old people</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mean of covid-19 deaths for the younger people (having age less than 55) is very less </a:t>
            </a:r>
            <a:r>
              <a:rPr lang="en-US" sz="1600" b="1" cap="none" dirty="0">
                <a:solidFill>
                  <a:schemeClr val="tx1">
                    <a:lumMod val="95000"/>
                    <a:lumOff val="5000"/>
                  </a:schemeClr>
                </a:solidFill>
                <a:latin typeface="Roboto" panose="02000000000000000000" pitchFamily="2" charset="0"/>
                <a:ea typeface="Roboto" panose="02000000000000000000" pitchFamily="2" charset="0"/>
              </a:rPr>
              <a:t>(681.54) </a:t>
            </a:r>
            <a:r>
              <a:rPr lang="en-US" sz="1600" cap="none" dirty="0">
                <a:solidFill>
                  <a:schemeClr val="tx1">
                    <a:lumMod val="95000"/>
                    <a:lumOff val="5000"/>
                  </a:schemeClr>
                </a:solidFill>
                <a:latin typeface="Roboto" panose="02000000000000000000" pitchFamily="2" charset="0"/>
                <a:ea typeface="Roboto" panose="02000000000000000000" pitchFamily="2" charset="0"/>
              </a:rPr>
              <a:t>compared to older people (having age greater than 55) whose value is </a:t>
            </a:r>
            <a:r>
              <a:rPr lang="en-US" sz="1600" b="1" cap="none" dirty="0">
                <a:solidFill>
                  <a:schemeClr val="tx1">
                    <a:lumMod val="95000"/>
                    <a:lumOff val="5000"/>
                  </a:schemeClr>
                </a:solidFill>
                <a:latin typeface="Roboto" panose="02000000000000000000" pitchFamily="2" charset="0"/>
                <a:ea typeface="Roboto" panose="02000000000000000000" pitchFamily="2" charset="0"/>
              </a:rPr>
              <a:t>7907.69</a:t>
            </a:r>
            <a:r>
              <a:rPr lang="en-US" sz="1600" cap="none" dirty="0">
                <a:solidFill>
                  <a:schemeClr val="tx1">
                    <a:lumMod val="95000"/>
                    <a:lumOff val="5000"/>
                  </a:schemeClr>
                </a:solidFill>
                <a:latin typeface="Roboto" panose="02000000000000000000" pitchFamily="2" charset="0"/>
                <a:ea typeface="Roboto" panose="02000000000000000000" pitchFamily="2" charset="0"/>
              </a:rPr>
              <a:t>. </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mean values tell the covid-19 death for older people is way high compared to young people.</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variance and standard deviation which is the </a:t>
            </a:r>
            <a:r>
              <a:rPr lang="en-US" sz="1600" b="1" cap="none" dirty="0">
                <a:solidFill>
                  <a:schemeClr val="tx1">
                    <a:lumMod val="95000"/>
                    <a:lumOff val="5000"/>
                  </a:schemeClr>
                </a:solidFill>
                <a:latin typeface="Roboto" panose="02000000000000000000" pitchFamily="2" charset="0"/>
                <a:ea typeface="Roboto" panose="02000000000000000000" pitchFamily="2" charset="0"/>
              </a:rPr>
              <a:t>spread of distribution </a:t>
            </a:r>
            <a:r>
              <a:rPr lang="en-US" sz="1600" cap="none" dirty="0">
                <a:solidFill>
                  <a:schemeClr val="tx1">
                    <a:lumMod val="95000"/>
                    <a:lumOff val="5000"/>
                  </a:schemeClr>
                </a:solidFill>
                <a:latin typeface="Roboto" panose="02000000000000000000" pitchFamily="2" charset="0"/>
                <a:ea typeface="Roboto" panose="02000000000000000000" pitchFamily="2" charset="0"/>
              </a:rPr>
              <a:t>is high for both kind of people. </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This might be because infection and death count due to Covid is very less compared to the mean during the initial weeks and increased exponentially in the later weeks.</a:t>
            </a:r>
          </a:p>
          <a:p>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endParaRPr lang="en-US" sz="1600" dirty="0"/>
          </a:p>
        </p:txBody>
      </p:sp>
      <p:sp>
        <p:nvSpPr>
          <p:cNvPr id="4" name="Content Placeholder 2">
            <a:extLst>
              <a:ext uri="{FF2B5EF4-FFF2-40B4-BE49-F238E27FC236}">
                <a16:creationId xmlns:a16="http://schemas.microsoft.com/office/drawing/2014/main" id="{FC6442C4-C007-4CA8-A5FC-FCB1053C830A}"/>
              </a:ext>
            </a:extLst>
          </p:cNvPr>
          <p:cNvSpPr txBox="1">
            <a:spLocks/>
          </p:cNvSpPr>
          <p:nvPr/>
        </p:nvSpPr>
        <p:spPr>
          <a:xfrm>
            <a:off x="6420053" y="1603511"/>
            <a:ext cx="5182225" cy="47817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sz="1600" b="1" cap="none" dirty="0">
                <a:solidFill>
                  <a:schemeClr val="tx1">
                    <a:lumMod val="95000"/>
                    <a:lumOff val="5000"/>
                  </a:schemeClr>
                </a:solidFill>
                <a:latin typeface="Roboto" panose="02000000000000000000" pitchFamily="2" charset="0"/>
                <a:ea typeface="Roboto" panose="02000000000000000000" pitchFamily="2" charset="0"/>
              </a:rPr>
              <a:t>Monthly Covid deaths without underlying condition</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mean of monthly covid-19 deaths for the people without any underlying condition is less </a:t>
            </a:r>
            <a:r>
              <a:rPr lang="en-US" sz="1600" b="1" cap="none" dirty="0">
                <a:solidFill>
                  <a:schemeClr val="tx1">
                    <a:lumMod val="95000"/>
                    <a:lumOff val="5000"/>
                  </a:schemeClr>
                </a:solidFill>
                <a:latin typeface="Roboto" panose="02000000000000000000" pitchFamily="2" charset="0"/>
                <a:ea typeface="Roboto" panose="02000000000000000000" pitchFamily="2" charset="0"/>
              </a:rPr>
              <a:t>(33.33)</a:t>
            </a:r>
            <a:r>
              <a:rPr lang="en-US" sz="1600" cap="none" dirty="0">
                <a:solidFill>
                  <a:schemeClr val="tx1">
                    <a:lumMod val="95000"/>
                    <a:lumOff val="5000"/>
                  </a:schemeClr>
                </a:solidFill>
                <a:latin typeface="Roboto" panose="02000000000000000000" pitchFamily="2" charset="0"/>
                <a:ea typeface="Roboto" panose="02000000000000000000" pitchFamily="2" charset="0"/>
              </a:rPr>
              <a:t> compared to those having underlying conditions like blood pressure, diabetes and cardiovascular diseases whose value is </a:t>
            </a:r>
            <a:r>
              <a:rPr lang="en-US" sz="1600" b="1" cap="none" dirty="0">
                <a:solidFill>
                  <a:schemeClr val="tx1">
                    <a:lumMod val="95000"/>
                    <a:lumOff val="5000"/>
                  </a:schemeClr>
                </a:solidFill>
                <a:latin typeface="Roboto" panose="02000000000000000000" pitchFamily="2" charset="0"/>
                <a:ea typeface="Roboto" panose="02000000000000000000" pitchFamily="2" charset="0"/>
              </a:rPr>
              <a:t>95 </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mean values tell the covid-19 death for the  people having underlying condition is high compared to those without any.</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variance and standard deviation which is the </a:t>
            </a:r>
            <a:r>
              <a:rPr lang="en-US" sz="1600" b="1" cap="none" dirty="0">
                <a:solidFill>
                  <a:schemeClr val="tx1">
                    <a:lumMod val="95000"/>
                    <a:lumOff val="5000"/>
                  </a:schemeClr>
                </a:solidFill>
                <a:latin typeface="Roboto" panose="02000000000000000000" pitchFamily="2" charset="0"/>
                <a:ea typeface="Roboto" panose="02000000000000000000" pitchFamily="2" charset="0"/>
              </a:rPr>
              <a:t>spread of distribution </a:t>
            </a:r>
            <a:r>
              <a:rPr lang="en-US" sz="1600" cap="none" dirty="0">
                <a:solidFill>
                  <a:schemeClr val="tx1">
                    <a:lumMod val="95000"/>
                    <a:lumOff val="5000"/>
                  </a:schemeClr>
                </a:solidFill>
                <a:latin typeface="Roboto" panose="02000000000000000000" pitchFamily="2" charset="0"/>
                <a:ea typeface="Roboto" panose="02000000000000000000" pitchFamily="2" charset="0"/>
              </a:rPr>
              <a:t>is high for both kind of people. </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This might be because infection and death count due to Covid is very less compared to the mean during the initial weeks and increased exponentially in the later weeks.</a:t>
            </a:r>
          </a:p>
          <a:p>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endParaRPr lang="en-US" sz="1600" dirty="0"/>
          </a:p>
        </p:txBody>
      </p:sp>
    </p:spTree>
    <p:extLst>
      <p:ext uri="{BB962C8B-B14F-4D97-AF65-F5344CB8AC3E}">
        <p14:creationId xmlns:p14="http://schemas.microsoft.com/office/powerpoint/2010/main" val="294855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343930" y="406484"/>
            <a:ext cx="10364451" cy="971744"/>
          </a:xfrm>
        </p:spPr>
        <p:txBody>
          <a:bodyPr>
            <a:normAutofit/>
          </a:bodyPr>
          <a:lstStyle/>
          <a:p>
            <a:pPr algn="l"/>
            <a:r>
              <a:rPr lang="en-US" sz="3000" b="1" dirty="0">
                <a:latin typeface="Calibri" panose="020F0502020204030204" pitchFamily="34" charset="0"/>
                <a:cs typeface="Calibri" panose="020F0502020204030204" pitchFamily="34" charset="0"/>
              </a:rPr>
              <a:t>PMF - Weekly Covid-19 deaths for younger age</a:t>
            </a:r>
          </a:p>
        </p:txBody>
      </p:sp>
      <p:pic>
        <p:nvPicPr>
          <p:cNvPr id="9" name="Picture 8">
            <a:extLst>
              <a:ext uri="{FF2B5EF4-FFF2-40B4-BE49-F238E27FC236}">
                <a16:creationId xmlns:a16="http://schemas.microsoft.com/office/drawing/2014/main" id="{2F78ADE4-8018-4709-A5E5-79AD226B314F}"/>
              </a:ext>
            </a:extLst>
          </p:cNvPr>
          <p:cNvPicPr>
            <a:picLocks noChangeAspect="1"/>
          </p:cNvPicPr>
          <p:nvPr/>
        </p:nvPicPr>
        <p:blipFill>
          <a:blip r:embed="rId2"/>
          <a:stretch>
            <a:fillRect/>
          </a:stretch>
        </p:blipFill>
        <p:spPr>
          <a:xfrm>
            <a:off x="349643" y="2259497"/>
            <a:ext cx="5673294" cy="3902765"/>
          </a:xfrm>
          <a:prstGeom prst="rect">
            <a:avLst/>
          </a:prstGeom>
        </p:spPr>
      </p:pic>
      <p:pic>
        <p:nvPicPr>
          <p:cNvPr id="11" name="Picture 10">
            <a:extLst>
              <a:ext uri="{FF2B5EF4-FFF2-40B4-BE49-F238E27FC236}">
                <a16:creationId xmlns:a16="http://schemas.microsoft.com/office/drawing/2014/main" id="{D0128F93-8D1F-402C-AC60-7C94F992E557}"/>
              </a:ext>
            </a:extLst>
          </p:cNvPr>
          <p:cNvPicPr>
            <a:picLocks noChangeAspect="1"/>
          </p:cNvPicPr>
          <p:nvPr/>
        </p:nvPicPr>
        <p:blipFill>
          <a:blip r:embed="rId3"/>
          <a:stretch>
            <a:fillRect/>
          </a:stretch>
        </p:blipFill>
        <p:spPr>
          <a:xfrm>
            <a:off x="6219618" y="2259492"/>
            <a:ext cx="5827893" cy="3902764"/>
          </a:xfrm>
          <a:prstGeom prst="rect">
            <a:avLst/>
          </a:prstGeom>
        </p:spPr>
      </p:pic>
      <p:sp>
        <p:nvSpPr>
          <p:cNvPr id="12" name="TextBox 11">
            <a:extLst>
              <a:ext uri="{FF2B5EF4-FFF2-40B4-BE49-F238E27FC236}">
                <a16:creationId xmlns:a16="http://schemas.microsoft.com/office/drawing/2014/main" id="{64CBE5FF-E7C7-4B7F-A5F0-3F94EFCD2CBC}"/>
              </a:ext>
            </a:extLst>
          </p:cNvPr>
          <p:cNvSpPr txBox="1"/>
          <p:nvPr/>
        </p:nvSpPr>
        <p:spPr>
          <a:xfrm>
            <a:off x="336391" y="1524220"/>
            <a:ext cx="4024313"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PMF of covid deaths for the young people using bar graph</a:t>
            </a:r>
          </a:p>
        </p:txBody>
      </p:sp>
      <p:sp>
        <p:nvSpPr>
          <p:cNvPr id="13" name="TextBox 12">
            <a:extLst>
              <a:ext uri="{FF2B5EF4-FFF2-40B4-BE49-F238E27FC236}">
                <a16:creationId xmlns:a16="http://schemas.microsoft.com/office/drawing/2014/main" id="{2BF91034-C11E-4276-96EC-42362212E379}"/>
              </a:ext>
            </a:extLst>
          </p:cNvPr>
          <p:cNvSpPr txBox="1"/>
          <p:nvPr/>
        </p:nvSpPr>
        <p:spPr>
          <a:xfrm>
            <a:off x="6219617" y="1570387"/>
            <a:ext cx="4024313"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PMF of covid deaths for the young people using step function </a:t>
            </a:r>
          </a:p>
        </p:txBody>
      </p:sp>
    </p:spTree>
    <p:extLst>
      <p:ext uri="{BB962C8B-B14F-4D97-AF65-F5344CB8AC3E}">
        <p14:creationId xmlns:p14="http://schemas.microsoft.com/office/powerpoint/2010/main" val="72771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343930" y="406484"/>
            <a:ext cx="10364451" cy="971744"/>
          </a:xfrm>
        </p:spPr>
        <p:txBody>
          <a:bodyPr>
            <a:normAutofit/>
          </a:bodyPr>
          <a:lstStyle/>
          <a:p>
            <a:pPr algn="l"/>
            <a:r>
              <a:rPr lang="en-US" sz="3000" b="1" dirty="0">
                <a:latin typeface="Calibri" panose="020F0502020204030204" pitchFamily="34" charset="0"/>
                <a:cs typeface="Calibri" panose="020F0502020204030204" pitchFamily="34" charset="0"/>
              </a:rPr>
              <a:t>PMF - Weekly Covid-19 deaths for older age</a:t>
            </a:r>
          </a:p>
        </p:txBody>
      </p:sp>
      <p:sp>
        <p:nvSpPr>
          <p:cNvPr id="12" name="TextBox 11">
            <a:extLst>
              <a:ext uri="{FF2B5EF4-FFF2-40B4-BE49-F238E27FC236}">
                <a16:creationId xmlns:a16="http://schemas.microsoft.com/office/drawing/2014/main" id="{64CBE5FF-E7C7-4B7F-A5F0-3F94EFCD2CBC}"/>
              </a:ext>
            </a:extLst>
          </p:cNvPr>
          <p:cNvSpPr txBox="1"/>
          <p:nvPr/>
        </p:nvSpPr>
        <p:spPr>
          <a:xfrm>
            <a:off x="336391" y="1524220"/>
            <a:ext cx="4024313"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PMF of covid deaths for the older people using bar graph</a:t>
            </a:r>
          </a:p>
        </p:txBody>
      </p:sp>
      <p:sp>
        <p:nvSpPr>
          <p:cNvPr id="13" name="TextBox 12">
            <a:extLst>
              <a:ext uri="{FF2B5EF4-FFF2-40B4-BE49-F238E27FC236}">
                <a16:creationId xmlns:a16="http://schemas.microsoft.com/office/drawing/2014/main" id="{2BF91034-C11E-4276-96EC-42362212E379}"/>
              </a:ext>
            </a:extLst>
          </p:cNvPr>
          <p:cNvSpPr txBox="1"/>
          <p:nvPr/>
        </p:nvSpPr>
        <p:spPr>
          <a:xfrm>
            <a:off x="6219617" y="1570387"/>
            <a:ext cx="4024313"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PMF of covid deaths for the older people using step function </a:t>
            </a:r>
          </a:p>
        </p:txBody>
      </p:sp>
      <p:pic>
        <p:nvPicPr>
          <p:cNvPr id="4" name="Picture 3">
            <a:extLst>
              <a:ext uri="{FF2B5EF4-FFF2-40B4-BE49-F238E27FC236}">
                <a16:creationId xmlns:a16="http://schemas.microsoft.com/office/drawing/2014/main" id="{5203CFA5-0152-4EF1-B0E4-EC1F4FE63133}"/>
              </a:ext>
            </a:extLst>
          </p:cNvPr>
          <p:cNvPicPr>
            <a:picLocks noChangeAspect="1"/>
          </p:cNvPicPr>
          <p:nvPr/>
        </p:nvPicPr>
        <p:blipFill>
          <a:blip r:embed="rId2"/>
          <a:stretch>
            <a:fillRect/>
          </a:stretch>
        </p:blipFill>
        <p:spPr>
          <a:xfrm>
            <a:off x="366087" y="2254987"/>
            <a:ext cx="5606296" cy="3902764"/>
          </a:xfrm>
          <a:prstGeom prst="rect">
            <a:avLst/>
          </a:prstGeom>
        </p:spPr>
      </p:pic>
      <p:pic>
        <p:nvPicPr>
          <p:cNvPr id="6" name="Picture 5">
            <a:extLst>
              <a:ext uri="{FF2B5EF4-FFF2-40B4-BE49-F238E27FC236}">
                <a16:creationId xmlns:a16="http://schemas.microsoft.com/office/drawing/2014/main" id="{A1A43CE1-3059-4E1A-BD90-0512C21837CB}"/>
              </a:ext>
            </a:extLst>
          </p:cNvPr>
          <p:cNvPicPr>
            <a:picLocks noChangeAspect="1"/>
          </p:cNvPicPr>
          <p:nvPr/>
        </p:nvPicPr>
        <p:blipFill>
          <a:blip r:embed="rId3"/>
          <a:stretch>
            <a:fillRect/>
          </a:stretch>
        </p:blipFill>
        <p:spPr>
          <a:xfrm>
            <a:off x="6219618" y="2254987"/>
            <a:ext cx="5747096" cy="3902764"/>
          </a:xfrm>
          <a:prstGeom prst="rect">
            <a:avLst/>
          </a:prstGeom>
        </p:spPr>
      </p:pic>
    </p:spTree>
    <p:extLst>
      <p:ext uri="{BB962C8B-B14F-4D97-AF65-F5344CB8AC3E}">
        <p14:creationId xmlns:p14="http://schemas.microsoft.com/office/powerpoint/2010/main" val="619164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343930" y="406484"/>
            <a:ext cx="10364451" cy="971744"/>
          </a:xfrm>
        </p:spPr>
        <p:txBody>
          <a:bodyPr>
            <a:normAutofit/>
          </a:bodyPr>
          <a:lstStyle/>
          <a:p>
            <a:pPr algn="l"/>
            <a:r>
              <a:rPr lang="en-US" sz="3000" b="1" dirty="0">
                <a:latin typeface="Calibri" panose="020F0502020204030204" pitchFamily="34" charset="0"/>
                <a:cs typeface="Calibri" panose="020F0502020204030204" pitchFamily="34" charset="0"/>
              </a:rPr>
              <a:t>PMF - Monthly Covid-19 deaths for people without underlying condition</a:t>
            </a:r>
          </a:p>
        </p:txBody>
      </p:sp>
      <p:sp>
        <p:nvSpPr>
          <p:cNvPr id="12" name="TextBox 11">
            <a:extLst>
              <a:ext uri="{FF2B5EF4-FFF2-40B4-BE49-F238E27FC236}">
                <a16:creationId xmlns:a16="http://schemas.microsoft.com/office/drawing/2014/main" id="{64CBE5FF-E7C7-4B7F-A5F0-3F94EFCD2CBC}"/>
              </a:ext>
            </a:extLst>
          </p:cNvPr>
          <p:cNvSpPr txBox="1"/>
          <p:nvPr/>
        </p:nvSpPr>
        <p:spPr>
          <a:xfrm>
            <a:off x="336391" y="1524220"/>
            <a:ext cx="4024313"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PMF of covid deaths for the people without underlying condition using bar graph</a:t>
            </a:r>
          </a:p>
        </p:txBody>
      </p:sp>
      <p:sp>
        <p:nvSpPr>
          <p:cNvPr id="13" name="TextBox 12">
            <a:extLst>
              <a:ext uri="{FF2B5EF4-FFF2-40B4-BE49-F238E27FC236}">
                <a16:creationId xmlns:a16="http://schemas.microsoft.com/office/drawing/2014/main" id="{2BF91034-C11E-4276-96EC-42362212E379}"/>
              </a:ext>
            </a:extLst>
          </p:cNvPr>
          <p:cNvSpPr txBox="1"/>
          <p:nvPr/>
        </p:nvSpPr>
        <p:spPr>
          <a:xfrm>
            <a:off x="6219617" y="1570387"/>
            <a:ext cx="4024313"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PMF of covid deaths for the people without underlying condition using step function </a:t>
            </a:r>
          </a:p>
        </p:txBody>
      </p:sp>
      <p:pic>
        <p:nvPicPr>
          <p:cNvPr id="10" name="Picture 9">
            <a:extLst>
              <a:ext uri="{FF2B5EF4-FFF2-40B4-BE49-F238E27FC236}">
                <a16:creationId xmlns:a16="http://schemas.microsoft.com/office/drawing/2014/main" id="{6F38C5DB-59AC-4167-8382-616C886BC579}"/>
              </a:ext>
            </a:extLst>
          </p:cNvPr>
          <p:cNvPicPr>
            <a:picLocks noChangeAspect="1"/>
          </p:cNvPicPr>
          <p:nvPr/>
        </p:nvPicPr>
        <p:blipFill>
          <a:blip r:embed="rId2"/>
          <a:stretch>
            <a:fillRect/>
          </a:stretch>
        </p:blipFill>
        <p:spPr>
          <a:xfrm>
            <a:off x="343930" y="2254987"/>
            <a:ext cx="5752070" cy="3902764"/>
          </a:xfrm>
          <a:prstGeom prst="rect">
            <a:avLst/>
          </a:prstGeom>
        </p:spPr>
      </p:pic>
      <p:pic>
        <p:nvPicPr>
          <p:cNvPr id="14" name="Picture 13">
            <a:extLst>
              <a:ext uri="{FF2B5EF4-FFF2-40B4-BE49-F238E27FC236}">
                <a16:creationId xmlns:a16="http://schemas.microsoft.com/office/drawing/2014/main" id="{987B1CDC-E75D-4399-8CC6-6F491AC657A9}"/>
              </a:ext>
            </a:extLst>
          </p:cNvPr>
          <p:cNvPicPr>
            <a:picLocks noChangeAspect="1"/>
          </p:cNvPicPr>
          <p:nvPr/>
        </p:nvPicPr>
        <p:blipFill>
          <a:blip r:embed="rId3"/>
          <a:stretch>
            <a:fillRect/>
          </a:stretch>
        </p:blipFill>
        <p:spPr>
          <a:xfrm>
            <a:off x="6219617" y="2264926"/>
            <a:ext cx="5853113" cy="3902764"/>
          </a:xfrm>
          <a:prstGeom prst="rect">
            <a:avLst/>
          </a:prstGeom>
        </p:spPr>
      </p:pic>
    </p:spTree>
    <p:extLst>
      <p:ext uri="{BB962C8B-B14F-4D97-AF65-F5344CB8AC3E}">
        <p14:creationId xmlns:p14="http://schemas.microsoft.com/office/powerpoint/2010/main" val="304890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FD7F-C497-4039-A8DB-9635A58FCFC4}"/>
              </a:ext>
            </a:extLst>
          </p:cNvPr>
          <p:cNvSpPr>
            <a:spLocks noGrp="1"/>
          </p:cNvSpPr>
          <p:nvPr>
            <p:ph type="title"/>
          </p:nvPr>
        </p:nvSpPr>
        <p:spPr>
          <a:xfrm>
            <a:off x="913775" y="618518"/>
            <a:ext cx="10364451" cy="852473"/>
          </a:xfrm>
        </p:spPr>
        <p:txBody>
          <a:bodyPr>
            <a:normAutofit/>
          </a:bodyPr>
          <a:lstStyle/>
          <a:p>
            <a:pPr algn="l"/>
            <a:r>
              <a:rPr lang="en-US" sz="3300" b="1" dirty="0">
                <a:latin typeface="Calibri" panose="020F0502020204030204" pitchFamily="34" charset="0"/>
                <a:cs typeface="Calibri" panose="020F0502020204030204" pitchFamily="34" charset="0"/>
              </a:rPr>
              <a:t>What is covid-19</a:t>
            </a:r>
          </a:p>
        </p:txBody>
      </p:sp>
      <p:sp>
        <p:nvSpPr>
          <p:cNvPr id="3" name="Content Placeholder 2">
            <a:extLst>
              <a:ext uri="{FF2B5EF4-FFF2-40B4-BE49-F238E27FC236}">
                <a16:creationId xmlns:a16="http://schemas.microsoft.com/office/drawing/2014/main" id="{DA41FC5E-B95A-4CE5-B9A8-E159E92895E9}"/>
              </a:ext>
            </a:extLst>
          </p:cNvPr>
          <p:cNvSpPr>
            <a:spLocks noGrp="1"/>
          </p:cNvSpPr>
          <p:nvPr>
            <p:ph idx="1"/>
          </p:nvPr>
        </p:nvSpPr>
        <p:spPr>
          <a:xfrm>
            <a:off x="913775" y="2039816"/>
            <a:ext cx="7236312" cy="2929749"/>
          </a:xfrm>
        </p:spPr>
        <p:txBody>
          <a:bodyPr>
            <a:normAutofit fontScale="77500" lnSpcReduction="20000"/>
          </a:bodyPr>
          <a:lstStyle/>
          <a:p>
            <a:pPr algn="just"/>
            <a:r>
              <a:rPr lang="en-US" sz="2300" b="0" i="0" cap="none" dirty="0">
                <a:effectLst/>
                <a:latin typeface="Roboto" panose="02000000000000000000" pitchFamily="2" charset="0"/>
                <a:ea typeface="Roboto" panose="02000000000000000000" pitchFamily="2" charset="0"/>
              </a:rPr>
              <a:t>Coronavirus disease or COVID-19 is an infectious disease caused by the virus called sars-cov-2</a:t>
            </a:r>
          </a:p>
          <a:p>
            <a:pPr algn="just"/>
            <a:r>
              <a:rPr lang="en-US" sz="2300" b="0" i="0" cap="none" dirty="0">
                <a:effectLst/>
                <a:latin typeface="Roboto" panose="02000000000000000000" pitchFamily="2" charset="0"/>
                <a:ea typeface="Roboto" panose="02000000000000000000" pitchFamily="2" charset="0"/>
              </a:rPr>
              <a:t>Most people infected with the virus will experience mild to moderate respiratory illness and recover without requiring special Treatment. However, some will become seriously ill and require medical attention</a:t>
            </a:r>
          </a:p>
          <a:p>
            <a:pPr algn="just"/>
            <a:r>
              <a:rPr lang="en-US" sz="2300" b="0" i="0" cap="none" dirty="0">
                <a:effectLst/>
                <a:latin typeface="Roboto" panose="02000000000000000000" pitchFamily="2" charset="0"/>
                <a:ea typeface="Roboto" panose="02000000000000000000" pitchFamily="2" charset="0"/>
              </a:rPr>
              <a:t>The virus can spread from an infected person’s mouth or nose in small liquid particles when they cough, sneeze, speak, sing or breathe</a:t>
            </a:r>
          </a:p>
          <a:p>
            <a:pPr algn="just"/>
            <a:endParaRPr lang="en-US" cap="none" dirty="0">
              <a:latin typeface="Roboto" panose="02000000000000000000" pitchFamily="2" charset="0"/>
              <a:ea typeface="Roboto" panose="02000000000000000000" pitchFamily="2" charset="0"/>
            </a:endParaRPr>
          </a:p>
        </p:txBody>
      </p:sp>
      <p:pic>
        <p:nvPicPr>
          <p:cNvPr id="1028" name="Picture 4" descr="Food Safety and the Coronavirus Disease 2019 (COVID-19) | FDA">
            <a:extLst>
              <a:ext uri="{FF2B5EF4-FFF2-40B4-BE49-F238E27FC236}">
                <a16:creationId xmlns:a16="http://schemas.microsoft.com/office/drawing/2014/main" id="{E1698D0F-EF71-4D38-A1B4-D2DB2CE27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8320" y="2185486"/>
            <a:ext cx="3455872" cy="248702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AA1A22B8-5058-4AF1-BA52-22B951777751}"/>
              </a:ext>
            </a:extLst>
          </p:cNvPr>
          <p:cNvSpPr txBox="1">
            <a:spLocks/>
          </p:cNvSpPr>
          <p:nvPr/>
        </p:nvSpPr>
        <p:spPr>
          <a:xfrm>
            <a:off x="913775" y="5049076"/>
            <a:ext cx="11052938" cy="14212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i="0" cap="none" dirty="0">
                <a:effectLst/>
                <a:latin typeface="Roboto" panose="02000000000000000000" pitchFamily="2" charset="0"/>
                <a:ea typeface="Roboto" panose="02000000000000000000" pitchFamily="2" charset="0"/>
              </a:rPr>
              <a:t>Older people and those with underlying medical conditions like cardiovascular disease, diabetes, chronic respiratory disease, or cancer are more likely to develop serious illness</a:t>
            </a:r>
          </a:p>
          <a:p>
            <a:r>
              <a:rPr lang="en-US" sz="1800" i="0" cap="none" dirty="0">
                <a:effectLst/>
                <a:latin typeface="Roboto" panose="02000000000000000000" pitchFamily="2" charset="0"/>
                <a:ea typeface="Roboto" panose="02000000000000000000" pitchFamily="2" charset="0"/>
              </a:rPr>
              <a:t>Anyone can get sick with COVID-19 and become seriously ill or die at any age</a:t>
            </a:r>
          </a:p>
          <a:p>
            <a:pPr algn="just"/>
            <a:endParaRPr lang="en-US" sz="1800" cap="none"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718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343930" y="406484"/>
            <a:ext cx="10364451" cy="971744"/>
          </a:xfrm>
        </p:spPr>
        <p:txBody>
          <a:bodyPr>
            <a:normAutofit/>
          </a:bodyPr>
          <a:lstStyle/>
          <a:p>
            <a:pPr algn="l"/>
            <a:r>
              <a:rPr lang="en-US" sz="3000" b="1" dirty="0">
                <a:latin typeface="Calibri" panose="020F0502020204030204" pitchFamily="34" charset="0"/>
                <a:cs typeface="Calibri" panose="020F0502020204030204" pitchFamily="34" charset="0"/>
              </a:rPr>
              <a:t>PMF - Monthly Covid-19 deaths for people with underlying condition</a:t>
            </a:r>
          </a:p>
        </p:txBody>
      </p:sp>
      <p:sp>
        <p:nvSpPr>
          <p:cNvPr id="12" name="TextBox 11">
            <a:extLst>
              <a:ext uri="{FF2B5EF4-FFF2-40B4-BE49-F238E27FC236}">
                <a16:creationId xmlns:a16="http://schemas.microsoft.com/office/drawing/2014/main" id="{64CBE5FF-E7C7-4B7F-A5F0-3F94EFCD2CBC}"/>
              </a:ext>
            </a:extLst>
          </p:cNvPr>
          <p:cNvSpPr txBox="1"/>
          <p:nvPr/>
        </p:nvSpPr>
        <p:spPr>
          <a:xfrm>
            <a:off x="336391" y="1524220"/>
            <a:ext cx="4024313"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PMF of covid deaths for the people with underlying condition using bar graph</a:t>
            </a:r>
          </a:p>
        </p:txBody>
      </p:sp>
      <p:sp>
        <p:nvSpPr>
          <p:cNvPr id="13" name="TextBox 12">
            <a:extLst>
              <a:ext uri="{FF2B5EF4-FFF2-40B4-BE49-F238E27FC236}">
                <a16:creationId xmlns:a16="http://schemas.microsoft.com/office/drawing/2014/main" id="{2BF91034-C11E-4276-96EC-42362212E379}"/>
              </a:ext>
            </a:extLst>
          </p:cNvPr>
          <p:cNvSpPr txBox="1"/>
          <p:nvPr/>
        </p:nvSpPr>
        <p:spPr>
          <a:xfrm>
            <a:off x="6219617" y="1570387"/>
            <a:ext cx="4024313"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PMF of covid deaths for the people with underlying condition using step function </a:t>
            </a:r>
          </a:p>
        </p:txBody>
      </p:sp>
      <p:pic>
        <p:nvPicPr>
          <p:cNvPr id="4" name="Picture 3">
            <a:extLst>
              <a:ext uri="{FF2B5EF4-FFF2-40B4-BE49-F238E27FC236}">
                <a16:creationId xmlns:a16="http://schemas.microsoft.com/office/drawing/2014/main" id="{04E9FAF7-2E71-42BA-ACC5-D377B5C7D9A2}"/>
              </a:ext>
            </a:extLst>
          </p:cNvPr>
          <p:cNvPicPr>
            <a:picLocks noChangeAspect="1"/>
          </p:cNvPicPr>
          <p:nvPr/>
        </p:nvPicPr>
        <p:blipFill>
          <a:blip r:embed="rId2"/>
          <a:stretch>
            <a:fillRect/>
          </a:stretch>
        </p:blipFill>
        <p:spPr>
          <a:xfrm>
            <a:off x="336391" y="2301154"/>
            <a:ext cx="5587331" cy="3794846"/>
          </a:xfrm>
          <a:prstGeom prst="rect">
            <a:avLst/>
          </a:prstGeom>
        </p:spPr>
      </p:pic>
      <p:pic>
        <p:nvPicPr>
          <p:cNvPr id="7" name="Picture 6">
            <a:extLst>
              <a:ext uri="{FF2B5EF4-FFF2-40B4-BE49-F238E27FC236}">
                <a16:creationId xmlns:a16="http://schemas.microsoft.com/office/drawing/2014/main" id="{760EC771-47E3-4F59-B096-19E218CD51CB}"/>
              </a:ext>
            </a:extLst>
          </p:cNvPr>
          <p:cNvPicPr>
            <a:picLocks noChangeAspect="1"/>
          </p:cNvPicPr>
          <p:nvPr/>
        </p:nvPicPr>
        <p:blipFill>
          <a:blip r:embed="rId3"/>
          <a:stretch>
            <a:fillRect/>
          </a:stretch>
        </p:blipFill>
        <p:spPr>
          <a:xfrm>
            <a:off x="6096002" y="2301154"/>
            <a:ext cx="5759607" cy="3794846"/>
          </a:xfrm>
          <a:prstGeom prst="rect">
            <a:avLst/>
          </a:prstGeom>
        </p:spPr>
      </p:pic>
    </p:spTree>
    <p:extLst>
      <p:ext uri="{BB962C8B-B14F-4D97-AF65-F5344CB8AC3E}">
        <p14:creationId xmlns:p14="http://schemas.microsoft.com/office/powerpoint/2010/main" val="356493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9D1F-C80F-48BC-95A0-F9A03080214C}"/>
              </a:ext>
            </a:extLst>
          </p:cNvPr>
          <p:cNvSpPr>
            <a:spLocks noGrp="1"/>
          </p:cNvSpPr>
          <p:nvPr>
            <p:ph type="title"/>
          </p:nvPr>
        </p:nvSpPr>
        <p:spPr>
          <a:xfrm>
            <a:off x="913775" y="618518"/>
            <a:ext cx="10364451" cy="640440"/>
          </a:xfrm>
        </p:spPr>
        <p:txBody>
          <a:bodyPr>
            <a:normAutofit/>
          </a:bodyPr>
          <a:lstStyle/>
          <a:p>
            <a:pPr algn="l"/>
            <a:r>
              <a:rPr lang="en-US" sz="3000" b="1" dirty="0">
                <a:latin typeface="Calibri" panose="020F0502020204030204" pitchFamily="34" charset="0"/>
                <a:cs typeface="Calibri" panose="020F0502020204030204" pitchFamily="34" charset="0"/>
              </a:rPr>
              <a:t>PMF Observation</a:t>
            </a:r>
          </a:p>
        </p:txBody>
      </p:sp>
      <p:sp>
        <p:nvSpPr>
          <p:cNvPr id="3" name="Content Placeholder 2">
            <a:extLst>
              <a:ext uri="{FF2B5EF4-FFF2-40B4-BE49-F238E27FC236}">
                <a16:creationId xmlns:a16="http://schemas.microsoft.com/office/drawing/2014/main" id="{512EDB2C-294D-4BB3-8CE6-BBA69C94959A}"/>
              </a:ext>
            </a:extLst>
          </p:cNvPr>
          <p:cNvSpPr>
            <a:spLocks noGrp="1"/>
          </p:cNvSpPr>
          <p:nvPr>
            <p:ph idx="1"/>
          </p:nvPr>
        </p:nvSpPr>
        <p:spPr>
          <a:xfrm>
            <a:off x="913775" y="1258959"/>
            <a:ext cx="10364452" cy="2849216"/>
          </a:xfrm>
        </p:spPr>
        <p:txBody>
          <a:bodyPr>
            <a:normAutofit/>
          </a:bodyPr>
          <a:lstStyle/>
          <a:p>
            <a:r>
              <a:rPr lang="en-US" sz="1800" b="1" cap="none" dirty="0">
                <a:solidFill>
                  <a:schemeClr val="tx1">
                    <a:lumMod val="95000"/>
                    <a:lumOff val="5000"/>
                  </a:schemeClr>
                </a:solidFill>
                <a:latin typeface="Roboto" panose="02000000000000000000" pitchFamily="2" charset="0"/>
                <a:ea typeface="Roboto" panose="02000000000000000000" pitchFamily="2" charset="0"/>
              </a:rPr>
              <a:t>Weekly Covid deaths for young and old people</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PMF is probability mass function which maps each value to its probability</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PMF of covid deaths for young and old people are represented using both bar graphs and step functions for easy understanding</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From the PMF chart of weekly covid death count for young (age &lt; 55) and old people (age &gt;= 55), it is clear that its likely that covid death for old people is way high compared the covid death of young people</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The death count for young people is in hundreds whereas it is in thousands for the old people having age greater than 55. </a:t>
            </a: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marL="457200" lvl="1" indent="0">
              <a:buNone/>
            </a:pPr>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marL="457200" lvl="1" indent="0">
              <a:buNone/>
            </a:pPr>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endParaRPr lang="en-US" dirty="0"/>
          </a:p>
        </p:txBody>
      </p:sp>
      <p:sp>
        <p:nvSpPr>
          <p:cNvPr id="4" name="Content Placeholder 2">
            <a:extLst>
              <a:ext uri="{FF2B5EF4-FFF2-40B4-BE49-F238E27FC236}">
                <a16:creationId xmlns:a16="http://schemas.microsoft.com/office/drawing/2014/main" id="{E158FB7E-5657-457A-9712-EC09E8034C63}"/>
              </a:ext>
            </a:extLst>
          </p:cNvPr>
          <p:cNvSpPr txBox="1">
            <a:spLocks/>
          </p:cNvSpPr>
          <p:nvPr/>
        </p:nvSpPr>
        <p:spPr>
          <a:xfrm>
            <a:off x="913773" y="4253947"/>
            <a:ext cx="10364452" cy="25709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cap="none" dirty="0">
                <a:solidFill>
                  <a:schemeClr val="tx1">
                    <a:lumMod val="95000"/>
                    <a:lumOff val="5000"/>
                  </a:schemeClr>
                </a:solidFill>
                <a:latin typeface="Roboto" panose="02000000000000000000" pitchFamily="2" charset="0"/>
                <a:ea typeface="Roboto" panose="02000000000000000000" pitchFamily="2" charset="0"/>
              </a:rPr>
              <a:t>Monthly Covid deaths without underlying condition</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Similarly, PMF of covid deaths for the people with and without underlying conditions are represented using both bar graphs and step functions for easy understanding</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From the PMF chart of monthly covid death count for people with underlying condition  and old people, it is clear that its likely that covid death for people with underlying condition is high compared the covid death of young people</a:t>
            </a:r>
          </a:p>
          <a:p>
            <a:pPr marL="457200" lvl="1" indent="0">
              <a:buFont typeface="Arial" panose="020B0604020202020204" pitchFamily="34" charset="0"/>
              <a:buNone/>
            </a:pPr>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marL="457200" lvl="1" indent="0">
              <a:buFont typeface="Arial" panose="020B0604020202020204" pitchFamily="34" charset="0"/>
              <a:buNone/>
            </a:pPr>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endParaRPr lang="en-US" dirty="0"/>
          </a:p>
        </p:txBody>
      </p:sp>
    </p:spTree>
    <p:extLst>
      <p:ext uri="{BB962C8B-B14F-4D97-AF65-F5344CB8AC3E}">
        <p14:creationId xmlns:p14="http://schemas.microsoft.com/office/powerpoint/2010/main" val="3508960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343930" y="406484"/>
            <a:ext cx="10364451" cy="971744"/>
          </a:xfrm>
        </p:spPr>
        <p:txBody>
          <a:bodyPr>
            <a:normAutofit/>
          </a:bodyPr>
          <a:lstStyle/>
          <a:p>
            <a:pPr algn="l"/>
            <a:r>
              <a:rPr lang="en-US" sz="3000" b="1" dirty="0">
                <a:latin typeface="Calibri" panose="020F0502020204030204" pitchFamily="34" charset="0"/>
                <a:cs typeface="Calibri" panose="020F0502020204030204" pitchFamily="34" charset="0"/>
              </a:rPr>
              <a:t>CDF - Monthly Covid-19 deaths</a:t>
            </a:r>
          </a:p>
        </p:txBody>
      </p:sp>
      <p:sp>
        <p:nvSpPr>
          <p:cNvPr id="12" name="TextBox 11">
            <a:extLst>
              <a:ext uri="{FF2B5EF4-FFF2-40B4-BE49-F238E27FC236}">
                <a16:creationId xmlns:a16="http://schemas.microsoft.com/office/drawing/2014/main" id="{64CBE5FF-E7C7-4B7F-A5F0-3F94EFCD2CBC}"/>
              </a:ext>
            </a:extLst>
          </p:cNvPr>
          <p:cNvSpPr txBox="1"/>
          <p:nvPr/>
        </p:nvSpPr>
        <p:spPr>
          <a:xfrm>
            <a:off x="336391" y="1391700"/>
            <a:ext cx="4024313"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CDF of monthly covid death count by underlying condition</a:t>
            </a:r>
          </a:p>
        </p:txBody>
      </p:sp>
      <p:pic>
        <p:nvPicPr>
          <p:cNvPr id="5" name="Picture 4">
            <a:extLst>
              <a:ext uri="{FF2B5EF4-FFF2-40B4-BE49-F238E27FC236}">
                <a16:creationId xmlns:a16="http://schemas.microsoft.com/office/drawing/2014/main" id="{025F3C68-C6CB-49F3-BAB4-904D66F09925}"/>
              </a:ext>
            </a:extLst>
          </p:cNvPr>
          <p:cNvPicPr>
            <a:picLocks noChangeAspect="1"/>
          </p:cNvPicPr>
          <p:nvPr/>
        </p:nvPicPr>
        <p:blipFill>
          <a:blip r:embed="rId2"/>
          <a:stretch>
            <a:fillRect/>
          </a:stretch>
        </p:blipFill>
        <p:spPr>
          <a:xfrm>
            <a:off x="343931" y="2008766"/>
            <a:ext cx="5752070" cy="4087234"/>
          </a:xfrm>
          <a:prstGeom prst="rect">
            <a:avLst/>
          </a:prstGeom>
        </p:spPr>
      </p:pic>
      <p:sp>
        <p:nvSpPr>
          <p:cNvPr id="7" name="TextBox 6">
            <a:extLst>
              <a:ext uri="{FF2B5EF4-FFF2-40B4-BE49-F238E27FC236}">
                <a16:creationId xmlns:a16="http://schemas.microsoft.com/office/drawing/2014/main" id="{03E3B848-4C55-4A06-BE5D-318EC20890A0}"/>
              </a:ext>
            </a:extLst>
          </p:cNvPr>
          <p:cNvSpPr txBox="1"/>
          <p:nvPr/>
        </p:nvSpPr>
        <p:spPr>
          <a:xfrm>
            <a:off x="6309607" y="1484464"/>
            <a:ext cx="6096000" cy="338554"/>
          </a:xfrm>
          <a:prstGeom prst="rect">
            <a:avLst/>
          </a:prstGeom>
          <a:noFill/>
        </p:spPr>
        <p:txBody>
          <a:bodyPr wrap="square">
            <a:spAutoFit/>
          </a:bodyPr>
          <a:lstStyle/>
          <a:p>
            <a:r>
              <a:rPr lang="en-US" sz="1600" b="1" dirty="0">
                <a:latin typeface="Calibri" panose="020F0502020204030204" pitchFamily="34" charset="0"/>
                <a:cs typeface="Calibri" panose="020F0502020204030204" pitchFamily="34" charset="0"/>
              </a:rPr>
              <a:t>CDF of weekly covid death count by age</a:t>
            </a:r>
          </a:p>
        </p:txBody>
      </p:sp>
      <p:pic>
        <p:nvPicPr>
          <p:cNvPr id="8" name="Picture 7">
            <a:extLst>
              <a:ext uri="{FF2B5EF4-FFF2-40B4-BE49-F238E27FC236}">
                <a16:creationId xmlns:a16="http://schemas.microsoft.com/office/drawing/2014/main" id="{86CCF939-08D6-495A-8C9B-820EF3F6DE5D}"/>
              </a:ext>
            </a:extLst>
          </p:cNvPr>
          <p:cNvPicPr>
            <a:picLocks noChangeAspect="1"/>
          </p:cNvPicPr>
          <p:nvPr/>
        </p:nvPicPr>
        <p:blipFill>
          <a:blip r:embed="rId3"/>
          <a:stretch>
            <a:fillRect/>
          </a:stretch>
        </p:blipFill>
        <p:spPr>
          <a:xfrm>
            <a:off x="6447597" y="2008766"/>
            <a:ext cx="5557254" cy="4087234"/>
          </a:xfrm>
          <a:prstGeom prst="rect">
            <a:avLst/>
          </a:prstGeom>
        </p:spPr>
      </p:pic>
    </p:spTree>
    <p:extLst>
      <p:ext uri="{BB962C8B-B14F-4D97-AF65-F5344CB8AC3E}">
        <p14:creationId xmlns:p14="http://schemas.microsoft.com/office/powerpoint/2010/main" val="3649387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E84D-9CBB-4413-9815-96812F121779}"/>
              </a:ext>
            </a:extLst>
          </p:cNvPr>
          <p:cNvSpPr>
            <a:spLocks noGrp="1"/>
          </p:cNvSpPr>
          <p:nvPr>
            <p:ph type="title"/>
          </p:nvPr>
        </p:nvSpPr>
        <p:spPr>
          <a:xfrm>
            <a:off x="913775" y="618517"/>
            <a:ext cx="10364451" cy="772961"/>
          </a:xfrm>
        </p:spPr>
        <p:txBody>
          <a:bodyPr>
            <a:normAutofit/>
          </a:bodyPr>
          <a:lstStyle/>
          <a:p>
            <a:pPr algn="l"/>
            <a:r>
              <a:rPr lang="en-US" sz="3000" b="1" dirty="0">
                <a:latin typeface="Calibri" panose="020F0502020204030204" pitchFamily="34" charset="0"/>
                <a:cs typeface="Calibri" panose="020F0502020204030204" pitchFamily="34" charset="0"/>
              </a:rPr>
              <a:t>CDF Observation</a:t>
            </a:r>
          </a:p>
        </p:txBody>
      </p:sp>
      <p:sp>
        <p:nvSpPr>
          <p:cNvPr id="3" name="Content Placeholder 2">
            <a:extLst>
              <a:ext uri="{FF2B5EF4-FFF2-40B4-BE49-F238E27FC236}">
                <a16:creationId xmlns:a16="http://schemas.microsoft.com/office/drawing/2014/main" id="{F780FE86-B6FF-4925-A2D2-87D3C751F3D9}"/>
              </a:ext>
            </a:extLst>
          </p:cNvPr>
          <p:cNvSpPr>
            <a:spLocks noGrp="1"/>
          </p:cNvSpPr>
          <p:nvPr>
            <p:ph idx="1"/>
          </p:nvPr>
        </p:nvSpPr>
        <p:spPr>
          <a:xfrm>
            <a:off x="913775" y="1616765"/>
            <a:ext cx="10364452" cy="4622718"/>
          </a:xfrm>
        </p:spPr>
        <p:txBody>
          <a:bodyPr/>
          <a:lstStyle/>
          <a:p>
            <a:r>
              <a:rPr lang="en-US" sz="2000" cap="none" dirty="0">
                <a:solidFill>
                  <a:schemeClr val="tx1">
                    <a:lumMod val="95000"/>
                    <a:lumOff val="5000"/>
                  </a:schemeClr>
                </a:solidFill>
                <a:latin typeface="Roboto" panose="02000000000000000000" pitchFamily="2" charset="0"/>
                <a:ea typeface="Roboto" panose="02000000000000000000" pitchFamily="2" charset="0"/>
              </a:rPr>
              <a:t>CDF (Cumulative Distributed Function) is a function that maps from a value to a percentile rank</a:t>
            </a:r>
          </a:p>
          <a:p>
            <a:endParaRPr lang="en-US" cap="none" dirty="0">
              <a:solidFill>
                <a:schemeClr val="tx1">
                  <a:lumMod val="95000"/>
                  <a:lumOff val="5000"/>
                </a:schemeClr>
              </a:solidFill>
              <a:latin typeface="Roboto" panose="02000000000000000000" pitchFamily="2" charset="0"/>
              <a:ea typeface="Roboto" panose="02000000000000000000" pitchFamily="2" charset="0"/>
            </a:endParaRPr>
          </a:p>
          <a:p>
            <a:r>
              <a:rPr lang="en-US" cap="none" dirty="0">
                <a:solidFill>
                  <a:schemeClr val="tx1">
                    <a:lumMod val="95000"/>
                    <a:lumOff val="5000"/>
                  </a:schemeClr>
                </a:solidFill>
                <a:latin typeface="Roboto" panose="02000000000000000000" pitchFamily="2" charset="0"/>
                <a:ea typeface="Roboto" panose="02000000000000000000" pitchFamily="2" charset="0"/>
              </a:rPr>
              <a:t>CDF generated for covid deaths by age tells that around 80% of the Covid deaths are less than or equal to 7500 which may corresponds to young people having age less than 55. </a:t>
            </a:r>
          </a:p>
          <a:p>
            <a:endParaRPr lang="en-US" cap="none" dirty="0">
              <a:solidFill>
                <a:schemeClr val="tx1">
                  <a:lumMod val="95000"/>
                  <a:lumOff val="5000"/>
                </a:schemeClr>
              </a:solidFill>
              <a:latin typeface="Roboto" panose="02000000000000000000" pitchFamily="2" charset="0"/>
              <a:ea typeface="Roboto" panose="02000000000000000000" pitchFamily="2" charset="0"/>
            </a:endParaRPr>
          </a:p>
          <a:p>
            <a:r>
              <a:rPr lang="en-US" cap="none" dirty="0">
                <a:solidFill>
                  <a:schemeClr val="tx1">
                    <a:lumMod val="95000"/>
                    <a:lumOff val="5000"/>
                  </a:schemeClr>
                </a:solidFill>
                <a:latin typeface="Roboto" panose="02000000000000000000" pitchFamily="2" charset="0"/>
                <a:ea typeface="Roboto" panose="02000000000000000000" pitchFamily="2" charset="0"/>
              </a:rPr>
              <a:t>Similarly, CDF generated for monthly covid deaths for the people with and without underlying condition tells around 80% of the Covid deaths are less than 100 thousands (please note that value is divided by 1000).</a:t>
            </a:r>
          </a:p>
          <a:p>
            <a:pPr marL="0" indent="0">
              <a:buNone/>
            </a:pPr>
            <a:endParaRPr lang="en-US" sz="2000" cap="none" dirty="0">
              <a:solidFill>
                <a:schemeClr val="tx1">
                  <a:lumMod val="95000"/>
                  <a:lumOff val="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523483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7D51-4332-42B0-B603-A435506FF816}"/>
              </a:ext>
            </a:extLst>
          </p:cNvPr>
          <p:cNvSpPr>
            <a:spLocks noGrp="1"/>
          </p:cNvSpPr>
          <p:nvPr>
            <p:ph type="title"/>
          </p:nvPr>
        </p:nvSpPr>
        <p:spPr>
          <a:xfrm>
            <a:off x="397566" y="505874"/>
            <a:ext cx="10364451" cy="560926"/>
          </a:xfrm>
        </p:spPr>
        <p:txBody>
          <a:bodyPr>
            <a:normAutofit/>
          </a:bodyPr>
          <a:lstStyle/>
          <a:p>
            <a:pPr algn="l"/>
            <a:r>
              <a:rPr lang="en-US" sz="3000" b="1" dirty="0">
                <a:latin typeface="Calibri" panose="020F0502020204030204" pitchFamily="34" charset="0"/>
                <a:cs typeface="Calibri" panose="020F0502020204030204" pitchFamily="34" charset="0"/>
              </a:rPr>
              <a:t>Analytical Distribution</a:t>
            </a:r>
          </a:p>
        </p:txBody>
      </p:sp>
      <p:pic>
        <p:nvPicPr>
          <p:cNvPr id="5" name="Content Placeholder 4">
            <a:extLst>
              <a:ext uri="{FF2B5EF4-FFF2-40B4-BE49-F238E27FC236}">
                <a16:creationId xmlns:a16="http://schemas.microsoft.com/office/drawing/2014/main" id="{436EC80D-6E1B-46F5-B080-167AEB9C34AD}"/>
              </a:ext>
            </a:extLst>
          </p:cNvPr>
          <p:cNvPicPr>
            <a:picLocks noGrp="1" noChangeAspect="1"/>
          </p:cNvPicPr>
          <p:nvPr>
            <p:ph idx="1"/>
          </p:nvPr>
        </p:nvPicPr>
        <p:blipFill>
          <a:blip r:embed="rId2"/>
          <a:stretch>
            <a:fillRect/>
          </a:stretch>
        </p:blipFill>
        <p:spPr>
          <a:xfrm>
            <a:off x="397566" y="1765235"/>
            <a:ext cx="6361446" cy="4025965"/>
          </a:xfrm>
        </p:spPr>
      </p:pic>
      <p:sp>
        <p:nvSpPr>
          <p:cNvPr id="7" name="Content Placeholder 2">
            <a:extLst>
              <a:ext uri="{FF2B5EF4-FFF2-40B4-BE49-F238E27FC236}">
                <a16:creationId xmlns:a16="http://schemas.microsoft.com/office/drawing/2014/main" id="{9243C9F8-8993-4A43-940D-090E928282CE}"/>
              </a:ext>
            </a:extLst>
          </p:cNvPr>
          <p:cNvSpPr txBox="1">
            <a:spLocks/>
          </p:cNvSpPr>
          <p:nvPr/>
        </p:nvSpPr>
        <p:spPr>
          <a:xfrm>
            <a:off x="6997146" y="1686340"/>
            <a:ext cx="4797288" cy="43036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800" b="1" cap="none" dirty="0">
                <a:solidFill>
                  <a:schemeClr val="tx1">
                    <a:lumMod val="95000"/>
                    <a:lumOff val="5000"/>
                  </a:schemeClr>
                </a:solidFill>
                <a:latin typeface="Roboto" panose="02000000000000000000" pitchFamily="2" charset="0"/>
                <a:ea typeface="Roboto" panose="02000000000000000000" pitchFamily="2" charset="0"/>
              </a:rPr>
              <a:t>Analysis</a:t>
            </a:r>
          </a:p>
          <a:p>
            <a:r>
              <a:rPr lang="en-US" sz="1800" cap="none" dirty="0">
                <a:solidFill>
                  <a:schemeClr val="tx1">
                    <a:lumMod val="95000"/>
                    <a:lumOff val="5000"/>
                  </a:schemeClr>
                </a:solidFill>
                <a:latin typeface="Roboto" panose="02000000000000000000" pitchFamily="2" charset="0"/>
                <a:ea typeface="Roboto" panose="02000000000000000000" pitchFamily="2" charset="0"/>
              </a:rPr>
              <a:t>I wanted to compare the distributions of covid deaths for young people and old people. </a:t>
            </a:r>
          </a:p>
          <a:p>
            <a:r>
              <a:rPr lang="en-US" sz="1800" cap="none" dirty="0">
                <a:solidFill>
                  <a:schemeClr val="tx1">
                    <a:lumMod val="95000"/>
                    <a:lumOff val="5000"/>
                  </a:schemeClr>
                </a:solidFill>
                <a:latin typeface="Roboto" panose="02000000000000000000" pitchFamily="2" charset="0"/>
                <a:ea typeface="Roboto" panose="02000000000000000000" pitchFamily="2" charset="0"/>
              </a:rPr>
              <a:t>The plot illustrates how approximately normal the covid deaths for young people (blue line) is compared to the normal modal (gray line). </a:t>
            </a:r>
          </a:p>
          <a:p>
            <a:r>
              <a:rPr lang="en-US" sz="1800" cap="none" dirty="0">
                <a:solidFill>
                  <a:schemeClr val="tx1">
                    <a:lumMod val="95000"/>
                    <a:lumOff val="5000"/>
                  </a:schemeClr>
                </a:solidFill>
                <a:latin typeface="Roboto" panose="02000000000000000000" pitchFamily="2" charset="0"/>
                <a:ea typeface="Roboto" panose="02000000000000000000" pitchFamily="2" charset="0"/>
              </a:rPr>
              <a:t>It is relatively close but still deviates from the normal modal.</a:t>
            </a:r>
          </a:p>
        </p:txBody>
      </p:sp>
    </p:spTree>
    <p:extLst>
      <p:ext uri="{BB962C8B-B14F-4D97-AF65-F5344CB8AC3E}">
        <p14:creationId xmlns:p14="http://schemas.microsoft.com/office/powerpoint/2010/main" val="3311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7D51-4332-42B0-B603-A435506FF816}"/>
              </a:ext>
            </a:extLst>
          </p:cNvPr>
          <p:cNvSpPr>
            <a:spLocks noGrp="1"/>
          </p:cNvSpPr>
          <p:nvPr>
            <p:ph type="title"/>
          </p:nvPr>
        </p:nvSpPr>
        <p:spPr>
          <a:xfrm>
            <a:off x="569218" y="558882"/>
            <a:ext cx="10364451" cy="560926"/>
          </a:xfrm>
        </p:spPr>
        <p:txBody>
          <a:bodyPr>
            <a:normAutofit/>
          </a:bodyPr>
          <a:lstStyle/>
          <a:p>
            <a:pPr algn="l"/>
            <a:r>
              <a:rPr lang="en-US" sz="3000" b="1" dirty="0">
                <a:latin typeface="Calibri" panose="020F0502020204030204" pitchFamily="34" charset="0"/>
                <a:cs typeface="Calibri" panose="020F0502020204030204" pitchFamily="34" charset="0"/>
              </a:rPr>
              <a:t>Analytical Distribution</a:t>
            </a:r>
          </a:p>
        </p:txBody>
      </p:sp>
      <p:sp>
        <p:nvSpPr>
          <p:cNvPr id="7" name="Content Placeholder 2">
            <a:extLst>
              <a:ext uri="{FF2B5EF4-FFF2-40B4-BE49-F238E27FC236}">
                <a16:creationId xmlns:a16="http://schemas.microsoft.com/office/drawing/2014/main" id="{9243C9F8-8993-4A43-940D-090E928282CE}"/>
              </a:ext>
            </a:extLst>
          </p:cNvPr>
          <p:cNvSpPr txBox="1">
            <a:spLocks/>
          </p:cNvSpPr>
          <p:nvPr/>
        </p:nvSpPr>
        <p:spPr>
          <a:xfrm>
            <a:off x="569218" y="1421296"/>
            <a:ext cx="11225216" cy="104360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a:solidFill>
                  <a:schemeClr val="tx1">
                    <a:lumMod val="95000"/>
                    <a:lumOff val="5000"/>
                  </a:schemeClr>
                </a:solidFill>
                <a:latin typeface="Roboto" panose="02000000000000000000" pitchFamily="2" charset="0"/>
                <a:ea typeface="Roboto" panose="02000000000000000000" pitchFamily="2" charset="0"/>
              </a:rPr>
              <a:t>The plot illustrates how approximately normal the covid deaths for old people (blue line) is compared to the normal modal (gray line). </a:t>
            </a:r>
          </a:p>
          <a:p>
            <a:r>
              <a:rPr lang="en-US" sz="2000" cap="none" dirty="0">
                <a:solidFill>
                  <a:schemeClr val="tx1">
                    <a:lumMod val="95000"/>
                    <a:lumOff val="5000"/>
                  </a:schemeClr>
                </a:solidFill>
                <a:latin typeface="Roboto" panose="02000000000000000000" pitchFamily="2" charset="0"/>
                <a:ea typeface="Roboto" panose="02000000000000000000" pitchFamily="2" charset="0"/>
              </a:rPr>
              <a:t>Here also, we see deviation in the distribution </a:t>
            </a:r>
            <a:r>
              <a:rPr lang="en-US" cap="none" dirty="0">
                <a:solidFill>
                  <a:schemeClr val="tx1">
                    <a:lumMod val="95000"/>
                    <a:lumOff val="5000"/>
                  </a:schemeClr>
                </a:solidFill>
                <a:latin typeface="Roboto" panose="02000000000000000000" pitchFamily="2" charset="0"/>
                <a:ea typeface="Roboto" panose="02000000000000000000" pitchFamily="2" charset="0"/>
              </a:rPr>
              <a:t>compared to the </a:t>
            </a:r>
            <a:r>
              <a:rPr lang="en-US" sz="2000" cap="none" dirty="0">
                <a:solidFill>
                  <a:schemeClr val="tx1">
                    <a:lumMod val="95000"/>
                    <a:lumOff val="5000"/>
                  </a:schemeClr>
                </a:solidFill>
                <a:latin typeface="Roboto" panose="02000000000000000000" pitchFamily="2" charset="0"/>
                <a:ea typeface="Roboto" panose="02000000000000000000" pitchFamily="2" charset="0"/>
              </a:rPr>
              <a:t>normal modal.</a:t>
            </a:r>
          </a:p>
        </p:txBody>
      </p:sp>
      <p:pic>
        <p:nvPicPr>
          <p:cNvPr id="8" name="Picture 7">
            <a:extLst>
              <a:ext uri="{FF2B5EF4-FFF2-40B4-BE49-F238E27FC236}">
                <a16:creationId xmlns:a16="http://schemas.microsoft.com/office/drawing/2014/main" id="{A53474C7-0418-4D9F-8F73-A63EAD5FE593}"/>
              </a:ext>
            </a:extLst>
          </p:cNvPr>
          <p:cNvPicPr>
            <a:picLocks noChangeAspect="1"/>
          </p:cNvPicPr>
          <p:nvPr/>
        </p:nvPicPr>
        <p:blipFill>
          <a:blip r:embed="rId2"/>
          <a:stretch>
            <a:fillRect/>
          </a:stretch>
        </p:blipFill>
        <p:spPr>
          <a:xfrm>
            <a:off x="715617" y="2650435"/>
            <a:ext cx="9077740" cy="3896137"/>
          </a:xfrm>
          <a:prstGeom prst="rect">
            <a:avLst/>
          </a:prstGeom>
        </p:spPr>
      </p:pic>
    </p:spTree>
    <p:extLst>
      <p:ext uri="{BB962C8B-B14F-4D97-AF65-F5344CB8AC3E}">
        <p14:creationId xmlns:p14="http://schemas.microsoft.com/office/powerpoint/2010/main" val="1674812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7D51-4332-42B0-B603-A435506FF816}"/>
              </a:ext>
            </a:extLst>
          </p:cNvPr>
          <p:cNvSpPr>
            <a:spLocks noGrp="1"/>
          </p:cNvSpPr>
          <p:nvPr>
            <p:ph type="title"/>
          </p:nvPr>
        </p:nvSpPr>
        <p:spPr>
          <a:xfrm>
            <a:off x="569218" y="558882"/>
            <a:ext cx="10364451" cy="560926"/>
          </a:xfrm>
        </p:spPr>
        <p:txBody>
          <a:bodyPr>
            <a:normAutofit/>
          </a:bodyPr>
          <a:lstStyle/>
          <a:p>
            <a:pPr algn="l"/>
            <a:r>
              <a:rPr lang="en-US" sz="3000" b="1" dirty="0">
                <a:latin typeface="Calibri" panose="020F0502020204030204" pitchFamily="34" charset="0"/>
                <a:cs typeface="Calibri" panose="020F0502020204030204" pitchFamily="34" charset="0"/>
              </a:rPr>
              <a:t>Scatter plots</a:t>
            </a:r>
          </a:p>
        </p:txBody>
      </p:sp>
      <p:sp>
        <p:nvSpPr>
          <p:cNvPr id="7" name="Content Placeholder 2">
            <a:extLst>
              <a:ext uri="{FF2B5EF4-FFF2-40B4-BE49-F238E27FC236}">
                <a16:creationId xmlns:a16="http://schemas.microsoft.com/office/drawing/2014/main" id="{9243C9F8-8993-4A43-940D-090E928282CE}"/>
              </a:ext>
            </a:extLst>
          </p:cNvPr>
          <p:cNvSpPr txBox="1">
            <a:spLocks/>
          </p:cNvSpPr>
          <p:nvPr/>
        </p:nvSpPr>
        <p:spPr>
          <a:xfrm>
            <a:off x="569218" y="1421296"/>
            <a:ext cx="11225216" cy="10436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solidFill>
                  <a:schemeClr val="tx1">
                    <a:lumMod val="95000"/>
                    <a:lumOff val="5000"/>
                  </a:schemeClr>
                </a:solidFill>
                <a:latin typeface="Roboto" panose="02000000000000000000" pitchFamily="2" charset="0"/>
                <a:ea typeface="Roboto" panose="02000000000000000000" pitchFamily="2" charset="0"/>
              </a:rPr>
              <a:t>In this scatter plots for the weekly covid deaths by age data, we can see that there is a spread of points for covid deaths is more for old people compared to young people. Moreover, the spread is below 2000 for younger people whereas spread is throughout the chart for older people.</a:t>
            </a:r>
            <a:endParaRPr lang="en-US" sz="2000" cap="none" dirty="0">
              <a:solidFill>
                <a:schemeClr val="tx1">
                  <a:lumMod val="95000"/>
                  <a:lumOff val="5000"/>
                </a:schemeClr>
              </a:solidFill>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2674B747-350E-4368-893E-8B6D58E65D8E}"/>
              </a:ext>
            </a:extLst>
          </p:cNvPr>
          <p:cNvPicPr>
            <a:picLocks noChangeAspect="1"/>
          </p:cNvPicPr>
          <p:nvPr/>
        </p:nvPicPr>
        <p:blipFill>
          <a:blip r:embed="rId2"/>
          <a:stretch>
            <a:fillRect/>
          </a:stretch>
        </p:blipFill>
        <p:spPr>
          <a:xfrm>
            <a:off x="795130" y="2766393"/>
            <a:ext cx="9395792" cy="3676650"/>
          </a:xfrm>
          <a:prstGeom prst="rect">
            <a:avLst/>
          </a:prstGeom>
        </p:spPr>
      </p:pic>
    </p:spTree>
    <p:extLst>
      <p:ext uri="{BB962C8B-B14F-4D97-AF65-F5344CB8AC3E}">
        <p14:creationId xmlns:p14="http://schemas.microsoft.com/office/powerpoint/2010/main" val="726520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7D51-4332-42B0-B603-A435506FF816}"/>
              </a:ext>
            </a:extLst>
          </p:cNvPr>
          <p:cNvSpPr>
            <a:spLocks noGrp="1"/>
          </p:cNvSpPr>
          <p:nvPr>
            <p:ph type="title"/>
          </p:nvPr>
        </p:nvSpPr>
        <p:spPr>
          <a:xfrm>
            <a:off x="569218" y="558882"/>
            <a:ext cx="10364451" cy="560926"/>
          </a:xfrm>
        </p:spPr>
        <p:txBody>
          <a:bodyPr>
            <a:normAutofit/>
          </a:bodyPr>
          <a:lstStyle/>
          <a:p>
            <a:pPr algn="l"/>
            <a:r>
              <a:rPr lang="en-US" sz="3000" b="1" dirty="0">
                <a:latin typeface="Calibri" panose="020F0502020204030204" pitchFamily="34" charset="0"/>
                <a:cs typeface="Calibri" panose="020F0502020204030204" pitchFamily="34" charset="0"/>
              </a:rPr>
              <a:t>Scatter plots</a:t>
            </a:r>
          </a:p>
        </p:txBody>
      </p:sp>
      <p:sp>
        <p:nvSpPr>
          <p:cNvPr id="7" name="Content Placeholder 2">
            <a:extLst>
              <a:ext uri="{FF2B5EF4-FFF2-40B4-BE49-F238E27FC236}">
                <a16:creationId xmlns:a16="http://schemas.microsoft.com/office/drawing/2014/main" id="{9243C9F8-8993-4A43-940D-090E928282CE}"/>
              </a:ext>
            </a:extLst>
          </p:cNvPr>
          <p:cNvSpPr txBox="1">
            <a:spLocks/>
          </p:cNvSpPr>
          <p:nvPr/>
        </p:nvSpPr>
        <p:spPr>
          <a:xfrm>
            <a:off x="569218" y="1421296"/>
            <a:ext cx="11225216" cy="104360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solidFill>
                  <a:schemeClr val="tx1">
                    <a:lumMod val="95000"/>
                    <a:lumOff val="5000"/>
                  </a:schemeClr>
                </a:solidFill>
                <a:latin typeface="Roboto" panose="02000000000000000000" pitchFamily="2" charset="0"/>
                <a:ea typeface="Roboto" panose="02000000000000000000" pitchFamily="2" charset="0"/>
              </a:rPr>
              <a:t>In this scatter plots for the monthly covid deaths for the people with and without underlying condition also, we can see that there is a spread of points is more for the older people compared to young people. It make sense as older people are more prone to underlying conditions compared to young people</a:t>
            </a:r>
            <a:endParaRPr lang="en-US" sz="2000" cap="none" dirty="0">
              <a:solidFill>
                <a:schemeClr val="tx1">
                  <a:lumMod val="95000"/>
                  <a:lumOff val="5000"/>
                </a:schemeClr>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AC91BF37-A274-44FD-96E5-22860BA09B63}"/>
              </a:ext>
            </a:extLst>
          </p:cNvPr>
          <p:cNvPicPr>
            <a:picLocks noChangeAspect="1"/>
          </p:cNvPicPr>
          <p:nvPr/>
        </p:nvPicPr>
        <p:blipFill>
          <a:blip r:embed="rId2"/>
          <a:stretch>
            <a:fillRect/>
          </a:stretch>
        </p:blipFill>
        <p:spPr>
          <a:xfrm>
            <a:off x="783948" y="2637183"/>
            <a:ext cx="9035913" cy="3758235"/>
          </a:xfrm>
          <a:prstGeom prst="rect">
            <a:avLst/>
          </a:prstGeom>
        </p:spPr>
      </p:pic>
    </p:spTree>
    <p:extLst>
      <p:ext uri="{BB962C8B-B14F-4D97-AF65-F5344CB8AC3E}">
        <p14:creationId xmlns:p14="http://schemas.microsoft.com/office/powerpoint/2010/main" val="3949355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7D51-4332-42B0-B603-A435506FF816}"/>
              </a:ext>
            </a:extLst>
          </p:cNvPr>
          <p:cNvSpPr>
            <a:spLocks noGrp="1"/>
          </p:cNvSpPr>
          <p:nvPr>
            <p:ph type="title"/>
          </p:nvPr>
        </p:nvSpPr>
        <p:spPr>
          <a:xfrm>
            <a:off x="569218" y="558882"/>
            <a:ext cx="10364451" cy="560926"/>
          </a:xfrm>
        </p:spPr>
        <p:txBody>
          <a:bodyPr>
            <a:normAutofit fontScale="90000"/>
          </a:bodyPr>
          <a:lstStyle/>
          <a:p>
            <a:pPr algn="l"/>
            <a:r>
              <a:rPr lang="en-US" sz="3000" b="1" dirty="0">
                <a:latin typeface="Calibri" panose="020F0502020204030204" pitchFamily="34" charset="0"/>
                <a:cs typeface="Calibri" panose="020F0502020204030204" pitchFamily="34" charset="0"/>
              </a:rPr>
              <a:t>Hypothesis test - Weekly covid deaths for young and old people</a:t>
            </a:r>
          </a:p>
        </p:txBody>
      </p:sp>
      <p:sp>
        <p:nvSpPr>
          <p:cNvPr id="6" name="Content Placeholder 2">
            <a:extLst>
              <a:ext uri="{FF2B5EF4-FFF2-40B4-BE49-F238E27FC236}">
                <a16:creationId xmlns:a16="http://schemas.microsoft.com/office/drawing/2014/main" id="{D781CBD8-C208-4EC4-A77D-151735B6C8F6}"/>
              </a:ext>
            </a:extLst>
          </p:cNvPr>
          <p:cNvSpPr txBox="1">
            <a:spLocks/>
          </p:cNvSpPr>
          <p:nvPr/>
        </p:nvSpPr>
        <p:spPr>
          <a:xfrm>
            <a:off x="6115878" y="3740426"/>
            <a:ext cx="5480086" cy="16399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700" b="1" cap="none" dirty="0">
                <a:solidFill>
                  <a:schemeClr val="tx1">
                    <a:lumMod val="95000"/>
                    <a:lumOff val="5000"/>
                  </a:schemeClr>
                </a:solidFill>
                <a:latin typeface="Roboto" panose="02000000000000000000" pitchFamily="2" charset="0"/>
                <a:ea typeface="Roboto" panose="02000000000000000000" pitchFamily="2" charset="0"/>
              </a:rPr>
              <a:t>Observation:</a:t>
            </a:r>
            <a:r>
              <a:rPr lang="en-US" sz="1700" cap="none" dirty="0">
                <a:solidFill>
                  <a:schemeClr val="tx1">
                    <a:lumMod val="95000"/>
                    <a:lumOff val="5000"/>
                  </a:schemeClr>
                </a:solidFill>
                <a:latin typeface="Roboto" panose="02000000000000000000" pitchFamily="2" charset="0"/>
                <a:ea typeface="Roboto" panose="02000000000000000000" pitchFamily="2" charset="0"/>
              </a:rPr>
              <a:t> With a significant p-value, with 99% confidence, we can reject the null hypothesis in favor of alternative hypothesis that the difference in average covid death for young and old people is not due to chance</a:t>
            </a:r>
          </a:p>
          <a:p>
            <a:pPr marL="0" indent="0">
              <a:buNone/>
            </a:pPr>
            <a:endParaRPr lang="en-US" sz="2000" cap="none" dirty="0">
              <a:solidFill>
                <a:schemeClr val="tx1">
                  <a:lumMod val="95000"/>
                  <a:lumOff val="5000"/>
                </a:schemeClr>
              </a:solidFill>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E483454D-F3DD-4AAC-B3B3-531BA229A6A1}"/>
              </a:ext>
            </a:extLst>
          </p:cNvPr>
          <p:cNvPicPr>
            <a:picLocks noChangeAspect="1"/>
          </p:cNvPicPr>
          <p:nvPr/>
        </p:nvPicPr>
        <p:blipFill>
          <a:blip r:embed="rId2"/>
          <a:stretch>
            <a:fillRect/>
          </a:stretch>
        </p:blipFill>
        <p:spPr>
          <a:xfrm>
            <a:off x="6215272" y="1692964"/>
            <a:ext cx="4479233" cy="1868555"/>
          </a:xfrm>
          <a:prstGeom prst="rect">
            <a:avLst/>
          </a:prstGeom>
        </p:spPr>
      </p:pic>
      <p:sp>
        <p:nvSpPr>
          <p:cNvPr id="10" name="Content Placeholder 2">
            <a:extLst>
              <a:ext uri="{FF2B5EF4-FFF2-40B4-BE49-F238E27FC236}">
                <a16:creationId xmlns:a16="http://schemas.microsoft.com/office/drawing/2014/main" id="{C608C39C-600F-4A7C-9916-35981ADA5FDF}"/>
              </a:ext>
            </a:extLst>
          </p:cNvPr>
          <p:cNvSpPr txBox="1">
            <a:spLocks/>
          </p:cNvSpPr>
          <p:nvPr/>
        </p:nvSpPr>
        <p:spPr>
          <a:xfrm>
            <a:off x="635792" y="1712845"/>
            <a:ext cx="5480086" cy="381993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solidFill>
                  <a:schemeClr val="tx1">
                    <a:lumMod val="95000"/>
                    <a:lumOff val="5000"/>
                  </a:schemeClr>
                </a:solidFill>
                <a:latin typeface="Roboto" panose="02000000000000000000" pitchFamily="2" charset="0"/>
                <a:ea typeface="Roboto" panose="02000000000000000000" pitchFamily="2" charset="0"/>
              </a:rPr>
              <a:t>Looking at the PMF graphs, I noticed the covid deaths for young and old people did not have a normal distribution, but looks like bimodal distribution. I want to compare the mean deaths for young and old people</a:t>
            </a:r>
          </a:p>
          <a:p>
            <a:pPr marL="0" indent="0">
              <a:buNone/>
            </a:pPr>
            <a:r>
              <a:rPr lang="en-US" sz="2000" b="1" cap="none" dirty="0">
                <a:solidFill>
                  <a:schemeClr val="tx1">
                    <a:lumMod val="95000"/>
                    <a:lumOff val="5000"/>
                  </a:schemeClr>
                </a:solidFill>
                <a:latin typeface="Roboto" panose="02000000000000000000" pitchFamily="2" charset="0"/>
                <a:ea typeface="Roboto" panose="02000000000000000000" pitchFamily="2" charset="0"/>
              </a:rPr>
              <a:t>Null Hypothesis</a:t>
            </a:r>
          </a:p>
          <a:p>
            <a:pPr marL="0" indent="0">
              <a:buNone/>
            </a:pPr>
            <a:r>
              <a:rPr lang="en-US" cap="none" dirty="0">
                <a:solidFill>
                  <a:schemeClr val="tx1">
                    <a:lumMod val="95000"/>
                    <a:lumOff val="5000"/>
                  </a:schemeClr>
                </a:solidFill>
                <a:latin typeface="Roboto" panose="02000000000000000000" pitchFamily="2" charset="0"/>
                <a:ea typeface="Roboto" panose="02000000000000000000" pitchFamily="2" charset="0"/>
              </a:rPr>
              <a:t>H0 = mean of covid deaths for young people == mean of covid deaths for old people</a:t>
            </a:r>
          </a:p>
          <a:p>
            <a:pPr marL="0" indent="0">
              <a:buNone/>
            </a:pPr>
            <a:endParaRPr lang="en-US" cap="none" dirty="0">
              <a:solidFill>
                <a:schemeClr val="tx1">
                  <a:lumMod val="95000"/>
                  <a:lumOff val="5000"/>
                </a:schemeClr>
              </a:solidFill>
              <a:latin typeface="Roboto" panose="02000000000000000000" pitchFamily="2" charset="0"/>
              <a:ea typeface="Roboto" panose="02000000000000000000" pitchFamily="2" charset="0"/>
            </a:endParaRPr>
          </a:p>
          <a:p>
            <a:pPr marL="0" indent="0">
              <a:buNone/>
            </a:pPr>
            <a:r>
              <a:rPr lang="en-US" b="1" cap="none" dirty="0">
                <a:solidFill>
                  <a:schemeClr val="tx1">
                    <a:lumMod val="95000"/>
                    <a:lumOff val="5000"/>
                  </a:schemeClr>
                </a:solidFill>
                <a:latin typeface="Roboto" panose="02000000000000000000" pitchFamily="2" charset="0"/>
                <a:ea typeface="Roboto" panose="02000000000000000000" pitchFamily="2" charset="0"/>
              </a:rPr>
              <a:t>Alternative Hypothesis</a:t>
            </a:r>
          </a:p>
          <a:p>
            <a:pPr marL="0" indent="0">
              <a:buNone/>
            </a:pPr>
            <a:r>
              <a:rPr lang="en-US" cap="none" dirty="0">
                <a:solidFill>
                  <a:schemeClr val="tx1">
                    <a:lumMod val="95000"/>
                    <a:lumOff val="5000"/>
                  </a:schemeClr>
                </a:solidFill>
                <a:latin typeface="Roboto" panose="02000000000000000000" pitchFamily="2" charset="0"/>
                <a:ea typeface="Roboto" panose="02000000000000000000" pitchFamily="2" charset="0"/>
              </a:rPr>
              <a:t>HA = mean of covid deaths for young people != mean of covid deaths for old people</a:t>
            </a:r>
          </a:p>
          <a:p>
            <a:pPr marL="0" indent="0">
              <a:buNone/>
            </a:pPr>
            <a:endParaRPr lang="en-US" sz="2000" cap="none" dirty="0">
              <a:solidFill>
                <a:schemeClr val="tx1">
                  <a:lumMod val="95000"/>
                  <a:lumOff val="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495432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7D51-4332-42B0-B603-A435506FF816}"/>
              </a:ext>
            </a:extLst>
          </p:cNvPr>
          <p:cNvSpPr>
            <a:spLocks noGrp="1"/>
          </p:cNvSpPr>
          <p:nvPr>
            <p:ph type="title"/>
          </p:nvPr>
        </p:nvSpPr>
        <p:spPr>
          <a:xfrm>
            <a:off x="569218" y="558882"/>
            <a:ext cx="10364451" cy="560926"/>
          </a:xfrm>
        </p:spPr>
        <p:txBody>
          <a:bodyPr>
            <a:normAutofit fontScale="90000"/>
          </a:bodyPr>
          <a:lstStyle/>
          <a:p>
            <a:pPr algn="l"/>
            <a:r>
              <a:rPr lang="en-US" sz="3000" b="1" dirty="0">
                <a:latin typeface="Calibri" panose="020F0502020204030204" pitchFamily="34" charset="0"/>
                <a:cs typeface="Calibri" panose="020F0502020204030204" pitchFamily="34" charset="0"/>
              </a:rPr>
              <a:t>Hypothesis test - Monthly covid deaths for healthy people and people with underlying conditions</a:t>
            </a:r>
          </a:p>
        </p:txBody>
      </p:sp>
      <p:sp>
        <p:nvSpPr>
          <p:cNvPr id="6" name="Content Placeholder 2">
            <a:extLst>
              <a:ext uri="{FF2B5EF4-FFF2-40B4-BE49-F238E27FC236}">
                <a16:creationId xmlns:a16="http://schemas.microsoft.com/office/drawing/2014/main" id="{D781CBD8-C208-4EC4-A77D-151735B6C8F6}"/>
              </a:ext>
            </a:extLst>
          </p:cNvPr>
          <p:cNvSpPr txBox="1">
            <a:spLocks/>
          </p:cNvSpPr>
          <p:nvPr/>
        </p:nvSpPr>
        <p:spPr>
          <a:xfrm>
            <a:off x="6115878" y="3740426"/>
            <a:ext cx="5480086" cy="16399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700" b="1" cap="none" dirty="0">
                <a:solidFill>
                  <a:schemeClr val="tx1">
                    <a:lumMod val="95000"/>
                    <a:lumOff val="5000"/>
                  </a:schemeClr>
                </a:solidFill>
                <a:latin typeface="Roboto" panose="02000000000000000000" pitchFamily="2" charset="0"/>
                <a:ea typeface="Roboto" panose="02000000000000000000" pitchFamily="2" charset="0"/>
              </a:rPr>
              <a:t>Observation:</a:t>
            </a:r>
            <a:r>
              <a:rPr lang="en-US" sz="1700" cap="none" dirty="0">
                <a:solidFill>
                  <a:schemeClr val="tx1">
                    <a:lumMod val="95000"/>
                    <a:lumOff val="5000"/>
                  </a:schemeClr>
                </a:solidFill>
                <a:latin typeface="Roboto" panose="02000000000000000000" pitchFamily="2" charset="0"/>
                <a:ea typeface="Roboto" panose="02000000000000000000" pitchFamily="2" charset="0"/>
              </a:rPr>
              <a:t> Based on p-value, we can tell that the test is statistically significant and so we can reject the null hypothesis in favor of alternative hypothesis that the difference in average covid deaths of healthy and the people with underlying condition is not due to chance</a:t>
            </a:r>
          </a:p>
          <a:p>
            <a:pPr marL="0" indent="0">
              <a:buNone/>
            </a:pPr>
            <a:endParaRPr lang="en-US" sz="2000" cap="none" dirty="0">
              <a:solidFill>
                <a:schemeClr val="tx1">
                  <a:lumMod val="95000"/>
                  <a:lumOff val="5000"/>
                </a:schemeClr>
              </a:solidFill>
              <a:latin typeface="Roboto" panose="02000000000000000000" pitchFamily="2" charset="0"/>
              <a:ea typeface="Roboto" panose="02000000000000000000" pitchFamily="2" charset="0"/>
            </a:endParaRPr>
          </a:p>
        </p:txBody>
      </p:sp>
      <p:sp>
        <p:nvSpPr>
          <p:cNvPr id="10" name="Content Placeholder 2">
            <a:extLst>
              <a:ext uri="{FF2B5EF4-FFF2-40B4-BE49-F238E27FC236}">
                <a16:creationId xmlns:a16="http://schemas.microsoft.com/office/drawing/2014/main" id="{C608C39C-600F-4A7C-9916-35981ADA5FDF}"/>
              </a:ext>
            </a:extLst>
          </p:cNvPr>
          <p:cNvSpPr txBox="1">
            <a:spLocks/>
          </p:cNvSpPr>
          <p:nvPr/>
        </p:nvSpPr>
        <p:spPr>
          <a:xfrm>
            <a:off x="635792" y="1712845"/>
            <a:ext cx="5480086" cy="381993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solidFill>
                  <a:schemeClr val="tx1">
                    <a:lumMod val="95000"/>
                    <a:lumOff val="5000"/>
                  </a:schemeClr>
                </a:solidFill>
                <a:latin typeface="Roboto" panose="02000000000000000000" pitchFamily="2" charset="0"/>
                <a:ea typeface="Roboto" panose="02000000000000000000" pitchFamily="2" charset="0"/>
              </a:rPr>
              <a:t>Looking at the PMF graphs, I noticed the covid deaths for the people with and without underlying conditions did not have a normal distribution, but looks like bimodal distribution. I want to compare the mean deaths for the people with and without underlying conditions</a:t>
            </a:r>
          </a:p>
          <a:p>
            <a:pPr marL="0" indent="0">
              <a:buNone/>
            </a:pPr>
            <a:r>
              <a:rPr lang="en-US" sz="2000" b="1" cap="none" dirty="0">
                <a:solidFill>
                  <a:schemeClr val="tx1">
                    <a:lumMod val="95000"/>
                    <a:lumOff val="5000"/>
                  </a:schemeClr>
                </a:solidFill>
                <a:latin typeface="Roboto" panose="02000000000000000000" pitchFamily="2" charset="0"/>
                <a:ea typeface="Roboto" panose="02000000000000000000" pitchFamily="2" charset="0"/>
              </a:rPr>
              <a:t>Null Hypothesis</a:t>
            </a:r>
          </a:p>
          <a:p>
            <a:pPr marL="0" indent="0">
              <a:buNone/>
            </a:pPr>
            <a:r>
              <a:rPr lang="en-US" cap="none" dirty="0">
                <a:solidFill>
                  <a:schemeClr val="tx1">
                    <a:lumMod val="95000"/>
                    <a:lumOff val="5000"/>
                  </a:schemeClr>
                </a:solidFill>
                <a:latin typeface="Roboto" panose="02000000000000000000" pitchFamily="2" charset="0"/>
                <a:ea typeface="Roboto" panose="02000000000000000000" pitchFamily="2" charset="0"/>
              </a:rPr>
              <a:t>H0 = mean of covid deaths for healthy people == mean of covid deaths for people with underlying conditions</a:t>
            </a:r>
          </a:p>
          <a:p>
            <a:pPr marL="0" indent="0">
              <a:buNone/>
            </a:pPr>
            <a:endParaRPr lang="en-US" cap="none" dirty="0">
              <a:solidFill>
                <a:schemeClr val="tx1">
                  <a:lumMod val="95000"/>
                  <a:lumOff val="5000"/>
                </a:schemeClr>
              </a:solidFill>
              <a:latin typeface="Roboto" panose="02000000000000000000" pitchFamily="2" charset="0"/>
              <a:ea typeface="Roboto" panose="02000000000000000000" pitchFamily="2" charset="0"/>
            </a:endParaRPr>
          </a:p>
          <a:p>
            <a:pPr marL="0" indent="0">
              <a:buNone/>
            </a:pPr>
            <a:r>
              <a:rPr lang="en-US" b="1" cap="none" dirty="0">
                <a:solidFill>
                  <a:schemeClr val="tx1">
                    <a:lumMod val="95000"/>
                    <a:lumOff val="5000"/>
                  </a:schemeClr>
                </a:solidFill>
                <a:latin typeface="Roboto" panose="02000000000000000000" pitchFamily="2" charset="0"/>
                <a:ea typeface="Roboto" panose="02000000000000000000" pitchFamily="2" charset="0"/>
              </a:rPr>
              <a:t>Alternative Hypothesis</a:t>
            </a:r>
          </a:p>
          <a:p>
            <a:pPr marL="0" indent="0">
              <a:buNone/>
            </a:pPr>
            <a:r>
              <a:rPr lang="en-US" cap="none" dirty="0">
                <a:solidFill>
                  <a:schemeClr val="tx1">
                    <a:lumMod val="95000"/>
                    <a:lumOff val="5000"/>
                  </a:schemeClr>
                </a:solidFill>
                <a:latin typeface="Roboto" panose="02000000000000000000" pitchFamily="2" charset="0"/>
                <a:ea typeface="Roboto" panose="02000000000000000000" pitchFamily="2" charset="0"/>
              </a:rPr>
              <a:t>HA = mean of covid deaths for healthy people != mean of covid deaths for people with underlying conditions</a:t>
            </a:r>
          </a:p>
          <a:p>
            <a:pPr marL="0" indent="0">
              <a:buNone/>
            </a:pPr>
            <a:endParaRPr lang="en-US" sz="2000" cap="none" dirty="0">
              <a:solidFill>
                <a:schemeClr val="tx1">
                  <a:lumMod val="95000"/>
                  <a:lumOff val="5000"/>
                </a:schemeClr>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13F6B9F5-381E-4247-A0C3-E31615A3C6F0}"/>
              </a:ext>
            </a:extLst>
          </p:cNvPr>
          <p:cNvPicPr>
            <a:picLocks noChangeAspect="1"/>
          </p:cNvPicPr>
          <p:nvPr/>
        </p:nvPicPr>
        <p:blipFill>
          <a:blip r:embed="rId2"/>
          <a:stretch>
            <a:fillRect/>
          </a:stretch>
        </p:blipFill>
        <p:spPr>
          <a:xfrm>
            <a:off x="6248398" y="1693590"/>
            <a:ext cx="4976192" cy="1750317"/>
          </a:xfrm>
          <a:prstGeom prst="rect">
            <a:avLst/>
          </a:prstGeom>
        </p:spPr>
      </p:pic>
    </p:spTree>
    <p:extLst>
      <p:ext uri="{BB962C8B-B14F-4D97-AF65-F5344CB8AC3E}">
        <p14:creationId xmlns:p14="http://schemas.microsoft.com/office/powerpoint/2010/main" val="34585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FD7F-C497-4039-A8DB-9635A58FCFC4}"/>
              </a:ext>
            </a:extLst>
          </p:cNvPr>
          <p:cNvSpPr>
            <a:spLocks noGrp="1"/>
          </p:cNvSpPr>
          <p:nvPr>
            <p:ph type="title"/>
          </p:nvPr>
        </p:nvSpPr>
        <p:spPr>
          <a:xfrm>
            <a:off x="681861" y="593671"/>
            <a:ext cx="10364451" cy="890572"/>
          </a:xfrm>
        </p:spPr>
        <p:txBody>
          <a:bodyPr>
            <a:normAutofit/>
          </a:bodyPr>
          <a:lstStyle/>
          <a:p>
            <a:pPr algn="l"/>
            <a:r>
              <a:rPr lang="en-US" sz="3300" b="1" dirty="0">
                <a:latin typeface="Calibri" panose="020F0502020204030204" pitchFamily="34" charset="0"/>
                <a:cs typeface="Calibri" panose="020F0502020204030204" pitchFamily="34" charset="0"/>
              </a:rPr>
              <a:t>What is </a:t>
            </a:r>
            <a:r>
              <a:rPr lang="en-US" sz="3300" b="1" dirty="0" err="1">
                <a:latin typeface="Calibri" panose="020F0502020204030204" pitchFamily="34" charset="0"/>
                <a:cs typeface="Calibri" panose="020F0502020204030204" pitchFamily="34" charset="0"/>
              </a:rPr>
              <a:t>cdc</a:t>
            </a:r>
            <a:r>
              <a:rPr lang="en-US" sz="3300" b="1" dirty="0">
                <a:latin typeface="Calibri" panose="020F0502020204030204" pitchFamily="34" charset="0"/>
                <a:cs typeface="Calibri" panose="020F0502020204030204" pitchFamily="34" charset="0"/>
              </a:rPr>
              <a:t> and its role in covid-19?</a:t>
            </a:r>
          </a:p>
        </p:txBody>
      </p:sp>
      <p:sp>
        <p:nvSpPr>
          <p:cNvPr id="3" name="Content Placeholder 2">
            <a:extLst>
              <a:ext uri="{FF2B5EF4-FFF2-40B4-BE49-F238E27FC236}">
                <a16:creationId xmlns:a16="http://schemas.microsoft.com/office/drawing/2014/main" id="{DA41FC5E-B95A-4CE5-B9A8-E159E92895E9}"/>
              </a:ext>
            </a:extLst>
          </p:cNvPr>
          <p:cNvSpPr>
            <a:spLocks noGrp="1"/>
          </p:cNvSpPr>
          <p:nvPr>
            <p:ph idx="1"/>
          </p:nvPr>
        </p:nvSpPr>
        <p:spPr>
          <a:xfrm>
            <a:off x="599192" y="1887416"/>
            <a:ext cx="6944764" cy="4632654"/>
          </a:xfrm>
        </p:spPr>
        <p:txBody>
          <a:bodyPr>
            <a:normAutofit fontScale="92500" lnSpcReduction="10000"/>
          </a:bodyPr>
          <a:lstStyle/>
          <a:p>
            <a:r>
              <a:rPr lang="en-US" b="0" i="0" cap="none" dirty="0">
                <a:effectLst/>
                <a:latin typeface="Roboto" panose="02000000000000000000" pitchFamily="2" charset="0"/>
              </a:rPr>
              <a:t>The centers for disease control and prevention (CDC) is the national public health agency of the united states. </a:t>
            </a:r>
          </a:p>
          <a:p>
            <a:r>
              <a:rPr lang="en-US" cap="none" dirty="0">
                <a:latin typeface="Roboto" panose="02000000000000000000" pitchFamily="2" charset="0"/>
              </a:rPr>
              <a:t>The agency's main goal is the protection of public health and safety through the control and prevention of disease, injury, and disability in the US and worldwide.</a:t>
            </a:r>
          </a:p>
          <a:p>
            <a:r>
              <a:rPr lang="en-US" cap="none" dirty="0">
                <a:latin typeface="Roboto" panose="02000000000000000000" pitchFamily="2" charset="0"/>
              </a:rPr>
              <a:t>CDC is playing an essential role in the response to the Covid-19.</a:t>
            </a:r>
          </a:p>
          <a:p>
            <a:r>
              <a:rPr lang="en-US" cap="none" dirty="0">
                <a:latin typeface="Roboto" panose="02000000000000000000" pitchFamily="2" charset="0"/>
              </a:rPr>
              <a:t>CDC’s response to COVID-19 is designed to limit human-to-human transmission, minimize the impact of COVID-19 in vulnerable countries with limited preparedness capacity, and reduce specific threats that pose current and future risk to Americans</a:t>
            </a:r>
          </a:p>
          <a:p>
            <a:endParaRPr lang="en-US" b="0" i="0" cap="none" dirty="0">
              <a:effectLst/>
              <a:latin typeface="Arial" panose="020B0604020202020204" pitchFamily="34" charset="0"/>
            </a:endParaRPr>
          </a:p>
          <a:p>
            <a:endParaRPr lang="en-US" cap="none" dirty="0"/>
          </a:p>
        </p:txBody>
      </p:sp>
      <p:sp>
        <p:nvSpPr>
          <p:cNvPr id="4" name="AutoShape 2" descr="Alcohol-Related Disease Impact - Home Page">
            <a:extLst>
              <a:ext uri="{FF2B5EF4-FFF2-40B4-BE49-F238E27FC236}">
                <a16:creationId xmlns:a16="http://schemas.microsoft.com/office/drawing/2014/main" id="{5A761ADA-3B36-4E48-9E04-F413114C9D0A}"/>
              </a:ext>
            </a:extLst>
          </p:cNvPr>
          <p:cNvSpPr>
            <a:spLocks noChangeAspect="1" noChangeArrowheads="1"/>
          </p:cNvSpPr>
          <p:nvPr/>
        </p:nvSpPr>
        <p:spPr bwMode="auto">
          <a:xfrm>
            <a:off x="5559287"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CDC releases scaled-back guidance on reopening after White House blocked  earlier release - POLITICO">
            <a:extLst>
              <a:ext uri="{FF2B5EF4-FFF2-40B4-BE49-F238E27FC236}">
                <a16:creationId xmlns:a16="http://schemas.microsoft.com/office/drawing/2014/main" id="{A2620E62-2DBA-4CAA-82FB-8E588E953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956" y="1887416"/>
            <a:ext cx="4648043" cy="404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53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BACC-F4F0-4192-B88B-1969D86FB8EF}"/>
              </a:ext>
            </a:extLst>
          </p:cNvPr>
          <p:cNvSpPr>
            <a:spLocks noGrp="1"/>
          </p:cNvSpPr>
          <p:nvPr>
            <p:ph type="title"/>
          </p:nvPr>
        </p:nvSpPr>
        <p:spPr>
          <a:xfrm>
            <a:off x="661987" y="618517"/>
            <a:ext cx="10364451" cy="786213"/>
          </a:xfrm>
        </p:spPr>
        <p:txBody>
          <a:bodyPr>
            <a:noAutofit/>
          </a:bodyPr>
          <a:lstStyle/>
          <a:p>
            <a:pPr algn="l"/>
            <a:r>
              <a:rPr lang="en-US" sz="2700" b="1" dirty="0"/>
              <a:t>Regression analysis -</a:t>
            </a:r>
            <a:r>
              <a:rPr lang="en-US" sz="2700" b="1" dirty="0">
                <a:cs typeface="Calibri" panose="020F0502020204030204" pitchFamily="34" charset="0"/>
              </a:rPr>
              <a:t> Weekly covid deaths for young and old people</a:t>
            </a:r>
            <a:endParaRPr lang="en-US" sz="2700" b="1" dirty="0"/>
          </a:p>
        </p:txBody>
      </p:sp>
      <p:pic>
        <p:nvPicPr>
          <p:cNvPr id="5" name="Content Placeholder 4">
            <a:extLst>
              <a:ext uri="{FF2B5EF4-FFF2-40B4-BE49-F238E27FC236}">
                <a16:creationId xmlns:a16="http://schemas.microsoft.com/office/drawing/2014/main" id="{A29924BF-C96F-4440-A3B5-FFFDC46B1021}"/>
              </a:ext>
            </a:extLst>
          </p:cNvPr>
          <p:cNvPicPr>
            <a:picLocks noGrp="1" noChangeAspect="1"/>
          </p:cNvPicPr>
          <p:nvPr>
            <p:ph idx="1"/>
          </p:nvPr>
        </p:nvPicPr>
        <p:blipFill>
          <a:blip r:embed="rId2"/>
          <a:stretch>
            <a:fillRect/>
          </a:stretch>
        </p:blipFill>
        <p:spPr>
          <a:xfrm>
            <a:off x="6586330" y="1571388"/>
            <a:ext cx="4691896" cy="4551116"/>
          </a:xfrm>
        </p:spPr>
      </p:pic>
      <p:sp>
        <p:nvSpPr>
          <p:cNvPr id="6" name="Content Placeholder 2">
            <a:extLst>
              <a:ext uri="{FF2B5EF4-FFF2-40B4-BE49-F238E27FC236}">
                <a16:creationId xmlns:a16="http://schemas.microsoft.com/office/drawing/2014/main" id="{09FC2B26-6D58-43A8-A0ED-2BBE42328E07}"/>
              </a:ext>
            </a:extLst>
          </p:cNvPr>
          <p:cNvSpPr txBox="1">
            <a:spLocks/>
          </p:cNvSpPr>
          <p:nvPr/>
        </p:nvSpPr>
        <p:spPr>
          <a:xfrm>
            <a:off x="635792" y="1712844"/>
            <a:ext cx="5480086" cy="44096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000" b="1" cap="none" dirty="0">
                <a:solidFill>
                  <a:schemeClr val="tx1">
                    <a:lumMod val="95000"/>
                    <a:lumOff val="5000"/>
                  </a:schemeClr>
                </a:solidFill>
                <a:latin typeface="Roboto" panose="02000000000000000000" pitchFamily="2" charset="0"/>
                <a:ea typeface="Roboto" panose="02000000000000000000" pitchFamily="2" charset="0"/>
              </a:rPr>
              <a:t>Simple Regression</a:t>
            </a:r>
          </a:p>
          <a:p>
            <a:pPr marL="0" indent="0">
              <a:buNone/>
            </a:pPr>
            <a:r>
              <a:rPr lang="en-US" sz="1800" cap="none" dirty="0" err="1">
                <a:solidFill>
                  <a:schemeClr val="tx1">
                    <a:lumMod val="95000"/>
                    <a:lumOff val="5000"/>
                  </a:schemeClr>
                </a:solidFill>
                <a:latin typeface="Roboto" panose="02000000000000000000" pitchFamily="2" charset="0"/>
                <a:ea typeface="Roboto" panose="02000000000000000000" pitchFamily="2" charset="0"/>
              </a:rPr>
              <a:t>Endog</a:t>
            </a:r>
            <a:r>
              <a:rPr lang="en-US" sz="1800" cap="none" dirty="0">
                <a:solidFill>
                  <a:schemeClr val="tx1">
                    <a:lumMod val="95000"/>
                    <a:lumOff val="5000"/>
                  </a:schemeClr>
                </a:solidFill>
                <a:latin typeface="Roboto" panose="02000000000000000000" pitchFamily="2" charset="0"/>
                <a:ea typeface="Roboto" panose="02000000000000000000" pitchFamily="2" charset="0"/>
              </a:rPr>
              <a:t> variable: Covid Deaths</a:t>
            </a:r>
          </a:p>
          <a:p>
            <a:pPr marL="0" indent="0">
              <a:buNone/>
            </a:pPr>
            <a:r>
              <a:rPr lang="en-US" sz="1800" cap="none" dirty="0" err="1">
                <a:solidFill>
                  <a:schemeClr val="tx1">
                    <a:lumMod val="95000"/>
                    <a:lumOff val="5000"/>
                  </a:schemeClr>
                </a:solidFill>
                <a:latin typeface="Roboto" panose="02000000000000000000" pitchFamily="2" charset="0"/>
                <a:ea typeface="Roboto" panose="02000000000000000000" pitchFamily="2" charset="0"/>
              </a:rPr>
              <a:t>Exog</a:t>
            </a:r>
            <a:r>
              <a:rPr lang="en-US" sz="1800" cap="none" dirty="0">
                <a:solidFill>
                  <a:schemeClr val="tx1">
                    <a:lumMod val="95000"/>
                    <a:lumOff val="5000"/>
                  </a:schemeClr>
                </a:solidFill>
                <a:latin typeface="Roboto" panose="02000000000000000000" pitchFamily="2" charset="0"/>
                <a:ea typeface="Roboto" panose="02000000000000000000" pitchFamily="2" charset="0"/>
              </a:rPr>
              <a:t> Variable: Young or old people</a:t>
            </a:r>
          </a:p>
          <a:p>
            <a:pPr marL="0" indent="0">
              <a:buNone/>
            </a:pPr>
            <a:r>
              <a:rPr lang="en-US" sz="1800" cap="none" dirty="0">
                <a:solidFill>
                  <a:schemeClr val="tx1">
                    <a:lumMod val="95000"/>
                    <a:lumOff val="5000"/>
                  </a:schemeClr>
                </a:solidFill>
                <a:latin typeface="Roboto" panose="02000000000000000000" pitchFamily="2" charset="0"/>
                <a:ea typeface="Roboto" panose="02000000000000000000" pitchFamily="2" charset="0"/>
              </a:rPr>
              <a:t>R-squared: 43.9%</a:t>
            </a:r>
          </a:p>
          <a:p>
            <a:pPr marL="0" indent="0">
              <a:buNone/>
            </a:pPr>
            <a:r>
              <a:rPr lang="en-US" sz="1800" b="1" cap="none" dirty="0">
                <a:solidFill>
                  <a:schemeClr val="tx1">
                    <a:lumMod val="95000"/>
                    <a:lumOff val="5000"/>
                  </a:schemeClr>
                </a:solidFill>
                <a:latin typeface="Roboto" panose="02000000000000000000" pitchFamily="2" charset="0"/>
                <a:ea typeface="Roboto" panose="02000000000000000000" pitchFamily="2" charset="0"/>
              </a:rPr>
              <a:t>Observation: </a:t>
            </a:r>
            <a:r>
              <a:rPr lang="en-US" sz="1800" cap="none" dirty="0">
                <a:solidFill>
                  <a:schemeClr val="tx1">
                    <a:lumMod val="95000"/>
                    <a:lumOff val="5000"/>
                  </a:schemeClr>
                </a:solidFill>
                <a:latin typeface="Roboto" panose="02000000000000000000" pitchFamily="2" charset="0"/>
                <a:ea typeface="Roboto" panose="02000000000000000000" pitchFamily="2" charset="0"/>
              </a:rPr>
              <a:t>Although p-values are significant for both young and old people, old age people (having age &gt;= 55) is having high t value with 31.165 indicating the old age people are having correlation with Covid deaths compared to young age people (having age &lt; 55) who t value is -23.643. These values confirm that covid death is seen high for old age people compared to young age people.</a:t>
            </a:r>
          </a:p>
          <a:p>
            <a:endParaRPr lang="en-US" sz="2000" b="1" cap="none" dirty="0">
              <a:solidFill>
                <a:schemeClr val="tx1">
                  <a:lumMod val="95000"/>
                  <a:lumOff val="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75247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BACC-F4F0-4192-B88B-1969D86FB8EF}"/>
              </a:ext>
            </a:extLst>
          </p:cNvPr>
          <p:cNvSpPr>
            <a:spLocks noGrp="1"/>
          </p:cNvSpPr>
          <p:nvPr>
            <p:ph type="title"/>
          </p:nvPr>
        </p:nvSpPr>
        <p:spPr>
          <a:xfrm>
            <a:off x="661987" y="618517"/>
            <a:ext cx="10364451" cy="786213"/>
          </a:xfrm>
        </p:spPr>
        <p:txBody>
          <a:bodyPr>
            <a:noAutofit/>
          </a:bodyPr>
          <a:lstStyle/>
          <a:p>
            <a:pPr algn="l"/>
            <a:r>
              <a:rPr lang="en-US" sz="2700" b="1" dirty="0"/>
              <a:t>Regression analysis -</a:t>
            </a:r>
            <a:r>
              <a:rPr lang="en-US" sz="2700" b="1" dirty="0">
                <a:cs typeface="Calibri" panose="020F0502020204030204" pitchFamily="34" charset="0"/>
              </a:rPr>
              <a:t> Weekly covid deaths for young and old people</a:t>
            </a:r>
            <a:endParaRPr lang="en-US" sz="2700" b="1" dirty="0"/>
          </a:p>
        </p:txBody>
      </p:sp>
      <p:sp>
        <p:nvSpPr>
          <p:cNvPr id="6" name="Content Placeholder 2">
            <a:extLst>
              <a:ext uri="{FF2B5EF4-FFF2-40B4-BE49-F238E27FC236}">
                <a16:creationId xmlns:a16="http://schemas.microsoft.com/office/drawing/2014/main" id="{09FC2B26-6D58-43A8-A0ED-2BBE42328E07}"/>
              </a:ext>
            </a:extLst>
          </p:cNvPr>
          <p:cNvSpPr txBox="1">
            <a:spLocks/>
          </p:cNvSpPr>
          <p:nvPr/>
        </p:nvSpPr>
        <p:spPr>
          <a:xfrm>
            <a:off x="635792" y="1712844"/>
            <a:ext cx="5480086" cy="44096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000" b="1" cap="none" dirty="0">
                <a:solidFill>
                  <a:schemeClr val="tx1">
                    <a:lumMod val="95000"/>
                    <a:lumOff val="5000"/>
                  </a:schemeClr>
                </a:solidFill>
                <a:latin typeface="Roboto" panose="02000000000000000000" pitchFamily="2" charset="0"/>
                <a:ea typeface="Roboto" panose="02000000000000000000" pitchFamily="2" charset="0"/>
              </a:rPr>
              <a:t>Multiple Regression</a:t>
            </a:r>
          </a:p>
          <a:p>
            <a:pPr marL="0" indent="0">
              <a:buNone/>
            </a:pPr>
            <a:r>
              <a:rPr lang="en-US" sz="2000" cap="none" dirty="0">
                <a:solidFill>
                  <a:schemeClr val="tx1">
                    <a:lumMod val="95000"/>
                    <a:lumOff val="5000"/>
                  </a:schemeClr>
                </a:solidFill>
                <a:latin typeface="Roboto" panose="02000000000000000000" pitchFamily="2" charset="0"/>
                <a:ea typeface="Roboto" panose="02000000000000000000" pitchFamily="2" charset="0"/>
              </a:rPr>
              <a:t>Dependent variable: Covid Deaths</a:t>
            </a:r>
          </a:p>
          <a:p>
            <a:pPr marL="0" indent="0">
              <a:buNone/>
            </a:pPr>
            <a:r>
              <a:rPr lang="en-US" sz="2000" cap="none" dirty="0" err="1">
                <a:solidFill>
                  <a:schemeClr val="tx1">
                    <a:lumMod val="95000"/>
                    <a:lumOff val="5000"/>
                  </a:schemeClr>
                </a:solidFill>
                <a:latin typeface="Roboto" panose="02000000000000000000" pitchFamily="2" charset="0"/>
                <a:ea typeface="Roboto" panose="02000000000000000000" pitchFamily="2" charset="0"/>
              </a:rPr>
              <a:t>Exog</a:t>
            </a:r>
            <a:r>
              <a:rPr lang="en-US" sz="2000" cap="none" dirty="0">
                <a:solidFill>
                  <a:schemeClr val="tx1">
                    <a:lumMod val="95000"/>
                    <a:lumOff val="5000"/>
                  </a:schemeClr>
                </a:solidFill>
                <a:latin typeface="Roboto" panose="02000000000000000000" pitchFamily="2" charset="0"/>
                <a:ea typeface="Roboto" panose="02000000000000000000" pitchFamily="2" charset="0"/>
              </a:rPr>
              <a:t> Variable: age split and age group</a:t>
            </a:r>
          </a:p>
          <a:p>
            <a:pPr marL="0" indent="0">
              <a:buNone/>
            </a:pPr>
            <a:r>
              <a:rPr lang="en-US" sz="2000" cap="none" dirty="0">
                <a:solidFill>
                  <a:schemeClr val="tx1">
                    <a:lumMod val="95000"/>
                    <a:lumOff val="5000"/>
                  </a:schemeClr>
                </a:solidFill>
                <a:latin typeface="Roboto" panose="02000000000000000000" pitchFamily="2" charset="0"/>
                <a:ea typeface="Roboto" panose="02000000000000000000" pitchFamily="2" charset="0"/>
              </a:rPr>
              <a:t>R-Squared: 50.8%</a:t>
            </a:r>
          </a:p>
          <a:p>
            <a:pPr marL="0" indent="0">
              <a:buNone/>
            </a:pPr>
            <a:r>
              <a:rPr lang="en-US" sz="2000" b="1" cap="none" dirty="0">
                <a:solidFill>
                  <a:schemeClr val="tx1">
                    <a:lumMod val="95000"/>
                    <a:lumOff val="5000"/>
                  </a:schemeClr>
                </a:solidFill>
                <a:latin typeface="Roboto" panose="02000000000000000000" pitchFamily="2" charset="0"/>
                <a:ea typeface="Roboto" panose="02000000000000000000" pitchFamily="2" charset="0"/>
              </a:rPr>
              <a:t>Observation: </a:t>
            </a:r>
            <a:r>
              <a:rPr lang="en-US" sz="2000" cap="none" dirty="0">
                <a:solidFill>
                  <a:schemeClr val="tx1">
                    <a:lumMod val="95000"/>
                    <a:lumOff val="5000"/>
                  </a:schemeClr>
                </a:solidFill>
                <a:latin typeface="Roboto" panose="02000000000000000000" pitchFamily="2" charset="0"/>
                <a:ea typeface="Roboto" panose="02000000000000000000" pitchFamily="2" charset="0"/>
              </a:rPr>
              <a:t>The p-values for young people (having age &lt; 55) are in the range of .01 to 0.995 which implies that these age don’t have much impact on dependent variable “Covid deaths”. However, the p-values for old people are statistically significant implies major covid deaths are occurred to old age people (having age &gt; 55).</a:t>
            </a:r>
            <a:endParaRPr lang="en-US" sz="2000" b="1" cap="none" dirty="0">
              <a:solidFill>
                <a:schemeClr val="tx1">
                  <a:lumMod val="95000"/>
                  <a:lumOff val="5000"/>
                </a:schemeClr>
              </a:solidFill>
              <a:latin typeface="Roboto" panose="02000000000000000000" pitchFamily="2" charset="0"/>
              <a:ea typeface="Roboto" panose="02000000000000000000" pitchFamily="2" charset="0"/>
            </a:endParaRPr>
          </a:p>
        </p:txBody>
      </p:sp>
      <p:pic>
        <p:nvPicPr>
          <p:cNvPr id="16" name="Picture 15">
            <a:extLst>
              <a:ext uri="{FF2B5EF4-FFF2-40B4-BE49-F238E27FC236}">
                <a16:creationId xmlns:a16="http://schemas.microsoft.com/office/drawing/2014/main" id="{05E1FA45-FBBA-4EC9-A836-FAE1941A102C}"/>
              </a:ext>
            </a:extLst>
          </p:cNvPr>
          <p:cNvPicPr>
            <a:picLocks noChangeAspect="1"/>
          </p:cNvPicPr>
          <p:nvPr/>
        </p:nvPicPr>
        <p:blipFill>
          <a:blip r:embed="rId2"/>
          <a:stretch>
            <a:fillRect/>
          </a:stretch>
        </p:blipFill>
        <p:spPr>
          <a:xfrm>
            <a:off x="6565108" y="1131405"/>
            <a:ext cx="4991100" cy="5257800"/>
          </a:xfrm>
          <a:prstGeom prst="rect">
            <a:avLst/>
          </a:prstGeom>
        </p:spPr>
      </p:pic>
    </p:spTree>
    <p:extLst>
      <p:ext uri="{BB962C8B-B14F-4D97-AF65-F5344CB8AC3E}">
        <p14:creationId xmlns:p14="http://schemas.microsoft.com/office/powerpoint/2010/main" val="2426310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BACC-F4F0-4192-B88B-1969D86FB8EF}"/>
              </a:ext>
            </a:extLst>
          </p:cNvPr>
          <p:cNvSpPr>
            <a:spLocks noGrp="1"/>
          </p:cNvSpPr>
          <p:nvPr>
            <p:ph type="title"/>
          </p:nvPr>
        </p:nvSpPr>
        <p:spPr>
          <a:xfrm>
            <a:off x="661987" y="618517"/>
            <a:ext cx="10364451" cy="786213"/>
          </a:xfrm>
        </p:spPr>
        <p:txBody>
          <a:bodyPr>
            <a:noAutofit/>
          </a:bodyPr>
          <a:lstStyle/>
          <a:p>
            <a:pPr algn="l"/>
            <a:r>
              <a:rPr lang="en-US" sz="2700" b="1" dirty="0"/>
              <a:t>Regression analysis –</a:t>
            </a:r>
            <a:r>
              <a:rPr lang="en-US" sz="2700" b="1" dirty="0">
                <a:cs typeface="Calibri" panose="020F0502020204030204" pitchFamily="34" charset="0"/>
              </a:rPr>
              <a:t> monthly covid deaths for healthy and people with underlying condition</a:t>
            </a:r>
            <a:endParaRPr lang="en-US" sz="2700" b="1" dirty="0"/>
          </a:p>
        </p:txBody>
      </p:sp>
      <p:sp>
        <p:nvSpPr>
          <p:cNvPr id="6" name="Content Placeholder 2">
            <a:extLst>
              <a:ext uri="{FF2B5EF4-FFF2-40B4-BE49-F238E27FC236}">
                <a16:creationId xmlns:a16="http://schemas.microsoft.com/office/drawing/2014/main" id="{09FC2B26-6D58-43A8-A0ED-2BBE42328E07}"/>
              </a:ext>
            </a:extLst>
          </p:cNvPr>
          <p:cNvSpPr txBox="1">
            <a:spLocks/>
          </p:cNvSpPr>
          <p:nvPr/>
        </p:nvSpPr>
        <p:spPr>
          <a:xfrm>
            <a:off x="635792" y="1712845"/>
            <a:ext cx="5480086" cy="468008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000" b="1" cap="none" dirty="0">
                <a:solidFill>
                  <a:schemeClr val="tx1">
                    <a:lumMod val="95000"/>
                    <a:lumOff val="5000"/>
                  </a:schemeClr>
                </a:solidFill>
                <a:latin typeface="Roboto" panose="02000000000000000000" pitchFamily="2" charset="0"/>
                <a:ea typeface="Roboto" panose="02000000000000000000" pitchFamily="2" charset="0"/>
              </a:rPr>
              <a:t>Multiple Regression</a:t>
            </a:r>
          </a:p>
          <a:p>
            <a:pPr marL="0" indent="0">
              <a:buNone/>
            </a:pPr>
            <a:r>
              <a:rPr lang="en-US" sz="2000" cap="none" dirty="0">
                <a:solidFill>
                  <a:schemeClr val="tx1">
                    <a:lumMod val="95000"/>
                    <a:lumOff val="5000"/>
                  </a:schemeClr>
                </a:solidFill>
                <a:latin typeface="Roboto" panose="02000000000000000000" pitchFamily="2" charset="0"/>
                <a:ea typeface="Roboto" panose="02000000000000000000" pitchFamily="2" charset="0"/>
              </a:rPr>
              <a:t>Dependent variable: Covid Deaths</a:t>
            </a:r>
          </a:p>
          <a:p>
            <a:pPr marL="0" indent="0">
              <a:buNone/>
            </a:pPr>
            <a:r>
              <a:rPr lang="en-US" sz="2000" cap="none" dirty="0" err="1">
                <a:solidFill>
                  <a:schemeClr val="tx1">
                    <a:lumMod val="95000"/>
                    <a:lumOff val="5000"/>
                  </a:schemeClr>
                </a:solidFill>
                <a:latin typeface="Roboto" panose="02000000000000000000" pitchFamily="2" charset="0"/>
                <a:ea typeface="Roboto" panose="02000000000000000000" pitchFamily="2" charset="0"/>
              </a:rPr>
              <a:t>Exog</a:t>
            </a:r>
            <a:r>
              <a:rPr lang="en-US" sz="2000" cap="none" dirty="0">
                <a:solidFill>
                  <a:schemeClr val="tx1">
                    <a:lumMod val="95000"/>
                    <a:lumOff val="5000"/>
                  </a:schemeClr>
                </a:solidFill>
                <a:latin typeface="Roboto" panose="02000000000000000000" pitchFamily="2" charset="0"/>
                <a:ea typeface="Roboto" panose="02000000000000000000" pitchFamily="2" charset="0"/>
              </a:rPr>
              <a:t> Variable: underlying condition and age group</a:t>
            </a:r>
          </a:p>
          <a:p>
            <a:pPr marL="0" indent="0">
              <a:buNone/>
            </a:pPr>
            <a:r>
              <a:rPr lang="en-US" sz="2000" b="1" cap="none" dirty="0">
                <a:solidFill>
                  <a:schemeClr val="tx1">
                    <a:lumMod val="95000"/>
                    <a:lumOff val="5000"/>
                  </a:schemeClr>
                </a:solidFill>
                <a:latin typeface="Roboto" panose="02000000000000000000" pitchFamily="2" charset="0"/>
                <a:ea typeface="Roboto" panose="02000000000000000000" pitchFamily="2" charset="0"/>
              </a:rPr>
              <a:t>Observation: </a:t>
            </a:r>
            <a:r>
              <a:rPr lang="en-US" sz="2000" cap="none" dirty="0">
                <a:solidFill>
                  <a:schemeClr val="tx1">
                    <a:lumMod val="95000"/>
                    <a:lumOff val="5000"/>
                  </a:schemeClr>
                </a:solidFill>
                <a:latin typeface="Roboto" panose="02000000000000000000" pitchFamily="2" charset="0"/>
                <a:ea typeface="Roboto" panose="02000000000000000000" pitchFamily="2" charset="0"/>
              </a:rPr>
              <a:t>The p-values healthy and people with underlying conditio</a:t>
            </a:r>
            <a:r>
              <a:rPr lang="en-US" cap="none" dirty="0">
                <a:solidFill>
                  <a:schemeClr val="tx1">
                    <a:lumMod val="95000"/>
                    <a:lumOff val="5000"/>
                  </a:schemeClr>
                </a:solidFill>
                <a:latin typeface="Roboto" panose="02000000000000000000" pitchFamily="2" charset="0"/>
                <a:ea typeface="Roboto" panose="02000000000000000000" pitchFamily="2" charset="0"/>
              </a:rPr>
              <a:t>n are statistically significant. When we drilled down to age group, we see p-values for young people are in the range of .015 to 0.927 </a:t>
            </a:r>
            <a:r>
              <a:rPr lang="en-US" sz="2000" cap="none" dirty="0">
                <a:solidFill>
                  <a:schemeClr val="tx1">
                    <a:lumMod val="95000"/>
                    <a:lumOff val="5000"/>
                  </a:schemeClr>
                </a:solidFill>
                <a:latin typeface="Roboto" panose="02000000000000000000" pitchFamily="2" charset="0"/>
                <a:ea typeface="Roboto" panose="02000000000000000000" pitchFamily="2" charset="0"/>
              </a:rPr>
              <a:t>which implies that these age don’t have much impact on dependent variable “Covid deaths”. </a:t>
            </a:r>
          </a:p>
          <a:p>
            <a:pPr marL="0" indent="0">
              <a:buNone/>
            </a:pPr>
            <a:r>
              <a:rPr lang="en-US" sz="2000" cap="none" dirty="0">
                <a:solidFill>
                  <a:schemeClr val="tx1">
                    <a:lumMod val="95000"/>
                    <a:lumOff val="5000"/>
                  </a:schemeClr>
                </a:solidFill>
                <a:latin typeface="Roboto" panose="02000000000000000000" pitchFamily="2" charset="0"/>
                <a:ea typeface="Roboto" panose="02000000000000000000" pitchFamily="2" charset="0"/>
              </a:rPr>
              <a:t>However, the p-values for old people are statistically significant implies major covid deaths are occurred to old age people (having age &gt; 55). It makes sense as old people are more prone to underlying condition compared to young people.</a:t>
            </a:r>
            <a:endParaRPr lang="en-US" sz="2000" b="1" cap="none" dirty="0">
              <a:solidFill>
                <a:schemeClr val="tx1">
                  <a:lumMod val="95000"/>
                  <a:lumOff val="5000"/>
                </a:schemeClr>
              </a:solidFill>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9753F204-FFEF-46BF-960A-70355095B14A}"/>
              </a:ext>
            </a:extLst>
          </p:cNvPr>
          <p:cNvPicPr>
            <a:picLocks noChangeAspect="1"/>
          </p:cNvPicPr>
          <p:nvPr/>
        </p:nvPicPr>
        <p:blipFill>
          <a:blip r:embed="rId2"/>
          <a:stretch>
            <a:fillRect/>
          </a:stretch>
        </p:blipFill>
        <p:spPr>
          <a:xfrm>
            <a:off x="6544710" y="1154181"/>
            <a:ext cx="5172075" cy="5238750"/>
          </a:xfrm>
          <a:prstGeom prst="rect">
            <a:avLst/>
          </a:prstGeom>
        </p:spPr>
      </p:pic>
    </p:spTree>
    <p:extLst>
      <p:ext uri="{BB962C8B-B14F-4D97-AF65-F5344CB8AC3E}">
        <p14:creationId xmlns:p14="http://schemas.microsoft.com/office/powerpoint/2010/main" val="2456622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066667A-B496-4B56-B38D-57EEBFE839CA}"/>
              </a:ext>
            </a:extLst>
          </p:cNvPr>
          <p:cNvSpPr>
            <a:spLocks noGrp="1"/>
          </p:cNvSpPr>
          <p:nvPr>
            <p:ph idx="1"/>
          </p:nvPr>
        </p:nvSpPr>
        <p:spPr>
          <a:xfrm>
            <a:off x="913775" y="662608"/>
            <a:ext cx="10364452" cy="861391"/>
          </a:xfrm>
        </p:spPr>
        <p:txBody>
          <a:bodyPr>
            <a:normAutofit/>
          </a:bodyPr>
          <a:lstStyle/>
          <a:p>
            <a:pPr marL="0" indent="0">
              <a:buNone/>
            </a:pPr>
            <a:r>
              <a:rPr lang="en-US" sz="2800" b="1" dirty="0">
                <a:latin typeface="+mj-lt"/>
              </a:rPr>
              <a:t>References</a:t>
            </a:r>
          </a:p>
          <a:p>
            <a:pPr marL="0" indent="0">
              <a:buNone/>
            </a:pPr>
            <a:endParaRPr lang="en-US" sz="2800" b="1" dirty="0">
              <a:latin typeface="+mj-lt"/>
            </a:endParaRPr>
          </a:p>
        </p:txBody>
      </p:sp>
      <p:sp>
        <p:nvSpPr>
          <p:cNvPr id="10" name="TextBox 9">
            <a:extLst>
              <a:ext uri="{FF2B5EF4-FFF2-40B4-BE49-F238E27FC236}">
                <a16:creationId xmlns:a16="http://schemas.microsoft.com/office/drawing/2014/main" id="{F53FDD30-8C7B-4BDE-B89B-19725E70D3F8}"/>
              </a:ext>
            </a:extLst>
          </p:cNvPr>
          <p:cNvSpPr txBox="1"/>
          <p:nvPr/>
        </p:nvSpPr>
        <p:spPr>
          <a:xfrm>
            <a:off x="887271" y="1749287"/>
            <a:ext cx="9648207" cy="2585323"/>
          </a:xfrm>
          <a:prstGeom prst="rect">
            <a:avLst/>
          </a:prstGeom>
          <a:noFill/>
        </p:spPr>
        <p:txBody>
          <a:bodyPr wrap="square">
            <a:spAutoFit/>
          </a:bodyPr>
          <a:lstStyle/>
          <a:p>
            <a:r>
              <a:rPr lang="en-US" b="1" i="0" dirty="0">
                <a:effectLst/>
                <a:latin typeface="+mj-lt"/>
              </a:rPr>
              <a:t>CDC dataset:</a:t>
            </a:r>
            <a:r>
              <a:rPr lang="en-US" b="0" i="0" dirty="0">
                <a:effectLst/>
                <a:latin typeface="+mj-lt"/>
              </a:rPr>
              <a:t> </a:t>
            </a:r>
          </a:p>
          <a:p>
            <a:r>
              <a:rPr lang="en-US" b="0" i="0" u="sng" dirty="0">
                <a:solidFill>
                  <a:schemeClr val="accent1">
                    <a:lumMod val="75000"/>
                  </a:schemeClr>
                </a:solidFill>
                <a:effectLst/>
                <a:latin typeface="+mj-lt"/>
                <a:hlinkClick r:id="rId2">
                  <a:extLst>
                    <a:ext uri="{A12FA001-AC4F-418D-AE19-62706E023703}">
                      <ahyp:hlinkClr xmlns:ahyp="http://schemas.microsoft.com/office/drawing/2018/hyperlinkcolor" val="tx"/>
                    </a:ext>
                  </a:extLst>
                </a:hlinkClick>
              </a:rPr>
              <a:t>https://data.cdc.gov/browse</a:t>
            </a:r>
            <a:endParaRPr lang="en-US" b="0" i="0" u="sng" dirty="0">
              <a:solidFill>
                <a:schemeClr val="accent1">
                  <a:lumMod val="75000"/>
                </a:schemeClr>
              </a:solidFill>
              <a:effectLst/>
              <a:latin typeface="+mj-lt"/>
            </a:endParaRPr>
          </a:p>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https://data.cdc.gov/NCHS/Provisional-COVID-19-Deaths-by-Sex-and-Age/9bhg-hcku</a:t>
            </a:r>
            <a:endParaRPr lang="en-US" dirty="0">
              <a:solidFill>
                <a:schemeClr val="accent1">
                  <a:lumMod val="75000"/>
                </a:schemeClr>
              </a:solidFill>
            </a:endParaRPr>
          </a:p>
          <a:p>
            <a:r>
              <a:rPr lang="en-US" dirty="0">
                <a:solidFill>
                  <a:schemeClr val="accent1">
                    <a:lumMod val="75000"/>
                  </a:schemeClr>
                </a:solidFill>
                <a:hlinkClick r:id="rId4">
                  <a:extLst>
                    <a:ext uri="{A12FA001-AC4F-418D-AE19-62706E023703}">
                      <ahyp:hlinkClr xmlns:ahyp="http://schemas.microsoft.com/office/drawing/2018/hyperlinkcolor" val="tx"/>
                    </a:ext>
                  </a:extLst>
                </a:hlinkClick>
              </a:rPr>
              <a:t>https://data.cdc.gov/NCHS/Conditions-Contributing-to-COVID-19-Deaths-by-Stat/hk9y-quqm</a:t>
            </a:r>
            <a:endParaRPr lang="en-US" dirty="0">
              <a:solidFill>
                <a:schemeClr val="accent1">
                  <a:lumMod val="75000"/>
                </a:schemeClr>
              </a:solidFill>
            </a:endParaRPr>
          </a:p>
          <a:p>
            <a:endParaRPr lang="en-US" u="sng" dirty="0">
              <a:solidFill>
                <a:schemeClr val="accent1">
                  <a:lumMod val="60000"/>
                  <a:lumOff val="40000"/>
                </a:schemeClr>
              </a:solidFill>
              <a:latin typeface="+mj-lt"/>
            </a:endParaRPr>
          </a:p>
          <a:p>
            <a:r>
              <a:rPr lang="en-US" b="1" dirty="0" err="1">
                <a:latin typeface="+mj-lt"/>
              </a:rPr>
              <a:t>ThinkStats</a:t>
            </a:r>
            <a:r>
              <a:rPr lang="en-US" b="1" dirty="0">
                <a:latin typeface="+mj-lt"/>
              </a:rPr>
              <a:t>: </a:t>
            </a:r>
          </a:p>
          <a:p>
            <a:r>
              <a:rPr lang="en-US" b="0" i="0" u="sng" dirty="0">
                <a:solidFill>
                  <a:schemeClr val="accent1">
                    <a:lumMod val="75000"/>
                  </a:schemeClr>
                </a:solidFill>
                <a:effectLst/>
                <a:latin typeface="+mj-lt"/>
                <a:hlinkClick r:id="rId5">
                  <a:extLst>
                    <a:ext uri="{A12FA001-AC4F-418D-AE19-62706E023703}">
                      <ahyp:hlinkClr xmlns:ahyp="http://schemas.microsoft.com/office/drawing/2018/hyperlinkcolor" val="tx"/>
                    </a:ext>
                  </a:extLst>
                </a:hlinkClick>
              </a:rPr>
              <a:t>http://thinkstats2.com</a:t>
            </a:r>
            <a:endParaRPr lang="en-US" b="0" i="0" u="sng" dirty="0">
              <a:solidFill>
                <a:schemeClr val="accent1">
                  <a:lumMod val="75000"/>
                </a:schemeClr>
              </a:solidFill>
              <a:effectLst/>
              <a:latin typeface="+mj-lt"/>
            </a:endParaRPr>
          </a:p>
          <a:p>
            <a:r>
              <a:rPr lang="en-US" b="0" i="0" u="sng" dirty="0">
                <a:solidFill>
                  <a:schemeClr val="accent1">
                    <a:lumMod val="75000"/>
                  </a:schemeClr>
                </a:solidFill>
                <a:effectLst/>
                <a:latin typeface="+mj-lt"/>
              </a:rPr>
              <a:t>https://github.com/AllenDowney/ThinkStats2</a:t>
            </a:r>
          </a:p>
          <a:p>
            <a:endParaRPr lang="en-US" dirty="0">
              <a:solidFill>
                <a:schemeClr val="accent1">
                  <a:lumMod val="60000"/>
                  <a:lumOff val="40000"/>
                </a:schemeClr>
              </a:solidFill>
              <a:latin typeface="+mj-lt"/>
            </a:endParaRPr>
          </a:p>
        </p:txBody>
      </p:sp>
    </p:spTree>
    <p:extLst>
      <p:ext uri="{BB962C8B-B14F-4D97-AF65-F5344CB8AC3E}">
        <p14:creationId xmlns:p14="http://schemas.microsoft.com/office/powerpoint/2010/main" val="231117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FD7F-C497-4039-A8DB-9635A58FCFC4}"/>
              </a:ext>
            </a:extLst>
          </p:cNvPr>
          <p:cNvSpPr>
            <a:spLocks noGrp="1"/>
          </p:cNvSpPr>
          <p:nvPr>
            <p:ph type="title"/>
          </p:nvPr>
        </p:nvSpPr>
        <p:spPr>
          <a:xfrm>
            <a:off x="674612" y="618518"/>
            <a:ext cx="10364451" cy="839221"/>
          </a:xfrm>
        </p:spPr>
        <p:txBody>
          <a:bodyPr>
            <a:normAutofit/>
          </a:bodyPr>
          <a:lstStyle/>
          <a:p>
            <a:pPr algn="l"/>
            <a:r>
              <a:rPr lang="en-US" sz="3300" b="1" dirty="0">
                <a:latin typeface="Calibri" panose="020F0502020204030204" pitchFamily="34" charset="0"/>
                <a:cs typeface="Calibri" panose="020F0502020204030204" pitchFamily="34" charset="0"/>
              </a:rPr>
              <a:t>Datasets for analysis</a:t>
            </a:r>
          </a:p>
        </p:txBody>
      </p:sp>
      <p:sp>
        <p:nvSpPr>
          <p:cNvPr id="3" name="Content Placeholder 2">
            <a:extLst>
              <a:ext uri="{FF2B5EF4-FFF2-40B4-BE49-F238E27FC236}">
                <a16:creationId xmlns:a16="http://schemas.microsoft.com/office/drawing/2014/main" id="{DA41FC5E-B95A-4CE5-B9A8-E159E92895E9}"/>
              </a:ext>
            </a:extLst>
          </p:cNvPr>
          <p:cNvSpPr>
            <a:spLocks noGrp="1"/>
          </p:cNvSpPr>
          <p:nvPr>
            <p:ph idx="1"/>
          </p:nvPr>
        </p:nvSpPr>
        <p:spPr>
          <a:xfrm>
            <a:off x="6135757" y="1960305"/>
            <a:ext cx="5168974" cy="2121366"/>
          </a:xfrm>
        </p:spPr>
        <p:txBody>
          <a:bodyPr>
            <a:normAutofit fontScale="92500" lnSpcReduction="10000"/>
          </a:bodyPr>
          <a:lstStyle/>
          <a:p>
            <a:r>
              <a:rPr lang="en-US" sz="1800" cap="none" dirty="0">
                <a:latin typeface="Roboto" panose="02000000000000000000" pitchFamily="2" charset="0"/>
              </a:rPr>
              <a:t>Numerous Covid-19 datasets available for public use in CDC websites. </a:t>
            </a:r>
          </a:p>
          <a:p>
            <a:r>
              <a:rPr lang="en-US" sz="1800" cap="none" dirty="0">
                <a:latin typeface="Roboto" panose="02000000000000000000" pitchFamily="2" charset="0"/>
              </a:rPr>
              <a:t>Datasets feature case surveillance, deaths, population, race, sex, and age</a:t>
            </a:r>
          </a:p>
          <a:p>
            <a:r>
              <a:rPr lang="en-US" sz="1800" cap="none" dirty="0">
                <a:latin typeface="Roboto" panose="02000000000000000000" pitchFamily="2" charset="0"/>
              </a:rPr>
              <a:t>CDC reports aggregate counts of COVID-19 cases and death numbers daily online. </a:t>
            </a:r>
          </a:p>
        </p:txBody>
      </p:sp>
      <p:pic>
        <p:nvPicPr>
          <p:cNvPr id="3074" name="Picture 2" descr="Tracking the Vaccinated by Name, Race Challenges Privacy Laws">
            <a:extLst>
              <a:ext uri="{FF2B5EF4-FFF2-40B4-BE49-F238E27FC236}">
                <a16:creationId xmlns:a16="http://schemas.microsoft.com/office/drawing/2014/main" id="{952792C7-89AF-4667-9C5A-45079ADFB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28" y="1960304"/>
            <a:ext cx="5168974" cy="21876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2057F44-9B3E-4AA1-89FE-E5C00388D3E8}"/>
              </a:ext>
            </a:extLst>
          </p:cNvPr>
          <p:cNvSpPr txBox="1">
            <a:spLocks/>
          </p:cNvSpPr>
          <p:nvPr/>
        </p:nvSpPr>
        <p:spPr>
          <a:xfrm>
            <a:off x="622227" y="4392076"/>
            <a:ext cx="11370990" cy="24659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cap="none" dirty="0">
                <a:latin typeface="Roboto" panose="02000000000000000000" pitchFamily="2" charset="0"/>
                <a:ea typeface="Roboto" panose="02000000000000000000" pitchFamily="2" charset="0"/>
              </a:rPr>
              <a:t>Among numerous datasets available in CDC, below are ones considered for the analysis</a:t>
            </a:r>
          </a:p>
          <a:p>
            <a:pPr lvl="1"/>
            <a:r>
              <a:rPr lang="en-US" b="1" cap="none" dirty="0">
                <a:solidFill>
                  <a:schemeClr val="accent1">
                    <a:lumMod val="75000"/>
                  </a:schemeClr>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Provisional COVID-19 Deaths by Sex and Age</a:t>
            </a:r>
            <a:endParaRPr lang="en-US" b="1" cap="none" dirty="0">
              <a:solidFill>
                <a:schemeClr val="accent1">
                  <a:lumMod val="75000"/>
                </a:schemeClr>
              </a:solidFill>
              <a:latin typeface="Roboto" panose="02000000000000000000" pitchFamily="2" charset="0"/>
              <a:ea typeface="Roboto" panose="02000000000000000000" pitchFamily="2" charset="0"/>
            </a:endParaRPr>
          </a:p>
          <a:p>
            <a:pPr lvl="1"/>
            <a:r>
              <a:rPr lang="en-US" b="1" cap="none" dirty="0">
                <a:latin typeface="Roboto" panose="02000000000000000000" pitchFamily="2" charset="0"/>
                <a:ea typeface="Roboto" panose="02000000000000000000" pitchFamily="2" charset="0"/>
                <a:hlinkClick r:id="rId4"/>
              </a:rPr>
              <a:t>Provisional COVID-19 Deaths by Week, Sex, and Age</a:t>
            </a:r>
            <a:endParaRPr lang="en-US" b="1" cap="none" dirty="0">
              <a:latin typeface="Roboto" panose="02000000000000000000" pitchFamily="2" charset="0"/>
              <a:ea typeface="Roboto" panose="02000000000000000000" pitchFamily="2" charset="0"/>
            </a:endParaRPr>
          </a:p>
          <a:p>
            <a:pPr lvl="1"/>
            <a:r>
              <a:rPr lang="en-US" b="1" i="0" cap="none" dirty="0">
                <a:solidFill>
                  <a:schemeClr val="accent1">
                    <a:lumMod val="75000"/>
                  </a:schemeClr>
                </a:solidFill>
                <a:effectLst/>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Conditions contributing to COVID-19 deaths, by state and age, provisional 2020-2021</a:t>
            </a:r>
            <a:endParaRPr lang="en-US" b="1" cap="none" dirty="0">
              <a:solidFill>
                <a:schemeClr val="accent1">
                  <a:lumMod val="75000"/>
                </a:schemeClr>
              </a:solidFill>
              <a:latin typeface="Roboto" panose="02000000000000000000" pitchFamily="2" charset="0"/>
              <a:ea typeface="Roboto" panose="02000000000000000000" pitchFamily="2" charset="0"/>
            </a:endParaRPr>
          </a:p>
          <a:p>
            <a:pPr lvl="1"/>
            <a:endParaRPr lang="en-US" sz="2000" cap="none" dirty="0">
              <a:solidFill>
                <a:schemeClr val="accent1">
                  <a:lumMod val="7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1579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FD7F-C497-4039-A8DB-9635A58FCFC4}"/>
              </a:ext>
            </a:extLst>
          </p:cNvPr>
          <p:cNvSpPr>
            <a:spLocks noGrp="1"/>
          </p:cNvSpPr>
          <p:nvPr>
            <p:ph type="title"/>
          </p:nvPr>
        </p:nvSpPr>
        <p:spPr>
          <a:xfrm>
            <a:off x="674612" y="618518"/>
            <a:ext cx="10364451" cy="958491"/>
          </a:xfrm>
        </p:spPr>
        <p:txBody>
          <a:bodyPr>
            <a:normAutofit/>
          </a:bodyPr>
          <a:lstStyle/>
          <a:p>
            <a:pPr algn="l"/>
            <a:r>
              <a:rPr lang="en-US" sz="3300" b="1" dirty="0">
                <a:latin typeface="Calibri" panose="020F0502020204030204" pitchFamily="34" charset="0"/>
                <a:cs typeface="Calibri" panose="020F0502020204030204" pitchFamily="34" charset="0"/>
              </a:rPr>
              <a:t>Datasets considered for analysis</a:t>
            </a:r>
          </a:p>
        </p:txBody>
      </p:sp>
      <p:sp>
        <p:nvSpPr>
          <p:cNvPr id="3" name="Content Placeholder 2">
            <a:extLst>
              <a:ext uri="{FF2B5EF4-FFF2-40B4-BE49-F238E27FC236}">
                <a16:creationId xmlns:a16="http://schemas.microsoft.com/office/drawing/2014/main" id="{DA41FC5E-B95A-4CE5-B9A8-E159E92895E9}"/>
              </a:ext>
            </a:extLst>
          </p:cNvPr>
          <p:cNvSpPr>
            <a:spLocks noGrp="1"/>
          </p:cNvSpPr>
          <p:nvPr>
            <p:ph idx="1"/>
          </p:nvPr>
        </p:nvSpPr>
        <p:spPr>
          <a:xfrm>
            <a:off x="622227" y="2039814"/>
            <a:ext cx="5473773" cy="4199667"/>
          </a:xfrm>
        </p:spPr>
        <p:txBody>
          <a:bodyPr>
            <a:normAutofit/>
          </a:bodyPr>
          <a:lstStyle/>
          <a:p>
            <a:r>
              <a:rPr lang="en-US" sz="1600" b="1" i="0" cap="none" dirty="0">
                <a:solidFill>
                  <a:schemeClr val="tx1">
                    <a:lumMod val="95000"/>
                    <a:lumOff val="5000"/>
                  </a:schemeClr>
                </a:solidFill>
                <a:effectLst/>
                <a:latin typeface="Roboto" panose="02000000000000000000" pitchFamily="2" charset="0"/>
                <a:ea typeface="Roboto" panose="02000000000000000000" pitchFamily="2" charset="0"/>
              </a:rPr>
              <a:t>Dataset 1: Provisional COVID-19 deaths by week, sex, and age</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Data as of – Date of Analysis</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State - Jurisdiction of occurrence</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MMWR Week – MMWR week number</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End Week - Last week-ending date of data period</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Sex - Sex</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Age Group - Age group</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Total Deaths – Deaths from all causes of deaths</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COVID-19 Deaths - Deaths Involving COVID-19</a:t>
            </a:r>
          </a:p>
        </p:txBody>
      </p:sp>
      <p:sp>
        <p:nvSpPr>
          <p:cNvPr id="6" name="Content Placeholder 2">
            <a:extLst>
              <a:ext uri="{FF2B5EF4-FFF2-40B4-BE49-F238E27FC236}">
                <a16:creationId xmlns:a16="http://schemas.microsoft.com/office/drawing/2014/main" id="{7AD9390D-0071-470B-8FF8-51BB5E7BACDA}"/>
              </a:ext>
            </a:extLst>
          </p:cNvPr>
          <p:cNvSpPr txBox="1">
            <a:spLocks/>
          </p:cNvSpPr>
          <p:nvPr/>
        </p:nvSpPr>
        <p:spPr>
          <a:xfrm>
            <a:off x="6096001" y="2039813"/>
            <a:ext cx="5618922" cy="41996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600" b="1" i="0" cap="none" dirty="0">
                <a:solidFill>
                  <a:schemeClr val="tx1">
                    <a:lumMod val="95000"/>
                    <a:lumOff val="5000"/>
                  </a:schemeClr>
                </a:solidFill>
                <a:effectLst/>
                <a:latin typeface="Roboto" panose="02000000000000000000" pitchFamily="2" charset="0"/>
                <a:ea typeface="Roboto" panose="02000000000000000000" pitchFamily="2" charset="0"/>
              </a:rPr>
              <a:t>Dataset 2: Conditions contributing to COVID-19 deaths, by state and age, provisional 2020-2021</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Start Date - First week-ending date of data period</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End Date - Last week-ending date of data period</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Group - Time-period Indicator for record: by Month, by Year, Total</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State - Jurisdiction of occurrence </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Condition - Condition contributing to deaths involving COVID-19</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Age Group - Age group</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COVID-19 Deaths - COVID 19 Deaths</a:t>
            </a:r>
          </a:p>
        </p:txBody>
      </p:sp>
    </p:spTree>
    <p:extLst>
      <p:ext uri="{BB962C8B-B14F-4D97-AF65-F5344CB8AC3E}">
        <p14:creationId xmlns:p14="http://schemas.microsoft.com/office/powerpoint/2010/main" val="242311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FD7F-C497-4039-A8DB-9635A58FCFC4}"/>
              </a:ext>
            </a:extLst>
          </p:cNvPr>
          <p:cNvSpPr>
            <a:spLocks noGrp="1"/>
          </p:cNvSpPr>
          <p:nvPr>
            <p:ph type="title"/>
          </p:nvPr>
        </p:nvSpPr>
        <p:spPr>
          <a:xfrm>
            <a:off x="674612" y="618519"/>
            <a:ext cx="10364451" cy="918734"/>
          </a:xfrm>
        </p:spPr>
        <p:txBody>
          <a:bodyPr>
            <a:normAutofit/>
          </a:bodyPr>
          <a:lstStyle/>
          <a:p>
            <a:pPr algn="l"/>
            <a:r>
              <a:rPr lang="en-US" sz="3300" b="1" dirty="0">
                <a:latin typeface="Calibri" panose="020F0502020204030204" pitchFamily="34" charset="0"/>
                <a:cs typeface="Calibri" panose="020F0502020204030204" pitchFamily="34" charset="0"/>
              </a:rPr>
              <a:t>VARIABLES from data set considered for analysis</a:t>
            </a:r>
          </a:p>
        </p:txBody>
      </p:sp>
      <p:sp>
        <p:nvSpPr>
          <p:cNvPr id="3" name="Content Placeholder 2">
            <a:extLst>
              <a:ext uri="{FF2B5EF4-FFF2-40B4-BE49-F238E27FC236}">
                <a16:creationId xmlns:a16="http://schemas.microsoft.com/office/drawing/2014/main" id="{DA41FC5E-B95A-4CE5-B9A8-E159E92895E9}"/>
              </a:ext>
            </a:extLst>
          </p:cNvPr>
          <p:cNvSpPr>
            <a:spLocks noGrp="1"/>
          </p:cNvSpPr>
          <p:nvPr>
            <p:ph idx="1"/>
          </p:nvPr>
        </p:nvSpPr>
        <p:spPr>
          <a:xfrm>
            <a:off x="622227" y="2039814"/>
            <a:ext cx="10151790" cy="4199667"/>
          </a:xfrm>
        </p:spPr>
        <p:txBody>
          <a:bodyPr>
            <a:normAutofit fontScale="92500" lnSpcReduction="20000"/>
          </a:bodyPr>
          <a:lstStyle/>
          <a:p>
            <a:r>
              <a:rPr lang="en-US" sz="1700" b="1" i="0" cap="none" dirty="0">
                <a:solidFill>
                  <a:schemeClr val="tx1">
                    <a:lumMod val="95000"/>
                    <a:lumOff val="5000"/>
                  </a:schemeClr>
                </a:solidFill>
                <a:effectLst/>
                <a:latin typeface="Roboto" panose="02000000000000000000" pitchFamily="2" charset="0"/>
                <a:ea typeface="Roboto" panose="02000000000000000000" pitchFamily="2" charset="0"/>
              </a:rPr>
              <a:t>Dataset 1: Provisional COVID-19 deaths by week, sex, and age</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End Week - Last week-ending date of data period</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Age Group - Age group</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COVID-19 Deaths - Deaths Involving COVID-19</a:t>
            </a:r>
          </a:p>
          <a:p>
            <a:pPr lvl="1"/>
            <a:r>
              <a:rPr lang="en-US" sz="1600" cap="none" dirty="0" err="1">
                <a:solidFill>
                  <a:schemeClr val="tx1">
                    <a:lumMod val="95000"/>
                    <a:lumOff val="5000"/>
                  </a:schemeClr>
                </a:solidFill>
                <a:latin typeface="Roboto" panose="02000000000000000000" pitchFamily="2" charset="0"/>
                <a:ea typeface="Roboto" panose="02000000000000000000" pitchFamily="2" charset="0"/>
              </a:rPr>
              <a:t>Age_split</a:t>
            </a:r>
            <a:r>
              <a:rPr lang="en-US" sz="1600" cap="none" dirty="0">
                <a:solidFill>
                  <a:schemeClr val="tx1">
                    <a:lumMod val="95000"/>
                    <a:lumOff val="5000"/>
                  </a:schemeClr>
                </a:solidFill>
                <a:latin typeface="Roboto" panose="02000000000000000000" pitchFamily="2" charset="0"/>
                <a:ea typeface="Roboto" panose="02000000000000000000" pitchFamily="2" charset="0"/>
              </a:rPr>
              <a:t> - Calculated field based on age; people having age less than 55 are classified as “Young” and greater are classified as “Old” </a:t>
            </a: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r>
              <a:rPr lang="en-US" sz="1700" b="1" i="0" cap="none" dirty="0">
                <a:solidFill>
                  <a:schemeClr val="tx1">
                    <a:lumMod val="95000"/>
                    <a:lumOff val="5000"/>
                  </a:schemeClr>
                </a:solidFill>
                <a:effectLst/>
                <a:latin typeface="Roboto" panose="02000000000000000000" pitchFamily="2" charset="0"/>
                <a:ea typeface="Roboto" panose="02000000000000000000" pitchFamily="2" charset="0"/>
              </a:rPr>
              <a:t>Dataset 2: Conditions contributing to COVID-19 deaths, by state and age, provisional 2020-2021</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Start Date – Start of the month of data period</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End Date – End of the month of data period</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Condition - Condition contributing to deaths involving COVID-19</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COVID-19 Deaths - COVID 19 Deaths</a:t>
            </a:r>
          </a:p>
          <a:p>
            <a:pPr lvl="1"/>
            <a:r>
              <a:rPr lang="en-US" sz="1600" cap="none" dirty="0" err="1">
                <a:solidFill>
                  <a:schemeClr val="tx1">
                    <a:lumMod val="95000"/>
                    <a:lumOff val="5000"/>
                  </a:schemeClr>
                </a:solidFill>
                <a:latin typeface="Roboto" panose="02000000000000000000" pitchFamily="2" charset="0"/>
                <a:ea typeface="Roboto" panose="02000000000000000000" pitchFamily="2" charset="0"/>
              </a:rPr>
              <a:t>Underlying_condition</a:t>
            </a:r>
            <a:r>
              <a:rPr lang="en-US" sz="1600" cap="none" dirty="0">
                <a:solidFill>
                  <a:schemeClr val="tx1">
                    <a:lumMod val="95000"/>
                    <a:lumOff val="5000"/>
                  </a:schemeClr>
                </a:solidFill>
                <a:latin typeface="Roboto" panose="02000000000000000000" pitchFamily="2" charset="0"/>
                <a:ea typeface="Roboto" panose="02000000000000000000" pitchFamily="2" charset="0"/>
              </a:rPr>
              <a:t> - Calculated field based on underlying condition; those having underlying condition are populated with “Yes” and those don’t are populated with “No”</a:t>
            </a:r>
          </a:p>
          <a:p>
            <a:pPr marL="457200" lvl="1" indent="0">
              <a:buNone/>
            </a:pPr>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3700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FD7F-C497-4039-A8DB-9635A58FCFC4}"/>
              </a:ext>
            </a:extLst>
          </p:cNvPr>
          <p:cNvSpPr>
            <a:spLocks noGrp="1"/>
          </p:cNvSpPr>
          <p:nvPr>
            <p:ph type="title"/>
          </p:nvPr>
        </p:nvSpPr>
        <p:spPr>
          <a:xfrm>
            <a:off x="674612" y="618518"/>
            <a:ext cx="10364451" cy="1011499"/>
          </a:xfrm>
        </p:spPr>
        <p:txBody>
          <a:bodyPr>
            <a:normAutofit/>
          </a:bodyPr>
          <a:lstStyle/>
          <a:p>
            <a:pPr algn="l"/>
            <a:r>
              <a:rPr lang="en-US" sz="3200" b="1" dirty="0">
                <a:latin typeface="Calibri" panose="020F0502020204030204" pitchFamily="34" charset="0"/>
                <a:cs typeface="Calibri" panose="020F0502020204030204" pitchFamily="34" charset="0"/>
              </a:rPr>
              <a:t>Data wrangling</a:t>
            </a:r>
          </a:p>
        </p:txBody>
      </p:sp>
      <p:sp>
        <p:nvSpPr>
          <p:cNvPr id="3" name="Content Placeholder 2">
            <a:extLst>
              <a:ext uri="{FF2B5EF4-FFF2-40B4-BE49-F238E27FC236}">
                <a16:creationId xmlns:a16="http://schemas.microsoft.com/office/drawing/2014/main" id="{DA41FC5E-B95A-4CE5-B9A8-E159E92895E9}"/>
              </a:ext>
            </a:extLst>
          </p:cNvPr>
          <p:cNvSpPr>
            <a:spLocks noGrp="1"/>
          </p:cNvSpPr>
          <p:nvPr>
            <p:ph idx="1"/>
          </p:nvPr>
        </p:nvSpPr>
        <p:spPr>
          <a:xfrm>
            <a:off x="622227" y="1722783"/>
            <a:ext cx="10364451" cy="4903303"/>
          </a:xfrm>
        </p:spPr>
        <p:txBody>
          <a:bodyPr>
            <a:normAutofit fontScale="92500" lnSpcReduction="20000"/>
          </a:bodyPr>
          <a:lstStyle/>
          <a:p>
            <a:r>
              <a:rPr lang="en-US" sz="1600" b="1" i="0" cap="none" dirty="0">
                <a:solidFill>
                  <a:schemeClr val="tx1">
                    <a:lumMod val="95000"/>
                    <a:lumOff val="5000"/>
                  </a:schemeClr>
                </a:solidFill>
                <a:effectLst/>
                <a:latin typeface="Roboto" panose="02000000000000000000" pitchFamily="2" charset="0"/>
                <a:ea typeface="Roboto" panose="02000000000000000000" pitchFamily="2" charset="0"/>
              </a:rPr>
              <a:t>Dataset 1: Provisional-COVID-19-Deaths-by-Week-Sex-and-Age</a:t>
            </a:r>
          </a:p>
          <a:p>
            <a:pPr lvl="1"/>
            <a:r>
              <a:rPr lang="en-US" sz="1500" i="0" cap="none" dirty="0">
                <a:solidFill>
                  <a:schemeClr val="tx1">
                    <a:lumMod val="95000"/>
                    <a:lumOff val="5000"/>
                  </a:schemeClr>
                </a:solidFill>
                <a:effectLst/>
                <a:latin typeface="Roboto" panose="02000000000000000000" pitchFamily="2" charset="0"/>
                <a:ea typeface="Roboto" panose="02000000000000000000" pitchFamily="2" charset="0"/>
              </a:rPr>
              <a:t>The dataset contains duplicate values on </a:t>
            </a:r>
            <a:r>
              <a:rPr lang="en-US" sz="1500" i="0" cap="none" dirty="0" err="1">
                <a:solidFill>
                  <a:schemeClr val="tx1">
                    <a:lumMod val="95000"/>
                    <a:lumOff val="5000"/>
                  </a:schemeClr>
                </a:solidFill>
                <a:effectLst/>
                <a:latin typeface="Roboto" panose="02000000000000000000" pitchFamily="2" charset="0"/>
                <a:ea typeface="Roboto" panose="02000000000000000000" pitchFamily="2" charset="0"/>
              </a:rPr>
              <a:t>age_group</a:t>
            </a:r>
            <a:r>
              <a:rPr lang="en-US" sz="1500" i="0" cap="none" dirty="0">
                <a:solidFill>
                  <a:schemeClr val="tx1">
                    <a:lumMod val="95000"/>
                    <a:lumOff val="5000"/>
                  </a:schemeClr>
                </a:solidFill>
                <a:effectLst/>
                <a:latin typeface="Roboto" panose="02000000000000000000" pitchFamily="2" charset="0"/>
                <a:ea typeface="Roboto" panose="02000000000000000000" pitchFamily="2" charset="0"/>
              </a:rPr>
              <a:t>. So, a </a:t>
            </a:r>
            <a:r>
              <a:rPr lang="en-US" sz="1500" cap="none" dirty="0">
                <a:solidFill>
                  <a:schemeClr val="tx1">
                    <a:lumMod val="95000"/>
                    <a:lumOff val="5000"/>
                  </a:schemeClr>
                </a:solidFill>
                <a:latin typeface="Roboto" panose="02000000000000000000" pitchFamily="2" charset="0"/>
                <a:ea typeface="Roboto" panose="02000000000000000000" pitchFamily="2" charset="0"/>
              </a:rPr>
              <a:t>f</a:t>
            </a:r>
            <a:r>
              <a:rPr lang="en-US" sz="1500" i="0" cap="none" dirty="0">
                <a:solidFill>
                  <a:schemeClr val="tx1">
                    <a:lumMod val="95000"/>
                    <a:lumOff val="5000"/>
                  </a:schemeClr>
                </a:solidFill>
                <a:effectLst/>
                <a:latin typeface="Roboto" panose="02000000000000000000" pitchFamily="2" charset="0"/>
                <a:ea typeface="Roboto" panose="02000000000000000000" pitchFamily="2" charset="0"/>
              </a:rPr>
              <a:t>ilter condition has been applied on </a:t>
            </a:r>
            <a:r>
              <a:rPr lang="en-US" sz="1500" i="0" cap="none" dirty="0" err="1">
                <a:solidFill>
                  <a:schemeClr val="tx1">
                    <a:lumMod val="95000"/>
                    <a:lumOff val="5000"/>
                  </a:schemeClr>
                </a:solidFill>
                <a:effectLst/>
                <a:latin typeface="Roboto" panose="02000000000000000000" pitchFamily="2" charset="0"/>
                <a:ea typeface="Roboto" panose="02000000000000000000" pitchFamily="2" charset="0"/>
              </a:rPr>
              <a:t>age_group</a:t>
            </a:r>
            <a:r>
              <a:rPr lang="en-US" sz="1500" i="0" cap="none" dirty="0">
                <a:solidFill>
                  <a:schemeClr val="tx1">
                    <a:lumMod val="95000"/>
                    <a:lumOff val="5000"/>
                  </a:schemeClr>
                </a:solidFill>
                <a:effectLst/>
                <a:latin typeface="Roboto" panose="02000000000000000000" pitchFamily="2" charset="0"/>
                <a:ea typeface="Roboto" panose="02000000000000000000" pitchFamily="2" charset="0"/>
              </a:rPr>
              <a:t> field to select only “All Ages”</a:t>
            </a:r>
          </a:p>
          <a:p>
            <a:pPr lvl="1"/>
            <a:r>
              <a:rPr lang="en-US" sz="1500" cap="none" dirty="0">
                <a:solidFill>
                  <a:schemeClr val="tx1">
                    <a:lumMod val="95000"/>
                    <a:lumOff val="5000"/>
                  </a:schemeClr>
                </a:solidFill>
                <a:latin typeface="Roboto" panose="02000000000000000000" pitchFamily="2" charset="0"/>
                <a:ea typeface="Roboto" panose="02000000000000000000" pitchFamily="2" charset="0"/>
              </a:rPr>
              <a:t>“</a:t>
            </a:r>
            <a:r>
              <a:rPr lang="en-US" sz="1500" cap="none" dirty="0" err="1">
                <a:solidFill>
                  <a:schemeClr val="tx1">
                    <a:lumMod val="95000"/>
                    <a:lumOff val="5000"/>
                  </a:schemeClr>
                </a:solidFill>
                <a:latin typeface="Roboto" panose="02000000000000000000" pitchFamily="2" charset="0"/>
                <a:ea typeface="Roboto" panose="02000000000000000000" pitchFamily="2" charset="0"/>
              </a:rPr>
              <a:t>end_week</a:t>
            </a:r>
            <a:r>
              <a:rPr lang="en-US" sz="1500" cap="none" dirty="0">
                <a:solidFill>
                  <a:schemeClr val="tx1">
                    <a:lumMod val="95000"/>
                    <a:lumOff val="5000"/>
                  </a:schemeClr>
                </a:solidFill>
                <a:latin typeface="Roboto" panose="02000000000000000000" pitchFamily="2" charset="0"/>
                <a:ea typeface="Roboto" panose="02000000000000000000" pitchFamily="2" charset="0"/>
              </a:rPr>
              <a:t>” field present in the dataset is in string format. It has been converted to </a:t>
            </a:r>
            <a:r>
              <a:rPr lang="en-US" sz="1500" cap="none" dirty="0" err="1">
                <a:solidFill>
                  <a:schemeClr val="tx1">
                    <a:lumMod val="95000"/>
                    <a:lumOff val="5000"/>
                  </a:schemeClr>
                </a:solidFill>
                <a:latin typeface="Roboto" panose="02000000000000000000" pitchFamily="2" charset="0"/>
                <a:ea typeface="Roboto" panose="02000000000000000000" pitchFamily="2" charset="0"/>
              </a:rPr>
              <a:t>datatime</a:t>
            </a:r>
            <a:r>
              <a:rPr lang="en-US" sz="1500" cap="none" dirty="0">
                <a:solidFill>
                  <a:schemeClr val="tx1">
                    <a:lumMod val="95000"/>
                    <a:lumOff val="5000"/>
                  </a:schemeClr>
                </a:solidFill>
                <a:latin typeface="Roboto" panose="02000000000000000000" pitchFamily="2" charset="0"/>
                <a:ea typeface="Roboto" panose="02000000000000000000" pitchFamily="2" charset="0"/>
              </a:rPr>
              <a:t> datatype using </a:t>
            </a:r>
            <a:r>
              <a:rPr lang="en-US" sz="1500" cap="none" dirty="0" err="1">
                <a:solidFill>
                  <a:schemeClr val="tx1">
                    <a:lumMod val="95000"/>
                    <a:lumOff val="5000"/>
                  </a:schemeClr>
                </a:solidFill>
                <a:latin typeface="Roboto" panose="02000000000000000000" pitchFamily="2" charset="0"/>
                <a:ea typeface="Roboto" panose="02000000000000000000" pitchFamily="2" charset="0"/>
              </a:rPr>
              <a:t>to_datetime</a:t>
            </a:r>
            <a:r>
              <a:rPr lang="en-US" sz="1500" cap="none" dirty="0">
                <a:solidFill>
                  <a:schemeClr val="tx1">
                    <a:lumMod val="95000"/>
                    <a:lumOff val="5000"/>
                  </a:schemeClr>
                </a:solidFill>
                <a:latin typeface="Roboto" panose="02000000000000000000" pitchFamily="2" charset="0"/>
                <a:ea typeface="Roboto" panose="02000000000000000000" pitchFamily="2" charset="0"/>
              </a:rPr>
              <a:t> function</a:t>
            </a:r>
            <a:endParaRPr lang="en-US" sz="1500" i="0" cap="none" dirty="0">
              <a:solidFill>
                <a:schemeClr val="tx1">
                  <a:lumMod val="95000"/>
                  <a:lumOff val="5000"/>
                </a:schemeClr>
              </a:solidFill>
              <a:effectLst/>
              <a:latin typeface="Roboto" panose="02000000000000000000" pitchFamily="2" charset="0"/>
              <a:ea typeface="Roboto" panose="02000000000000000000" pitchFamily="2" charset="0"/>
            </a:endParaRP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a:t>
            </a:r>
            <a:r>
              <a:rPr lang="en-US" sz="1600" cap="none" dirty="0" err="1">
                <a:solidFill>
                  <a:schemeClr val="tx1">
                    <a:lumMod val="95000"/>
                    <a:lumOff val="5000"/>
                  </a:schemeClr>
                </a:solidFill>
                <a:latin typeface="Roboto" panose="02000000000000000000" pitchFamily="2" charset="0"/>
                <a:ea typeface="Roboto" panose="02000000000000000000" pitchFamily="2" charset="0"/>
              </a:rPr>
              <a:t>Covid_deaths</a:t>
            </a:r>
            <a:r>
              <a:rPr lang="en-US" sz="1600" cap="none" dirty="0">
                <a:solidFill>
                  <a:schemeClr val="tx1">
                    <a:lumMod val="95000"/>
                    <a:lumOff val="5000"/>
                  </a:schemeClr>
                </a:solidFill>
                <a:latin typeface="Roboto" panose="02000000000000000000" pitchFamily="2" charset="0"/>
                <a:ea typeface="Roboto" panose="02000000000000000000" pitchFamily="2" charset="0"/>
              </a:rPr>
              <a:t>” and “</a:t>
            </a:r>
            <a:r>
              <a:rPr lang="en-US" sz="1600" cap="none" dirty="0" err="1">
                <a:solidFill>
                  <a:schemeClr val="tx1">
                    <a:lumMod val="95000"/>
                    <a:lumOff val="5000"/>
                  </a:schemeClr>
                </a:solidFill>
                <a:latin typeface="Roboto" panose="02000000000000000000" pitchFamily="2" charset="0"/>
                <a:ea typeface="Roboto" panose="02000000000000000000" pitchFamily="2" charset="0"/>
              </a:rPr>
              <a:t>Total_deaths</a:t>
            </a:r>
            <a:r>
              <a:rPr lang="en-US" sz="1600" cap="none" dirty="0">
                <a:solidFill>
                  <a:schemeClr val="tx1">
                    <a:lumMod val="95000"/>
                    <a:lumOff val="5000"/>
                  </a:schemeClr>
                </a:solidFill>
                <a:latin typeface="Roboto" panose="02000000000000000000" pitchFamily="2" charset="0"/>
                <a:ea typeface="Roboto" panose="02000000000000000000" pitchFamily="2" charset="0"/>
              </a:rPr>
              <a:t>” fields present in dataset are in string format. The same has been converted to “float” type</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Actual covid infection and deaths started occurring from the month of March and April of 2020. So, the previous months present in the dataset are removed.</a:t>
            </a:r>
          </a:p>
          <a:p>
            <a:r>
              <a:rPr lang="en-US" sz="1600" b="1" i="0" cap="none" dirty="0">
                <a:solidFill>
                  <a:schemeClr val="tx1">
                    <a:lumMod val="95000"/>
                    <a:lumOff val="5000"/>
                  </a:schemeClr>
                </a:solidFill>
                <a:effectLst/>
                <a:latin typeface="Roboto" panose="02000000000000000000" pitchFamily="2" charset="0"/>
                <a:ea typeface="Roboto" panose="02000000000000000000" pitchFamily="2" charset="0"/>
              </a:rPr>
              <a:t>Dataset 2: Conditions contributing to COVID-19 deaths, by state and age, provisional 2020-2021</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This dataset contains duplicates in groups, state and </a:t>
            </a:r>
            <a:r>
              <a:rPr lang="en-US" sz="1600" cap="none" dirty="0" err="1">
                <a:solidFill>
                  <a:schemeClr val="tx1">
                    <a:lumMod val="95000"/>
                    <a:lumOff val="5000"/>
                  </a:schemeClr>
                </a:solidFill>
                <a:latin typeface="Roboto" panose="02000000000000000000" pitchFamily="2" charset="0"/>
                <a:ea typeface="Roboto" panose="02000000000000000000" pitchFamily="2" charset="0"/>
              </a:rPr>
              <a:t>age_group</a:t>
            </a:r>
            <a:r>
              <a:rPr lang="en-US" sz="1600" cap="none" dirty="0">
                <a:solidFill>
                  <a:schemeClr val="tx1">
                    <a:lumMod val="95000"/>
                    <a:lumOff val="5000"/>
                  </a:schemeClr>
                </a:solidFill>
                <a:latin typeface="Roboto" panose="02000000000000000000" pitchFamily="2" charset="0"/>
                <a:ea typeface="Roboto" panose="02000000000000000000" pitchFamily="2" charset="0"/>
              </a:rPr>
              <a:t>. So, filtered the data to select the group “By Month”, state as “United States” and </a:t>
            </a:r>
            <a:r>
              <a:rPr lang="en-US" sz="1600" cap="none" dirty="0" err="1">
                <a:solidFill>
                  <a:schemeClr val="tx1">
                    <a:lumMod val="95000"/>
                    <a:lumOff val="5000"/>
                  </a:schemeClr>
                </a:solidFill>
                <a:latin typeface="Roboto" panose="02000000000000000000" pitchFamily="2" charset="0"/>
                <a:ea typeface="Roboto" panose="02000000000000000000" pitchFamily="2" charset="0"/>
              </a:rPr>
              <a:t>age_group</a:t>
            </a:r>
            <a:r>
              <a:rPr lang="en-US" sz="1600" cap="none" dirty="0">
                <a:solidFill>
                  <a:schemeClr val="tx1">
                    <a:lumMod val="95000"/>
                    <a:lumOff val="5000"/>
                  </a:schemeClr>
                </a:solidFill>
                <a:latin typeface="Roboto" panose="02000000000000000000" pitchFamily="2" charset="0"/>
                <a:ea typeface="Roboto" panose="02000000000000000000" pitchFamily="2" charset="0"/>
              </a:rPr>
              <a:t> as “All Ages”</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a:t>
            </a:r>
            <a:r>
              <a:rPr lang="en-US" sz="1600" cap="none" dirty="0" err="1">
                <a:solidFill>
                  <a:schemeClr val="tx1">
                    <a:lumMod val="95000"/>
                    <a:lumOff val="5000"/>
                  </a:schemeClr>
                </a:solidFill>
                <a:latin typeface="Roboto" panose="02000000000000000000" pitchFamily="2" charset="0"/>
                <a:ea typeface="Roboto" panose="02000000000000000000" pitchFamily="2" charset="0"/>
              </a:rPr>
              <a:t>start_date</a:t>
            </a:r>
            <a:r>
              <a:rPr lang="en-US" sz="1600" cap="none" dirty="0">
                <a:solidFill>
                  <a:schemeClr val="tx1">
                    <a:lumMod val="95000"/>
                    <a:lumOff val="5000"/>
                  </a:schemeClr>
                </a:solidFill>
                <a:latin typeface="Roboto" panose="02000000000000000000" pitchFamily="2" charset="0"/>
                <a:ea typeface="Roboto" panose="02000000000000000000" pitchFamily="2" charset="0"/>
              </a:rPr>
              <a:t>” and “</a:t>
            </a:r>
            <a:r>
              <a:rPr lang="en-US" sz="1600" cap="none" dirty="0" err="1">
                <a:solidFill>
                  <a:schemeClr val="tx1">
                    <a:lumMod val="95000"/>
                    <a:lumOff val="5000"/>
                  </a:schemeClr>
                </a:solidFill>
                <a:latin typeface="Roboto" panose="02000000000000000000" pitchFamily="2" charset="0"/>
                <a:ea typeface="Roboto" panose="02000000000000000000" pitchFamily="2" charset="0"/>
              </a:rPr>
              <a:t>end_date</a:t>
            </a:r>
            <a:r>
              <a:rPr lang="en-US" sz="1600" cap="none" dirty="0">
                <a:solidFill>
                  <a:schemeClr val="tx1">
                    <a:lumMod val="95000"/>
                    <a:lumOff val="5000"/>
                  </a:schemeClr>
                </a:solidFill>
                <a:latin typeface="Roboto" panose="02000000000000000000" pitchFamily="2" charset="0"/>
                <a:ea typeface="Roboto" panose="02000000000000000000" pitchFamily="2" charset="0"/>
              </a:rPr>
              <a:t>” are in string format. So, converted those columns to date format using “</a:t>
            </a:r>
            <a:r>
              <a:rPr lang="en-US" sz="1600" cap="none" dirty="0" err="1">
                <a:solidFill>
                  <a:schemeClr val="tx1">
                    <a:lumMod val="95000"/>
                    <a:lumOff val="5000"/>
                  </a:schemeClr>
                </a:solidFill>
                <a:latin typeface="Roboto" panose="02000000000000000000" pitchFamily="2" charset="0"/>
                <a:ea typeface="Roboto" panose="02000000000000000000" pitchFamily="2" charset="0"/>
              </a:rPr>
              <a:t>to_datetime</a:t>
            </a:r>
            <a:r>
              <a:rPr lang="en-US" sz="1600" cap="none" dirty="0">
                <a:solidFill>
                  <a:schemeClr val="tx1">
                    <a:lumMod val="95000"/>
                    <a:lumOff val="5000"/>
                  </a:schemeClr>
                </a:solidFill>
                <a:latin typeface="Roboto" panose="02000000000000000000" pitchFamily="2" charset="0"/>
                <a:ea typeface="Roboto" panose="02000000000000000000" pitchFamily="2" charset="0"/>
              </a:rPr>
              <a:t>” function</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a:t>
            </a:r>
            <a:r>
              <a:rPr lang="en-US" sz="1600" cap="none" dirty="0" err="1">
                <a:solidFill>
                  <a:schemeClr val="tx1">
                    <a:lumMod val="95000"/>
                    <a:lumOff val="5000"/>
                  </a:schemeClr>
                </a:solidFill>
                <a:latin typeface="Roboto" panose="02000000000000000000" pitchFamily="2" charset="0"/>
                <a:ea typeface="Roboto" panose="02000000000000000000" pitchFamily="2" charset="0"/>
              </a:rPr>
              <a:t>Covid_deaths</a:t>
            </a:r>
            <a:r>
              <a:rPr lang="en-US" sz="1600" cap="none" dirty="0">
                <a:solidFill>
                  <a:schemeClr val="tx1">
                    <a:lumMod val="95000"/>
                    <a:lumOff val="5000"/>
                  </a:schemeClr>
                </a:solidFill>
                <a:latin typeface="Roboto" panose="02000000000000000000" pitchFamily="2" charset="0"/>
                <a:ea typeface="Roboto" panose="02000000000000000000" pitchFamily="2" charset="0"/>
              </a:rPr>
              <a:t>” field present in dataset is in string format. The same has been converted to “float” type</a:t>
            </a:r>
          </a:p>
          <a:p>
            <a:pPr lvl="1"/>
            <a:r>
              <a:rPr lang="en-US" sz="1600" cap="none" dirty="0">
                <a:solidFill>
                  <a:schemeClr val="tx1">
                    <a:lumMod val="95000"/>
                    <a:lumOff val="5000"/>
                  </a:schemeClr>
                </a:solidFill>
                <a:latin typeface="Roboto" panose="02000000000000000000" pitchFamily="2" charset="0"/>
                <a:ea typeface="Roboto" panose="02000000000000000000" pitchFamily="2" charset="0"/>
              </a:rPr>
              <a:t>Actual covid infection and deaths started occurring from the month of March and April of 2020. So, the previous months present in the dataset are removed</a:t>
            </a: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pPr lvl="1"/>
            <a:endParaRPr lang="en-US" sz="1400" i="0" cap="none" dirty="0">
              <a:solidFill>
                <a:schemeClr val="tx1">
                  <a:lumMod val="95000"/>
                  <a:lumOff val="5000"/>
                </a:schemeClr>
              </a:solidFill>
              <a:effectLst/>
              <a:latin typeface="Roboto" panose="02000000000000000000" pitchFamily="2" charset="0"/>
              <a:ea typeface="Roboto" panose="02000000000000000000" pitchFamily="2" charset="0"/>
            </a:endParaRPr>
          </a:p>
          <a:p>
            <a:pPr lvl="1"/>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p:txBody>
      </p:sp>
      <p:sp>
        <p:nvSpPr>
          <p:cNvPr id="6" name="Content Placeholder 2">
            <a:extLst>
              <a:ext uri="{FF2B5EF4-FFF2-40B4-BE49-F238E27FC236}">
                <a16:creationId xmlns:a16="http://schemas.microsoft.com/office/drawing/2014/main" id="{7AD9390D-0071-470B-8FF8-51BB5E7BACDA}"/>
              </a:ext>
            </a:extLst>
          </p:cNvPr>
          <p:cNvSpPr txBox="1">
            <a:spLocks/>
          </p:cNvSpPr>
          <p:nvPr/>
        </p:nvSpPr>
        <p:spPr>
          <a:xfrm>
            <a:off x="6096001" y="1895061"/>
            <a:ext cx="5618922" cy="43444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9271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595720" y="618518"/>
            <a:ext cx="10364451" cy="971744"/>
          </a:xfrm>
        </p:spPr>
        <p:txBody>
          <a:bodyPr>
            <a:normAutofit/>
          </a:bodyPr>
          <a:lstStyle/>
          <a:p>
            <a:pPr algn="l"/>
            <a:r>
              <a:rPr lang="en-US" sz="3000" b="1" dirty="0">
                <a:latin typeface="Calibri" panose="020F0502020204030204" pitchFamily="34" charset="0"/>
                <a:cs typeface="Calibri" panose="020F0502020204030204" pitchFamily="34" charset="0"/>
              </a:rPr>
              <a:t>Histograms - Weekly Covid deaths by age</a:t>
            </a:r>
          </a:p>
        </p:txBody>
      </p:sp>
      <p:sp>
        <p:nvSpPr>
          <p:cNvPr id="3" name="Content Placeholder 2">
            <a:extLst>
              <a:ext uri="{FF2B5EF4-FFF2-40B4-BE49-F238E27FC236}">
                <a16:creationId xmlns:a16="http://schemas.microsoft.com/office/drawing/2014/main" id="{E86B6140-0846-4C01-A760-2A86101E6643}"/>
              </a:ext>
            </a:extLst>
          </p:cNvPr>
          <p:cNvSpPr>
            <a:spLocks noGrp="1"/>
          </p:cNvSpPr>
          <p:nvPr>
            <p:ph idx="1"/>
          </p:nvPr>
        </p:nvSpPr>
        <p:spPr>
          <a:xfrm>
            <a:off x="6023742" y="2319129"/>
            <a:ext cx="5923723" cy="3920353"/>
          </a:xfrm>
        </p:spPr>
        <p:txBody>
          <a:bodyPr>
            <a:normAutofit/>
          </a:bodyPr>
          <a:lstStyle/>
          <a:p>
            <a:r>
              <a:rPr lang="en-US" sz="1600" cap="none" dirty="0">
                <a:solidFill>
                  <a:schemeClr val="tx1">
                    <a:lumMod val="95000"/>
                    <a:lumOff val="5000"/>
                  </a:schemeClr>
                </a:solidFill>
                <a:latin typeface="Roboto" panose="02000000000000000000" pitchFamily="2" charset="0"/>
                <a:ea typeface="Roboto" panose="02000000000000000000" pitchFamily="2" charset="0"/>
              </a:rPr>
              <a:t>The histogram</a:t>
            </a:r>
            <a:r>
              <a:rPr lang="en-US" sz="1600" b="1" cap="none" dirty="0">
                <a:solidFill>
                  <a:schemeClr val="tx1">
                    <a:lumMod val="95000"/>
                    <a:lumOff val="5000"/>
                  </a:schemeClr>
                </a:solidFill>
                <a:latin typeface="Roboto" panose="02000000000000000000" pitchFamily="2" charset="0"/>
                <a:ea typeface="Roboto" panose="02000000000000000000" pitchFamily="2" charset="0"/>
              </a:rPr>
              <a:t> </a:t>
            </a:r>
            <a:r>
              <a:rPr lang="en-US" sz="1600" cap="none" dirty="0">
                <a:solidFill>
                  <a:schemeClr val="tx1">
                    <a:lumMod val="95000"/>
                    <a:lumOff val="5000"/>
                  </a:schemeClr>
                </a:solidFill>
                <a:latin typeface="Roboto" panose="02000000000000000000" pitchFamily="2" charset="0"/>
                <a:ea typeface="Roboto" panose="02000000000000000000" pitchFamily="2" charset="0"/>
              </a:rPr>
              <a:t>shown is for number of covid-19 deaths for the people having age less than 55.</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histogram shows positive skewness (right skewed)</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dataset contains the data for week ending date from 01/2020 to 08/2021. </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covid death count in the month of Jan, Feb and March of 2020 is negligible and considered as outliers as Covid infection and deaths due to covid started occurring from March and April 2020 respectively.</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outliers are removed from dataset by applying filter condition on week end date.</a:t>
            </a:r>
          </a:p>
        </p:txBody>
      </p:sp>
      <p:pic>
        <p:nvPicPr>
          <p:cNvPr id="7" name="Picture 6">
            <a:extLst>
              <a:ext uri="{FF2B5EF4-FFF2-40B4-BE49-F238E27FC236}">
                <a16:creationId xmlns:a16="http://schemas.microsoft.com/office/drawing/2014/main" id="{EBA46C38-6BC8-4871-ADA9-8AE9C017DB87}"/>
              </a:ext>
            </a:extLst>
          </p:cNvPr>
          <p:cNvPicPr>
            <a:picLocks noChangeAspect="1"/>
          </p:cNvPicPr>
          <p:nvPr/>
        </p:nvPicPr>
        <p:blipFill>
          <a:blip r:embed="rId2"/>
          <a:stretch>
            <a:fillRect/>
          </a:stretch>
        </p:blipFill>
        <p:spPr>
          <a:xfrm>
            <a:off x="595720" y="2451649"/>
            <a:ext cx="5274995" cy="3405810"/>
          </a:xfrm>
          <a:prstGeom prst="rect">
            <a:avLst/>
          </a:prstGeom>
        </p:spPr>
      </p:pic>
      <p:sp>
        <p:nvSpPr>
          <p:cNvPr id="8" name="Content Placeholder 2">
            <a:extLst>
              <a:ext uri="{FF2B5EF4-FFF2-40B4-BE49-F238E27FC236}">
                <a16:creationId xmlns:a16="http://schemas.microsoft.com/office/drawing/2014/main" id="{92FCB986-298D-4DAB-A882-3442E243A725}"/>
              </a:ext>
            </a:extLst>
          </p:cNvPr>
          <p:cNvSpPr txBox="1">
            <a:spLocks/>
          </p:cNvSpPr>
          <p:nvPr/>
        </p:nvSpPr>
        <p:spPr>
          <a:xfrm>
            <a:off x="595720" y="1782419"/>
            <a:ext cx="5923723" cy="50755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sz="1600" b="1" cap="none" dirty="0">
                <a:solidFill>
                  <a:schemeClr val="tx1">
                    <a:lumMod val="95000"/>
                    <a:lumOff val="5000"/>
                  </a:schemeClr>
                </a:solidFill>
                <a:latin typeface="Roboto" panose="02000000000000000000" pitchFamily="2" charset="0"/>
                <a:ea typeface="Roboto" panose="02000000000000000000" pitchFamily="2" charset="0"/>
              </a:rPr>
              <a:t>Weekly Covid deaths for age &lt; 55			</a:t>
            </a:r>
            <a:endParaRPr lang="en-US" sz="1600" dirty="0"/>
          </a:p>
        </p:txBody>
      </p:sp>
    </p:spTree>
    <p:extLst>
      <p:ext uri="{BB962C8B-B14F-4D97-AF65-F5344CB8AC3E}">
        <p14:creationId xmlns:p14="http://schemas.microsoft.com/office/powerpoint/2010/main" val="238025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586D-5585-4611-B7CC-1C10CEA37860}"/>
              </a:ext>
            </a:extLst>
          </p:cNvPr>
          <p:cNvSpPr>
            <a:spLocks noGrp="1"/>
          </p:cNvSpPr>
          <p:nvPr>
            <p:ph type="title"/>
          </p:nvPr>
        </p:nvSpPr>
        <p:spPr>
          <a:xfrm>
            <a:off x="357181" y="618518"/>
            <a:ext cx="10364451" cy="971744"/>
          </a:xfrm>
        </p:spPr>
        <p:txBody>
          <a:bodyPr>
            <a:normAutofit/>
          </a:bodyPr>
          <a:lstStyle/>
          <a:p>
            <a:pPr algn="l"/>
            <a:r>
              <a:rPr lang="en-US" sz="3000" b="1" dirty="0">
                <a:latin typeface="Calibri" panose="020F0502020204030204" pitchFamily="34" charset="0"/>
                <a:cs typeface="Calibri" panose="020F0502020204030204" pitchFamily="34" charset="0"/>
              </a:rPr>
              <a:t>Histograms - Weekly Covid deaths by age</a:t>
            </a:r>
          </a:p>
        </p:txBody>
      </p:sp>
      <p:pic>
        <p:nvPicPr>
          <p:cNvPr id="9" name="Picture 8">
            <a:extLst>
              <a:ext uri="{FF2B5EF4-FFF2-40B4-BE49-F238E27FC236}">
                <a16:creationId xmlns:a16="http://schemas.microsoft.com/office/drawing/2014/main" id="{AAEB447F-867A-4A07-9D2A-1273A809B289}"/>
              </a:ext>
            </a:extLst>
          </p:cNvPr>
          <p:cNvPicPr>
            <a:picLocks noChangeAspect="1"/>
          </p:cNvPicPr>
          <p:nvPr/>
        </p:nvPicPr>
        <p:blipFill>
          <a:blip r:embed="rId2"/>
          <a:stretch>
            <a:fillRect/>
          </a:stretch>
        </p:blipFill>
        <p:spPr>
          <a:xfrm>
            <a:off x="6008104" y="2369848"/>
            <a:ext cx="5948106" cy="3869634"/>
          </a:xfrm>
          <a:prstGeom prst="rect">
            <a:avLst/>
          </a:prstGeom>
        </p:spPr>
      </p:pic>
      <p:sp>
        <p:nvSpPr>
          <p:cNvPr id="11" name="Content Placeholder 2">
            <a:extLst>
              <a:ext uri="{FF2B5EF4-FFF2-40B4-BE49-F238E27FC236}">
                <a16:creationId xmlns:a16="http://schemas.microsoft.com/office/drawing/2014/main" id="{ABDFE6A7-90A5-456A-B304-3D52713863C6}"/>
              </a:ext>
            </a:extLst>
          </p:cNvPr>
          <p:cNvSpPr txBox="1">
            <a:spLocks/>
          </p:cNvSpPr>
          <p:nvPr/>
        </p:nvSpPr>
        <p:spPr>
          <a:xfrm>
            <a:off x="235790" y="1590262"/>
            <a:ext cx="5648176" cy="49033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600" b="1" cap="none" dirty="0">
                <a:solidFill>
                  <a:schemeClr val="tx1">
                    <a:lumMod val="95000"/>
                    <a:lumOff val="5000"/>
                  </a:schemeClr>
                </a:solidFill>
                <a:latin typeface="Roboto" panose="02000000000000000000" pitchFamily="2" charset="0"/>
                <a:ea typeface="Roboto" panose="02000000000000000000" pitchFamily="2" charset="0"/>
              </a:rPr>
              <a:t>Weekly </a:t>
            </a:r>
            <a:r>
              <a:rPr lang="en-US" sz="1600" b="1" i="0" cap="none" dirty="0">
                <a:solidFill>
                  <a:schemeClr val="tx1">
                    <a:lumMod val="95000"/>
                    <a:lumOff val="5000"/>
                  </a:schemeClr>
                </a:solidFill>
                <a:effectLst/>
                <a:latin typeface="Roboto" panose="02000000000000000000" pitchFamily="2" charset="0"/>
                <a:ea typeface="Roboto" panose="02000000000000000000" pitchFamily="2" charset="0"/>
              </a:rPr>
              <a:t>Covid deaths for age &gt; 55</a:t>
            </a:r>
          </a:p>
          <a:p>
            <a:pPr marL="0" indent="0">
              <a:buNone/>
            </a:pPr>
            <a:endParaRPr lang="en-US" sz="1600" cap="none" dirty="0">
              <a:solidFill>
                <a:schemeClr val="tx1">
                  <a:lumMod val="95000"/>
                  <a:lumOff val="5000"/>
                </a:schemeClr>
              </a:solidFill>
              <a:latin typeface="Roboto" panose="02000000000000000000" pitchFamily="2" charset="0"/>
              <a:ea typeface="Roboto" panose="02000000000000000000" pitchFamily="2" charset="0"/>
            </a:endParaRP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histogram</a:t>
            </a:r>
            <a:r>
              <a:rPr lang="en-US" sz="1600" b="1" cap="none" dirty="0">
                <a:solidFill>
                  <a:schemeClr val="tx1">
                    <a:lumMod val="95000"/>
                    <a:lumOff val="5000"/>
                  </a:schemeClr>
                </a:solidFill>
                <a:latin typeface="Roboto" panose="02000000000000000000" pitchFamily="2" charset="0"/>
                <a:ea typeface="Roboto" panose="02000000000000000000" pitchFamily="2" charset="0"/>
              </a:rPr>
              <a:t> </a:t>
            </a:r>
            <a:r>
              <a:rPr lang="en-US" sz="1600" cap="none" dirty="0">
                <a:solidFill>
                  <a:schemeClr val="tx1">
                    <a:lumMod val="95000"/>
                    <a:lumOff val="5000"/>
                  </a:schemeClr>
                </a:solidFill>
                <a:latin typeface="Roboto" panose="02000000000000000000" pitchFamily="2" charset="0"/>
                <a:ea typeface="Roboto" panose="02000000000000000000" pitchFamily="2" charset="0"/>
              </a:rPr>
              <a:t>shown is for number of covid-19 deaths for the people having age greater than 55.</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histogram also shows positive skewness (right skewed)</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dataset contains the data for week ending date from 01/2020 to 08/2021. </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covid death count in the month of Jan, Feb and March of 2020 is negligible and considered as outliers as Covid infection and deaths due to covid started occurring from March and April 2020 respectively.</a:t>
            </a:r>
          </a:p>
          <a:p>
            <a:r>
              <a:rPr lang="en-US" sz="1600" cap="none" dirty="0">
                <a:solidFill>
                  <a:schemeClr val="tx1">
                    <a:lumMod val="95000"/>
                    <a:lumOff val="5000"/>
                  </a:schemeClr>
                </a:solidFill>
                <a:latin typeface="Roboto" panose="02000000000000000000" pitchFamily="2" charset="0"/>
                <a:ea typeface="Roboto" panose="02000000000000000000" pitchFamily="2" charset="0"/>
              </a:rPr>
              <a:t>The outliers are removed from dataset by applying filter condition on week end date.</a:t>
            </a:r>
          </a:p>
        </p:txBody>
      </p:sp>
    </p:spTree>
    <p:extLst>
      <p:ext uri="{BB962C8B-B14F-4D97-AF65-F5344CB8AC3E}">
        <p14:creationId xmlns:p14="http://schemas.microsoft.com/office/powerpoint/2010/main" val="41818480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5875</TotalTime>
  <Words>3012</Words>
  <Application>Microsoft Office PowerPoint</Application>
  <PresentationFormat>Widescreen</PresentationFormat>
  <Paragraphs>232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 New</vt:lpstr>
      <vt:lpstr>Roboto</vt:lpstr>
      <vt:lpstr>Droplet</vt:lpstr>
      <vt:lpstr>Covid-19 Impact analysis</vt:lpstr>
      <vt:lpstr>What is covid-19</vt:lpstr>
      <vt:lpstr>What is cdc and its role in covid-19?</vt:lpstr>
      <vt:lpstr>Datasets for analysis</vt:lpstr>
      <vt:lpstr>Datasets considered for analysis</vt:lpstr>
      <vt:lpstr>VARIABLES from data set considered for analysis</vt:lpstr>
      <vt:lpstr>Data wrangling</vt:lpstr>
      <vt:lpstr>Histograms - Weekly Covid deaths by age</vt:lpstr>
      <vt:lpstr>Histograms - Weekly Covid deaths by age</vt:lpstr>
      <vt:lpstr>Histograms - monthly covid-19 death by underlying condition</vt:lpstr>
      <vt:lpstr>Histograms - monthly covid-19 death by underlying condition</vt:lpstr>
      <vt:lpstr>HISTOGRAMS</vt:lpstr>
      <vt:lpstr>HISTOGRAMS</vt:lpstr>
      <vt:lpstr>HISTOGRAMS</vt:lpstr>
      <vt:lpstr>Summary Statistics</vt:lpstr>
      <vt:lpstr>Summary Statistics Analysis</vt:lpstr>
      <vt:lpstr>PMF - Weekly Covid-19 deaths for younger age</vt:lpstr>
      <vt:lpstr>PMF - Weekly Covid-19 deaths for older age</vt:lpstr>
      <vt:lpstr>PMF - Monthly Covid-19 deaths for people without underlying condition</vt:lpstr>
      <vt:lpstr>PMF - Monthly Covid-19 deaths for people with underlying condition</vt:lpstr>
      <vt:lpstr>PMF Observation</vt:lpstr>
      <vt:lpstr>CDF - Monthly Covid-19 deaths</vt:lpstr>
      <vt:lpstr>CDF Observation</vt:lpstr>
      <vt:lpstr>Analytical Distribution</vt:lpstr>
      <vt:lpstr>Analytical Distribution</vt:lpstr>
      <vt:lpstr>Scatter plots</vt:lpstr>
      <vt:lpstr>Scatter plots</vt:lpstr>
      <vt:lpstr>Hypothesis test - Weekly covid deaths for young and old people</vt:lpstr>
      <vt:lpstr>Hypothesis test - Monthly covid deaths for healthy people and people with underlying conditions</vt:lpstr>
      <vt:lpstr>Regression analysis - Weekly covid deaths for young and old people</vt:lpstr>
      <vt:lpstr>Regression analysis - Weekly covid deaths for young and old people</vt:lpstr>
      <vt:lpstr>Regression analysis – monthly covid deaths for healthy and people with underlying condition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Kesav Adithya Venkidusamy</dc:creator>
  <cp:lastModifiedBy>Kesav Adithya Venkidusamy</cp:lastModifiedBy>
  <cp:revision>130</cp:revision>
  <dcterms:created xsi:type="dcterms:W3CDTF">2021-10-10T15:11:09Z</dcterms:created>
  <dcterms:modified xsi:type="dcterms:W3CDTF">2021-11-20T00:11:58Z</dcterms:modified>
</cp:coreProperties>
</file>