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2"/>
    <p:sldId id="287" r:id="rId3"/>
    <p:sldId id="264" r:id="rId4"/>
    <p:sldId id="281" r:id="rId5"/>
    <p:sldId id="282" r:id="rId6"/>
    <p:sldId id="283" r:id="rId7"/>
    <p:sldId id="284" r:id="rId8"/>
    <p:sldId id="288" r:id="rId9"/>
    <p:sldId id="285" r:id="rId10"/>
    <p:sldId id="286" r:id="rId11"/>
    <p:sldId id="289" r:id="rId12"/>
    <p:sldId id="290" r:id="rId13"/>
    <p:sldId id="291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sav Adithya Venkidusamy" initials="KAV" lastIdx="1" clrIdx="0">
    <p:extLst>
      <p:ext uri="{19B8F6BF-5375-455C-9EA6-DF929625EA0E}">
        <p15:presenceInfo xmlns:p15="http://schemas.microsoft.com/office/powerpoint/2012/main" userId="6f0bfb9110d0ad4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91" autoAdjust="0"/>
  </p:normalViewPr>
  <p:slideViewPr>
    <p:cSldViewPr>
      <p:cViewPr varScale="1">
        <p:scale>
          <a:sx n="72" d="100"/>
          <a:sy n="72" d="100"/>
        </p:scale>
        <p:origin x="660" y="78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A8D02-4E65-4CCD-8312-4AB164C6C77D}" type="datetimeFigureOut">
              <a:rPr lang="en-US"/>
              <a:t>7/1/2022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19DBA-4540-49B3-8FA9-6259387ECF9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755D9-D361-47B8-9652-3B4EA9776CE5}" type="datetimeFigureOut">
              <a:rPr lang="en-US"/>
              <a:t>7/1/2022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36274-F2B9-4C45-BBB4-0EDF4CD651A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23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85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56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6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31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94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834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0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68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3505200"/>
          </a:xfrm>
        </p:spPr>
        <p:txBody>
          <a:bodyPr>
            <a:noAutofit/>
          </a:bodyPr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953000"/>
            <a:ext cx="8229600" cy="1066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7/1/2022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686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7/1/2022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22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2" y="533400"/>
            <a:ext cx="1371600" cy="5592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1" y="533400"/>
            <a:ext cx="8077201" cy="5592764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7/1/2022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01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7/1/2022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945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514601"/>
            <a:ext cx="9144000" cy="2819400"/>
          </a:xfrm>
        </p:spPr>
        <p:txBody>
          <a:bodyPr anchor="b">
            <a:noAutofit/>
          </a:bodyPr>
          <a:lstStyle>
            <a:lvl1pPr algn="l">
              <a:defRPr sz="6600" b="0" i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990600"/>
            <a:ext cx="8229600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7/1/2022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699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4645152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5412" y="1828800"/>
            <a:ext cx="464820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7/1/2022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697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4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78462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78462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7/1/2022</a:t>
            </a:fld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123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7/1/2022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570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7/1/2022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201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5180012" y="838200"/>
            <a:ext cx="6172201" cy="5181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pPr/>
              <a:t>7/1/2022</a:t>
            </a:fld>
            <a:endParaRPr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828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idx="1"/>
          </p:nvPr>
        </p:nvSpPr>
        <p:spPr>
          <a:xfrm>
            <a:off x="5484812" y="836610"/>
            <a:ext cx="5867401" cy="518319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pic>
        <p:nvPicPr>
          <p:cNvPr id="9" name="Picture 4" descr="An empty placeholder to add an image. Click on the placeholder and select the image that you wish to ad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812" y="458787"/>
            <a:ext cx="6626225" cy="5938837"/>
          </a:xfrm>
          <a:prstGeom prst="rect">
            <a:avLst/>
          </a:prstGeom>
          <a:noFill/>
          <a:ln>
            <a:noFill/>
          </a:ln>
          <a:effectLst>
            <a:outerShdw blurRad="292100" algn="ctr" rotWithShape="0">
              <a:prstClr val="black">
                <a:alpha val="36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469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96012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517950" y="6172200"/>
            <a:ext cx="6862462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2"/>
          </p:nvPr>
        </p:nvSpPr>
        <p:spPr>
          <a:xfrm>
            <a:off x="8609012" y="6172200"/>
            <a:ext cx="132005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3829175-527E-46A3-863C-1BB1F163B849}" type="datetimeFigureOut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33012" y="6172200"/>
            <a:ext cx="9906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5137D0E-4A4F-4307-8994-C1891D747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050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1363" indent="-17145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6788" indent="-17303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08088" indent="-17303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44752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82496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57984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catalog.data.gov/" TargetMode="External"/><Relationship Id="rId4" Type="http://schemas.openxmlformats.org/officeDocument/2006/relationships/hyperlink" Target="http://web.mit.edu/airlinedata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catalog.data.gov/" TargetMode="External"/><Relationship Id="rId3" Type="http://schemas.openxmlformats.org/officeDocument/2006/relationships/hyperlink" Target="https://www.nhtsa.gov/data" TargetMode="External"/><Relationship Id="rId7" Type="http://schemas.openxmlformats.org/officeDocument/2006/relationships/hyperlink" Target="https://www.macrotrends.net/stocks/charts/UAL/united-airlines-holdings-inc/operating-expenses" TargetMode="External"/><Relationship Id="rId2" Type="http://schemas.openxmlformats.org/officeDocument/2006/relationships/hyperlink" Target="https://docs.google.com/spreadsheets/d/1SDp7p1y6m7N5xD5_fpOkYOrJvd68V7iy6etXy2cetb8/edit#gid=1448957446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airlines.org/impact/" TargetMode="External"/><Relationship Id="rId5" Type="http://schemas.openxmlformats.org/officeDocument/2006/relationships/hyperlink" Target="https://expandedramblings.com/index.php/united-airlines-statistics-facts/" TargetMode="External"/><Relationship Id="rId4" Type="http://schemas.openxmlformats.org/officeDocument/2006/relationships/hyperlink" Target="http://www.baaa-acro.com/statistic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docs.google.com/spreadsheets/d/1SDp7p1y6m7N5xD5_fpOkYOrJvd68V7iy6etXy2cetb8/edit#gid=1448957446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SDp7p1y6m7N5xD5_fpOkYOrJvd68V7iy6etXy2cetb8/edit#gid=1448957446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htsa.gov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web.mit.edu/airlinedata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eb.mit.edu/airlinedata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5.png"/><Relationship Id="rId4" Type="http://schemas.openxmlformats.org/officeDocument/2006/relationships/hyperlink" Target="https://expandedramblings.com/index.php/united-airlines-statistics-facts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eb.mit.edu/airlinedata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6.png"/><Relationship Id="rId4" Type="http://schemas.openxmlformats.org/officeDocument/2006/relationships/hyperlink" Target="https://catalog.data.gov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eb.mit.edu/airlinedata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7.png"/><Relationship Id="rId4" Type="http://schemas.openxmlformats.org/officeDocument/2006/relationships/hyperlink" Target="https://www.macrotrends.n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1412" y="838200"/>
            <a:ext cx="9906000" cy="4495800"/>
          </a:xfrm>
        </p:spPr>
        <p:txBody>
          <a:bodyPr/>
          <a:lstStyle/>
          <a:p>
            <a:r>
              <a:rPr lang="en-US" sz="6600" b="1" dirty="0">
                <a:solidFill>
                  <a:schemeClr val="accent6">
                    <a:lumMod val="50000"/>
                  </a:schemeClr>
                </a:solidFill>
              </a:rPr>
              <a:t>United Airlines Safety Analysis</a:t>
            </a:r>
            <a:br>
              <a:rPr lang="en-US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Executive Summary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1412" y="4305300"/>
            <a:ext cx="8229600" cy="2362200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Term Project Milestone 2</a:t>
            </a:r>
          </a:p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Kesav Adithya Venkidusamy</a:t>
            </a:r>
          </a:p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Bellevue University</a:t>
            </a:r>
          </a:p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DSC 640 – T301 Data Presentation and Visualization</a:t>
            </a:r>
          </a:p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Professor: </a:t>
            </a:r>
            <a:r>
              <a:rPr lang="en-US" sz="2000" b="1" i="0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Catherine Williams</a:t>
            </a:r>
          </a:p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Due Date: 07/03/2022</a:t>
            </a:r>
            <a:endParaRPr lang="en-US" sz="2000" b="1" i="0" dirty="0">
              <a:solidFill>
                <a:schemeClr val="accent6">
                  <a:lumMod val="50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46E647F-36D9-26F3-4133-E05BD3362E78}"/>
              </a:ext>
            </a:extLst>
          </p:cNvPr>
          <p:cNvCxnSpPr>
            <a:cxnSpLocks/>
          </p:cNvCxnSpPr>
          <p:nvPr/>
        </p:nvCxnSpPr>
        <p:spPr>
          <a:xfrm>
            <a:off x="1217612" y="2819400"/>
            <a:ext cx="9541040" cy="7620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56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7013" y="1752600"/>
            <a:ext cx="3886200" cy="4267200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As revenue increase, the operating expenses also increased over time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Post Covid, Worldwide Inflation is impacting Airlines operating expenses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Management should focus on controlling Operation expenses by promoting more automation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4E703D-1322-E769-A820-00590C3BD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970" y="971370"/>
            <a:ext cx="6589150" cy="40578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9FD05A-E5D4-FCB5-9715-2B56D46FB616}"/>
              </a:ext>
            </a:extLst>
          </p:cNvPr>
          <p:cNvSpPr txBox="1"/>
          <p:nvPr/>
        </p:nvSpPr>
        <p:spPr>
          <a:xfrm>
            <a:off x="5086970" y="5576500"/>
            <a:ext cx="3141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Source</a:t>
            </a:r>
            <a:r>
              <a:rPr lang="en-US" sz="1200" b="1" dirty="0">
                <a:solidFill>
                  <a:schemeClr val="accent6"/>
                </a:solidFill>
              </a:rPr>
              <a:t>:</a:t>
            </a:r>
            <a:r>
              <a:rPr lang="en-US" sz="1200" dirty="0">
                <a:solidFill>
                  <a:schemeClr val="accent6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200" dirty="0">
                <a:solidFill>
                  <a:schemeClr val="accent6"/>
                </a:solidFill>
                <a:hlinkClick r:id="rId5"/>
              </a:rPr>
              <a:t>https://catalog.data.gov/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3521240F-BD67-0020-FE6A-6B4BB0B44D87}"/>
              </a:ext>
            </a:extLst>
          </p:cNvPr>
          <p:cNvSpPr txBox="1">
            <a:spLocks/>
          </p:cNvSpPr>
          <p:nvPr/>
        </p:nvSpPr>
        <p:spPr>
          <a:xfrm>
            <a:off x="156127" y="381000"/>
            <a:ext cx="5023885" cy="10030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2000" dirty="0"/>
            </a:br>
            <a:r>
              <a:rPr lang="en-US" sz="2800" b="1" dirty="0"/>
              <a:t>Operating Cost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/>
              <a:t>Charts showing Operating expense of airlines over year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DFCE63-524C-2572-CC90-858F9E4751C7}"/>
              </a:ext>
            </a:extLst>
          </p:cNvPr>
          <p:cNvCxnSpPr>
            <a:cxnSpLocks/>
          </p:cNvCxnSpPr>
          <p:nvPr/>
        </p:nvCxnSpPr>
        <p:spPr>
          <a:xfrm>
            <a:off x="227012" y="685800"/>
            <a:ext cx="4343400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46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DFEE2-E526-746F-1EE4-DFF3AAE6F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212" y="533400"/>
            <a:ext cx="96012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Recommendations</a:t>
            </a:r>
            <a:br>
              <a:rPr lang="en-US" dirty="0"/>
            </a:br>
            <a:br>
              <a:rPr lang="en-US" dirty="0"/>
            </a:br>
            <a:r>
              <a:rPr lang="en-US" sz="2200" b="1" dirty="0"/>
              <a:t>What did stats say?</a:t>
            </a:r>
            <a:endParaRPr lang="en-US" b="1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0045783-F2EE-1725-1687-5C03ACA7F571}"/>
              </a:ext>
            </a:extLst>
          </p:cNvPr>
          <p:cNvCxnSpPr>
            <a:cxnSpLocks/>
          </p:cNvCxnSpPr>
          <p:nvPr/>
        </p:nvCxnSpPr>
        <p:spPr>
          <a:xfrm>
            <a:off x="379412" y="685800"/>
            <a:ext cx="11125200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5CBE71F-8412-CD63-3E8B-CA78DB346AED}"/>
              </a:ext>
            </a:extLst>
          </p:cNvPr>
          <p:cNvSpPr txBox="1"/>
          <p:nvPr/>
        </p:nvSpPr>
        <p:spPr>
          <a:xfrm>
            <a:off x="303212" y="1371600"/>
            <a:ext cx="1013460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Airline reported Accidents and Fatality (worldwide) was very less and non comparable than the total number of ground accidents and fatalities reported in USA alone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Management needs to focus on controlling the operating expenses by promoting some automations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As Covid restriction eases, the people willing to travel surges. So, management should focus on increasing the fleet capacity for 2022 and 2023 to overcome the loss incurred during covid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Management can attract more passengers by providing some offers and compliments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6DF01E6-D2B8-1AB8-D133-7A9A9840C124}"/>
              </a:ext>
            </a:extLst>
          </p:cNvPr>
          <p:cNvCxnSpPr>
            <a:cxnSpLocks/>
          </p:cNvCxnSpPr>
          <p:nvPr/>
        </p:nvCxnSpPr>
        <p:spPr>
          <a:xfrm>
            <a:off x="227012" y="685800"/>
            <a:ext cx="4343400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27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DFEE2-E526-746F-1EE4-DFF3AAE6F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212" y="533400"/>
            <a:ext cx="96012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Legal and Ethical Considerations</a:t>
            </a:r>
            <a:br>
              <a:rPr lang="en-US" dirty="0"/>
            </a:br>
            <a:br>
              <a:rPr lang="en-US" dirty="0"/>
            </a:br>
            <a:r>
              <a:rPr lang="en-US" sz="2200" b="1" dirty="0"/>
              <a:t>Data Authenticity and compliance</a:t>
            </a:r>
            <a:endParaRPr lang="en-US" b="1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0045783-F2EE-1725-1687-5C03ACA7F571}"/>
              </a:ext>
            </a:extLst>
          </p:cNvPr>
          <p:cNvCxnSpPr>
            <a:cxnSpLocks/>
          </p:cNvCxnSpPr>
          <p:nvPr/>
        </p:nvCxnSpPr>
        <p:spPr>
          <a:xfrm>
            <a:off x="379412" y="685800"/>
            <a:ext cx="11125200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5CBE71F-8412-CD63-3E8B-CA78DB346AED}"/>
              </a:ext>
            </a:extLst>
          </p:cNvPr>
          <p:cNvSpPr txBox="1"/>
          <p:nvPr/>
        </p:nvSpPr>
        <p:spPr>
          <a:xfrm>
            <a:off x="303212" y="1371600"/>
            <a:ext cx="1013460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No Personal Identifiable Information (PII) and confidential data are used for Analysis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The data considered for the analysis are shared by government for public benefits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All data sets are extracted from public websites. The data source used for each chart has been mentioned in the respective slide (below the chart)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There is no restrictions to use this data for Analysis and academic purpose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Only relevant information required for this analysis is considered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6DF01E6-D2B8-1AB8-D133-7A9A9840C124}"/>
              </a:ext>
            </a:extLst>
          </p:cNvPr>
          <p:cNvCxnSpPr>
            <a:cxnSpLocks/>
          </p:cNvCxnSpPr>
          <p:nvPr/>
        </p:nvCxnSpPr>
        <p:spPr>
          <a:xfrm>
            <a:off x="227012" y="685800"/>
            <a:ext cx="4343400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75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DFEE2-E526-746F-1EE4-DFF3AAE6F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212" y="533400"/>
            <a:ext cx="96012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  <a:br>
              <a:rPr lang="en-US" dirty="0"/>
            </a:br>
            <a:br>
              <a:rPr lang="en-US" dirty="0"/>
            </a:br>
            <a:r>
              <a:rPr lang="en-US" sz="2200" b="1" dirty="0"/>
              <a:t>Data Sources</a:t>
            </a:r>
            <a:endParaRPr lang="en-US" b="1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0045783-F2EE-1725-1687-5C03ACA7F571}"/>
              </a:ext>
            </a:extLst>
          </p:cNvPr>
          <p:cNvCxnSpPr>
            <a:cxnSpLocks/>
          </p:cNvCxnSpPr>
          <p:nvPr/>
        </p:nvCxnSpPr>
        <p:spPr>
          <a:xfrm>
            <a:off x="379412" y="685800"/>
            <a:ext cx="11125200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5CBE71F-8412-CD63-3E8B-CA78DB346AED}"/>
              </a:ext>
            </a:extLst>
          </p:cNvPr>
          <p:cNvSpPr txBox="1"/>
          <p:nvPr/>
        </p:nvSpPr>
        <p:spPr>
          <a:xfrm>
            <a:off x="303212" y="1371600"/>
            <a:ext cx="10134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Accidents and fatalities: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hlinkClick r:id="rId2"/>
              </a:rPr>
              <a:t>https://docs.google.com/spreadsheets/d/1SDp7p1y6m7N5xD5_fpOkYOrJvd68V7iy6etXy2cetb8/edit#gid=1448957446</a:t>
            </a:r>
            <a:endParaRPr lang="en-US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hlinkClick r:id="rId3"/>
              </a:rPr>
              <a:t>https://www.nhtsa.gov/data</a:t>
            </a:r>
            <a:endParaRPr lang="en-US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hlinkClick r:id="rId4"/>
              </a:rPr>
              <a:t>http://www.baaa-acro.com/statistics</a:t>
            </a:r>
            <a:endParaRPr lang="en-US" sz="1600" dirty="0"/>
          </a:p>
          <a:p>
            <a:pPr lvl="1">
              <a:lnSpc>
                <a:spcPct val="150000"/>
              </a:lnSpc>
            </a:pPr>
            <a:endParaRPr lang="en-US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Passenger Enplanement: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hlinkClick r:id="rId5"/>
              </a:rPr>
              <a:t>https://expandedramblings.com/index.php/united-airlines-statistics-facts/</a:t>
            </a:r>
            <a:endParaRPr lang="en-US" sz="1600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Revenue and Operating Expense: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hlinkClick r:id="rId6"/>
              </a:rPr>
              <a:t>https://www.airlines.org/impact/</a:t>
            </a:r>
            <a:endParaRPr lang="en-US" sz="16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hlinkClick r:id="rId7"/>
              </a:rPr>
              <a:t>https://www.macrotrends.net/stocks/charts/UAL/united-airlines-holdings-inc/operating-expenses</a:t>
            </a:r>
            <a:endParaRPr lang="en-US" sz="16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accent6"/>
                </a:solidFill>
                <a:hlinkClick r:id="rId8"/>
              </a:rPr>
              <a:t>https://catalog.data.gov/</a:t>
            </a:r>
            <a:endParaRPr lang="en-US" sz="16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6DF01E6-D2B8-1AB8-D133-7A9A9840C124}"/>
              </a:ext>
            </a:extLst>
          </p:cNvPr>
          <p:cNvCxnSpPr>
            <a:cxnSpLocks/>
          </p:cNvCxnSpPr>
          <p:nvPr/>
        </p:nvCxnSpPr>
        <p:spPr>
          <a:xfrm>
            <a:off x="227012" y="685800"/>
            <a:ext cx="4343400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93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2E532-6BCD-028D-CAFC-AA603560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2" y="304800"/>
            <a:ext cx="3733799" cy="609600"/>
          </a:xfrm>
        </p:spPr>
        <p:txBody>
          <a:bodyPr>
            <a:normAutofit/>
          </a:bodyPr>
          <a:lstStyle/>
          <a:p>
            <a:r>
              <a:rPr lang="en-US" b="1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70166-BDDA-9C95-753B-03EB4FA7D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7012" y="990600"/>
            <a:ext cx="4495800" cy="58674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60000"/>
              </a:lnSpc>
            </a:pPr>
            <a:r>
              <a:rPr lang="en-US" sz="1400" b="1" u="sng" dirty="0"/>
              <a:t>Myth vs Reality</a:t>
            </a:r>
          </a:p>
          <a:p>
            <a:pPr>
              <a:lnSpc>
                <a:spcPct val="160000"/>
              </a:lnSpc>
            </a:pPr>
            <a:r>
              <a:rPr lang="en-US" sz="1400" dirty="0"/>
              <a:t>Media  spreading rumors about Airline Safety concerns versus Statistical data</a:t>
            </a:r>
          </a:p>
          <a:p>
            <a:pPr>
              <a:lnSpc>
                <a:spcPct val="160000"/>
              </a:lnSpc>
            </a:pPr>
            <a:r>
              <a:rPr lang="en-US" sz="1400" b="1" u="sng" dirty="0"/>
              <a:t>Passenger Enplanement</a:t>
            </a:r>
          </a:p>
          <a:p>
            <a:pPr>
              <a:lnSpc>
                <a:spcPct val="160000"/>
              </a:lnSpc>
            </a:pPr>
            <a:r>
              <a:rPr lang="en-US" sz="1400" dirty="0"/>
              <a:t>Increase in passenger enplanement and available seat miles</a:t>
            </a:r>
          </a:p>
          <a:p>
            <a:pPr>
              <a:lnSpc>
                <a:spcPct val="160000"/>
              </a:lnSpc>
            </a:pPr>
            <a:r>
              <a:rPr lang="en-US" sz="1400" b="1" u="sng" dirty="0"/>
              <a:t>Airline Revenue</a:t>
            </a:r>
          </a:p>
          <a:p>
            <a:pPr>
              <a:lnSpc>
                <a:spcPct val="160000"/>
              </a:lnSpc>
            </a:pPr>
            <a:r>
              <a:rPr lang="en-US" sz="1400" dirty="0"/>
              <a:t>Covid Impact and increase in revenue over years</a:t>
            </a:r>
          </a:p>
          <a:p>
            <a:pPr>
              <a:lnSpc>
                <a:spcPct val="160000"/>
              </a:lnSpc>
            </a:pPr>
            <a:r>
              <a:rPr lang="en-US" sz="1400" b="1" u="sng" dirty="0"/>
              <a:t>Operating Cost</a:t>
            </a:r>
          </a:p>
          <a:p>
            <a:pPr>
              <a:lnSpc>
                <a:spcPct val="160000"/>
              </a:lnSpc>
            </a:pPr>
            <a:r>
              <a:rPr lang="en-US" sz="1400" dirty="0"/>
              <a:t>Impact to income due to increase in operating cost</a:t>
            </a:r>
            <a:endParaRPr lang="en-US" sz="1400" u="sng" dirty="0"/>
          </a:p>
          <a:p>
            <a:pPr>
              <a:lnSpc>
                <a:spcPct val="160000"/>
              </a:lnSpc>
            </a:pPr>
            <a:r>
              <a:rPr lang="en-US" sz="1400" b="1" u="sng" dirty="0"/>
              <a:t>Recommendations</a:t>
            </a:r>
          </a:p>
          <a:p>
            <a:pPr>
              <a:lnSpc>
                <a:spcPct val="160000"/>
              </a:lnSpc>
            </a:pPr>
            <a:r>
              <a:rPr lang="en-US" sz="1400" dirty="0"/>
              <a:t>What did stats say?</a:t>
            </a:r>
          </a:p>
          <a:p>
            <a:pPr>
              <a:lnSpc>
                <a:spcPct val="160000"/>
              </a:lnSpc>
            </a:pPr>
            <a:r>
              <a:rPr lang="en-US" sz="1400" b="1" u="sng" dirty="0"/>
              <a:t>Legal and Ethical Considerations</a:t>
            </a:r>
          </a:p>
          <a:p>
            <a:pPr>
              <a:lnSpc>
                <a:spcPct val="160000"/>
              </a:lnSpc>
            </a:pPr>
            <a:r>
              <a:rPr lang="en-US" sz="1400" dirty="0"/>
              <a:t>Data Authenticity and compliance </a:t>
            </a:r>
          </a:p>
          <a:p>
            <a:pPr>
              <a:lnSpc>
                <a:spcPct val="160000"/>
              </a:lnSpc>
            </a:pPr>
            <a:r>
              <a:rPr lang="en-US" sz="1400" b="1" u="sng" dirty="0"/>
              <a:t>References</a:t>
            </a:r>
          </a:p>
          <a:p>
            <a:pPr>
              <a:lnSpc>
                <a:spcPct val="160000"/>
              </a:lnSpc>
            </a:pPr>
            <a:r>
              <a:rPr lang="en-US" sz="1400" dirty="0"/>
              <a:t>Data Sources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731DCA-2D4B-896A-2852-9DB1F46B0360}"/>
              </a:ext>
            </a:extLst>
          </p:cNvPr>
          <p:cNvSpPr txBox="1"/>
          <p:nvPr/>
        </p:nvSpPr>
        <p:spPr>
          <a:xfrm>
            <a:off x="5718488" y="3962400"/>
            <a:ext cx="1794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Revenue Improvement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CB13B02-BEF4-C9D9-29DA-5792FE36B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303" y="76200"/>
            <a:ext cx="5586510" cy="218844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3FF8D46-F096-7A77-E38B-B92E6CBE5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303" y="2286000"/>
            <a:ext cx="5586510" cy="218844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03AAF79-892C-704A-C9A9-A6D71A67ED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4609" y="4495801"/>
            <a:ext cx="5584204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08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812" y="2438400"/>
            <a:ext cx="4343399" cy="2057400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Media promoting statistics stating air travel is no longer safety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However, the data shows the passenger airline accidents is decreasing over the year throughout the world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82F8461-1566-F249-672E-F5AEE2B0E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12" y="520976"/>
            <a:ext cx="5023885" cy="1003024"/>
          </a:xfrm>
        </p:spPr>
        <p:txBody>
          <a:bodyPr>
            <a:noAutofit/>
          </a:bodyPr>
          <a:lstStyle/>
          <a:p>
            <a:br>
              <a:rPr lang="en-US" sz="2000" dirty="0"/>
            </a:br>
            <a:r>
              <a:rPr lang="en-US" sz="2800" b="1" dirty="0"/>
              <a:t>Myth vs Reality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/>
              <a:t>Chart Showing Total Passenger Airline Accident over years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E2F21B-7790-DA3A-18B3-D6EFB69BF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3337" y="762000"/>
            <a:ext cx="6619875" cy="4800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013537-6234-6FD6-CFAC-70D69C0E470E}"/>
              </a:ext>
            </a:extLst>
          </p:cNvPr>
          <p:cNvSpPr txBox="1"/>
          <p:nvPr/>
        </p:nvSpPr>
        <p:spPr>
          <a:xfrm>
            <a:off x="5098497" y="5895201"/>
            <a:ext cx="220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Source: 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hlinkClick r:id="rId4"/>
              </a:rPr>
              <a:t>Google Document</a:t>
            </a:r>
            <a:endParaRPr lang="en-US" sz="1200" dirty="0">
              <a:solidFill>
                <a:schemeClr val="accent6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384A9A-6E5D-94A3-71CC-CEE59741B0A0}"/>
              </a:ext>
            </a:extLst>
          </p:cNvPr>
          <p:cNvCxnSpPr>
            <a:cxnSpLocks/>
          </p:cNvCxnSpPr>
          <p:nvPr/>
        </p:nvCxnSpPr>
        <p:spPr>
          <a:xfrm>
            <a:off x="150812" y="762000"/>
            <a:ext cx="4343400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08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7013" y="1981200"/>
            <a:ext cx="3886200" cy="4038600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The chart shows the airline fatality count decreases over time.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The fatality count is very less; less than ~0.5 fatality occurred / Millions of flights scheduled in 2019 to 2021 throughout the globe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013537-6234-6FD6-CFAC-70D69C0E470E}"/>
              </a:ext>
            </a:extLst>
          </p:cNvPr>
          <p:cNvSpPr txBox="1"/>
          <p:nvPr/>
        </p:nvSpPr>
        <p:spPr>
          <a:xfrm>
            <a:off x="5098497" y="5895201"/>
            <a:ext cx="220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Source: 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hlinkClick r:id="rId3"/>
              </a:rPr>
              <a:t>Google Document</a:t>
            </a:r>
            <a:endParaRPr lang="en-US" sz="1200" dirty="0">
              <a:solidFill>
                <a:schemeClr val="accent6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CA1A25-E204-05E4-48F3-73DB3F6801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812" y="1066800"/>
            <a:ext cx="6658463" cy="4267200"/>
          </a:xfrm>
          <a:prstGeom prst="rect">
            <a:avLst/>
          </a:prstGeom>
        </p:spPr>
      </p:pic>
      <p:sp>
        <p:nvSpPr>
          <p:cNvPr id="9" name="Title 4">
            <a:extLst>
              <a:ext uri="{FF2B5EF4-FFF2-40B4-BE49-F238E27FC236}">
                <a16:creationId xmlns:a16="http://schemas.microsoft.com/office/drawing/2014/main" id="{3FA80EAA-0B74-DF11-0D85-B9521D4A59D5}"/>
              </a:ext>
            </a:extLst>
          </p:cNvPr>
          <p:cNvSpPr txBox="1">
            <a:spLocks/>
          </p:cNvSpPr>
          <p:nvPr/>
        </p:nvSpPr>
        <p:spPr>
          <a:xfrm>
            <a:off x="79927" y="444776"/>
            <a:ext cx="5023885" cy="10030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2000" dirty="0"/>
            </a:br>
            <a:r>
              <a:rPr lang="en-US" sz="2800" b="1" dirty="0"/>
              <a:t>Myth vs Reality</a:t>
            </a:r>
            <a:r>
              <a:rPr lang="en-US" sz="2000" dirty="0"/>
              <a:t> 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/>
              <a:t>Chart showing Passenger Airline Fatality over year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E99E9F-F36D-C712-7285-9C5218F4D29D}"/>
              </a:ext>
            </a:extLst>
          </p:cNvPr>
          <p:cNvCxnSpPr>
            <a:cxnSpLocks/>
          </p:cNvCxnSpPr>
          <p:nvPr/>
        </p:nvCxnSpPr>
        <p:spPr>
          <a:xfrm>
            <a:off x="150812" y="685800"/>
            <a:ext cx="4343400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91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4013537-6234-6FD6-CFAC-70D69C0E470E}"/>
              </a:ext>
            </a:extLst>
          </p:cNvPr>
          <p:cNvSpPr txBox="1"/>
          <p:nvPr/>
        </p:nvSpPr>
        <p:spPr>
          <a:xfrm>
            <a:off x="5098496" y="5895201"/>
            <a:ext cx="2519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Source: 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hlinkClick r:id="rId3"/>
              </a:rPr>
              <a:t>https://www.nhtsa.gov/</a:t>
            </a:r>
            <a:endParaRPr lang="en-US" sz="1200" dirty="0">
              <a:solidFill>
                <a:schemeClr val="accent6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53ED08-CF61-A4F0-C6AC-0B300C3350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8496" y="1219200"/>
            <a:ext cx="6634716" cy="4267200"/>
          </a:xfrm>
          <a:prstGeom prst="rect">
            <a:avLst/>
          </a:prstGeom>
        </p:spPr>
      </p:pic>
      <p:sp>
        <p:nvSpPr>
          <p:cNvPr id="10" name="Title 4">
            <a:extLst>
              <a:ext uri="{FF2B5EF4-FFF2-40B4-BE49-F238E27FC236}">
                <a16:creationId xmlns:a16="http://schemas.microsoft.com/office/drawing/2014/main" id="{6C4C4786-469B-730F-C38B-B0AC3B61F463}"/>
              </a:ext>
            </a:extLst>
          </p:cNvPr>
          <p:cNvSpPr txBox="1">
            <a:spLocks/>
          </p:cNvSpPr>
          <p:nvPr/>
        </p:nvSpPr>
        <p:spPr>
          <a:xfrm>
            <a:off x="74612" y="457200"/>
            <a:ext cx="5023885" cy="10030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2000" dirty="0"/>
            </a:br>
            <a:r>
              <a:rPr lang="en-US" sz="2800" b="1" dirty="0"/>
              <a:t>Myth vs Reality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/>
              <a:t>Chart showing Auto Accidents and Fatality Trend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04401AD-9DC6-A19D-1358-4E260D72A9CA}"/>
              </a:ext>
            </a:extLst>
          </p:cNvPr>
          <p:cNvCxnSpPr>
            <a:cxnSpLocks/>
          </p:cNvCxnSpPr>
          <p:nvPr/>
        </p:nvCxnSpPr>
        <p:spPr>
          <a:xfrm>
            <a:off x="150812" y="685800"/>
            <a:ext cx="4343400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CAA6028-C5FF-0959-C6E2-17EF051E1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7013" y="1981200"/>
            <a:ext cx="3886200" cy="4267200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This chart shows the auto Accidents and fatality over time in USA.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Total accidents and fatalities for the automobiles is around 50K and ~36L respectively. This number is only for US country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Comparing the charts, Airline reported accidents and fatalities was way less and not comparable to total ground accidents and fatality reported in US alone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6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7013" y="1981200"/>
            <a:ext cx="3886200" cy="4267200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The chart shows the available seat miles has been increased considerably across airlines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United Airlines shows increase in seat miles Pre-Covid (2011 to 2019) and the drop in 2020 is due to Covid situation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925566-001A-B1F0-9BB5-84E934DF1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8497" y="1295400"/>
            <a:ext cx="6634716" cy="4114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6DC3BC-DFA4-27D3-C6B3-32B9ECE94CAA}"/>
              </a:ext>
            </a:extLst>
          </p:cNvPr>
          <p:cNvSpPr txBox="1"/>
          <p:nvPr/>
        </p:nvSpPr>
        <p:spPr>
          <a:xfrm>
            <a:off x="5086970" y="5576500"/>
            <a:ext cx="289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Source</a:t>
            </a:r>
            <a:r>
              <a:rPr lang="en-US" sz="1200" b="1" dirty="0">
                <a:solidFill>
                  <a:schemeClr val="accent6"/>
                </a:solidFill>
              </a:rPr>
              <a:t>:</a:t>
            </a:r>
            <a:r>
              <a:rPr lang="en-US" sz="1200" dirty="0">
                <a:solidFill>
                  <a:schemeClr val="accent6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200" dirty="0">
                <a:solidFill>
                  <a:schemeClr val="accent6"/>
                </a:solidFill>
                <a:hlinkClick r:id="rId4"/>
              </a:rPr>
              <a:t>http://web.mit.edu/airlinedata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52CA1353-CEAC-15E7-4166-51EFB311B81B}"/>
              </a:ext>
            </a:extLst>
          </p:cNvPr>
          <p:cNvSpPr txBox="1">
            <a:spLocks/>
          </p:cNvSpPr>
          <p:nvPr/>
        </p:nvSpPr>
        <p:spPr>
          <a:xfrm>
            <a:off x="79927" y="457200"/>
            <a:ext cx="5023885" cy="10030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2000" dirty="0"/>
            </a:br>
            <a:r>
              <a:rPr lang="en-US" sz="2800" b="1" dirty="0"/>
              <a:t>Passenger Enplanement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/>
              <a:t>Charts showing total Available Seat Miles Per Airlines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ECCAE5-91B1-03E5-C32D-C9B1F29BC8B5}"/>
              </a:ext>
            </a:extLst>
          </p:cNvPr>
          <p:cNvCxnSpPr>
            <a:cxnSpLocks/>
          </p:cNvCxnSpPr>
          <p:nvPr/>
        </p:nvCxnSpPr>
        <p:spPr>
          <a:xfrm>
            <a:off x="150812" y="685800"/>
            <a:ext cx="4343400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782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7013" y="1752600"/>
            <a:ext cx="3886200" cy="4267200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The total passenger travelled in United is gradually increasing over years from 2009 to 2019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Impact in 2020 due to Covid.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Based on the data, it is clear that passengers travelled in United and other airlines is increasing year over year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6DC3BC-DFA4-27D3-C6B3-32B9ECE94CAA}"/>
              </a:ext>
            </a:extLst>
          </p:cNvPr>
          <p:cNvSpPr txBox="1"/>
          <p:nvPr/>
        </p:nvSpPr>
        <p:spPr>
          <a:xfrm>
            <a:off x="5086970" y="5715000"/>
            <a:ext cx="5884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Source</a:t>
            </a:r>
            <a:r>
              <a:rPr lang="en-US" sz="1200" b="1" dirty="0">
                <a:solidFill>
                  <a:schemeClr val="accent6"/>
                </a:solidFill>
              </a:rPr>
              <a:t>:</a:t>
            </a:r>
            <a:r>
              <a:rPr lang="en-US" sz="1200" dirty="0">
                <a:solidFill>
                  <a:schemeClr val="accent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200" dirty="0">
                <a:solidFill>
                  <a:schemeClr val="accent6"/>
                </a:solidFill>
                <a:hlinkClick r:id="rId4"/>
              </a:rPr>
              <a:t>https://expandedramblings.com/index.php/united-airlines-statistics-facts/</a:t>
            </a:r>
            <a:endParaRPr lang="en-US" sz="1200" dirty="0">
              <a:solidFill>
                <a:schemeClr val="accent6"/>
              </a:solidFill>
            </a:endParaRPr>
          </a:p>
          <a:p>
            <a:endParaRPr lang="en-US" sz="1200" dirty="0">
              <a:solidFill>
                <a:schemeClr val="accent6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6230246-B21A-EB3D-DC56-AC3BEB7A8C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4624" y="1447800"/>
            <a:ext cx="6598588" cy="3962400"/>
          </a:xfrm>
          <a:prstGeom prst="rect">
            <a:avLst/>
          </a:prstGeom>
        </p:spPr>
      </p:pic>
      <p:sp>
        <p:nvSpPr>
          <p:cNvPr id="13" name="Title 4">
            <a:extLst>
              <a:ext uri="{FF2B5EF4-FFF2-40B4-BE49-F238E27FC236}">
                <a16:creationId xmlns:a16="http://schemas.microsoft.com/office/drawing/2014/main" id="{D21AAD81-B76D-96CF-9954-27387282AA71}"/>
              </a:ext>
            </a:extLst>
          </p:cNvPr>
          <p:cNvSpPr txBox="1">
            <a:spLocks/>
          </p:cNvSpPr>
          <p:nvPr/>
        </p:nvSpPr>
        <p:spPr>
          <a:xfrm>
            <a:off x="91314" y="457200"/>
            <a:ext cx="5023885" cy="10030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2000" dirty="0"/>
            </a:br>
            <a:r>
              <a:rPr lang="en-US" sz="2800" b="1" dirty="0"/>
              <a:t>Passenger Enplanement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/>
              <a:t>Charts showing Passenger Travelled in UAL over years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3C75838-A495-06A5-F311-8924408FB7F5}"/>
              </a:ext>
            </a:extLst>
          </p:cNvPr>
          <p:cNvCxnSpPr>
            <a:cxnSpLocks/>
          </p:cNvCxnSpPr>
          <p:nvPr/>
        </p:nvCxnSpPr>
        <p:spPr>
          <a:xfrm>
            <a:off x="150812" y="685800"/>
            <a:ext cx="4343400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76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7013" y="1752600"/>
            <a:ext cx="3886200" cy="426720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Charts shows that airlines operating revenue increases over the period.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Due to travel restrictions for Covid, the revenue is impacted for all airlines in 2020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6DC3BC-DFA4-27D3-C6B3-32B9ECE94CAA}"/>
              </a:ext>
            </a:extLst>
          </p:cNvPr>
          <p:cNvSpPr txBox="1"/>
          <p:nvPr/>
        </p:nvSpPr>
        <p:spPr>
          <a:xfrm>
            <a:off x="5086970" y="5576500"/>
            <a:ext cx="3141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Source</a:t>
            </a:r>
            <a:r>
              <a:rPr lang="en-US" sz="1200" b="1" dirty="0">
                <a:solidFill>
                  <a:schemeClr val="accent6"/>
                </a:solidFill>
              </a:rPr>
              <a:t>:</a:t>
            </a:r>
            <a:r>
              <a:rPr lang="en-US" sz="1200" dirty="0">
                <a:solidFill>
                  <a:schemeClr val="accent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200" dirty="0">
                <a:solidFill>
                  <a:schemeClr val="accent6"/>
                </a:solidFill>
                <a:hlinkClick r:id="rId4"/>
              </a:rPr>
              <a:t>https://catalog.data.gov/</a:t>
            </a:r>
            <a:endParaRPr lang="en-US" sz="1200" dirty="0">
              <a:solidFill>
                <a:schemeClr val="accent6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847846-422E-7C82-925D-D63136780A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6970" y="1219200"/>
            <a:ext cx="6646242" cy="3962400"/>
          </a:xfrm>
          <a:prstGeom prst="rect">
            <a:avLst/>
          </a:prstGeom>
        </p:spPr>
      </p:pic>
      <p:sp>
        <p:nvSpPr>
          <p:cNvPr id="8" name="Title 4">
            <a:extLst>
              <a:ext uri="{FF2B5EF4-FFF2-40B4-BE49-F238E27FC236}">
                <a16:creationId xmlns:a16="http://schemas.microsoft.com/office/drawing/2014/main" id="{F9F2D60A-4144-3A14-CF50-79C8E9CE5B0C}"/>
              </a:ext>
            </a:extLst>
          </p:cNvPr>
          <p:cNvSpPr txBox="1">
            <a:spLocks/>
          </p:cNvSpPr>
          <p:nvPr/>
        </p:nvSpPr>
        <p:spPr>
          <a:xfrm>
            <a:off x="156127" y="381000"/>
            <a:ext cx="5023885" cy="10030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2000" dirty="0"/>
            </a:br>
            <a:r>
              <a:rPr lang="en-US" sz="2800" b="1" dirty="0"/>
              <a:t>Airline Revenue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/>
              <a:t>Charts showing airlines revenue over years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CDABEC8-8775-F61A-35F5-B3DAC9C5C8B1}"/>
              </a:ext>
            </a:extLst>
          </p:cNvPr>
          <p:cNvCxnSpPr>
            <a:cxnSpLocks/>
          </p:cNvCxnSpPr>
          <p:nvPr/>
        </p:nvCxnSpPr>
        <p:spPr>
          <a:xfrm>
            <a:off x="150812" y="685800"/>
            <a:ext cx="4343400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76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7013" y="1752600"/>
            <a:ext cx="3886200" cy="4267200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Similar to other airlines, United Airlines revenue has been consistently increases over the years in last decade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Though revenue is impacted due to Covid in 2020, all necessary actions are taken in place to restore the revenue back to 2019 levels.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Management is confidence in long term targets of achieving pre-tax margin targets of 9% 2023 and 14% in 2026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6DC3BC-DFA4-27D3-C6B3-32B9ECE94CAA}"/>
              </a:ext>
            </a:extLst>
          </p:cNvPr>
          <p:cNvSpPr txBox="1"/>
          <p:nvPr/>
        </p:nvSpPr>
        <p:spPr>
          <a:xfrm>
            <a:off x="5086970" y="5576500"/>
            <a:ext cx="3141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Source</a:t>
            </a:r>
            <a:r>
              <a:rPr lang="en-US" sz="1200" b="1" dirty="0">
                <a:solidFill>
                  <a:schemeClr val="accent6"/>
                </a:solidFill>
              </a:rPr>
              <a:t>:</a:t>
            </a:r>
            <a:r>
              <a:rPr lang="en-US" sz="1200" dirty="0">
                <a:solidFill>
                  <a:schemeClr val="accent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200" dirty="0">
                <a:solidFill>
                  <a:schemeClr val="accent6"/>
                </a:solidFill>
                <a:hlinkClick r:id="rId4"/>
              </a:rPr>
              <a:t>https://www.macrotrends.net/</a:t>
            </a:r>
            <a:endParaRPr lang="en-US" sz="1200" dirty="0">
              <a:solidFill>
                <a:schemeClr val="accent6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CB11B8-C379-210A-EAE5-2EDC024191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6970" y="838200"/>
            <a:ext cx="6646242" cy="42672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1E46D03-E0FC-11E0-D4B3-CDDFA0E7ED83}"/>
              </a:ext>
            </a:extLst>
          </p:cNvPr>
          <p:cNvCxnSpPr>
            <a:cxnSpLocks/>
          </p:cNvCxnSpPr>
          <p:nvPr/>
        </p:nvCxnSpPr>
        <p:spPr>
          <a:xfrm>
            <a:off x="150812" y="685800"/>
            <a:ext cx="4343400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Title 4">
            <a:extLst>
              <a:ext uri="{FF2B5EF4-FFF2-40B4-BE49-F238E27FC236}">
                <a16:creationId xmlns:a16="http://schemas.microsoft.com/office/drawing/2014/main" id="{B5A55FDC-D850-8B70-D50F-923D8185FCF8}"/>
              </a:ext>
            </a:extLst>
          </p:cNvPr>
          <p:cNvSpPr txBox="1">
            <a:spLocks/>
          </p:cNvSpPr>
          <p:nvPr/>
        </p:nvSpPr>
        <p:spPr>
          <a:xfrm>
            <a:off x="156127" y="381000"/>
            <a:ext cx="5023885" cy="10030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2000" dirty="0"/>
            </a:br>
            <a:r>
              <a:rPr lang="en-US" sz="2800" b="1" dirty="0"/>
              <a:t>Airline Revenue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/>
              <a:t>Charts showing United Airlines revenue and Expense for past decade</a:t>
            </a:r>
          </a:p>
        </p:txBody>
      </p:sp>
    </p:spTree>
    <p:extLst>
      <p:ext uri="{BB962C8B-B14F-4D97-AF65-F5344CB8AC3E}">
        <p14:creationId xmlns:p14="http://schemas.microsoft.com/office/powerpoint/2010/main" val="372034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atercolor_16x9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0001016.potx" id="{8AD53B0B-FC02-4342-9C97-FCB4E3E31C20}" vid="{17FAF719-7E74-4133-9EF7-340AA294087B}"/>
    </a:ext>
  </a:extLst>
</a:theme>
</file>

<file path=ppt/theme/theme2.xml><?xml version="1.0" encoding="utf-8"?>
<a:theme xmlns:a="http://schemas.openxmlformats.org/drawingml/2006/main" name="Office Them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Watercolor presentation (widescreen)</Template>
  <TotalTime>1393</TotalTime>
  <Words>893</Words>
  <Application>Microsoft Office PowerPoint</Application>
  <PresentationFormat>Custom</PresentationFormat>
  <Paragraphs>118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Palatino Linotype</vt:lpstr>
      <vt:lpstr>Wingdings</vt:lpstr>
      <vt:lpstr>Watercolor_16x9</vt:lpstr>
      <vt:lpstr>United Airlines Safety Analysis Executive Summary  </vt:lpstr>
      <vt:lpstr>Summary</vt:lpstr>
      <vt:lpstr> Myth vs Reality  Chart Showing Total Passenger Airline Accident over years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Recommendations  What did stats say?</vt:lpstr>
      <vt:lpstr>Legal and Ethical Considerations  Data Authenticity and compliance</vt:lpstr>
      <vt:lpstr>References  Data 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Safety Analysis Executive Summary  </dc:title>
  <dc:creator>Kesav Adithya Venkidusamy</dc:creator>
  <cp:lastModifiedBy>Kesav Adithya Venkidusamy</cp:lastModifiedBy>
  <cp:revision>30</cp:revision>
  <dcterms:created xsi:type="dcterms:W3CDTF">2022-06-30T00:52:16Z</dcterms:created>
  <dcterms:modified xsi:type="dcterms:W3CDTF">2022-07-02T03:12:19Z</dcterms:modified>
</cp:coreProperties>
</file>