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7" r:id="rId2"/>
    <p:sldId id="287" r:id="rId3"/>
    <p:sldId id="288" r:id="rId4"/>
    <p:sldId id="290" r:id="rId5"/>
    <p:sldId id="289" r:id="rId6"/>
    <p:sldId id="291"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sav Adithya Venkidusamy" initials="KAV" lastIdx="1" clrIdx="0">
    <p:extLst>
      <p:ext uri="{19B8F6BF-5375-455C-9EA6-DF929625EA0E}">
        <p15:presenceInfo xmlns:p15="http://schemas.microsoft.com/office/powerpoint/2012/main" userId="6f0bfb9110d0ad4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2136" autoAdjust="0"/>
  </p:normalViewPr>
  <p:slideViewPr>
    <p:cSldViewPr>
      <p:cViewPr varScale="1">
        <p:scale>
          <a:sx n="59" d="100"/>
          <a:sy n="59" d="100"/>
        </p:scale>
        <p:origin x="1182" y="78"/>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84" d="100"/>
          <a:sy n="84" d="100"/>
        </p:scale>
        <p:origin x="1002"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4A8D02-4E65-4CCD-8312-4AB164C6C77D}" type="datetimeFigureOut">
              <a:rPr lang="en-US"/>
              <a:t>8/8/2022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119DBA-4540-49B3-8FA9-6259387ECF9E}" type="slidenum">
              <a:rPr/>
              <a:t>‹#›</a:t>
            </a:fld>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A755D9-D361-47B8-9652-3B4EA9776CE5}" type="datetimeFigureOut">
              <a:rPr lang="en-US"/>
              <a:t>8/8/2022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B36274-F2B9-4C45-BBB4-0EDF4CD651A7}" type="slidenum">
              <a:rPr/>
              <a:t>‹#›</a:t>
            </a:fld>
            <a:endParaRPr/>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Latha" panose="020B0604020202020204" pitchFamily="34" charset="0"/>
              </a:rPr>
              <a:t>Travelling in airplane is making your life at risk. Air travel is risky compared to other modes of transportation. Likewise, there has been a lot of chatter in the media regarding the airline crashes and fatalities occurred in recent times. With several incidents in recent times, you might get an impression that these days, you are taking your life at stake by travelling in airplane instead of other modes of transportation like automobiles. Should you really worry to travel in airplane? Lets look at the data before drawing to a conclusion.</a:t>
            </a:r>
            <a:endParaRPr lang="en-US" dirty="0"/>
          </a:p>
          <a:p>
            <a:endParaRPr lang="en-US" dirty="0"/>
          </a:p>
        </p:txBody>
      </p:sp>
      <p:sp>
        <p:nvSpPr>
          <p:cNvPr id="4" name="Slide Number Placeholder 3"/>
          <p:cNvSpPr>
            <a:spLocks noGrp="1"/>
          </p:cNvSpPr>
          <p:nvPr>
            <p:ph type="sldNum" sz="quarter" idx="10"/>
          </p:nvPr>
        </p:nvSpPr>
        <p:spPr/>
        <p:txBody>
          <a:bodyPr/>
          <a:lstStyle/>
          <a:p>
            <a:fld id="{E3B36274-F2B9-4C45-BBB4-0EDF4CD651A7}" type="slidenum">
              <a:rPr lang="en-US"/>
              <a:t>1</a:t>
            </a:fld>
            <a:endParaRPr lang="en-US"/>
          </a:p>
        </p:txBody>
      </p:sp>
    </p:spTree>
    <p:extLst>
      <p:ext uri="{BB962C8B-B14F-4D97-AF65-F5344CB8AC3E}">
        <p14:creationId xmlns:p14="http://schemas.microsoft.com/office/powerpoint/2010/main" val="1245023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the chart we can understand the air incidents have been reduced substantially in the current decade compared to the decade before. In the decade lasts between 1985-99, the total number of incidents was more than 250 which has been reduced below 100 during 2000-14. This is nearly 67% reduction. This is mainly due to several safety measures taken by Airline companies to safeguard their passengers</a:t>
            </a:r>
          </a:p>
        </p:txBody>
      </p:sp>
      <p:sp>
        <p:nvSpPr>
          <p:cNvPr id="4" name="Slide Number Placeholder 3"/>
          <p:cNvSpPr>
            <a:spLocks noGrp="1"/>
          </p:cNvSpPr>
          <p:nvPr>
            <p:ph type="sldNum" sz="quarter" idx="5"/>
          </p:nvPr>
        </p:nvSpPr>
        <p:spPr/>
        <p:txBody>
          <a:bodyPr/>
          <a:lstStyle/>
          <a:p>
            <a:fld id="{E3B36274-F2B9-4C45-BBB4-0EDF4CD651A7}" type="slidenum">
              <a:rPr lang="en-US" smtClean="0"/>
              <a:t>2</a:t>
            </a:fld>
            <a:endParaRPr lang="en-US"/>
          </a:p>
        </p:txBody>
      </p:sp>
    </p:spTree>
    <p:extLst>
      <p:ext uri="{BB962C8B-B14F-4D97-AF65-F5344CB8AC3E}">
        <p14:creationId xmlns:p14="http://schemas.microsoft.com/office/powerpoint/2010/main" val="2715109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Latha" panose="020B0604020202020204" pitchFamily="34" charset="0"/>
              </a:rPr>
              <a:t>Lets try to compare the airline travel with other transportation modes. Though it sounds like airline travel is unsafe, looking at the chart it is clear that air travel is still one of the safest modes of transportation. The chart shows the d</a:t>
            </a:r>
            <a:r>
              <a:rPr lang="en-US" dirty="0"/>
              <a:t>eath Rate per 100M passenger miles for different modes of transportation. Air travel remains the lowest of 0.0020 compared to other modes of transportation and auto accidents remain the highest one. </a:t>
            </a:r>
          </a:p>
        </p:txBody>
      </p:sp>
      <p:sp>
        <p:nvSpPr>
          <p:cNvPr id="4" name="Slide Number Placeholder 3"/>
          <p:cNvSpPr>
            <a:spLocks noGrp="1"/>
          </p:cNvSpPr>
          <p:nvPr>
            <p:ph type="sldNum" sz="quarter" idx="5"/>
          </p:nvPr>
        </p:nvSpPr>
        <p:spPr/>
        <p:txBody>
          <a:bodyPr/>
          <a:lstStyle/>
          <a:p>
            <a:fld id="{E3B36274-F2B9-4C45-BBB4-0EDF4CD651A7}" type="slidenum">
              <a:rPr lang="en-US" smtClean="0"/>
              <a:t>3</a:t>
            </a:fld>
            <a:endParaRPr lang="en-US"/>
          </a:p>
        </p:txBody>
      </p:sp>
    </p:spTree>
    <p:extLst>
      <p:ext uri="{BB962C8B-B14F-4D97-AF65-F5344CB8AC3E}">
        <p14:creationId xmlns:p14="http://schemas.microsoft.com/office/powerpoint/2010/main" val="2240647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Latha" panose="020B0604020202020204" pitchFamily="34" charset="0"/>
              </a:rPr>
              <a:t>Next question that pops in everyone’s mind would be how safe is the road travel. Is it better compared to Air travel? At least, you are the one who is in control of the vehicle and can avoid the accident. Odds of dying in road accident is 1 in 107. However, fatality risk for air travel is 0.23. What is this number 0.23? </a:t>
            </a:r>
            <a:r>
              <a:rPr lang="en-US" b="0" dirty="0">
                <a:solidFill>
                  <a:schemeClr val="tx1"/>
                </a:solidFill>
              </a:rPr>
              <a:t>Fatality rate of 0.23 means on a average a person would need to take a flight every day for 10078 years to be involved in accident</a:t>
            </a:r>
          </a:p>
          <a:p>
            <a:endParaRPr lang="en-US" b="0" dirty="0">
              <a:solidFill>
                <a:schemeClr val="tx1"/>
              </a:solidFill>
            </a:endParaRPr>
          </a:p>
        </p:txBody>
      </p:sp>
      <p:sp>
        <p:nvSpPr>
          <p:cNvPr id="4" name="Slide Number Placeholder 3"/>
          <p:cNvSpPr>
            <a:spLocks noGrp="1"/>
          </p:cNvSpPr>
          <p:nvPr>
            <p:ph type="sldNum" sz="quarter" idx="5"/>
          </p:nvPr>
        </p:nvSpPr>
        <p:spPr/>
        <p:txBody>
          <a:bodyPr/>
          <a:lstStyle/>
          <a:p>
            <a:fld id="{E3B36274-F2B9-4C45-BBB4-0EDF4CD651A7}" type="slidenum">
              <a:rPr lang="en-US" smtClean="0"/>
              <a:t>4</a:t>
            </a:fld>
            <a:endParaRPr lang="en-US"/>
          </a:p>
        </p:txBody>
      </p:sp>
    </p:spTree>
    <p:extLst>
      <p:ext uri="{BB962C8B-B14F-4D97-AF65-F5344CB8AC3E}">
        <p14:creationId xmlns:p14="http://schemas.microsoft.com/office/powerpoint/2010/main" val="2526757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Latha" panose="020B0604020202020204" pitchFamily="34" charset="0"/>
              </a:rPr>
              <a:t>After considering all these facts, do you still think air travel is unsafe. If air travel is considered to be dangerous as media publishes, let us call out the number of passengers that travel by air per year. The number of available seat miles across Airlines increases year over year. This implies that people feel safe and their trust to travel via airlines increase over year.</a:t>
            </a:r>
            <a:endParaRPr lang="en-US" dirty="0"/>
          </a:p>
          <a:p>
            <a:endParaRPr lang="en-US" dirty="0"/>
          </a:p>
        </p:txBody>
      </p:sp>
      <p:sp>
        <p:nvSpPr>
          <p:cNvPr id="4" name="Slide Number Placeholder 3"/>
          <p:cNvSpPr>
            <a:spLocks noGrp="1"/>
          </p:cNvSpPr>
          <p:nvPr>
            <p:ph type="sldNum" sz="quarter" idx="5"/>
          </p:nvPr>
        </p:nvSpPr>
        <p:spPr/>
        <p:txBody>
          <a:bodyPr/>
          <a:lstStyle/>
          <a:p>
            <a:fld id="{E3B36274-F2B9-4C45-BBB4-0EDF4CD651A7}" type="slidenum">
              <a:rPr lang="en-US" smtClean="0"/>
              <a:t>5</a:t>
            </a:fld>
            <a:endParaRPr lang="en-US"/>
          </a:p>
        </p:txBody>
      </p:sp>
    </p:spTree>
    <p:extLst>
      <p:ext uri="{BB962C8B-B14F-4D97-AF65-F5344CB8AC3E}">
        <p14:creationId xmlns:p14="http://schemas.microsoft.com/office/powerpoint/2010/main" val="3816759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Latha" panose="020B0604020202020204" pitchFamily="34" charset="0"/>
              </a:rPr>
              <a:t>In conclusion, the media is propagating the false propaganda that air travel is exceptionally dangerous after a few recent incidents. However, it is clear that air travel is much safer mode of transportation, and while few incidents may have happened recently, that is not only the factor that needs to considered. So, Thanks for onboarding on our flight. Have a safe journey. </a:t>
            </a:r>
            <a:endParaRPr lang="en-US" dirty="0"/>
          </a:p>
        </p:txBody>
      </p:sp>
      <p:sp>
        <p:nvSpPr>
          <p:cNvPr id="4" name="Slide Number Placeholder 3"/>
          <p:cNvSpPr>
            <a:spLocks noGrp="1"/>
          </p:cNvSpPr>
          <p:nvPr>
            <p:ph type="sldNum" sz="quarter" idx="10"/>
          </p:nvPr>
        </p:nvSpPr>
        <p:spPr/>
        <p:txBody>
          <a:bodyPr/>
          <a:lstStyle/>
          <a:p>
            <a:fld id="{E3B36274-F2B9-4C45-BBB4-0EDF4CD651A7}" type="slidenum">
              <a:rPr lang="en-US"/>
              <a:t>6</a:t>
            </a:fld>
            <a:endParaRPr lang="en-US"/>
          </a:p>
        </p:txBody>
      </p:sp>
    </p:spTree>
    <p:extLst>
      <p:ext uri="{BB962C8B-B14F-4D97-AF65-F5344CB8AC3E}">
        <p14:creationId xmlns:p14="http://schemas.microsoft.com/office/powerpoint/2010/main" val="7611908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371600"/>
            <a:ext cx="9144000" cy="3505200"/>
          </a:xfrm>
        </p:spPr>
        <p:txBody>
          <a:bodyPr>
            <a:noAutofit/>
          </a:bodyPr>
          <a:lstStyle>
            <a:lvl1pPr>
              <a:defRPr sz="7200"/>
            </a:lvl1pPr>
          </a:lstStyle>
          <a:p>
            <a:r>
              <a:rPr lang="en-US"/>
              <a:t>Click to edit Master title style</a:t>
            </a:r>
            <a:endParaRPr/>
          </a:p>
        </p:txBody>
      </p:sp>
      <p:sp>
        <p:nvSpPr>
          <p:cNvPr id="3" name="Subtitle 2"/>
          <p:cNvSpPr>
            <a:spLocks noGrp="1"/>
          </p:cNvSpPr>
          <p:nvPr>
            <p:ph type="subTitle" idx="1"/>
          </p:nvPr>
        </p:nvSpPr>
        <p:spPr>
          <a:xfrm>
            <a:off x="1522413" y="4953000"/>
            <a:ext cx="8229600" cy="10668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5" name="Footer Placeholder 3"/>
          <p:cNvSpPr>
            <a:spLocks noGrp="1"/>
          </p:cNvSpPr>
          <p:nvPr>
            <p:ph type="ftr" sz="quarter" idx="11"/>
          </p:nvPr>
        </p:nvSpPr>
        <p:spPr/>
        <p:txBody>
          <a:bodyPr/>
          <a:lstStyle/>
          <a:p>
            <a:endParaRPr dirty="0"/>
          </a:p>
        </p:txBody>
      </p:sp>
      <p:sp>
        <p:nvSpPr>
          <p:cNvPr id="4" name="Date Placeholder 4"/>
          <p:cNvSpPr>
            <a:spLocks noGrp="1"/>
          </p:cNvSpPr>
          <p:nvPr>
            <p:ph type="dt" sz="half" idx="10"/>
          </p:nvPr>
        </p:nvSpPr>
        <p:spPr/>
        <p:txBody>
          <a:bodyPr/>
          <a:lstStyle/>
          <a:p>
            <a:fld id="{83829175-527E-46A3-863C-1BB1F163B849}" type="datetimeFigureOut">
              <a:rPr lang="en-US"/>
              <a:t>8/8/2022</a:t>
            </a:fld>
            <a:endParaRPr dirty="0"/>
          </a:p>
        </p:txBody>
      </p:sp>
      <p:sp>
        <p:nvSpPr>
          <p:cNvPr id="6" name="Slide Number Placeholder 5"/>
          <p:cNvSpPr>
            <a:spLocks noGrp="1"/>
          </p:cNvSpPr>
          <p:nvPr>
            <p:ph type="sldNum" sz="quarter" idx="12"/>
          </p:nvPr>
        </p:nvSpPr>
        <p:spPr/>
        <p:txBody>
          <a:bodyPr/>
          <a:lstStyle/>
          <a:p>
            <a:fld id="{E5137D0E-4A4F-4307-8994-C1891D747D59}" type="slidenum">
              <a:rPr/>
              <a:t>‹#›</a:t>
            </a:fld>
            <a:endParaRPr dirty="0"/>
          </a:p>
        </p:txBody>
      </p:sp>
    </p:spTree>
    <p:extLst>
      <p:ext uri="{BB962C8B-B14F-4D97-AF65-F5344CB8AC3E}">
        <p14:creationId xmlns:p14="http://schemas.microsoft.com/office/powerpoint/2010/main" val="285686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baseline="0"/>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3"/>
          <p:cNvSpPr>
            <a:spLocks noGrp="1"/>
          </p:cNvSpPr>
          <p:nvPr>
            <p:ph type="ftr" sz="quarter" idx="11"/>
          </p:nvPr>
        </p:nvSpPr>
        <p:spPr/>
        <p:txBody>
          <a:bodyPr/>
          <a:lstStyle/>
          <a:p>
            <a:endParaRPr dirty="0"/>
          </a:p>
        </p:txBody>
      </p:sp>
      <p:sp>
        <p:nvSpPr>
          <p:cNvPr id="4" name="Date Placeholder 4"/>
          <p:cNvSpPr>
            <a:spLocks noGrp="1"/>
          </p:cNvSpPr>
          <p:nvPr>
            <p:ph type="dt" sz="half" idx="10"/>
          </p:nvPr>
        </p:nvSpPr>
        <p:spPr/>
        <p:txBody>
          <a:bodyPr/>
          <a:lstStyle/>
          <a:p>
            <a:fld id="{83829175-527E-46A3-863C-1BB1F163B849}" type="datetimeFigureOut">
              <a:rPr lang="en-US"/>
              <a:t>8/8/2022</a:t>
            </a:fld>
            <a:endParaRPr/>
          </a:p>
        </p:txBody>
      </p:sp>
      <p:sp>
        <p:nvSpPr>
          <p:cNvPr id="6" name="Slide Number Placeholder 5"/>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1842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2" y="533400"/>
            <a:ext cx="1371600" cy="5592764"/>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1" y="533400"/>
            <a:ext cx="8077201" cy="5592764"/>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3"/>
          <p:cNvSpPr>
            <a:spLocks noGrp="1"/>
          </p:cNvSpPr>
          <p:nvPr>
            <p:ph type="ftr" sz="quarter" idx="11"/>
          </p:nvPr>
        </p:nvSpPr>
        <p:spPr/>
        <p:txBody>
          <a:bodyPr/>
          <a:lstStyle/>
          <a:p>
            <a:endParaRPr/>
          </a:p>
        </p:txBody>
      </p:sp>
      <p:sp>
        <p:nvSpPr>
          <p:cNvPr id="4" name="Date Placeholder 4"/>
          <p:cNvSpPr>
            <a:spLocks noGrp="1"/>
          </p:cNvSpPr>
          <p:nvPr>
            <p:ph type="dt" sz="half" idx="10"/>
          </p:nvPr>
        </p:nvSpPr>
        <p:spPr/>
        <p:txBody>
          <a:bodyPr/>
          <a:lstStyle/>
          <a:p>
            <a:fld id="{83829175-527E-46A3-863C-1BB1F163B849}" type="datetimeFigureOut">
              <a:rPr lang="en-US"/>
              <a:t>8/8/2022</a:t>
            </a:fld>
            <a:endParaRPr/>
          </a:p>
        </p:txBody>
      </p:sp>
      <p:sp>
        <p:nvSpPr>
          <p:cNvPr id="6" name="Slide Number Placeholder 5"/>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15501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baseline="0"/>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3"/>
          <p:cNvSpPr>
            <a:spLocks noGrp="1"/>
          </p:cNvSpPr>
          <p:nvPr>
            <p:ph type="ftr" sz="quarter" idx="11"/>
          </p:nvPr>
        </p:nvSpPr>
        <p:spPr/>
        <p:txBody>
          <a:bodyPr/>
          <a:lstStyle/>
          <a:p>
            <a:endParaRPr dirty="0"/>
          </a:p>
        </p:txBody>
      </p:sp>
      <p:sp>
        <p:nvSpPr>
          <p:cNvPr id="4" name="Date Placeholder 4"/>
          <p:cNvSpPr>
            <a:spLocks noGrp="1"/>
          </p:cNvSpPr>
          <p:nvPr>
            <p:ph type="dt" sz="half" idx="10"/>
          </p:nvPr>
        </p:nvSpPr>
        <p:spPr/>
        <p:txBody>
          <a:bodyPr/>
          <a:lstStyle/>
          <a:p>
            <a:fld id="{83829175-527E-46A3-863C-1BB1F163B849}" type="datetimeFigureOut">
              <a:rPr lang="en-US"/>
              <a:t>8/8/2022</a:t>
            </a:fld>
            <a:endParaRPr dirty="0"/>
          </a:p>
        </p:txBody>
      </p:sp>
      <p:sp>
        <p:nvSpPr>
          <p:cNvPr id="6" name="Slide Number Placeholder 5"/>
          <p:cNvSpPr>
            <a:spLocks noGrp="1"/>
          </p:cNvSpPr>
          <p:nvPr>
            <p:ph type="sldNum" sz="quarter" idx="12"/>
          </p:nvPr>
        </p:nvSpPr>
        <p:spPr/>
        <p:txBody>
          <a:bodyPr/>
          <a:lstStyle/>
          <a:p>
            <a:fld id="{E5137D0E-4A4F-4307-8994-C1891D747D59}" type="slidenum">
              <a:rPr/>
              <a:t>‹#›</a:t>
            </a:fld>
            <a:endParaRPr dirty="0"/>
          </a:p>
        </p:txBody>
      </p:sp>
    </p:spTree>
    <p:extLst>
      <p:ext uri="{BB962C8B-B14F-4D97-AF65-F5344CB8AC3E}">
        <p14:creationId xmlns:p14="http://schemas.microsoft.com/office/powerpoint/2010/main" val="1299455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2414" y="2514601"/>
            <a:ext cx="9144000" cy="2819400"/>
          </a:xfrm>
        </p:spPr>
        <p:txBody>
          <a:bodyPr anchor="b">
            <a:noAutofit/>
          </a:bodyPr>
          <a:lstStyle>
            <a:lvl1pPr algn="l">
              <a:defRPr sz="6600" b="0" i="0" cap="none" baseline="0"/>
            </a:lvl1pPr>
          </a:lstStyle>
          <a:p>
            <a:r>
              <a:rPr lang="en-US"/>
              <a:t>Click to edit Master title style</a:t>
            </a:r>
            <a:endParaRPr dirty="0"/>
          </a:p>
        </p:txBody>
      </p:sp>
      <p:sp>
        <p:nvSpPr>
          <p:cNvPr id="3" name="Text Placeholder 2"/>
          <p:cNvSpPr>
            <a:spLocks noGrp="1"/>
          </p:cNvSpPr>
          <p:nvPr>
            <p:ph type="body" idx="1"/>
          </p:nvPr>
        </p:nvSpPr>
        <p:spPr>
          <a:xfrm>
            <a:off x="1522413" y="990600"/>
            <a:ext cx="8229600"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3"/>
          <p:cNvSpPr>
            <a:spLocks noGrp="1"/>
          </p:cNvSpPr>
          <p:nvPr>
            <p:ph type="ftr" sz="quarter" idx="11"/>
          </p:nvPr>
        </p:nvSpPr>
        <p:spPr/>
        <p:txBody>
          <a:bodyPr/>
          <a:lstStyle/>
          <a:p>
            <a:endParaRPr dirty="0"/>
          </a:p>
        </p:txBody>
      </p:sp>
      <p:sp>
        <p:nvSpPr>
          <p:cNvPr id="4" name="Date Placeholder 4"/>
          <p:cNvSpPr>
            <a:spLocks noGrp="1"/>
          </p:cNvSpPr>
          <p:nvPr>
            <p:ph type="dt" sz="half" idx="10"/>
          </p:nvPr>
        </p:nvSpPr>
        <p:spPr/>
        <p:txBody>
          <a:bodyPr/>
          <a:lstStyle/>
          <a:p>
            <a:fld id="{83829175-527E-46A3-863C-1BB1F163B849}" type="datetimeFigureOut">
              <a:rPr lang="en-US"/>
              <a:t>8/8/2022</a:t>
            </a:fld>
            <a:endParaRPr dirty="0"/>
          </a:p>
        </p:txBody>
      </p:sp>
      <p:sp>
        <p:nvSpPr>
          <p:cNvPr id="6" name="Slide Number Placeholder 5"/>
          <p:cNvSpPr>
            <a:spLocks noGrp="1"/>
          </p:cNvSpPr>
          <p:nvPr>
            <p:ph type="sldNum" sz="quarter" idx="12"/>
          </p:nvPr>
        </p:nvSpPr>
        <p:spPr/>
        <p:txBody>
          <a:bodyPr/>
          <a:lstStyle/>
          <a:p>
            <a:fld id="{E5137D0E-4A4F-4307-8994-C1891D747D59}" type="slidenum">
              <a:rPr/>
              <a:t>‹#›</a:t>
            </a:fld>
            <a:endParaRPr dirty="0"/>
          </a:p>
        </p:txBody>
      </p:sp>
    </p:spTree>
    <p:extLst>
      <p:ext uri="{BB962C8B-B14F-4D97-AF65-F5344CB8AC3E}">
        <p14:creationId xmlns:p14="http://schemas.microsoft.com/office/powerpoint/2010/main" val="260699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1143000"/>
          </a:xfrm>
        </p:spPr>
        <p:txBody>
          <a:bodyPr/>
          <a:lstStyle/>
          <a:p>
            <a:r>
              <a:rPr lang="en-US"/>
              <a:t>Click to edit Master title style</a:t>
            </a:r>
            <a:endParaRPr/>
          </a:p>
        </p:txBody>
      </p:sp>
      <p:sp>
        <p:nvSpPr>
          <p:cNvPr id="3" name="Content Placeholder 2"/>
          <p:cNvSpPr>
            <a:spLocks noGrp="1"/>
          </p:cNvSpPr>
          <p:nvPr>
            <p:ph sz="half" idx="1"/>
          </p:nvPr>
        </p:nvSpPr>
        <p:spPr>
          <a:xfrm>
            <a:off x="1522414" y="1828800"/>
            <a:ext cx="4645152"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475412" y="1828800"/>
            <a:ext cx="4648201"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4"/>
          <p:cNvSpPr>
            <a:spLocks noGrp="1"/>
          </p:cNvSpPr>
          <p:nvPr>
            <p:ph type="ftr" sz="quarter" idx="11"/>
          </p:nvPr>
        </p:nvSpPr>
        <p:spPr/>
        <p:txBody>
          <a:bodyPr/>
          <a:lstStyle/>
          <a:p>
            <a:endParaRPr dirty="0"/>
          </a:p>
        </p:txBody>
      </p:sp>
      <p:sp>
        <p:nvSpPr>
          <p:cNvPr id="5" name="Date Placeholder 5"/>
          <p:cNvSpPr>
            <a:spLocks noGrp="1"/>
          </p:cNvSpPr>
          <p:nvPr>
            <p:ph type="dt" sz="half" idx="10"/>
          </p:nvPr>
        </p:nvSpPr>
        <p:spPr/>
        <p:txBody>
          <a:bodyPr/>
          <a:lstStyle/>
          <a:p>
            <a:fld id="{83829175-527E-46A3-863C-1BB1F163B849}" type="datetimeFigureOut">
              <a:rPr lang="en-US"/>
              <a:t>8/8/2022</a:t>
            </a:fld>
            <a:endParaRPr/>
          </a:p>
        </p:txBody>
      </p:sp>
      <p:sp>
        <p:nvSpPr>
          <p:cNvPr id="7" name="Slide Number Placeholder 6"/>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257697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11430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4"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4"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78462"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78462"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6"/>
          <p:cNvSpPr>
            <a:spLocks noGrp="1"/>
          </p:cNvSpPr>
          <p:nvPr>
            <p:ph type="ftr" sz="quarter" idx="11"/>
          </p:nvPr>
        </p:nvSpPr>
        <p:spPr/>
        <p:txBody>
          <a:bodyPr/>
          <a:lstStyle/>
          <a:p>
            <a:endParaRPr dirty="0"/>
          </a:p>
        </p:txBody>
      </p:sp>
      <p:sp>
        <p:nvSpPr>
          <p:cNvPr id="7" name="Date Placeholder 7"/>
          <p:cNvSpPr>
            <a:spLocks noGrp="1"/>
          </p:cNvSpPr>
          <p:nvPr>
            <p:ph type="dt" sz="half" idx="10"/>
          </p:nvPr>
        </p:nvSpPr>
        <p:spPr/>
        <p:txBody>
          <a:bodyPr/>
          <a:lstStyle/>
          <a:p>
            <a:fld id="{83829175-527E-46A3-863C-1BB1F163B849}" type="datetimeFigureOut">
              <a:rPr lang="en-US"/>
              <a:t>8/8/2022</a:t>
            </a:fld>
            <a:endParaRPr dirty="0"/>
          </a:p>
        </p:txBody>
      </p:sp>
      <p:sp>
        <p:nvSpPr>
          <p:cNvPr id="9" name="Slide Number Placeholder 8"/>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50123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2"/>
          <p:cNvSpPr>
            <a:spLocks noGrp="1"/>
          </p:cNvSpPr>
          <p:nvPr>
            <p:ph type="ftr" sz="quarter" idx="11"/>
          </p:nvPr>
        </p:nvSpPr>
        <p:spPr/>
        <p:txBody>
          <a:bodyPr/>
          <a:lstStyle/>
          <a:p>
            <a:endParaRPr dirty="0"/>
          </a:p>
        </p:txBody>
      </p:sp>
      <p:sp>
        <p:nvSpPr>
          <p:cNvPr id="3" name="Date Placeholder 3"/>
          <p:cNvSpPr>
            <a:spLocks noGrp="1"/>
          </p:cNvSpPr>
          <p:nvPr>
            <p:ph type="dt" sz="half" idx="10"/>
          </p:nvPr>
        </p:nvSpPr>
        <p:spPr/>
        <p:txBody>
          <a:bodyPr/>
          <a:lstStyle/>
          <a:p>
            <a:fld id="{83829175-527E-46A3-863C-1BB1F163B849}" type="datetimeFigureOut">
              <a:rPr lang="en-US"/>
              <a:t>8/8/2022</a:t>
            </a:fld>
            <a:endParaRPr/>
          </a:p>
        </p:txBody>
      </p:sp>
      <p:sp>
        <p:nvSpPr>
          <p:cNvPr id="5" name="Slide Number Placeholder 4"/>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245570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a:p>
        </p:txBody>
      </p:sp>
      <p:sp>
        <p:nvSpPr>
          <p:cNvPr id="2" name="Date Placeholder 2"/>
          <p:cNvSpPr>
            <a:spLocks noGrp="1"/>
          </p:cNvSpPr>
          <p:nvPr>
            <p:ph type="dt" sz="half" idx="10"/>
          </p:nvPr>
        </p:nvSpPr>
        <p:spPr/>
        <p:txBody>
          <a:bodyPr/>
          <a:lstStyle/>
          <a:p>
            <a:fld id="{83829175-527E-46A3-863C-1BB1F163B849}" type="datetimeFigureOut">
              <a:rPr lang="en-US"/>
              <a:t>8/8/2022</a:t>
            </a:fld>
            <a:endParaRPr/>
          </a:p>
        </p:txBody>
      </p:sp>
      <p:sp>
        <p:nvSpPr>
          <p:cNvPr id="4" name="Slide Number Placeholder 3"/>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395201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6613" y="2590800"/>
            <a:ext cx="3276599" cy="1924050"/>
          </a:xfrm>
        </p:spPr>
        <p:txBody>
          <a:bodyPr anchor="b">
            <a:normAutofit/>
          </a:bodyPr>
          <a:lstStyle>
            <a:lvl1pPr algn="l">
              <a:defRPr sz="3200" b="0"/>
            </a:lvl1pPr>
          </a:lstStyle>
          <a:p>
            <a:r>
              <a:rPr lang="en-US"/>
              <a:t>Click to edit Master title style</a:t>
            </a:r>
            <a:endParaRPr dirty="0"/>
          </a:p>
        </p:txBody>
      </p:sp>
      <p:sp>
        <p:nvSpPr>
          <p:cNvPr id="4" name="Text Placeholder 2"/>
          <p:cNvSpPr>
            <a:spLocks noGrp="1"/>
          </p:cNvSpPr>
          <p:nvPr>
            <p:ph type="body" sz="half" idx="2"/>
          </p:nvPr>
        </p:nvSpPr>
        <p:spPr>
          <a:xfrm>
            <a:off x="836613"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3"/>
          <p:cNvSpPr>
            <a:spLocks noGrp="1"/>
          </p:cNvSpPr>
          <p:nvPr>
            <p:ph idx="1"/>
          </p:nvPr>
        </p:nvSpPr>
        <p:spPr>
          <a:xfrm>
            <a:off x="5180012" y="838200"/>
            <a:ext cx="6172201" cy="5181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Footer Placeholder 4"/>
          <p:cNvSpPr>
            <a:spLocks noGrp="1"/>
          </p:cNvSpPr>
          <p:nvPr>
            <p:ph type="ftr" sz="quarter" idx="11"/>
          </p:nvPr>
        </p:nvSpPr>
        <p:spPr/>
        <p:txBody>
          <a:bodyPr/>
          <a:lstStyle/>
          <a:p>
            <a:endParaRPr dirty="0"/>
          </a:p>
        </p:txBody>
      </p:sp>
      <p:sp>
        <p:nvSpPr>
          <p:cNvPr id="8" name="Date Placeholder 5"/>
          <p:cNvSpPr>
            <a:spLocks noGrp="1"/>
          </p:cNvSpPr>
          <p:nvPr>
            <p:ph type="dt" sz="half" idx="10"/>
          </p:nvPr>
        </p:nvSpPr>
        <p:spPr/>
        <p:txBody>
          <a:bodyPr/>
          <a:lstStyle/>
          <a:p>
            <a:fld id="{83829175-527E-46A3-863C-1BB1F163B849}" type="datetimeFigureOut">
              <a:rPr lang="en-US"/>
              <a:pPr/>
              <a:t>8/8/2022</a:t>
            </a:fld>
            <a:endParaRPr dirty="0"/>
          </a:p>
        </p:txBody>
      </p:sp>
      <p:sp>
        <p:nvSpPr>
          <p:cNvPr id="10" name="Slide Number Placeholder 6"/>
          <p:cNvSpPr>
            <a:spLocks noGrp="1"/>
          </p:cNvSpPr>
          <p:nvPr>
            <p:ph type="sldNum" sz="quarter" idx="12"/>
          </p:nvPr>
        </p:nvSpPr>
        <p:spPr/>
        <p:txBody>
          <a:bodyPr/>
          <a:lstStyle/>
          <a:p>
            <a:fld id="{E5137D0E-4A4F-4307-8994-C1891D747D59}" type="slidenum">
              <a:rPr/>
              <a:pPr/>
              <a:t>‹#›</a:t>
            </a:fld>
            <a:endParaRPr dirty="0"/>
          </a:p>
        </p:txBody>
      </p:sp>
    </p:spTree>
    <p:extLst>
      <p:ext uri="{BB962C8B-B14F-4D97-AF65-F5344CB8AC3E}">
        <p14:creationId xmlns:p14="http://schemas.microsoft.com/office/powerpoint/2010/main" val="201828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6613" y="2590800"/>
            <a:ext cx="3276599" cy="1924050"/>
          </a:xfrm>
        </p:spPr>
        <p:txBody>
          <a:bodyPr anchor="b">
            <a:normAutofit/>
          </a:bodyPr>
          <a:lstStyle>
            <a:lvl1pPr algn="l">
              <a:defRPr sz="3200" b="0"/>
            </a:lvl1pPr>
          </a:lstStyle>
          <a:p>
            <a:r>
              <a:rPr lang="en-US"/>
              <a:t>Click to edit Master title style</a:t>
            </a:r>
            <a:endParaRPr/>
          </a:p>
        </p:txBody>
      </p:sp>
      <p:sp>
        <p:nvSpPr>
          <p:cNvPr id="4" name="Text Placeholder 2"/>
          <p:cNvSpPr>
            <a:spLocks noGrp="1"/>
          </p:cNvSpPr>
          <p:nvPr>
            <p:ph type="body" sz="half" idx="2"/>
          </p:nvPr>
        </p:nvSpPr>
        <p:spPr>
          <a:xfrm>
            <a:off x="836613"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3"/>
          <p:cNvSpPr>
            <a:spLocks noGrp="1"/>
          </p:cNvSpPr>
          <p:nvPr>
            <p:ph type="pic" idx="1"/>
          </p:nvPr>
        </p:nvSpPr>
        <p:spPr>
          <a:xfrm>
            <a:off x="5484812" y="836610"/>
            <a:ext cx="5867401" cy="518319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pic>
        <p:nvPicPr>
          <p:cNvPr id="9" name="Picture 4" descr="An empty placeholder to add an image. Click on the placeholder and select the image that you wish to ad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3812" y="458787"/>
            <a:ext cx="6626225" cy="5938837"/>
          </a:xfrm>
          <a:prstGeom prst="rect">
            <a:avLst/>
          </a:prstGeom>
          <a:noFill/>
          <a:ln>
            <a:noFill/>
          </a:ln>
          <a:effectLst>
            <a:outerShdw blurRad="292100" algn="ctr" rotWithShape="0">
              <a:prstClr val="black">
                <a:alpha val="36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4693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533400"/>
            <a:ext cx="9601200" cy="11430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522414" y="1828800"/>
            <a:ext cx="9601200" cy="4191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3"/>
          <p:cNvSpPr>
            <a:spLocks noGrp="1"/>
          </p:cNvSpPr>
          <p:nvPr>
            <p:ph type="ftr" sz="quarter" idx="3"/>
          </p:nvPr>
        </p:nvSpPr>
        <p:spPr>
          <a:xfrm>
            <a:off x="1517950" y="6172200"/>
            <a:ext cx="6862462" cy="273049"/>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4"/>
          <p:cNvSpPr>
            <a:spLocks noGrp="1"/>
          </p:cNvSpPr>
          <p:nvPr>
            <p:ph type="dt" sz="half" idx="2"/>
          </p:nvPr>
        </p:nvSpPr>
        <p:spPr>
          <a:xfrm>
            <a:off x="8609012" y="6172200"/>
            <a:ext cx="1320059" cy="273049"/>
          </a:xfrm>
          <a:prstGeom prst="rect">
            <a:avLst/>
          </a:prstGeom>
        </p:spPr>
        <p:txBody>
          <a:bodyPr vert="horz" lIns="91440" tIns="45720" rIns="91440" bIns="45720" rtlCol="0" anchor="ctr"/>
          <a:lstStyle>
            <a:lvl1pPr algn="r">
              <a:defRPr sz="1100">
                <a:solidFill>
                  <a:schemeClr val="tx1"/>
                </a:solidFill>
              </a:defRPr>
            </a:lvl1pPr>
          </a:lstStyle>
          <a:p>
            <a:fld id="{83829175-527E-46A3-863C-1BB1F163B849}" type="datetimeFigureOut">
              <a:rPr lang="en-US" smtClean="0"/>
              <a:pPr/>
              <a:t>8/8/2022</a:t>
            </a:fld>
            <a:endParaRPr lang="en-US" dirty="0"/>
          </a:p>
        </p:txBody>
      </p:sp>
      <p:sp>
        <p:nvSpPr>
          <p:cNvPr id="6" name="Slide Number Placeholder 5"/>
          <p:cNvSpPr>
            <a:spLocks noGrp="1"/>
          </p:cNvSpPr>
          <p:nvPr>
            <p:ph type="sldNum" sz="quarter" idx="4"/>
          </p:nvPr>
        </p:nvSpPr>
        <p:spPr>
          <a:xfrm>
            <a:off x="10133012" y="6172200"/>
            <a:ext cx="990601" cy="273049"/>
          </a:xfrm>
          <a:prstGeom prst="rect">
            <a:avLst/>
          </a:prstGeom>
        </p:spPr>
        <p:txBody>
          <a:bodyPr vert="horz" lIns="91440" tIns="45720" rIns="91440" bIns="45720" rtlCol="0" anchor="ctr"/>
          <a:lstStyle>
            <a:lvl1pPr algn="r">
              <a:defRPr sz="1100">
                <a:solidFill>
                  <a:schemeClr val="tx1"/>
                </a:solidFill>
              </a:defRPr>
            </a:lvl1pPr>
          </a:lstStyle>
          <a:p>
            <a:fld id="{E5137D0E-4A4F-4307-8994-C1891D747D59}" type="slidenum">
              <a:rPr lang="en-US" smtClean="0"/>
              <a:pPr/>
              <a:t>‹#›</a:t>
            </a:fld>
            <a:endParaRPr lang="en-US" dirty="0"/>
          </a:p>
        </p:txBody>
      </p:sp>
    </p:spTree>
    <p:extLst>
      <p:ext uri="{BB962C8B-B14F-4D97-AF65-F5344CB8AC3E}">
        <p14:creationId xmlns:p14="http://schemas.microsoft.com/office/powerpoint/2010/main" val="1526050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12" y="1600200"/>
            <a:ext cx="9906000" cy="2209800"/>
          </a:xfrm>
        </p:spPr>
        <p:txBody>
          <a:bodyPr/>
          <a:lstStyle/>
          <a:p>
            <a:r>
              <a:rPr lang="en-US" sz="4800" b="1" dirty="0">
                <a:solidFill>
                  <a:schemeClr val="accent6">
                    <a:lumMod val="50000"/>
                  </a:schemeClr>
                </a:solidFill>
              </a:rPr>
              <a:t>Why Air Travel is safe?</a:t>
            </a:r>
            <a:endParaRPr lang="en-US" dirty="0"/>
          </a:p>
        </p:txBody>
      </p:sp>
    </p:spTree>
    <p:extLst>
      <p:ext uri="{BB962C8B-B14F-4D97-AF65-F5344CB8AC3E}">
        <p14:creationId xmlns:p14="http://schemas.microsoft.com/office/powerpoint/2010/main" val="456561043"/>
      </p:ext>
    </p:extLst>
  </p:cSld>
  <p:clrMapOvr>
    <a:masterClrMapping/>
  </p:clrMapOvr>
  <mc:AlternateContent xmlns:mc="http://schemas.openxmlformats.org/markup-compatibility/2006">
    <mc:Choice xmlns:p14="http://schemas.microsoft.com/office/powerpoint/2010/main" Requires="p14">
      <p:transition spd="med" p14:dur="700" advTm="36422">
        <p:fade/>
      </p:transition>
    </mc:Choice>
    <mc:Fallback>
      <p:transition spd="med" advTm="36422">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70B8F8F-B5D2-C313-AB12-686BF091B5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1112" y="886003"/>
            <a:ext cx="7086600" cy="5085993"/>
          </a:xfrm>
          <a:prstGeom prst="rect">
            <a:avLst/>
          </a:prstGeom>
        </p:spPr>
      </p:pic>
      <p:sp>
        <p:nvSpPr>
          <p:cNvPr id="8" name="TextBox 7">
            <a:extLst>
              <a:ext uri="{FF2B5EF4-FFF2-40B4-BE49-F238E27FC236}">
                <a16:creationId xmlns:a16="http://schemas.microsoft.com/office/drawing/2014/main" id="{3A5D933F-48C6-21A3-0576-3F775FCE6AEF}"/>
              </a:ext>
            </a:extLst>
          </p:cNvPr>
          <p:cNvSpPr txBox="1"/>
          <p:nvPr/>
        </p:nvSpPr>
        <p:spPr>
          <a:xfrm rot="20671997">
            <a:off x="312063" y="2243373"/>
            <a:ext cx="2328876" cy="1384995"/>
          </a:xfrm>
          <a:prstGeom prst="rect">
            <a:avLst/>
          </a:prstGeom>
          <a:noFill/>
        </p:spPr>
        <p:txBody>
          <a:bodyPr wrap="square">
            <a:spAutoFit/>
          </a:bodyPr>
          <a:lstStyle/>
          <a:p>
            <a:r>
              <a:rPr lang="en-US" sz="2800" dirty="0">
                <a:solidFill>
                  <a:schemeClr val="tx1">
                    <a:lumMod val="65000"/>
                    <a:lumOff val="35000"/>
                  </a:schemeClr>
                </a:solidFill>
              </a:rPr>
              <a:t>Air Incidents and Fatal Accidents</a:t>
            </a:r>
          </a:p>
        </p:txBody>
      </p:sp>
      <p:cxnSp>
        <p:nvCxnSpPr>
          <p:cNvPr id="10" name="Straight Arrow Connector 9">
            <a:extLst>
              <a:ext uri="{FF2B5EF4-FFF2-40B4-BE49-F238E27FC236}">
                <a16:creationId xmlns:a16="http://schemas.microsoft.com/office/drawing/2014/main" id="{BA6A12F9-72AF-3E54-C48C-5ED5A9961F8F}"/>
              </a:ext>
            </a:extLst>
          </p:cNvPr>
          <p:cNvCxnSpPr>
            <a:cxnSpLocks/>
          </p:cNvCxnSpPr>
          <p:nvPr/>
        </p:nvCxnSpPr>
        <p:spPr>
          <a:xfrm flipV="1">
            <a:off x="9078741" y="2679144"/>
            <a:ext cx="1178416" cy="1652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C52D28B-2017-4DB2-B0AD-129097C8E8D8}"/>
              </a:ext>
            </a:extLst>
          </p:cNvPr>
          <p:cNvCxnSpPr>
            <a:cxnSpLocks/>
          </p:cNvCxnSpPr>
          <p:nvPr/>
        </p:nvCxnSpPr>
        <p:spPr>
          <a:xfrm flipV="1">
            <a:off x="6780212" y="2679144"/>
            <a:ext cx="3472467" cy="19690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53C9108-DCCA-CDED-9206-A1A1CF6E6D90}"/>
              </a:ext>
            </a:extLst>
          </p:cNvPr>
          <p:cNvSpPr txBox="1"/>
          <p:nvPr/>
        </p:nvSpPr>
        <p:spPr>
          <a:xfrm>
            <a:off x="10285412" y="2133600"/>
            <a:ext cx="1104899" cy="646331"/>
          </a:xfrm>
          <a:prstGeom prst="rect">
            <a:avLst/>
          </a:prstGeom>
          <a:noFill/>
        </p:spPr>
        <p:txBody>
          <a:bodyPr wrap="square" rtlCol="0">
            <a:spAutoFit/>
          </a:bodyPr>
          <a:lstStyle/>
          <a:p>
            <a:r>
              <a:rPr lang="en-US" b="1" dirty="0"/>
              <a:t>Reduced by 67%</a:t>
            </a:r>
          </a:p>
        </p:txBody>
      </p:sp>
      <p:sp>
        <p:nvSpPr>
          <p:cNvPr id="15" name="Arrow: Down 14">
            <a:extLst>
              <a:ext uri="{FF2B5EF4-FFF2-40B4-BE49-F238E27FC236}">
                <a16:creationId xmlns:a16="http://schemas.microsoft.com/office/drawing/2014/main" id="{CD44FC4A-AB3C-1CAF-E5E9-14CD727D21E7}"/>
              </a:ext>
            </a:extLst>
          </p:cNvPr>
          <p:cNvSpPr/>
          <p:nvPr/>
        </p:nvSpPr>
        <p:spPr>
          <a:xfrm>
            <a:off x="11475885" y="2551331"/>
            <a:ext cx="362254" cy="609600"/>
          </a:xfrm>
          <a:prstGeom prst="downArrow">
            <a:avLst/>
          </a:prstGeom>
          <a:solidFill>
            <a:schemeClr val="accent2"/>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038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ircle(in)">
                                      <p:cBhvr>
                                        <p:cTn id="12" dur="2000"/>
                                        <p:tgtEl>
                                          <p:spTgt spid="12"/>
                                        </p:tgtEl>
                                      </p:cBhvr>
                                    </p:animEffect>
                                  </p:childTnLst>
                                </p:cTn>
                              </p:par>
                              <p:par>
                                <p:cTn id="13" presetID="6" presetClass="entr" presetSubtype="16"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ircle(in)">
                                      <p:cBhvr>
                                        <p:cTn id="15" dur="20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down)">
                                      <p:cBhvr>
                                        <p:cTn id="20" dur="580">
                                          <p:stCondLst>
                                            <p:cond delay="0"/>
                                          </p:stCondLst>
                                        </p:cTn>
                                        <p:tgtEl>
                                          <p:spTgt spid="14"/>
                                        </p:tgtEl>
                                      </p:cBhvr>
                                    </p:animEffect>
                                    <p:anim calcmode="lin" valueType="num">
                                      <p:cBhvr>
                                        <p:cTn id="21"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26" dur="26">
                                          <p:stCondLst>
                                            <p:cond delay="650"/>
                                          </p:stCondLst>
                                        </p:cTn>
                                        <p:tgtEl>
                                          <p:spTgt spid="14"/>
                                        </p:tgtEl>
                                      </p:cBhvr>
                                      <p:to x="100000" y="60000"/>
                                    </p:animScale>
                                    <p:animScale>
                                      <p:cBhvr>
                                        <p:cTn id="27" dur="166" decel="50000">
                                          <p:stCondLst>
                                            <p:cond delay="676"/>
                                          </p:stCondLst>
                                        </p:cTn>
                                        <p:tgtEl>
                                          <p:spTgt spid="14"/>
                                        </p:tgtEl>
                                      </p:cBhvr>
                                      <p:to x="100000" y="100000"/>
                                    </p:animScale>
                                    <p:animScale>
                                      <p:cBhvr>
                                        <p:cTn id="28" dur="26">
                                          <p:stCondLst>
                                            <p:cond delay="1312"/>
                                          </p:stCondLst>
                                        </p:cTn>
                                        <p:tgtEl>
                                          <p:spTgt spid="14"/>
                                        </p:tgtEl>
                                      </p:cBhvr>
                                      <p:to x="100000" y="80000"/>
                                    </p:animScale>
                                    <p:animScale>
                                      <p:cBhvr>
                                        <p:cTn id="29" dur="166" decel="50000">
                                          <p:stCondLst>
                                            <p:cond delay="1338"/>
                                          </p:stCondLst>
                                        </p:cTn>
                                        <p:tgtEl>
                                          <p:spTgt spid="14"/>
                                        </p:tgtEl>
                                      </p:cBhvr>
                                      <p:to x="100000" y="100000"/>
                                    </p:animScale>
                                    <p:animScale>
                                      <p:cBhvr>
                                        <p:cTn id="30" dur="26">
                                          <p:stCondLst>
                                            <p:cond delay="1642"/>
                                          </p:stCondLst>
                                        </p:cTn>
                                        <p:tgtEl>
                                          <p:spTgt spid="14"/>
                                        </p:tgtEl>
                                      </p:cBhvr>
                                      <p:to x="100000" y="90000"/>
                                    </p:animScale>
                                    <p:animScale>
                                      <p:cBhvr>
                                        <p:cTn id="31" dur="166" decel="50000">
                                          <p:stCondLst>
                                            <p:cond delay="1668"/>
                                          </p:stCondLst>
                                        </p:cTn>
                                        <p:tgtEl>
                                          <p:spTgt spid="14"/>
                                        </p:tgtEl>
                                      </p:cBhvr>
                                      <p:to x="100000" y="100000"/>
                                    </p:animScale>
                                    <p:animScale>
                                      <p:cBhvr>
                                        <p:cTn id="32" dur="26">
                                          <p:stCondLst>
                                            <p:cond delay="1808"/>
                                          </p:stCondLst>
                                        </p:cTn>
                                        <p:tgtEl>
                                          <p:spTgt spid="14"/>
                                        </p:tgtEl>
                                      </p:cBhvr>
                                      <p:to x="100000" y="95000"/>
                                    </p:animScale>
                                    <p:animScale>
                                      <p:cBhvr>
                                        <p:cTn id="33" dur="166" decel="50000">
                                          <p:stCondLst>
                                            <p:cond delay="1834"/>
                                          </p:stCondLst>
                                        </p:cTn>
                                        <p:tgtEl>
                                          <p:spTgt spid="14"/>
                                        </p:tgtEl>
                                      </p:cBhvr>
                                      <p:to x="100000" y="100000"/>
                                    </p:animScale>
                                  </p:childTnLst>
                                </p:cTn>
                              </p:par>
                              <p:par>
                                <p:cTn id="34" presetID="26"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down)">
                                      <p:cBhvr>
                                        <p:cTn id="36" dur="580">
                                          <p:stCondLst>
                                            <p:cond delay="0"/>
                                          </p:stCondLst>
                                        </p:cTn>
                                        <p:tgtEl>
                                          <p:spTgt spid="15"/>
                                        </p:tgtEl>
                                      </p:cBhvr>
                                    </p:animEffect>
                                    <p:anim calcmode="lin" valueType="num">
                                      <p:cBhvr>
                                        <p:cTn id="37"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42" dur="26">
                                          <p:stCondLst>
                                            <p:cond delay="650"/>
                                          </p:stCondLst>
                                        </p:cTn>
                                        <p:tgtEl>
                                          <p:spTgt spid="15"/>
                                        </p:tgtEl>
                                      </p:cBhvr>
                                      <p:to x="100000" y="60000"/>
                                    </p:animScale>
                                    <p:animScale>
                                      <p:cBhvr>
                                        <p:cTn id="43" dur="166" decel="50000">
                                          <p:stCondLst>
                                            <p:cond delay="676"/>
                                          </p:stCondLst>
                                        </p:cTn>
                                        <p:tgtEl>
                                          <p:spTgt spid="15"/>
                                        </p:tgtEl>
                                      </p:cBhvr>
                                      <p:to x="100000" y="100000"/>
                                    </p:animScale>
                                    <p:animScale>
                                      <p:cBhvr>
                                        <p:cTn id="44" dur="26">
                                          <p:stCondLst>
                                            <p:cond delay="1312"/>
                                          </p:stCondLst>
                                        </p:cTn>
                                        <p:tgtEl>
                                          <p:spTgt spid="15"/>
                                        </p:tgtEl>
                                      </p:cBhvr>
                                      <p:to x="100000" y="80000"/>
                                    </p:animScale>
                                    <p:animScale>
                                      <p:cBhvr>
                                        <p:cTn id="45" dur="166" decel="50000">
                                          <p:stCondLst>
                                            <p:cond delay="1338"/>
                                          </p:stCondLst>
                                        </p:cTn>
                                        <p:tgtEl>
                                          <p:spTgt spid="15"/>
                                        </p:tgtEl>
                                      </p:cBhvr>
                                      <p:to x="100000" y="100000"/>
                                    </p:animScale>
                                    <p:animScale>
                                      <p:cBhvr>
                                        <p:cTn id="46" dur="26">
                                          <p:stCondLst>
                                            <p:cond delay="1642"/>
                                          </p:stCondLst>
                                        </p:cTn>
                                        <p:tgtEl>
                                          <p:spTgt spid="15"/>
                                        </p:tgtEl>
                                      </p:cBhvr>
                                      <p:to x="100000" y="90000"/>
                                    </p:animScale>
                                    <p:animScale>
                                      <p:cBhvr>
                                        <p:cTn id="47" dur="166" decel="50000">
                                          <p:stCondLst>
                                            <p:cond delay="1668"/>
                                          </p:stCondLst>
                                        </p:cTn>
                                        <p:tgtEl>
                                          <p:spTgt spid="15"/>
                                        </p:tgtEl>
                                      </p:cBhvr>
                                      <p:to x="100000" y="100000"/>
                                    </p:animScale>
                                    <p:animScale>
                                      <p:cBhvr>
                                        <p:cTn id="48" dur="26">
                                          <p:stCondLst>
                                            <p:cond delay="1808"/>
                                          </p:stCondLst>
                                        </p:cTn>
                                        <p:tgtEl>
                                          <p:spTgt spid="15"/>
                                        </p:tgtEl>
                                      </p:cBhvr>
                                      <p:to x="100000" y="95000"/>
                                    </p:animScale>
                                    <p:animScale>
                                      <p:cBhvr>
                                        <p:cTn id="49" dur="166" decel="50000">
                                          <p:stCondLst>
                                            <p:cond delay="1834"/>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5CB159D-0EF2-AFEB-B86E-72956BC2E289}"/>
              </a:ext>
            </a:extLst>
          </p:cNvPr>
          <p:cNvPicPr>
            <a:picLocks noChangeAspect="1"/>
          </p:cNvPicPr>
          <p:nvPr/>
        </p:nvPicPr>
        <p:blipFill>
          <a:blip r:embed="rId3"/>
          <a:stretch>
            <a:fillRect/>
          </a:stretch>
        </p:blipFill>
        <p:spPr>
          <a:xfrm>
            <a:off x="3703637" y="1123950"/>
            <a:ext cx="5895975" cy="4610100"/>
          </a:xfrm>
          <a:prstGeom prst="rect">
            <a:avLst/>
          </a:prstGeom>
        </p:spPr>
      </p:pic>
      <p:cxnSp>
        <p:nvCxnSpPr>
          <p:cNvPr id="10" name="Straight Arrow Connector 9">
            <a:extLst>
              <a:ext uri="{FF2B5EF4-FFF2-40B4-BE49-F238E27FC236}">
                <a16:creationId xmlns:a16="http://schemas.microsoft.com/office/drawing/2014/main" id="{16C4C2BD-21C4-FEA3-8229-D73FE5328BC7}"/>
              </a:ext>
            </a:extLst>
          </p:cNvPr>
          <p:cNvCxnSpPr>
            <a:cxnSpLocks/>
          </p:cNvCxnSpPr>
          <p:nvPr/>
        </p:nvCxnSpPr>
        <p:spPr>
          <a:xfrm flipH="1">
            <a:off x="6704012" y="1021080"/>
            <a:ext cx="776515" cy="731520"/>
          </a:xfrm>
          <a:prstGeom prst="straightConnector1">
            <a:avLst/>
          </a:prstGeom>
          <a:ln w="57150">
            <a:solidFill>
              <a:schemeClr val="accent3">
                <a:lumMod val="60000"/>
                <a:lumOff val="40000"/>
              </a:schemeClr>
            </a:solidFill>
            <a:tailEnd type="triangle"/>
          </a:ln>
        </p:spPr>
        <p:style>
          <a:lnRef idx="3">
            <a:schemeClr val="accent3"/>
          </a:lnRef>
          <a:fillRef idx="0">
            <a:schemeClr val="accent3"/>
          </a:fillRef>
          <a:effectRef idx="2">
            <a:schemeClr val="accent3"/>
          </a:effectRef>
          <a:fontRef idx="minor">
            <a:schemeClr val="tx1"/>
          </a:fontRef>
        </p:style>
      </p:cxnSp>
      <p:sp>
        <p:nvSpPr>
          <p:cNvPr id="13" name="TextBox 12">
            <a:extLst>
              <a:ext uri="{FF2B5EF4-FFF2-40B4-BE49-F238E27FC236}">
                <a16:creationId xmlns:a16="http://schemas.microsoft.com/office/drawing/2014/main" id="{387C54A7-6D3F-2EEE-B12A-E4E06DEC7F7D}"/>
              </a:ext>
            </a:extLst>
          </p:cNvPr>
          <p:cNvSpPr txBox="1"/>
          <p:nvPr/>
        </p:nvSpPr>
        <p:spPr>
          <a:xfrm>
            <a:off x="7161212" y="592672"/>
            <a:ext cx="2193229" cy="461665"/>
          </a:xfrm>
          <a:prstGeom prst="rect">
            <a:avLst/>
          </a:prstGeom>
          <a:noFill/>
        </p:spPr>
        <p:txBody>
          <a:bodyPr wrap="none" rtlCol="0">
            <a:spAutoFit/>
          </a:bodyPr>
          <a:lstStyle/>
          <a:p>
            <a:r>
              <a:rPr lang="en-US" sz="2400" b="1" dirty="0">
                <a:solidFill>
                  <a:schemeClr val="accent6">
                    <a:lumMod val="75000"/>
                  </a:schemeClr>
                </a:solidFill>
              </a:rPr>
              <a:t>Airline: 0.0020</a:t>
            </a:r>
          </a:p>
        </p:txBody>
      </p:sp>
      <p:sp>
        <p:nvSpPr>
          <p:cNvPr id="15" name="TextBox 14">
            <a:extLst>
              <a:ext uri="{FF2B5EF4-FFF2-40B4-BE49-F238E27FC236}">
                <a16:creationId xmlns:a16="http://schemas.microsoft.com/office/drawing/2014/main" id="{44E49767-829A-5DD5-8408-7CCFAFA4776A}"/>
              </a:ext>
            </a:extLst>
          </p:cNvPr>
          <p:cNvSpPr txBox="1"/>
          <p:nvPr/>
        </p:nvSpPr>
        <p:spPr>
          <a:xfrm rot="20671997">
            <a:off x="214151" y="1975739"/>
            <a:ext cx="2985947" cy="1384995"/>
          </a:xfrm>
          <a:prstGeom prst="rect">
            <a:avLst/>
          </a:prstGeom>
          <a:noFill/>
        </p:spPr>
        <p:txBody>
          <a:bodyPr wrap="square">
            <a:spAutoFit/>
          </a:bodyPr>
          <a:lstStyle/>
          <a:p>
            <a:r>
              <a:rPr lang="en-US" sz="2800" dirty="0">
                <a:solidFill>
                  <a:schemeClr val="tx1">
                    <a:lumMod val="65000"/>
                    <a:lumOff val="35000"/>
                  </a:schemeClr>
                </a:solidFill>
              </a:rPr>
              <a:t>Death Rate per 100M passenger miles </a:t>
            </a:r>
          </a:p>
        </p:txBody>
      </p:sp>
    </p:spTree>
    <p:extLst>
      <p:ext uri="{BB962C8B-B14F-4D97-AF65-F5344CB8AC3E}">
        <p14:creationId xmlns:p14="http://schemas.microsoft.com/office/powerpoint/2010/main" val="1363464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ppt_w</p:attrName>
                                        </p:attrNameLst>
                                      </p:cBhvr>
                                      <p:tavLst>
                                        <p:tav tm="0">
                                          <p:val>
                                            <p:fltVal val="0"/>
                                          </p:val>
                                        </p:tav>
                                        <p:tav tm="100000">
                                          <p:val>
                                            <p:strVal val="#ppt_w"/>
                                          </p:val>
                                        </p:tav>
                                      </p:tavLst>
                                    </p:anim>
                                    <p:anim calcmode="lin" valueType="num">
                                      <p:cBhvr>
                                        <p:cTn id="16" dur="500" fill="hold"/>
                                        <p:tgtEl>
                                          <p:spTgt spid="10"/>
                                        </p:tgtEl>
                                        <p:attrNameLst>
                                          <p:attrName>ppt_h</p:attrName>
                                        </p:attrNameLst>
                                      </p:cBhvr>
                                      <p:tavLst>
                                        <p:tav tm="0">
                                          <p:val>
                                            <p:fltVal val="0"/>
                                          </p:val>
                                        </p:tav>
                                        <p:tav tm="100000">
                                          <p:val>
                                            <p:strVal val="#ppt_h"/>
                                          </p:val>
                                        </p:tav>
                                      </p:tavLst>
                                    </p:anim>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animEffect transition="in" filter="fade">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A45908F-E164-B115-BA06-75A804DCC29A}"/>
              </a:ext>
            </a:extLst>
          </p:cNvPr>
          <p:cNvSpPr>
            <a:spLocks noGrp="1"/>
          </p:cNvSpPr>
          <p:nvPr>
            <p:ph type="body" sz="quarter" idx="3"/>
          </p:nvPr>
        </p:nvSpPr>
        <p:spPr>
          <a:xfrm>
            <a:off x="2817812" y="839786"/>
            <a:ext cx="8300306" cy="762000"/>
          </a:xfrm>
        </p:spPr>
        <p:txBody>
          <a:bodyPr>
            <a:normAutofit/>
          </a:bodyPr>
          <a:lstStyle/>
          <a:p>
            <a:r>
              <a:rPr lang="en-US" sz="3200" b="1" dirty="0"/>
              <a:t>Auto Accidents vs Air Accidents</a:t>
            </a:r>
          </a:p>
        </p:txBody>
      </p:sp>
      <p:pic>
        <p:nvPicPr>
          <p:cNvPr id="2050" name="Picture 2" descr="Plane Crash Animation - YouTube">
            <a:extLst>
              <a:ext uri="{FF2B5EF4-FFF2-40B4-BE49-F238E27FC236}">
                <a16:creationId xmlns:a16="http://schemas.microsoft.com/office/drawing/2014/main" id="{F28ED6D1-7CFA-500A-4AD8-68744B9D788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19873" y="1819500"/>
            <a:ext cx="4351339" cy="244769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75 Car Crash Cartoon Stock Videos and Royalty-Free Footage - iStock">
            <a:extLst>
              <a:ext uri="{FF2B5EF4-FFF2-40B4-BE49-F238E27FC236}">
                <a16:creationId xmlns:a16="http://schemas.microsoft.com/office/drawing/2014/main" id="{E2E78F65-FE35-1574-4E67-816B485A8F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9841" y="1819500"/>
            <a:ext cx="4644571" cy="24477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2">
            <a:extLst>
              <a:ext uri="{FF2B5EF4-FFF2-40B4-BE49-F238E27FC236}">
                <a16:creationId xmlns:a16="http://schemas.microsoft.com/office/drawing/2014/main" id="{E6209102-AC63-E6E6-E542-88CE6D40766F}"/>
              </a:ext>
            </a:extLst>
          </p:cNvPr>
          <p:cNvSpPr txBox="1">
            <a:spLocks/>
          </p:cNvSpPr>
          <p:nvPr/>
        </p:nvSpPr>
        <p:spPr>
          <a:xfrm>
            <a:off x="1449260" y="1633650"/>
            <a:ext cx="4645152" cy="76200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itchFamily="34" charset="0"/>
              <a:buNone/>
              <a:defRPr sz="2400" b="0" kern="1200">
                <a:solidFill>
                  <a:schemeClr val="tx1"/>
                </a:solidFill>
                <a:latin typeface="+mn-lt"/>
                <a:ea typeface="+mn-ea"/>
                <a:cs typeface="+mn-cs"/>
              </a:defRPr>
            </a:lvl1pPr>
            <a:lvl2pPr marL="457200" indent="0" algn="l" defTabSz="914400" rtl="0" eaLnBrk="1" latinLnBrk="0" hangingPunct="1">
              <a:lnSpc>
                <a:spcPct val="90000"/>
              </a:lnSpc>
              <a:spcBef>
                <a:spcPts val="8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9pPr>
          </a:lstStyle>
          <a:p>
            <a:endParaRPr lang="en-US" b="1" dirty="0"/>
          </a:p>
        </p:txBody>
      </p:sp>
      <p:sp>
        <p:nvSpPr>
          <p:cNvPr id="11" name="Text Placeholder 2">
            <a:extLst>
              <a:ext uri="{FF2B5EF4-FFF2-40B4-BE49-F238E27FC236}">
                <a16:creationId xmlns:a16="http://schemas.microsoft.com/office/drawing/2014/main" id="{3F007200-1068-068C-6A4A-3F5CBB89A1D8}"/>
              </a:ext>
            </a:extLst>
          </p:cNvPr>
          <p:cNvSpPr txBox="1">
            <a:spLocks/>
          </p:cNvSpPr>
          <p:nvPr/>
        </p:nvSpPr>
        <p:spPr>
          <a:xfrm>
            <a:off x="1447672" y="4724400"/>
            <a:ext cx="4645152" cy="45720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itchFamily="34" charset="0"/>
              <a:buNone/>
              <a:defRPr sz="2400" b="0" kern="1200">
                <a:solidFill>
                  <a:schemeClr val="tx1"/>
                </a:solidFill>
                <a:latin typeface="+mn-lt"/>
                <a:ea typeface="+mn-ea"/>
                <a:cs typeface="+mn-cs"/>
              </a:defRPr>
            </a:lvl1pPr>
            <a:lvl2pPr marL="457200" indent="0" algn="l" defTabSz="914400" rtl="0" eaLnBrk="1" latinLnBrk="0" hangingPunct="1">
              <a:lnSpc>
                <a:spcPct val="90000"/>
              </a:lnSpc>
              <a:spcBef>
                <a:spcPts val="8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9pPr>
          </a:lstStyle>
          <a:p>
            <a:r>
              <a:rPr lang="en-US" b="1" dirty="0"/>
              <a:t>Odds of dying is 1 in 107 </a:t>
            </a:r>
          </a:p>
          <a:p>
            <a:endParaRPr lang="en-US" b="1" dirty="0"/>
          </a:p>
        </p:txBody>
      </p:sp>
      <p:sp>
        <p:nvSpPr>
          <p:cNvPr id="12" name="Text Placeholder 2">
            <a:extLst>
              <a:ext uri="{FF2B5EF4-FFF2-40B4-BE49-F238E27FC236}">
                <a16:creationId xmlns:a16="http://schemas.microsoft.com/office/drawing/2014/main" id="{9030C924-9DEF-4C09-297F-68FE4E9965DA}"/>
              </a:ext>
            </a:extLst>
          </p:cNvPr>
          <p:cNvSpPr txBox="1">
            <a:spLocks/>
          </p:cNvSpPr>
          <p:nvPr/>
        </p:nvSpPr>
        <p:spPr>
          <a:xfrm>
            <a:off x="6472966" y="4419600"/>
            <a:ext cx="4645152" cy="76200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0"/>
              </a:spcBef>
              <a:buFont typeface="Arial" pitchFamily="34" charset="0"/>
              <a:buNone/>
              <a:defRPr sz="2400" b="0" kern="1200">
                <a:solidFill>
                  <a:schemeClr val="tx1"/>
                </a:solidFill>
                <a:latin typeface="+mn-lt"/>
                <a:ea typeface="+mn-ea"/>
                <a:cs typeface="+mn-cs"/>
              </a:defRPr>
            </a:lvl1pPr>
            <a:lvl2pPr marL="457200" indent="0" algn="l" defTabSz="914400" rtl="0" eaLnBrk="1" latinLnBrk="0" hangingPunct="1">
              <a:lnSpc>
                <a:spcPct val="90000"/>
              </a:lnSpc>
              <a:spcBef>
                <a:spcPts val="8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Font typeface="Arial" pitchFamily="34" charset="0"/>
              <a:buNone/>
              <a:defRPr sz="1600" b="1" kern="1200">
                <a:solidFill>
                  <a:schemeClr val="tx1"/>
                </a:solidFill>
                <a:latin typeface="+mn-lt"/>
                <a:ea typeface="+mn-ea"/>
                <a:cs typeface="+mn-cs"/>
              </a:defRPr>
            </a:lvl9pPr>
          </a:lstStyle>
          <a:p>
            <a:r>
              <a:rPr lang="en-US" b="1" dirty="0"/>
              <a:t>Fatality risk is 0.23</a:t>
            </a:r>
          </a:p>
        </p:txBody>
      </p:sp>
    </p:spTree>
    <p:extLst>
      <p:ext uri="{BB962C8B-B14F-4D97-AF65-F5344CB8AC3E}">
        <p14:creationId xmlns:p14="http://schemas.microsoft.com/office/powerpoint/2010/main" val="84860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5">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2054"/>
                                        </p:tgtEl>
                                        <p:attrNameLst>
                                          <p:attrName>style.visibility</p:attrName>
                                        </p:attrNameLst>
                                      </p:cBhvr>
                                      <p:to>
                                        <p:strVal val="visible"/>
                                      </p:to>
                                    </p:set>
                                    <p:animEffect transition="in" filter="circle(in)">
                                      <p:cBhvr>
                                        <p:cTn id="15" dur="2000"/>
                                        <p:tgtEl>
                                          <p:spTgt spid="2054"/>
                                        </p:tgtEl>
                                      </p:cBhvr>
                                    </p:animEffect>
                                  </p:childTnLst>
                                </p:cTn>
                              </p:par>
                              <p:par>
                                <p:cTn id="16" presetID="6" presetClass="entr" presetSubtype="16" fill="hold" nodeType="withEffect">
                                  <p:stCondLst>
                                    <p:cond delay="0"/>
                                  </p:stCondLst>
                                  <p:childTnLst>
                                    <p:set>
                                      <p:cBhvr>
                                        <p:cTn id="17" dur="1" fill="hold">
                                          <p:stCondLst>
                                            <p:cond delay="0"/>
                                          </p:stCondLst>
                                        </p:cTn>
                                        <p:tgtEl>
                                          <p:spTgt spid="2050"/>
                                        </p:tgtEl>
                                        <p:attrNameLst>
                                          <p:attrName>style.visibility</p:attrName>
                                        </p:attrNameLst>
                                      </p:cBhvr>
                                      <p:to>
                                        <p:strVal val="visible"/>
                                      </p:to>
                                    </p:set>
                                    <p:animEffect transition="in" filter="circle(in)">
                                      <p:cBhvr>
                                        <p:cTn id="18" dur="2000"/>
                                        <p:tgtEl>
                                          <p:spTgt spid="2050"/>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randombar(horizontal)">
                                      <p:cBhvr>
                                        <p:cTn id="23" dur="500"/>
                                        <p:tgtEl>
                                          <p:spTgt spid="12"/>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randombar(horizontal)">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5E9FFB7-B046-B25D-D7BD-7D832461C15B}"/>
              </a:ext>
            </a:extLst>
          </p:cNvPr>
          <p:cNvSpPr txBox="1"/>
          <p:nvPr/>
        </p:nvSpPr>
        <p:spPr>
          <a:xfrm rot="20671997">
            <a:off x="227341" y="2288309"/>
            <a:ext cx="2257528" cy="954107"/>
          </a:xfrm>
          <a:prstGeom prst="rect">
            <a:avLst/>
          </a:prstGeom>
          <a:noFill/>
        </p:spPr>
        <p:txBody>
          <a:bodyPr wrap="square">
            <a:spAutoFit/>
          </a:bodyPr>
          <a:lstStyle/>
          <a:p>
            <a:r>
              <a:rPr lang="en-US" sz="2800" dirty="0">
                <a:solidFill>
                  <a:schemeClr val="tx1">
                    <a:lumMod val="65000"/>
                    <a:lumOff val="35000"/>
                  </a:schemeClr>
                </a:solidFill>
              </a:rPr>
              <a:t>Available Seat Miles</a:t>
            </a:r>
          </a:p>
        </p:txBody>
      </p:sp>
      <p:pic>
        <p:nvPicPr>
          <p:cNvPr id="3076" name="Picture 4" descr="Thinking man cartoon Stock Photos, Royalty Free Thinking man cartoon Images  | Depositphotos">
            <a:extLst>
              <a:ext uri="{FF2B5EF4-FFF2-40B4-BE49-F238E27FC236}">
                <a16:creationId xmlns:a16="http://schemas.microsoft.com/office/drawing/2014/main" id="{4ED22140-6C48-4F45-C048-1A3F1B0AC0D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13311" y="1600200"/>
            <a:ext cx="2362199" cy="29536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A85E7C3-CB49-1594-9170-1CAB714D4F74}"/>
              </a:ext>
            </a:extLst>
          </p:cNvPr>
          <p:cNvPicPr>
            <a:picLocks noChangeAspect="1"/>
          </p:cNvPicPr>
          <p:nvPr/>
        </p:nvPicPr>
        <p:blipFill>
          <a:blip r:embed="rId4"/>
          <a:stretch>
            <a:fillRect/>
          </a:stretch>
        </p:blipFill>
        <p:spPr>
          <a:xfrm>
            <a:off x="2360612" y="838200"/>
            <a:ext cx="8524875" cy="4724400"/>
          </a:xfrm>
          <a:prstGeom prst="rect">
            <a:avLst/>
          </a:prstGeom>
        </p:spPr>
      </p:pic>
    </p:spTree>
    <p:extLst>
      <p:ext uri="{BB962C8B-B14F-4D97-AF65-F5344CB8AC3E}">
        <p14:creationId xmlns:p14="http://schemas.microsoft.com/office/powerpoint/2010/main" val="58976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randombar(horizontal)">
                                      <p:cBhvr>
                                        <p:cTn id="7" dur="1500"/>
                                        <p:tgtEl>
                                          <p:spTgt spid="307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1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 Post-COVID-19 Strategy for Airline Passenger Experience">
            <a:extLst>
              <a:ext uri="{FF2B5EF4-FFF2-40B4-BE49-F238E27FC236}">
                <a16:creationId xmlns:a16="http://schemas.microsoft.com/office/drawing/2014/main" id="{5D2A974C-EADD-AAD4-9576-CFA5FB67F7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9212" y="1371600"/>
            <a:ext cx="6400800" cy="280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100550"/>
      </p:ext>
    </p:extLst>
  </p:cSld>
  <p:clrMapOvr>
    <a:masterClrMapping/>
  </p:clrMapOvr>
  <mc:AlternateContent xmlns:mc="http://schemas.openxmlformats.org/markup-compatibility/2006">
    <mc:Choice xmlns:p14="http://schemas.microsoft.com/office/powerpoint/2010/main" Requires="p14">
      <p:transition spd="med" p14:dur="700" advTm="36422">
        <p:fade/>
      </p:transition>
    </mc:Choice>
    <mc:Fallback>
      <p:transition spd="med" advTm="3642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2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atercolor_16x9">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0001016.potx" id="{8AD53B0B-FC02-4342-9C97-FCB4E3E31C20}" vid="{17FAF719-7E74-4133-9EF7-340AA294087B}"/>
    </a:ext>
  </a:extLst>
</a:theme>
</file>

<file path=ppt/theme/theme2.xml><?xml version="1.0" encoding="utf-8"?>
<a:theme xmlns:a="http://schemas.openxmlformats.org/drawingml/2006/main" name="Office Them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Watercolor presentation (widescreen)</Template>
  <TotalTime>2380</TotalTime>
  <Words>539</Words>
  <Application>Microsoft Office PowerPoint</Application>
  <PresentationFormat>Custom</PresentationFormat>
  <Paragraphs>21</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Palatino Linotype</vt:lpstr>
      <vt:lpstr>Watercolor_16x9</vt:lpstr>
      <vt:lpstr>Why Air Travel is safe?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Safety Analysis Executive Summary</dc:title>
  <dc:creator>Kesav Adithya Venkidusamy</dc:creator>
  <cp:lastModifiedBy>Kesav Adithya Venkidusamy</cp:lastModifiedBy>
  <cp:revision>48</cp:revision>
  <dcterms:created xsi:type="dcterms:W3CDTF">2022-06-30T00:52:16Z</dcterms:created>
  <dcterms:modified xsi:type="dcterms:W3CDTF">2022-08-09T16:35:52Z</dcterms:modified>
</cp:coreProperties>
</file>