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87" r:id="rId3"/>
    <p:sldId id="264" r:id="rId4"/>
    <p:sldId id="281" r:id="rId5"/>
    <p:sldId id="282" r:id="rId6"/>
    <p:sldId id="283" r:id="rId7"/>
    <p:sldId id="284" r:id="rId8"/>
    <p:sldId id="288" r:id="rId9"/>
    <p:sldId id="285" r:id="rId10"/>
    <p:sldId id="286" r:id="rId11"/>
    <p:sldId id="289" r:id="rId12"/>
    <p:sldId id="290" r:id="rId13"/>
    <p:sldId id="291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av Adithya Venkidusamy" initials="KAV" lastIdx="1" clrIdx="0">
    <p:extLst>
      <p:ext uri="{19B8F6BF-5375-455C-9EA6-DF929625EA0E}">
        <p15:presenceInfo xmlns:p15="http://schemas.microsoft.com/office/powerpoint/2012/main" userId="6f0bfb9110d0ad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7/2/2022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7/2/2022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5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3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9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6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7/2/2022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7/2/2022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7/2/2022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7/2/2022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7/2/2022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7/2/2022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7/2/2022</a:t>
            </a:fld>
            <a:endParaRPr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pic>
        <p:nvPicPr>
          <p:cNvPr id="9" name="Picture 4" descr="An empty placeholder to add an image. Click on the placeholder and select the image that you wish to 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hyperlink" Target="https://catalog.data.gov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atalog.data.gov/" TargetMode="External"/><Relationship Id="rId3" Type="http://schemas.openxmlformats.org/officeDocument/2006/relationships/hyperlink" Target="https://www.nhtsa.gov/data" TargetMode="External"/><Relationship Id="rId7" Type="http://schemas.openxmlformats.org/officeDocument/2006/relationships/hyperlink" Target="https://www.macrotrends.net/stocks/charts/UAL/united-airlines-holdings-inc/operating-expenses" TargetMode="External"/><Relationship Id="rId2" Type="http://schemas.openxmlformats.org/officeDocument/2006/relationships/hyperlink" Target="https://docs.google.com/spreadsheets/d/1SDp7p1y6m7N5xD5_fpOkYOrJvd68V7iy6etXy2cetb8/edit#gid=1448957446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irlines.org/impact/" TargetMode="External"/><Relationship Id="rId5" Type="http://schemas.openxmlformats.org/officeDocument/2006/relationships/hyperlink" Target="https://expandedramblings.com/index.php/united-airlines-statistics-facts/" TargetMode="External"/><Relationship Id="rId4" Type="http://schemas.openxmlformats.org/officeDocument/2006/relationships/hyperlink" Target="http://www.baaa-acro.com/statisti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google.com/spreadsheets/d/1SDp7p1y6m7N5xD5_fpOkYOrJvd68V7iy6etXy2cetb8/edit#gid=144895744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Dp7p1y6m7N5xD5_fpOkYOrJvd68V7iy6etXy2cetb8/edit#gid=144895744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tsa.go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eb.mit.edu/airlinedat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hyperlink" Target="https://expandedramblings.com/index.php/united-airlines-statistics-fact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hyperlink" Target="https://catalog.data.go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hyperlink" Target="https://www.macrotrend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2" y="838200"/>
            <a:ext cx="9906000" cy="4495800"/>
          </a:xfrm>
        </p:spPr>
        <p:txBody>
          <a:bodyPr/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United Airlines Safety Analysis and Recommendation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Executive Summary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2" y="4305300"/>
            <a:ext cx="8229600" cy="23622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 Project Milestone 2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Kesav Adithya Venkidusamy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Bellevue University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DSC 640 – T301 Data Presentation and Visualization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Professor: 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Catherine Williams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Due Date: 07/03/2022</a:t>
            </a:r>
            <a:endParaRPr lang="en-US" sz="2000" b="1" i="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6E647F-36D9-26F3-4133-E05BD3362E78}"/>
              </a:ext>
            </a:extLst>
          </p:cNvPr>
          <p:cNvCxnSpPr>
            <a:cxnSpLocks/>
          </p:cNvCxnSpPr>
          <p:nvPr/>
        </p:nvCxnSpPr>
        <p:spPr>
          <a:xfrm>
            <a:off x="1217612" y="2819400"/>
            <a:ext cx="9541040" cy="762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As revenue increase, the operating expenses also increased over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Post Covid, Worldwide Inflation is impacting Airlines operating expenses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should focus on controlling Operation expenses by promoting more automation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FD05A-E5D4-FCB5-9715-2B56D46FB616}"/>
              </a:ext>
            </a:extLst>
          </p:cNvPr>
          <p:cNvSpPr txBox="1"/>
          <p:nvPr/>
        </p:nvSpPr>
        <p:spPr>
          <a:xfrm>
            <a:off x="5086970" y="5576500"/>
            <a:ext cx="31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https://catalog.data.gov/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3521240F-BD67-0020-FE6A-6B4BB0B44D87}"/>
              </a:ext>
            </a:extLst>
          </p:cNvPr>
          <p:cNvSpPr txBox="1">
            <a:spLocks/>
          </p:cNvSpPr>
          <p:nvPr/>
        </p:nvSpPr>
        <p:spPr>
          <a:xfrm>
            <a:off x="156127" y="3810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Operating Cost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Operating expense of airlines over year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DFCE63-524C-2572-CC90-858F9E4751C7}"/>
              </a:ext>
            </a:extLst>
          </p:cNvPr>
          <p:cNvCxnSpPr>
            <a:cxnSpLocks/>
          </p:cNvCxnSpPr>
          <p:nvPr/>
        </p:nvCxnSpPr>
        <p:spPr>
          <a:xfrm>
            <a:off x="2270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3776CB3-7AA7-630D-5C75-066E9CCF1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970" y="875886"/>
            <a:ext cx="6654456" cy="39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6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FEE2-E526-746F-1EE4-DFF3AAE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533400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  <a:br>
              <a:rPr lang="en-US" dirty="0"/>
            </a:br>
            <a:br>
              <a:rPr lang="en-US" dirty="0"/>
            </a:br>
            <a:r>
              <a:rPr lang="en-US" sz="2200" b="1" dirty="0"/>
              <a:t>What did stats say?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045783-F2EE-1725-1687-5C03ACA7F571}"/>
              </a:ext>
            </a:extLst>
          </p:cNvPr>
          <p:cNvCxnSpPr>
            <a:cxnSpLocks/>
          </p:cNvCxnSpPr>
          <p:nvPr/>
        </p:nvCxnSpPr>
        <p:spPr>
          <a:xfrm>
            <a:off x="379412" y="685800"/>
            <a:ext cx="111252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CBE71F-8412-CD63-3E8B-CA78DB346AED}"/>
              </a:ext>
            </a:extLst>
          </p:cNvPr>
          <p:cNvSpPr txBox="1"/>
          <p:nvPr/>
        </p:nvSpPr>
        <p:spPr>
          <a:xfrm>
            <a:off x="303212" y="1371600"/>
            <a:ext cx="10134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Airline reported Accidents and Fatality (worldwide) was very less and non comparable than the total number of ground accidents and fatalities reported in USA alone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needs to focus on controlling the operating expenses by promoting some automations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As Covid restriction eases, the people willing to travel surges. So, management should focus on increasing the fleet capacity for 2022 and 2023 to overcome the loss incurred during covid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can attract more passengers by providing some offers and compliments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F01E6-D2B8-1AB8-D133-7A9A9840C124}"/>
              </a:ext>
            </a:extLst>
          </p:cNvPr>
          <p:cNvCxnSpPr>
            <a:cxnSpLocks/>
          </p:cNvCxnSpPr>
          <p:nvPr/>
        </p:nvCxnSpPr>
        <p:spPr>
          <a:xfrm>
            <a:off x="2270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FEE2-E526-746F-1EE4-DFF3AAE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533400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Legal and Ethical Considerations</a:t>
            </a:r>
            <a:br>
              <a:rPr lang="en-US" dirty="0"/>
            </a:br>
            <a:br>
              <a:rPr lang="en-US" dirty="0"/>
            </a:br>
            <a:r>
              <a:rPr lang="en-US" sz="2200" b="1" dirty="0"/>
              <a:t>Data Authenticity and compliance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045783-F2EE-1725-1687-5C03ACA7F571}"/>
              </a:ext>
            </a:extLst>
          </p:cNvPr>
          <p:cNvCxnSpPr>
            <a:cxnSpLocks/>
          </p:cNvCxnSpPr>
          <p:nvPr/>
        </p:nvCxnSpPr>
        <p:spPr>
          <a:xfrm>
            <a:off x="379412" y="685800"/>
            <a:ext cx="111252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CBE71F-8412-CD63-3E8B-CA78DB346AED}"/>
              </a:ext>
            </a:extLst>
          </p:cNvPr>
          <p:cNvSpPr txBox="1"/>
          <p:nvPr/>
        </p:nvSpPr>
        <p:spPr>
          <a:xfrm>
            <a:off x="303212" y="1371600"/>
            <a:ext cx="10134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Personal Identifiable Information (PII) and confidential data are used for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data considered for the analysis are shared by government for public benefits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All data sets are extracted from public websites. The data source used for each chart has been mentioned in the respective slide (below the chart)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There is no restrictions to use this data for Analysis and academic purpose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Only relevant information required for this analysis is considered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F01E6-D2B8-1AB8-D133-7A9A9840C124}"/>
              </a:ext>
            </a:extLst>
          </p:cNvPr>
          <p:cNvCxnSpPr>
            <a:cxnSpLocks/>
          </p:cNvCxnSpPr>
          <p:nvPr/>
        </p:nvCxnSpPr>
        <p:spPr>
          <a:xfrm>
            <a:off x="2270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7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FEE2-E526-746F-1EE4-DFF3AAE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533400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br>
              <a:rPr lang="en-US" dirty="0"/>
            </a:br>
            <a:r>
              <a:rPr lang="en-US" sz="2200" b="1" dirty="0"/>
              <a:t>Data Sources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045783-F2EE-1725-1687-5C03ACA7F571}"/>
              </a:ext>
            </a:extLst>
          </p:cNvPr>
          <p:cNvCxnSpPr>
            <a:cxnSpLocks/>
          </p:cNvCxnSpPr>
          <p:nvPr/>
        </p:nvCxnSpPr>
        <p:spPr>
          <a:xfrm>
            <a:off x="379412" y="685800"/>
            <a:ext cx="111252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CBE71F-8412-CD63-3E8B-CA78DB346AED}"/>
              </a:ext>
            </a:extLst>
          </p:cNvPr>
          <p:cNvSpPr txBox="1"/>
          <p:nvPr/>
        </p:nvSpPr>
        <p:spPr>
          <a:xfrm>
            <a:off x="303212" y="1371600"/>
            <a:ext cx="10134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Accidents and fatalities: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hlinkClick r:id="rId2"/>
              </a:rPr>
              <a:t>https://docs.google.com/spreadsheets/d/1SDp7p1y6m7N5xD5_fpOkYOrJvd68V7iy6etXy2cetb8/edit#gid=1448957446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hlinkClick r:id="rId3"/>
              </a:rPr>
              <a:t>https://www.nhtsa.gov/data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hlinkClick r:id="rId4"/>
              </a:rPr>
              <a:t>http://www.baaa-acro.com/statistics</a:t>
            </a:r>
            <a:endParaRPr lang="en-US" sz="1600" dirty="0"/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Passenger Enplanement: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hlinkClick r:id="rId5"/>
              </a:rPr>
              <a:t>https://expandedramblings.com/index.php/united-airlines-statistics-facts/</a:t>
            </a:r>
            <a:endParaRPr lang="en-US" sz="1600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Revenue and Operating Expense: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hlinkClick r:id="rId6"/>
              </a:rPr>
              <a:t>https://www.airlines.org/impact/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hlinkClick r:id="rId7"/>
              </a:rPr>
              <a:t>https://www.macrotrends.net/stocks/charts/UAL/united-airlines-holdings-inc/operating-expenses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6"/>
                </a:solidFill>
                <a:hlinkClick r:id="rId8"/>
              </a:rPr>
              <a:t>https://catalog.data.gov/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F01E6-D2B8-1AB8-D133-7A9A9840C124}"/>
              </a:ext>
            </a:extLst>
          </p:cNvPr>
          <p:cNvCxnSpPr>
            <a:cxnSpLocks/>
          </p:cNvCxnSpPr>
          <p:nvPr/>
        </p:nvCxnSpPr>
        <p:spPr>
          <a:xfrm>
            <a:off x="2270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E532-6BCD-028D-CAFC-AA603560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304800"/>
            <a:ext cx="3733799" cy="609600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70166-BDDA-9C95-753B-03EB4FA7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012" y="990600"/>
            <a:ext cx="4495800" cy="5867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sz="1400" b="1" u="sng" dirty="0"/>
              <a:t>Myth vs Reality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Media  spreading rumors about Airline Safety concerns versus Statistical data</a:t>
            </a:r>
          </a:p>
          <a:p>
            <a:pPr>
              <a:lnSpc>
                <a:spcPct val="160000"/>
              </a:lnSpc>
            </a:pPr>
            <a:r>
              <a:rPr lang="en-US" sz="1400" b="1" u="sng" dirty="0"/>
              <a:t>Passenger Enplanement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Increase in passenger enplanement and available seat miles</a:t>
            </a:r>
          </a:p>
          <a:p>
            <a:pPr>
              <a:lnSpc>
                <a:spcPct val="160000"/>
              </a:lnSpc>
            </a:pPr>
            <a:r>
              <a:rPr lang="en-US" sz="1400" b="1" u="sng" dirty="0"/>
              <a:t>Airline Revenue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Covid Impact and increase in revenue over years</a:t>
            </a:r>
          </a:p>
          <a:p>
            <a:pPr>
              <a:lnSpc>
                <a:spcPct val="160000"/>
              </a:lnSpc>
            </a:pPr>
            <a:r>
              <a:rPr lang="en-US" sz="1400" b="1" u="sng" dirty="0"/>
              <a:t>Operating Cost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Impact to income due to increase in operating cost</a:t>
            </a:r>
            <a:endParaRPr lang="en-US" sz="1400" u="sng" dirty="0"/>
          </a:p>
          <a:p>
            <a:pPr>
              <a:lnSpc>
                <a:spcPct val="160000"/>
              </a:lnSpc>
            </a:pPr>
            <a:r>
              <a:rPr lang="en-US" sz="1400" b="1" u="sng" dirty="0"/>
              <a:t>Recommendations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What did stats say?</a:t>
            </a:r>
          </a:p>
          <a:p>
            <a:pPr>
              <a:lnSpc>
                <a:spcPct val="160000"/>
              </a:lnSpc>
            </a:pPr>
            <a:r>
              <a:rPr lang="en-US" sz="1400" b="1" u="sng" dirty="0"/>
              <a:t>Legal and Ethical Considerations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Data Authenticity and compliance </a:t>
            </a:r>
          </a:p>
          <a:p>
            <a:pPr>
              <a:lnSpc>
                <a:spcPct val="160000"/>
              </a:lnSpc>
            </a:pPr>
            <a:r>
              <a:rPr lang="en-US" sz="1400" b="1" u="sng" dirty="0"/>
              <a:t>References</a:t>
            </a:r>
          </a:p>
          <a:p>
            <a:pPr>
              <a:lnSpc>
                <a:spcPct val="160000"/>
              </a:lnSpc>
            </a:pPr>
            <a:r>
              <a:rPr lang="en-US" sz="1400" dirty="0"/>
              <a:t>Data Sources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31DCA-2D4B-896A-2852-9DB1F46B0360}"/>
              </a:ext>
            </a:extLst>
          </p:cNvPr>
          <p:cNvSpPr txBox="1"/>
          <p:nvPr/>
        </p:nvSpPr>
        <p:spPr>
          <a:xfrm>
            <a:off x="5718488" y="3962400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Revenue Improvement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3FF8D46-F096-7A77-E38B-B92E6CBE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303" y="2286000"/>
            <a:ext cx="5586510" cy="2188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3BAD0-C77E-6CAC-ED5E-A39863D4F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457" y="228600"/>
            <a:ext cx="5584203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61043-4A5C-D3CE-8360-9B3B707C4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028" y="4432821"/>
            <a:ext cx="5640454" cy="218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12" y="2438400"/>
            <a:ext cx="4343399" cy="20574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Media promoting statistics stating air travel is no longer safety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However, the data shows the passenger airline accidents is decreasing over the year throughout the world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2F8461-1566-F249-672E-F5AEE2B0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520976"/>
            <a:ext cx="5023885" cy="1003024"/>
          </a:xfrm>
        </p:spPr>
        <p:txBody>
          <a:bodyPr>
            <a:noAutofit/>
          </a:bodyPr>
          <a:lstStyle/>
          <a:p>
            <a:br>
              <a:rPr lang="en-US" sz="2000" dirty="0"/>
            </a:br>
            <a:r>
              <a:rPr lang="en-US" sz="2800" b="1" dirty="0"/>
              <a:t>Myth vs Reality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 Showing Total Passenger Airline Accident over years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2F21B-7790-DA3A-18B3-D6EFB69BF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37" y="762000"/>
            <a:ext cx="6619875" cy="480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013537-6234-6FD6-CFAC-70D69C0E470E}"/>
              </a:ext>
            </a:extLst>
          </p:cNvPr>
          <p:cNvSpPr txBox="1"/>
          <p:nvPr/>
        </p:nvSpPr>
        <p:spPr>
          <a:xfrm>
            <a:off x="5098497" y="58952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Source: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Google Document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384A9A-6E5D-94A3-71CC-CEE59741B0A0}"/>
              </a:ext>
            </a:extLst>
          </p:cNvPr>
          <p:cNvCxnSpPr>
            <a:cxnSpLocks/>
          </p:cNvCxnSpPr>
          <p:nvPr/>
        </p:nvCxnSpPr>
        <p:spPr>
          <a:xfrm>
            <a:off x="150812" y="7620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981200"/>
            <a:ext cx="3886200" cy="40386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chart shows the airline fatality count decreases over time.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fatality count is very less; less than ~0.5 fatality occurred / Millions of flights scheduled in 2019 to 2021 throughout the globe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13537-6234-6FD6-CFAC-70D69C0E470E}"/>
              </a:ext>
            </a:extLst>
          </p:cNvPr>
          <p:cNvSpPr txBox="1"/>
          <p:nvPr/>
        </p:nvSpPr>
        <p:spPr>
          <a:xfrm>
            <a:off x="5098497" y="58952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Source: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Google Document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3FA80EAA-0B74-DF11-0D85-B9521D4A59D5}"/>
              </a:ext>
            </a:extLst>
          </p:cNvPr>
          <p:cNvSpPr txBox="1">
            <a:spLocks/>
          </p:cNvSpPr>
          <p:nvPr/>
        </p:nvSpPr>
        <p:spPr>
          <a:xfrm>
            <a:off x="79927" y="444776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Myth vs Reality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 showing Passenger Airline Fatality over year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E99E9F-F36D-C712-7285-9C5218F4D29D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6FAE249-04BC-AE0B-68F5-C5D7A2274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97" y="1295400"/>
            <a:ext cx="663471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13537-6234-6FD6-CFAC-70D69C0E470E}"/>
              </a:ext>
            </a:extLst>
          </p:cNvPr>
          <p:cNvSpPr txBox="1"/>
          <p:nvPr/>
        </p:nvSpPr>
        <p:spPr>
          <a:xfrm>
            <a:off x="5098496" y="5895201"/>
            <a:ext cx="2519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Source: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https://www.nhtsa.gov/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3ED08-CF61-A4F0-C6AC-0B300C335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96" y="1219200"/>
            <a:ext cx="6634716" cy="4267200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6C4C4786-469B-730F-C38B-B0AC3B61F463}"/>
              </a:ext>
            </a:extLst>
          </p:cNvPr>
          <p:cNvSpPr txBox="1">
            <a:spLocks/>
          </p:cNvSpPr>
          <p:nvPr/>
        </p:nvSpPr>
        <p:spPr>
          <a:xfrm>
            <a:off x="74612" y="4572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Myth vs Reality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 showing Auto Accidents and Fatality Trend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4401AD-9DC6-A19D-1358-4E260D72A9CA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AA6028-C5FF-0959-C6E2-17EF051E1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013" y="1981200"/>
            <a:ext cx="3886200" cy="42672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This chart shows the auto Accidents and fatality over time in USA.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Total accidents and fatalities for the automobiles is around 50K and ~36L respectively. This number is only for US country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Comparing the charts, Airline reported accidents and fatalities was way less and not comparable to total ground accidents and fatality reported in US alone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981200"/>
            <a:ext cx="3886200" cy="42672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chart shows the available seat miles has been increased considerably across airlines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United Airlines shows increase in seat miles Pre-Covid (2011 to 2019) and the drop in 2020 is due to Covid situation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25566-001A-B1F0-9BB5-84E934DF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97" y="1295400"/>
            <a:ext cx="6634716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DC3BC-DFA4-27D3-C6B3-32B9ECE94CAA}"/>
              </a:ext>
            </a:extLst>
          </p:cNvPr>
          <p:cNvSpPr txBox="1"/>
          <p:nvPr/>
        </p:nvSpPr>
        <p:spPr>
          <a:xfrm>
            <a:off x="5086970" y="55765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http://web.mit.edu/airlinedata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2CA1353-CEAC-15E7-4166-51EFB311B81B}"/>
              </a:ext>
            </a:extLst>
          </p:cNvPr>
          <p:cNvSpPr txBox="1">
            <a:spLocks/>
          </p:cNvSpPr>
          <p:nvPr/>
        </p:nvSpPr>
        <p:spPr>
          <a:xfrm>
            <a:off x="79927" y="4572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Passenger Enplanement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total Available Seat Miles Per Airlines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ECCAE5-91B1-03E5-C32D-C9B1F29BC8B5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78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total passenger travelled in United is gradually increasing over years from 2009 to 2019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Impact in 2020 due to Covid.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Based on the data, it is clear that passengers travelled in United and other airlines is increasing year over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DC3BC-DFA4-27D3-C6B3-32B9ECE94CAA}"/>
              </a:ext>
            </a:extLst>
          </p:cNvPr>
          <p:cNvSpPr txBox="1"/>
          <p:nvPr/>
        </p:nvSpPr>
        <p:spPr>
          <a:xfrm>
            <a:off x="5086970" y="5715000"/>
            <a:ext cx="588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https://expandedramblings.com/index.php/united-airlines-statistics-facts/</a:t>
            </a:r>
            <a:endParaRPr lang="en-US" sz="1200" dirty="0">
              <a:solidFill>
                <a:schemeClr val="accent6"/>
              </a:solidFill>
            </a:endParaRPr>
          </a:p>
          <a:p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230246-B21A-EB3D-DC56-AC3BEB7A8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624" y="1447800"/>
            <a:ext cx="6598588" cy="3962400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D21AAD81-B76D-96CF-9954-27387282AA71}"/>
              </a:ext>
            </a:extLst>
          </p:cNvPr>
          <p:cNvSpPr txBox="1">
            <a:spLocks/>
          </p:cNvSpPr>
          <p:nvPr/>
        </p:nvSpPr>
        <p:spPr>
          <a:xfrm>
            <a:off x="91314" y="4572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Passenger Enplanement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Passenger Travelled in UAL over years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C75838-A495-06A5-F311-8924408FB7F5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6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Charts shows that airlines operating revenue increases over the period.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Due to travel restrictions for Covid, the revenue is impacted for all airlines in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DC3BC-DFA4-27D3-C6B3-32B9ECE94CAA}"/>
              </a:ext>
            </a:extLst>
          </p:cNvPr>
          <p:cNvSpPr txBox="1"/>
          <p:nvPr/>
        </p:nvSpPr>
        <p:spPr>
          <a:xfrm>
            <a:off x="5086970" y="5576500"/>
            <a:ext cx="31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https://catalog.data.gov/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9F2D60A-4144-3A14-CF50-79C8E9CE5B0C}"/>
              </a:ext>
            </a:extLst>
          </p:cNvPr>
          <p:cNvSpPr txBox="1">
            <a:spLocks/>
          </p:cNvSpPr>
          <p:nvPr/>
        </p:nvSpPr>
        <p:spPr>
          <a:xfrm>
            <a:off x="156127" y="3810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Airline Revenue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airlines revenue over years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ABEC8-8775-F61A-35F5-B3DAC9C5C8B1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9A6A937-DC72-5AF0-44AB-A5B33DF8F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969" y="1004500"/>
            <a:ext cx="6646243" cy="38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6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13" y="1752600"/>
            <a:ext cx="3886200" cy="42672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Similar to other airlines, United Airlines revenue has been consistently increases over the years in last decade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Though revenue is impacted due to Covid in 2020, the revenue started to regain back to 2019 levels.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Management is confidence in long term targets of achieving pre-tax margin targets of 9% 2023 and 14% in 2026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DC3BC-DFA4-27D3-C6B3-32B9ECE94CAA}"/>
              </a:ext>
            </a:extLst>
          </p:cNvPr>
          <p:cNvSpPr txBox="1"/>
          <p:nvPr/>
        </p:nvSpPr>
        <p:spPr>
          <a:xfrm>
            <a:off x="5086970" y="5576500"/>
            <a:ext cx="31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r>
              <a:rPr lang="en-US" sz="1200" b="1" dirty="0">
                <a:solidFill>
                  <a:schemeClr val="accent6"/>
                </a:solidFill>
              </a:rPr>
              <a:t>:</a:t>
            </a:r>
            <a:r>
              <a:rPr lang="en-US" sz="1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accent6"/>
                </a:solidFill>
                <a:hlinkClick r:id="rId4"/>
              </a:rPr>
              <a:t>https://www.macrotrends.net/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E46D03-E0FC-11E0-D4B3-CDDFA0E7ED83}"/>
              </a:ext>
            </a:extLst>
          </p:cNvPr>
          <p:cNvCxnSpPr>
            <a:cxnSpLocks/>
          </p:cNvCxnSpPr>
          <p:nvPr/>
        </p:nvCxnSpPr>
        <p:spPr>
          <a:xfrm>
            <a:off x="150812" y="685800"/>
            <a:ext cx="43434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itle 4">
            <a:extLst>
              <a:ext uri="{FF2B5EF4-FFF2-40B4-BE49-F238E27FC236}">
                <a16:creationId xmlns:a16="http://schemas.microsoft.com/office/drawing/2014/main" id="{B5A55FDC-D850-8B70-D50F-923D8185FCF8}"/>
              </a:ext>
            </a:extLst>
          </p:cNvPr>
          <p:cNvSpPr txBox="1">
            <a:spLocks/>
          </p:cNvSpPr>
          <p:nvPr/>
        </p:nvSpPr>
        <p:spPr>
          <a:xfrm>
            <a:off x="156127" y="381000"/>
            <a:ext cx="5023885" cy="1003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/>
            </a:br>
            <a:r>
              <a:rPr lang="en-US" sz="2800" b="1" dirty="0"/>
              <a:t>Airline Revenue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Charts showing United Airlines revenue and Expense for past decade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3537F-56C3-C59C-20B3-8D9C1AA8C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970" y="1066800"/>
            <a:ext cx="6646242" cy="411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0001016.potx" id="{8AD53B0B-FC02-4342-9C97-FCB4E3E31C20}" vid="{17FAF719-7E74-4133-9EF7-340AA294087B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1410</TotalTime>
  <Words>889</Words>
  <Application>Microsoft Office PowerPoint</Application>
  <PresentationFormat>Custom</PresentationFormat>
  <Paragraphs>118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Palatino Linotype</vt:lpstr>
      <vt:lpstr>Wingdings</vt:lpstr>
      <vt:lpstr>Watercolor_16x9</vt:lpstr>
      <vt:lpstr>United Airlines Safety Analysis and Recommendation Executive Summary  </vt:lpstr>
      <vt:lpstr>Summary</vt:lpstr>
      <vt:lpstr> Myth vs Reality  Chart Showing Total Passenger Airline Accident over years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  What did stats say?</vt:lpstr>
      <vt:lpstr>Legal and Ethical Considerations  Data Authenticity and compliance</vt:lpstr>
      <vt:lpstr>References  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 Analysis Executive Summary  </dc:title>
  <dc:creator>Kesav Adithya Venkidusamy</dc:creator>
  <cp:lastModifiedBy>Kesav Adithya Venkidusamy</cp:lastModifiedBy>
  <cp:revision>32</cp:revision>
  <dcterms:created xsi:type="dcterms:W3CDTF">2022-06-30T00:52:16Z</dcterms:created>
  <dcterms:modified xsi:type="dcterms:W3CDTF">2022-07-02T22:34:29Z</dcterms:modified>
</cp:coreProperties>
</file>