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92" r:id="rId5"/>
    <p:sldId id="275" r:id="rId6"/>
    <p:sldId id="276" r:id="rId7"/>
    <p:sldId id="277" r:id="rId8"/>
    <p:sldId id="278" r:id="rId9"/>
    <p:sldId id="279" r:id="rId10"/>
    <p:sldId id="296" r:id="rId11"/>
    <p:sldId id="297" r:id="rId12"/>
    <p:sldId id="299" r:id="rId13"/>
    <p:sldId id="300" r:id="rId14"/>
    <p:sldId id="301" r:id="rId15"/>
    <p:sldId id="303" r:id="rId16"/>
    <p:sldId id="304" r:id="rId17"/>
    <p:sldId id="305" r:id="rId18"/>
    <p:sldId id="306" r:id="rId19"/>
    <p:sldId id="307" r:id="rId20"/>
    <p:sldId id="283" r:id="rId21"/>
    <p:sldId id="285" r:id="rId22"/>
    <p:sldId id="295" r:id="rId23"/>
    <p:sldId id="293" r:id="rId24"/>
    <p:sldId id="308" r:id="rId25"/>
    <p:sldId id="288" r:id="rId26"/>
    <p:sldId id="28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083" autoAdjust="0"/>
  </p:normalViewPr>
  <p:slideViewPr>
    <p:cSldViewPr snapToGrid="0" showGuides="1">
      <p:cViewPr varScale="1">
        <p:scale>
          <a:sx n="62" d="100"/>
          <a:sy n="62" d="100"/>
        </p:scale>
        <p:origin x="1056" y="6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10/21/2022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Today I would like to present my findings in a predictive analytics project to determine life expectancy based on a set of variables. </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178176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Latha" panose="020B0604020202020204" pitchFamily="34" charset="0"/>
              </a:rPr>
              <a:t>Label Encoding is applied to categorical variables to convert them to numerical values. In addition, </a:t>
            </a:r>
            <a:r>
              <a:rPr lang="en-US" sz="1200" dirty="0" err="1">
                <a:effectLst/>
                <a:latin typeface="Calibri" panose="020F0502020204030204" pitchFamily="34" charset="0"/>
                <a:ea typeface="Calibri" panose="020F0502020204030204" pitchFamily="34" charset="0"/>
                <a:cs typeface="Latha" panose="020B0604020202020204" pitchFamily="34" charset="0"/>
              </a:rPr>
              <a:t>MinMaxScaler</a:t>
            </a:r>
            <a:r>
              <a:rPr lang="en-US" sz="1200" dirty="0">
                <a:effectLst/>
                <a:latin typeface="Calibri" panose="020F0502020204030204" pitchFamily="34" charset="0"/>
                <a:ea typeface="Calibri" panose="020F0502020204030204" pitchFamily="34" charset="0"/>
                <a:cs typeface="Latha" panose="020B0604020202020204" pitchFamily="34" charset="0"/>
              </a:rPr>
              <a:t> is applied to normalize the data, and </a:t>
            </a:r>
            <a:r>
              <a:rPr lang="en-US" sz="1200" dirty="0" err="1">
                <a:effectLst/>
                <a:latin typeface="Calibri" panose="020F0502020204030204" pitchFamily="34" charset="0"/>
                <a:ea typeface="Calibri" panose="020F0502020204030204" pitchFamily="34" charset="0"/>
                <a:cs typeface="Latha" panose="020B0604020202020204" pitchFamily="34" charset="0"/>
              </a:rPr>
              <a:t>StandardScaler</a:t>
            </a:r>
            <a:r>
              <a:rPr lang="en-US" sz="1200" dirty="0">
                <a:effectLst/>
                <a:latin typeface="Calibri" panose="020F0502020204030204" pitchFamily="34" charset="0"/>
                <a:ea typeface="Calibri" panose="020F0502020204030204" pitchFamily="34" charset="0"/>
                <a:cs typeface="Latha" panose="020B0604020202020204" pitchFamily="34" charset="0"/>
              </a:rPr>
              <a:t> is applied to standardize the data. </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1975287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 target is a continuous variable, linear regression modeling is applied. </a:t>
            </a:r>
            <a:r>
              <a:rPr lang="en-US" i="0" dirty="0">
                <a:solidFill>
                  <a:srgbClr val="202124"/>
                </a:solidFill>
                <a:effectLst/>
              </a:rPr>
              <a:t>Linear regression is a linear model which is model that assumes a linear relationship between the input variables (x) and the single output variable (y). Mainly used in forecasting, time series analysis, and finding the cause. Performance of this modeling is measured in R2 and root mean square error.</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2623333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applied to the input data with and without applying the normalization technique. </a:t>
            </a:r>
            <a:r>
              <a:rPr lang="en-US" sz="1800" dirty="0">
                <a:effectLst/>
                <a:latin typeface="Calibri" panose="020F0502020204030204" pitchFamily="34" charset="0"/>
                <a:ea typeface="Calibri" panose="020F0502020204030204" pitchFamily="34" charset="0"/>
                <a:cs typeface="Latha" panose="020B0604020202020204" pitchFamily="34" charset="0"/>
              </a:rPr>
              <a:t>Among the 2 linear regression models, the one with the </a:t>
            </a:r>
            <a:r>
              <a:rPr lang="en-US" sz="1800" dirty="0" err="1">
                <a:effectLst/>
                <a:latin typeface="Calibri" panose="020F0502020204030204" pitchFamily="34" charset="0"/>
                <a:ea typeface="Calibri" panose="020F0502020204030204" pitchFamily="34" charset="0"/>
                <a:cs typeface="Latha" panose="020B0604020202020204" pitchFamily="34" charset="0"/>
              </a:rPr>
              <a:t>MinMaxScaler</a:t>
            </a:r>
            <a:r>
              <a:rPr lang="en-US" sz="1800" dirty="0">
                <a:effectLst/>
                <a:latin typeface="Calibri" panose="020F0502020204030204" pitchFamily="34" charset="0"/>
                <a:ea typeface="Calibri" panose="020F0502020204030204" pitchFamily="34" charset="0"/>
                <a:cs typeface="Latha" panose="020B0604020202020204" pitchFamily="34" charset="0"/>
              </a:rPr>
              <a:t> normalization technique applied gives a better result with a low root mean square error value.</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813721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plot for the predicted values </a:t>
            </a:r>
            <a:r>
              <a:rPr lang="en-US" sz="1800" dirty="0">
                <a:effectLst/>
                <a:latin typeface="Calibri" panose="020F0502020204030204" pitchFamily="34" charset="0"/>
                <a:ea typeface="Calibri" panose="020F0502020204030204" pitchFamily="34" charset="0"/>
                <a:cs typeface="Latha" panose="020B0604020202020204" pitchFamily="34" charset="0"/>
              </a:rPr>
              <a:t>with and without the normalization technique.</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99979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Observations were made to determine the best-performing features. I used Pearson's correlation matrix, Lasso Regression, and Ordinary Least square to make these determinations.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3092648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Pearson's correlation matrix represents a comparison of the variables to our target variable life expectancy. Schooling, Income composition of resources, and BMI are positively correlated with the target while Adult Mortality, HIV/AIDS, and Thinness_1_9_years are negatively correlated.</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987789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Lasso regression is another method to test the dependency of a variable on the target. With this method, I was able to determine that BMI, Polio, Diphtheria, Income composition of resources and schooling are the best features.</a:t>
            </a:r>
          </a:p>
          <a:p>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225437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Ordinary Least Square method is used to determine the best features correlated to the target. Year, Hepatitis-B, GDP, Population, and thinness_1_19_years turned out to be the best features using this method.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18</a:t>
            </a:fld>
            <a:endParaRPr lang="zh-CN" altLang="en-US"/>
          </a:p>
        </p:txBody>
      </p:sp>
    </p:spTree>
    <p:extLst>
      <p:ext uri="{BB962C8B-B14F-4D97-AF65-F5344CB8AC3E}">
        <p14:creationId xmlns:p14="http://schemas.microsoft.com/office/powerpoint/2010/main" val="285808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Linear Regression model applied on normalized data provides the best result for Life Expectancy prediction with R2 score of 83.54% and a Root Mean Square Error of 0.00513.</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19</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my suggestions to increase the life expectancy.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20</a:t>
            </a:fld>
            <a:endParaRPr lang="zh-CN" altLang="en-US"/>
          </a:p>
        </p:txBody>
      </p:sp>
    </p:spTree>
    <p:extLst>
      <p:ext uri="{BB962C8B-B14F-4D97-AF65-F5344CB8AC3E}">
        <p14:creationId xmlns:p14="http://schemas.microsoft.com/office/powerpoint/2010/main" val="4204815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385731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ethical considerations considered during the project.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21</a:t>
            </a:fld>
            <a:endParaRPr lang="zh-CN" altLang="en-US"/>
          </a:p>
        </p:txBody>
      </p:sp>
    </p:spTree>
    <p:extLst>
      <p:ext uri="{BB962C8B-B14F-4D97-AF65-F5344CB8AC3E}">
        <p14:creationId xmlns:p14="http://schemas.microsoft.com/office/powerpoint/2010/main" val="19375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data science life cycle represented on this slide shows the process used to develop the data and create a model to determine predictions. I started with the problem definition where I formulate the question I am trying to answer. Once that has been defined, I move to data mining and data preparation. In this phase, I evaluate data, make sure it meets my needs, and start the cleaning process. This phase also includes creating visualizations to show another angle of the data and make any needed changes to prepare for modeling. Feature engineering involves scaling data so that it is represented equally for the modeling process.  The data structure and the evaluation of visualizations will help to decide the best model to use. Depending on that outcome we may choose to reevaluate using a different model. This process continues until the outcomes are determined to use with future data.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179428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for my project is extracted from </a:t>
            </a:r>
            <a:r>
              <a:rPr lang="en-US" sz="1800" dirty="0">
                <a:effectLst/>
                <a:latin typeface="Calibri" panose="020F0502020204030204" pitchFamily="34" charset="0"/>
                <a:ea typeface="Calibri" panose="020F0502020204030204" pitchFamily="34" charset="0"/>
                <a:cs typeface="Latha" panose="020B0604020202020204" pitchFamily="34" charset="0"/>
              </a:rPr>
              <a:t>Global Health Observatory (GHO) data repository maintained by WHO</a:t>
            </a:r>
            <a:r>
              <a:rPr lang="en-US" dirty="0"/>
              <a:t>. The problem statement of this project is to identify the features which are mostly related to or affecting the life expectancy of the country. With the dataset having around 3000 records, I will be able to predict an answer to our problem statement. The dataset consists of 22 features of which 19 are numerical and 2 are categorical with “life expectancy” being the target. The target variable life expectancy is a continuous variable.</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4108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part of the first step in data cleaning, a null check has been performed on the data and found few null values in the features listed in this slide. Those null values are replaced by a forward-filling method. Then a duplicate check is performed and found no duplicates. All the features are considered significant for modeling.</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As part of EDA on numerical variables, the histogram chart has been drawn. I see the features &lt;&gt; are rightly skewed.</a:t>
            </a:r>
          </a:p>
          <a:p>
            <a:pPr algn="l">
              <a:buFont typeface="Arial" panose="020B0604020202020204" pitchFamily="34" charset="0"/>
              <a:buChar char="•"/>
            </a:pPr>
            <a:r>
              <a:rPr lang="en-US" b="0" i="0" dirty="0">
                <a:solidFill>
                  <a:srgbClr val="000000"/>
                </a:solidFill>
                <a:effectLst/>
                <a:latin typeface="Helvetica Neue"/>
              </a:rPr>
              <a:t>Adult Mortality</a:t>
            </a:r>
          </a:p>
          <a:p>
            <a:pPr algn="l">
              <a:buFont typeface="Arial" panose="020B0604020202020204" pitchFamily="34" charset="0"/>
              <a:buChar char="•"/>
            </a:pPr>
            <a:r>
              <a:rPr lang="en-US" b="0" i="0" dirty="0" err="1">
                <a:solidFill>
                  <a:srgbClr val="000000"/>
                </a:solidFill>
                <a:effectLst/>
                <a:latin typeface="Helvetica Neue"/>
              </a:rPr>
              <a:t>Infant_death</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Alcohol</a:t>
            </a:r>
          </a:p>
          <a:p>
            <a:pPr algn="l">
              <a:buFont typeface="Arial" panose="020B0604020202020204" pitchFamily="34" charset="0"/>
              <a:buChar char="•"/>
            </a:pPr>
            <a:r>
              <a:rPr lang="en-US" b="0" i="0" dirty="0">
                <a:solidFill>
                  <a:srgbClr val="000000"/>
                </a:solidFill>
                <a:effectLst/>
                <a:latin typeface="Helvetica Neue"/>
              </a:rPr>
              <a:t>Percentage Expenditure</a:t>
            </a:r>
          </a:p>
          <a:p>
            <a:pPr algn="l">
              <a:buFont typeface="Arial" panose="020B0604020202020204" pitchFamily="34" charset="0"/>
              <a:buChar char="•"/>
            </a:pPr>
            <a:r>
              <a:rPr lang="en-US" b="0" i="0" dirty="0">
                <a:solidFill>
                  <a:srgbClr val="000000"/>
                </a:solidFill>
                <a:effectLst/>
                <a:latin typeface="Helvetica Neue"/>
              </a:rPr>
              <a:t>Measles</a:t>
            </a:r>
          </a:p>
          <a:p>
            <a:pPr algn="l">
              <a:buFont typeface="Arial" panose="020B0604020202020204" pitchFamily="34" charset="0"/>
              <a:buChar char="•"/>
            </a:pPr>
            <a:r>
              <a:rPr lang="en-US" b="0" i="0" dirty="0">
                <a:solidFill>
                  <a:srgbClr val="000000"/>
                </a:solidFill>
                <a:effectLst/>
                <a:latin typeface="Helvetica Neue"/>
              </a:rPr>
              <a:t>Under five deaths</a:t>
            </a:r>
          </a:p>
          <a:p>
            <a:pPr algn="l">
              <a:buFont typeface="Arial" panose="020B0604020202020204" pitchFamily="34" charset="0"/>
              <a:buChar char="•"/>
            </a:pPr>
            <a:r>
              <a:rPr lang="en-US" b="0" i="0" dirty="0">
                <a:solidFill>
                  <a:srgbClr val="000000"/>
                </a:solidFill>
                <a:effectLst/>
                <a:latin typeface="Helvetica Neue"/>
              </a:rPr>
              <a:t>HIV/AIDS</a:t>
            </a:r>
          </a:p>
          <a:p>
            <a:pPr algn="l">
              <a:buFont typeface="Arial" panose="020B0604020202020204" pitchFamily="34" charset="0"/>
              <a:buChar char="•"/>
            </a:pPr>
            <a:r>
              <a:rPr lang="en-US" b="0" i="0" dirty="0">
                <a:solidFill>
                  <a:srgbClr val="000000"/>
                </a:solidFill>
                <a:effectLst/>
                <a:latin typeface="Helvetica Neue"/>
              </a:rPr>
              <a:t>GDP</a:t>
            </a:r>
          </a:p>
          <a:p>
            <a:pPr algn="l">
              <a:buFont typeface="Arial" panose="020B0604020202020204" pitchFamily="34" charset="0"/>
              <a:buChar char="•"/>
            </a:pPr>
            <a:r>
              <a:rPr lang="en-US" b="0" i="0" dirty="0">
                <a:solidFill>
                  <a:srgbClr val="000000"/>
                </a:solidFill>
                <a:effectLst/>
                <a:latin typeface="Helvetica Neue"/>
              </a:rPr>
              <a:t>Population</a:t>
            </a:r>
          </a:p>
          <a:p>
            <a:pPr algn="l">
              <a:buFont typeface="Arial" panose="020B0604020202020204" pitchFamily="34" charset="0"/>
              <a:buChar char="•"/>
            </a:pPr>
            <a:r>
              <a:rPr lang="en-US" b="0" i="0" dirty="0">
                <a:solidFill>
                  <a:srgbClr val="000000"/>
                </a:solidFill>
                <a:effectLst/>
                <a:latin typeface="Helvetica Neue"/>
              </a:rPr>
              <a:t>thinness_1_19_years</a:t>
            </a:r>
          </a:p>
          <a:p>
            <a:pPr algn="l">
              <a:buFont typeface="Arial" panose="020B0604020202020204" pitchFamily="34" charset="0"/>
              <a:buChar char="•"/>
            </a:pPr>
            <a:r>
              <a:rPr lang="en-US" b="0" i="0" dirty="0">
                <a:solidFill>
                  <a:srgbClr val="000000"/>
                </a:solidFill>
                <a:effectLst/>
                <a:latin typeface="Helvetica Neue"/>
              </a:rPr>
              <a:t>thinness_5_9_years</a:t>
            </a:r>
          </a:p>
          <a:p>
            <a:pPr algn="l"/>
            <a:r>
              <a:rPr lang="en-US" b="1" i="1" dirty="0">
                <a:solidFill>
                  <a:srgbClr val="000000"/>
                </a:solidFill>
                <a:effectLst/>
                <a:latin typeface="Helvetica Neue"/>
              </a:rPr>
              <a:t>Left Skewed</a:t>
            </a:r>
          </a:p>
          <a:p>
            <a:pPr algn="l"/>
            <a:r>
              <a:rPr lang="en-US" b="0" i="0" dirty="0">
                <a:solidFill>
                  <a:srgbClr val="000000"/>
                </a:solidFill>
                <a:effectLst/>
                <a:latin typeface="Helvetica Neue"/>
              </a:rPr>
              <a:t>The features &lt;&gt; are left skewed.</a:t>
            </a:r>
          </a:p>
          <a:p>
            <a:pPr algn="l">
              <a:buFont typeface="Arial" panose="020B0604020202020204" pitchFamily="34" charset="0"/>
              <a:buChar char="•"/>
            </a:pPr>
            <a:r>
              <a:rPr lang="en-US" b="0" i="0" dirty="0">
                <a:solidFill>
                  <a:srgbClr val="000000"/>
                </a:solidFill>
                <a:effectLst/>
                <a:latin typeface="Helvetica Neue"/>
              </a:rPr>
              <a:t>Hepatitis B</a:t>
            </a:r>
          </a:p>
          <a:p>
            <a:pPr algn="l">
              <a:buFont typeface="Arial" panose="020B0604020202020204" pitchFamily="34" charset="0"/>
              <a:buChar char="•"/>
            </a:pPr>
            <a:r>
              <a:rPr lang="en-US" b="0" i="0" dirty="0">
                <a:solidFill>
                  <a:srgbClr val="000000"/>
                </a:solidFill>
                <a:effectLst/>
                <a:latin typeface="Helvetica Neue"/>
              </a:rPr>
              <a:t>Diphtheria</a:t>
            </a:r>
          </a:p>
          <a:p>
            <a:pPr algn="l">
              <a:buFont typeface="Arial" panose="020B0604020202020204" pitchFamily="34" charset="0"/>
              <a:buChar char="•"/>
            </a:pPr>
            <a:r>
              <a:rPr lang="en-US" b="0" i="0" dirty="0">
                <a:solidFill>
                  <a:srgbClr val="000000"/>
                </a:solidFill>
                <a:effectLst/>
                <a:latin typeface="Helvetica Neue"/>
              </a:rPr>
              <a:t>Income composition of resources</a:t>
            </a:r>
          </a:p>
          <a:p>
            <a:pPr algn="l">
              <a:buFont typeface="Arial" panose="020B0604020202020204" pitchFamily="34" charset="0"/>
              <a:buChar char="•"/>
            </a:pPr>
            <a:r>
              <a:rPr lang="en-US" b="0" i="0" dirty="0">
                <a:solidFill>
                  <a:srgbClr val="000000"/>
                </a:solidFill>
                <a:effectLst/>
                <a:latin typeface="Helvetica Neue"/>
              </a:rPr>
              <a:t>Polio</a:t>
            </a:r>
          </a:p>
          <a:p>
            <a:pPr algn="l"/>
            <a:r>
              <a:rPr lang="en-US" b="1" i="1" dirty="0">
                <a:solidFill>
                  <a:srgbClr val="000000"/>
                </a:solidFill>
                <a:effectLst/>
                <a:latin typeface="Helvetica Neue"/>
              </a:rPr>
              <a:t>Normal Distribution</a:t>
            </a:r>
          </a:p>
          <a:p>
            <a:pPr algn="l">
              <a:buFont typeface="Arial" panose="020B0604020202020204" pitchFamily="34" charset="0"/>
              <a:buChar char="•"/>
            </a:pPr>
            <a:r>
              <a:rPr lang="en-US" b="0" i="0" dirty="0">
                <a:solidFill>
                  <a:srgbClr val="000000"/>
                </a:solidFill>
                <a:effectLst/>
                <a:latin typeface="Helvetica Neue"/>
              </a:rPr>
              <a:t>Life Expectancy - The value is high between the age of 70 to 75 all over the world</a:t>
            </a:r>
          </a:p>
          <a:p>
            <a:pPr algn="l">
              <a:buFont typeface="Arial" panose="020B0604020202020204" pitchFamily="34" charset="0"/>
              <a:buChar char="•"/>
            </a:pPr>
            <a:r>
              <a:rPr lang="en-US" b="0" i="0" dirty="0">
                <a:solidFill>
                  <a:srgbClr val="000000"/>
                </a:solidFill>
                <a:effectLst/>
                <a:latin typeface="Helvetica Neue"/>
              </a:rPr>
              <a:t>Total Expenditure - The value is high around 5</a:t>
            </a:r>
          </a:p>
          <a:p>
            <a:pPr algn="l">
              <a:buFont typeface="Arial" panose="020B0604020202020204" pitchFamily="34" charset="0"/>
              <a:buChar char="•"/>
            </a:pPr>
            <a:r>
              <a:rPr lang="en-US" b="0" i="0" dirty="0">
                <a:solidFill>
                  <a:srgbClr val="000000"/>
                </a:solidFill>
                <a:effectLst/>
                <a:latin typeface="Helvetica Neue"/>
              </a:rPr>
              <a:t>Schooling - The maximum occurred between the range of 10 to 15</a:t>
            </a:r>
          </a:p>
          <a:p>
            <a:pPr algn="l"/>
            <a:r>
              <a:rPr lang="en-US" b="1" i="1" dirty="0">
                <a:solidFill>
                  <a:srgbClr val="000000"/>
                </a:solidFill>
                <a:effectLst/>
                <a:latin typeface="Helvetica Neue"/>
              </a:rPr>
              <a:t>Multimode Distribution</a:t>
            </a:r>
          </a:p>
          <a:p>
            <a:pPr algn="l"/>
            <a:r>
              <a:rPr lang="en-US" b="0" i="0" dirty="0">
                <a:solidFill>
                  <a:srgbClr val="000000"/>
                </a:solidFill>
                <a:effectLst/>
                <a:latin typeface="Helvetica Neue"/>
              </a:rPr>
              <a:t>A multimodal distribution is a probability distribution with more than one peak, or “mode.” A bimodal distribution is also multimodal, as there are multiple peaks. The below feature has multimodal distribution</a:t>
            </a:r>
          </a:p>
          <a:p>
            <a:pPr algn="l">
              <a:buFont typeface="Arial" panose="020B0604020202020204" pitchFamily="34" charset="0"/>
              <a:buChar char="•"/>
            </a:pPr>
            <a:r>
              <a:rPr lang="en-US" b="0" i="0" dirty="0">
                <a:solidFill>
                  <a:srgbClr val="000000"/>
                </a:solidFill>
                <a:effectLst/>
                <a:latin typeface="Helvetica Neue"/>
              </a:rPr>
              <a:t>BMI</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1207198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This is the EDA for Categorical variables. Looking at the violin and map charts, we could see Developing countries have a low life expectancy compared to developed countries. In addition, we could notice that life expectancy has increased over the years across the countries.</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568539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This is EDA for the target variable “Life expectancy”.  From the charts, I see </a:t>
            </a:r>
          </a:p>
          <a:p>
            <a:pPr algn="l">
              <a:buFont typeface="Arial" panose="020B0604020202020204" pitchFamily="34" charset="0"/>
              <a:buChar char="•"/>
            </a:pPr>
            <a:r>
              <a:rPr lang="en-US" b="0" i="0" dirty="0">
                <a:solidFill>
                  <a:srgbClr val="000000"/>
                </a:solidFill>
                <a:effectLst/>
                <a:latin typeface="Helvetica Neue"/>
              </a:rPr>
              <a:t>The adult mortality rate is low for developed countries compared to developing countries.</a:t>
            </a:r>
          </a:p>
          <a:p>
            <a:pPr algn="l">
              <a:buFont typeface="Arial" panose="020B0604020202020204" pitchFamily="34" charset="0"/>
              <a:buChar char="•"/>
            </a:pPr>
            <a:r>
              <a:rPr lang="en-US" b="0" i="0" dirty="0">
                <a:solidFill>
                  <a:srgbClr val="000000"/>
                </a:solidFill>
                <a:effectLst/>
                <a:latin typeface="Helvetica Neue"/>
              </a:rPr>
              <a:t>In most countries the total expenditure lies below 10 and only limited countries are having expenditures greater than 10. Most of the values for life expectancy lie in the range of 40 and 90. The United States is having high total expenditure and life expectancy. Life expectancy has increased over years for all the countries</a:t>
            </a:r>
          </a:p>
          <a:p>
            <a:pPr algn="l">
              <a:buFont typeface="Arial" panose="020B0604020202020204" pitchFamily="34" charset="0"/>
              <a:buChar char="•"/>
            </a:pPr>
            <a:r>
              <a:rPr lang="en-US" b="0" i="0" dirty="0">
                <a:solidFill>
                  <a:srgbClr val="000000"/>
                </a:solidFill>
                <a:effectLst/>
                <a:latin typeface="Helvetica Neue"/>
              </a:rPr>
              <a:t>Most of the countries are having values less than 500. India is having high under 5 deaths. This might be due to population as India is the 2nd largest population country in the world. However, over the years, under-five deaths have reduced in India.</a:t>
            </a:r>
          </a:p>
          <a:p>
            <a:pPr algn="l">
              <a:buFont typeface="Arial" panose="020B0604020202020204" pitchFamily="34" charset="0"/>
              <a:buChar char="•"/>
            </a:pPr>
            <a:r>
              <a:rPr lang="en-US" b="0" i="0" dirty="0">
                <a:solidFill>
                  <a:srgbClr val="000000"/>
                </a:solidFill>
                <a:effectLst/>
                <a:latin typeface="Helvetica Neue"/>
              </a:rPr>
              <a:t>Over the years, the BMI across the countries has increased which results in high life expectancy. This is because people are more cautious about their health nowadays compared to the past.</a:t>
            </a:r>
          </a:p>
          <a:p>
            <a:pPr algn="l">
              <a:buFont typeface="Arial" panose="020B0604020202020204" pitchFamily="34" charset="0"/>
              <a:buChar char="•"/>
            </a:pPr>
            <a:r>
              <a:rPr lang="en-US" b="0" i="0" dirty="0">
                <a:solidFill>
                  <a:srgbClr val="000000"/>
                </a:solidFill>
                <a:effectLst/>
                <a:latin typeface="Helvetica Neue"/>
              </a:rPr>
              <a:t>Schooling also plays a major role in improving life expectancy. Schooling gradually increases over the years which results in high life expectancy.</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255281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From the regression plot, I could see life expectancy increase for the increase in BMI, GDP, and income composition of resources and decrease for the increase in adult mortality and infant deaths.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303227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8.jpeg"/><Relationship Id="rId5" Type="http://schemas.openxmlformats.org/officeDocument/2006/relationships/image" Target="../media/image27.jpg"/><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rstudio-pubs-static.s3.amazonaws.com/534874_2bdd7c6645804fd1b240e1ca3a9eb9d6.html" TargetMode="External"/><Relationship Id="rId7" Type="http://schemas.openxmlformats.org/officeDocument/2006/relationships/hyperlink" Target="https://towardsdatascience.com/what-really-drives-higher-life-expectancy-e1c1ec22f6e1" TargetMode="External"/><Relationship Id="rId2" Type="http://schemas.openxmlformats.org/officeDocument/2006/relationships/hyperlink" Target="https://www.kaggle.com/datasets/kumarajarshi/life-expectancy-who" TargetMode="External"/><Relationship Id="rId1" Type="http://schemas.openxmlformats.org/officeDocument/2006/relationships/slideLayout" Target="../slideLayouts/slideLayout15.xml"/><Relationship Id="rId6" Type="http://schemas.openxmlformats.org/officeDocument/2006/relationships/hyperlink" Target="https://www.enjoyalgorithms.com/blog/life-expectancy-prediction-using-linear-regression" TargetMode="External"/><Relationship Id="rId5" Type="http://schemas.openxmlformats.org/officeDocument/2006/relationships/hyperlink" Target="https://www.who.int/data/gho/data/themes/mortality-and-global-health-estimates" TargetMode="External"/><Relationship Id="rId4" Type="http://schemas.openxmlformats.org/officeDocument/2006/relationships/hyperlink" Target="https://www.who.int/data/gho"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6.xml"/><Relationship Id="rId5" Type="http://schemas.openxmlformats.org/officeDocument/2006/relationships/image" Target="../media/image38.jpe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Life Expectancy Prediction</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05824"/>
            <a:ext cx="4600651" cy="903500"/>
          </a:xfrm>
        </p:spPr>
        <p:txBody>
          <a:bodyPr/>
          <a:lstStyle/>
          <a:p>
            <a:pPr>
              <a:spcBef>
                <a:spcPts val="600"/>
              </a:spcBef>
            </a:pPr>
            <a:r>
              <a:rPr lang="en-US" sz="1400" dirty="0"/>
              <a:t>Kesav Adithya Venkidusamy</a:t>
            </a:r>
          </a:p>
          <a:p>
            <a:pPr>
              <a:spcBef>
                <a:spcPts val="600"/>
              </a:spcBef>
            </a:pPr>
            <a:r>
              <a:rPr lang="en-US" sz="1400" dirty="0"/>
              <a:t>DSC680-T301 Applied Data Science, Bellevue University</a:t>
            </a:r>
          </a:p>
          <a:p>
            <a:pPr>
              <a:spcBef>
                <a:spcPts val="600"/>
              </a:spcBef>
            </a:pPr>
            <a:r>
              <a:rPr lang="en-US" sz="1400" dirty="0"/>
              <a:t>Professor Catherine Williams</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030" name="Picture 6" descr="Human Lifespan May Not Have Peaked After All: Study | The Guardian Nigeria  News - Nigeria and World News — Guardian Life — The Guardian Nigeria News –  Nigeria and World News">
            <a:extLst>
              <a:ext uri="{FF2B5EF4-FFF2-40B4-BE49-F238E27FC236}">
                <a16:creationId xmlns:a16="http://schemas.microsoft.com/office/drawing/2014/main" id="{582D698C-83D4-A5D2-1A7E-E2D1BA463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035" y="1934799"/>
            <a:ext cx="4249461" cy="245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sz="4000" dirty="0"/>
              <a:t>EDA - Target Variable “Life Expectancy” Analysis</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3" name="Picture 2">
            <a:extLst>
              <a:ext uri="{FF2B5EF4-FFF2-40B4-BE49-F238E27FC236}">
                <a16:creationId xmlns:a16="http://schemas.microsoft.com/office/drawing/2014/main" id="{C3CD25AC-5B1C-796F-00FB-FFE8E3CB538F}"/>
              </a:ext>
            </a:extLst>
          </p:cNvPr>
          <p:cNvPicPr>
            <a:picLocks noChangeAspect="1"/>
          </p:cNvPicPr>
          <p:nvPr/>
        </p:nvPicPr>
        <p:blipFill>
          <a:blip r:embed="rId3"/>
          <a:stretch>
            <a:fillRect/>
          </a:stretch>
        </p:blipFill>
        <p:spPr>
          <a:xfrm>
            <a:off x="330877" y="1233488"/>
            <a:ext cx="3644775" cy="2594648"/>
          </a:xfrm>
          <a:prstGeom prst="rect">
            <a:avLst/>
          </a:prstGeom>
        </p:spPr>
      </p:pic>
      <p:pic>
        <p:nvPicPr>
          <p:cNvPr id="4" name="Picture 3">
            <a:extLst>
              <a:ext uri="{FF2B5EF4-FFF2-40B4-BE49-F238E27FC236}">
                <a16:creationId xmlns:a16="http://schemas.microsoft.com/office/drawing/2014/main" id="{3A4B400E-EE29-FEAD-693B-C71602031B3F}"/>
              </a:ext>
            </a:extLst>
          </p:cNvPr>
          <p:cNvPicPr>
            <a:picLocks noChangeAspect="1"/>
          </p:cNvPicPr>
          <p:nvPr/>
        </p:nvPicPr>
        <p:blipFill>
          <a:blip r:embed="rId4"/>
          <a:stretch>
            <a:fillRect/>
          </a:stretch>
        </p:blipFill>
        <p:spPr>
          <a:xfrm>
            <a:off x="330877" y="4191402"/>
            <a:ext cx="3644775" cy="2570923"/>
          </a:xfrm>
          <a:prstGeom prst="rect">
            <a:avLst/>
          </a:prstGeom>
        </p:spPr>
      </p:pic>
      <p:pic>
        <p:nvPicPr>
          <p:cNvPr id="9" name="Picture 8">
            <a:extLst>
              <a:ext uri="{FF2B5EF4-FFF2-40B4-BE49-F238E27FC236}">
                <a16:creationId xmlns:a16="http://schemas.microsoft.com/office/drawing/2014/main" id="{ECBDE78B-2A8B-4AA2-ADAF-ACA391CCAF08}"/>
              </a:ext>
            </a:extLst>
          </p:cNvPr>
          <p:cNvPicPr>
            <a:picLocks noChangeAspect="1"/>
          </p:cNvPicPr>
          <p:nvPr/>
        </p:nvPicPr>
        <p:blipFill>
          <a:blip r:embed="rId5"/>
          <a:stretch>
            <a:fillRect/>
          </a:stretch>
        </p:blipFill>
        <p:spPr>
          <a:xfrm>
            <a:off x="4267200" y="1233488"/>
            <a:ext cx="3549922" cy="2594648"/>
          </a:xfrm>
          <a:prstGeom prst="rect">
            <a:avLst/>
          </a:prstGeom>
        </p:spPr>
      </p:pic>
      <p:pic>
        <p:nvPicPr>
          <p:cNvPr id="13" name="Picture 12">
            <a:extLst>
              <a:ext uri="{FF2B5EF4-FFF2-40B4-BE49-F238E27FC236}">
                <a16:creationId xmlns:a16="http://schemas.microsoft.com/office/drawing/2014/main" id="{CB51E9D2-B05A-4253-4DBB-2EA94D8EFAF2}"/>
              </a:ext>
            </a:extLst>
          </p:cNvPr>
          <p:cNvPicPr>
            <a:picLocks noChangeAspect="1"/>
          </p:cNvPicPr>
          <p:nvPr/>
        </p:nvPicPr>
        <p:blipFill>
          <a:blip r:embed="rId6"/>
          <a:stretch>
            <a:fillRect/>
          </a:stretch>
        </p:blipFill>
        <p:spPr>
          <a:xfrm>
            <a:off x="4267200" y="4191402"/>
            <a:ext cx="3549922" cy="2500350"/>
          </a:xfrm>
          <a:prstGeom prst="rect">
            <a:avLst/>
          </a:prstGeom>
        </p:spPr>
      </p:pic>
      <p:pic>
        <p:nvPicPr>
          <p:cNvPr id="14" name="Picture 13">
            <a:extLst>
              <a:ext uri="{FF2B5EF4-FFF2-40B4-BE49-F238E27FC236}">
                <a16:creationId xmlns:a16="http://schemas.microsoft.com/office/drawing/2014/main" id="{A91F485D-B1A5-BAEE-2F70-DF6ACBE125B2}"/>
              </a:ext>
            </a:extLst>
          </p:cNvPr>
          <p:cNvPicPr>
            <a:picLocks noChangeAspect="1"/>
          </p:cNvPicPr>
          <p:nvPr/>
        </p:nvPicPr>
        <p:blipFill>
          <a:blip r:embed="rId7"/>
          <a:stretch>
            <a:fillRect/>
          </a:stretch>
        </p:blipFill>
        <p:spPr>
          <a:xfrm>
            <a:off x="7985369" y="1265593"/>
            <a:ext cx="3658406" cy="2562543"/>
          </a:xfrm>
          <a:prstGeom prst="rect">
            <a:avLst/>
          </a:prstGeom>
        </p:spPr>
      </p:pic>
    </p:spTree>
    <p:extLst>
      <p:ext uri="{BB962C8B-B14F-4D97-AF65-F5344CB8AC3E}">
        <p14:creationId xmlns:p14="http://schemas.microsoft.com/office/powerpoint/2010/main" val="229001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sz="4000" dirty="0"/>
              <a:t>Feature Engineering</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10" name="TextBox 9">
            <a:extLst>
              <a:ext uri="{FF2B5EF4-FFF2-40B4-BE49-F238E27FC236}">
                <a16:creationId xmlns:a16="http://schemas.microsoft.com/office/drawing/2014/main" id="{4ED9F309-AA18-9C04-AD97-EE5545FB2563}"/>
              </a:ext>
            </a:extLst>
          </p:cNvPr>
          <p:cNvSpPr txBox="1"/>
          <p:nvPr/>
        </p:nvSpPr>
        <p:spPr>
          <a:xfrm>
            <a:off x="304373" y="1287586"/>
            <a:ext cx="6068292" cy="646331"/>
          </a:xfrm>
          <a:prstGeom prst="rect">
            <a:avLst/>
          </a:prstGeom>
          <a:noFill/>
        </p:spPr>
        <p:txBody>
          <a:bodyPr wrap="square">
            <a:spAutoFit/>
          </a:bodyPr>
          <a:lstStyle/>
          <a:p>
            <a:pPr marL="0" indent="0">
              <a:buNone/>
            </a:pPr>
            <a:r>
              <a:rPr lang="en-US" sz="1800" dirty="0"/>
              <a:t>The below methods were applied on the features prepping them for model building</a:t>
            </a:r>
          </a:p>
        </p:txBody>
      </p:sp>
      <p:sp>
        <p:nvSpPr>
          <p:cNvPr id="12" name="TextBox 11">
            <a:extLst>
              <a:ext uri="{FF2B5EF4-FFF2-40B4-BE49-F238E27FC236}">
                <a16:creationId xmlns:a16="http://schemas.microsoft.com/office/drawing/2014/main" id="{B91F2749-6417-CD6A-D1FB-8D1F26008B14}"/>
              </a:ext>
            </a:extLst>
          </p:cNvPr>
          <p:cNvSpPr txBox="1"/>
          <p:nvPr/>
        </p:nvSpPr>
        <p:spPr>
          <a:xfrm>
            <a:off x="590843" y="2534287"/>
            <a:ext cx="6105378" cy="2506968"/>
          </a:xfrm>
          <a:prstGeom prst="rect">
            <a:avLst/>
          </a:prstGeom>
          <a:noFill/>
        </p:spPr>
        <p:txBody>
          <a:bodyPr wrap="square">
            <a:spAutoFit/>
          </a:bodyPr>
          <a:lstStyle/>
          <a:p>
            <a:pPr marL="342900" indent="-342900">
              <a:lnSpc>
                <a:spcPct val="200000"/>
              </a:lnSpc>
              <a:buClr>
                <a:srgbClr val="1287C3"/>
              </a:buClr>
              <a:buFont typeface="Arial" panose="020B0604020202020204" pitchFamily="34" charset="0"/>
              <a:buChar char="•"/>
            </a:pPr>
            <a:r>
              <a:rPr lang="en-US" sz="1800" dirty="0"/>
              <a:t>Label Encoder</a:t>
            </a:r>
          </a:p>
          <a:p>
            <a:pPr marL="800100" lvl="1" indent="-342900">
              <a:lnSpc>
                <a:spcPct val="150000"/>
              </a:lnSpc>
              <a:buClr>
                <a:srgbClr val="1287C3"/>
              </a:buClr>
              <a:buFont typeface="Arial" panose="020B0604020202020204" pitchFamily="34" charset="0"/>
              <a:buChar char="•"/>
            </a:pPr>
            <a:r>
              <a:rPr lang="en-US" dirty="0"/>
              <a:t>Country</a:t>
            </a:r>
          </a:p>
          <a:p>
            <a:pPr marL="800100" lvl="1" indent="-342900">
              <a:lnSpc>
                <a:spcPct val="150000"/>
              </a:lnSpc>
              <a:buClr>
                <a:srgbClr val="1287C3"/>
              </a:buClr>
              <a:buFont typeface="Arial" panose="020B0604020202020204" pitchFamily="34" charset="0"/>
              <a:buChar char="•"/>
            </a:pPr>
            <a:r>
              <a:rPr lang="en-US" dirty="0"/>
              <a:t>Status</a:t>
            </a:r>
          </a:p>
          <a:p>
            <a:pPr marL="342900" indent="-342900">
              <a:lnSpc>
                <a:spcPct val="200000"/>
              </a:lnSpc>
              <a:buClr>
                <a:srgbClr val="1287C3"/>
              </a:buClr>
              <a:buFont typeface="Arial" panose="020B0604020202020204" pitchFamily="34" charset="0"/>
              <a:buChar char="•"/>
            </a:pPr>
            <a:r>
              <a:rPr lang="en-US" dirty="0" err="1"/>
              <a:t>MinMaxScaler</a:t>
            </a:r>
            <a:endParaRPr lang="en-US" dirty="0"/>
          </a:p>
          <a:p>
            <a:pPr marL="342900" indent="-342900">
              <a:lnSpc>
                <a:spcPct val="200000"/>
              </a:lnSpc>
              <a:buClr>
                <a:srgbClr val="1287C3"/>
              </a:buClr>
              <a:buFont typeface="Arial" panose="020B0604020202020204" pitchFamily="34" charset="0"/>
              <a:buChar char="•"/>
            </a:pPr>
            <a:r>
              <a:rPr lang="en-US" sz="1800" dirty="0"/>
              <a:t>Standard Scaler</a:t>
            </a:r>
          </a:p>
        </p:txBody>
      </p:sp>
      <p:pic>
        <p:nvPicPr>
          <p:cNvPr id="2050" name="Picture 2" descr="4 Tips for Advanced Feature Engineering and Preprocessing - KDnuggets">
            <a:extLst>
              <a:ext uri="{FF2B5EF4-FFF2-40B4-BE49-F238E27FC236}">
                <a16:creationId xmlns:a16="http://schemas.microsoft.com/office/drawing/2014/main" id="{D48D3209-7BD2-FC13-5AF8-1BF10C5C1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468" y="2244189"/>
            <a:ext cx="4764258" cy="26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4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sz="4000" dirty="0"/>
              <a:t>Linear Regression &amp; Measures</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4" name="TextBox 3">
            <a:extLst>
              <a:ext uri="{FF2B5EF4-FFF2-40B4-BE49-F238E27FC236}">
                <a16:creationId xmlns:a16="http://schemas.microsoft.com/office/drawing/2014/main" id="{BD807ECA-54E0-B524-EB78-049A94BB0552}"/>
              </a:ext>
            </a:extLst>
          </p:cNvPr>
          <p:cNvSpPr txBox="1"/>
          <p:nvPr/>
        </p:nvSpPr>
        <p:spPr>
          <a:xfrm>
            <a:off x="304373" y="1054703"/>
            <a:ext cx="4858470" cy="1200329"/>
          </a:xfrm>
          <a:prstGeom prst="rect">
            <a:avLst/>
          </a:prstGeom>
          <a:noFill/>
        </p:spPr>
        <p:txBody>
          <a:bodyPr wrap="square">
            <a:spAutoFit/>
          </a:bodyPr>
          <a:lstStyle/>
          <a:p>
            <a:pPr algn="just"/>
            <a:r>
              <a:rPr lang="en-US" i="0" dirty="0">
                <a:solidFill>
                  <a:srgbClr val="202124"/>
                </a:solidFill>
                <a:effectLst/>
              </a:rPr>
              <a:t>Linear regression is a linear model which is a model that assumes a linear relationship between the input variables (x) and the single output variable (y)</a:t>
            </a:r>
            <a:endParaRPr lang="en-US" dirty="0"/>
          </a:p>
        </p:txBody>
      </p:sp>
      <p:pic>
        <p:nvPicPr>
          <p:cNvPr id="3074" name="Picture 2" descr="3 Reasons Why You Should Use Linear Regression Models Instead of Neural  Networks - KDnuggets">
            <a:extLst>
              <a:ext uri="{FF2B5EF4-FFF2-40B4-BE49-F238E27FC236}">
                <a16:creationId xmlns:a16="http://schemas.microsoft.com/office/drawing/2014/main" id="{FBCD9102-C71F-4AD4-C987-2F36C35EE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776" y="1928708"/>
            <a:ext cx="4459459" cy="30005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8F1AC4-8A91-39D4-0E1B-9FFA4DE1E733}"/>
              </a:ext>
            </a:extLst>
          </p:cNvPr>
          <p:cNvSpPr txBox="1"/>
          <p:nvPr/>
        </p:nvSpPr>
        <p:spPr>
          <a:xfrm>
            <a:off x="304373" y="2435201"/>
            <a:ext cx="4591184" cy="1987595"/>
          </a:xfrm>
          <a:prstGeom prst="rect">
            <a:avLst/>
          </a:prstGeom>
          <a:noFill/>
        </p:spPr>
        <p:txBody>
          <a:bodyPr wrap="square">
            <a:spAutoFit/>
          </a:bodyPr>
          <a:lstStyle/>
          <a:p>
            <a:r>
              <a:rPr lang="en-US" b="1" i="0" dirty="0">
                <a:solidFill>
                  <a:srgbClr val="202124"/>
                </a:solidFill>
                <a:effectLst/>
              </a:rPr>
              <a:t>Uses</a:t>
            </a:r>
          </a:p>
          <a:p>
            <a:pPr marL="285750" indent="-285750">
              <a:lnSpc>
                <a:spcPct val="150000"/>
              </a:lnSpc>
              <a:buFont typeface="Arial" panose="020B0604020202020204" pitchFamily="34" charset="0"/>
              <a:buChar char="•"/>
            </a:pPr>
            <a:r>
              <a:rPr lang="en-US" dirty="0">
                <a:solidFill>
                  <a:srgbClr val="202124"/>
                </a:solidFill>
              </a:rPr>
              <a:t>Forecasting</a:t>
            </a:r>
          </a:p>
          <a:p>
            <a:pPr marL="285750" indent="-285750">
              <a:lnSpc>
                <a:spcPct val="150000"/>
              </a:lnSpc>
              <a:buFont typeface="Arial" panose="020B0604020202020204" pitchFamily="34" charset="0"/>
              <a:buChar char="•"/>
            </a:pPr>
            <a:r>
              <a:rPr lang="en-US" i="0" dirty="0">
                <a:solidFill>
                  <a:srgbClr val="202124"/>
                </a:solidFill>
                <a:effectLst/>
              </a:rPr>
              <a:t>Time series Analysis</a:t>
            </a:r>
            <a:endParaRPr lang="en-US" dirty="0">
              <a:solidFill>
                <a:srgbClr val="202124"/>
              </a:solidFill>
            </a:endParaRPr>
          </a:p>
          <a:p>
            <a:pPr marL="285750" indent="-285750">
              <a:lnSpc>
                <a:spcPct val="150000"/>
              </a:lnSpc>
              <a:buFont typeface="Arial" panose="020B0604020202020204" pitchFamily="34" charset="0"/>
              <a:buChar char="•"/>
            </a:pPr>
            <a:r>
              <a:rPr lang="en-US" i="0" dirty="0">
                <a:solidFill>
                  <a:srgbClr val="202124"/>
                </a:solidFill>
                <a:effectLst/>
              </a:rPr>
              <a:t>Effect Relation between variables</a:t>
            </a:r>
          </a:p>
          <a:p>
            <a:pPr marL="285750" indent="-285750">
              <a:lnSpc>
                <a:spcPct val="150000"/>
              </a:lnSpc>
              <a:buFont typeface="Arial" panose="020B0604020202020204" pitchFamily="34" charset="0"/>
              <a:buChar char="•"/>
            </a:pPr>
            <a:r>
              <a:rPr lang="en-US" dirty="0">
                <a:solidFill>
                  <a:srgbClr val="202124"/>
                </a:solidFill>
              </a:rPr>
              <a:t>Finding the cause</a:t>
            </a:r>
            <a:endParaRPr lang="en-US" dirty="0"/>
          </a:p>
        </p:txBody>
      </p:sp>
      <p:sp>
        <p:nvSpPr>
          <p:cNvPr id="7" name="TextBox 6">
            <a:extLst>
              <a:ext uri="{FF2B5EF4-FFF2-40B4-BE49-F238E27FC236}">
                <a16:creationId xmlns:a16="http://schemas.microsoft.com/office/drawing/2014/main" id="{F9834F54-CA84-D04C-8EDC-C2C4C12D6F71}"/>
              </a:ext>
            </a:extLst>
          </p:cNvPr>
          <p:cNvSpPr txBox="1"/>
          <p:nvPr/>
        </p:nvSpPr>
        <p:spPr>
          <a:xfrm>
            <a:off x="304373" y="4646698"/>
            <a:ext cx="4591184" cy="1156599"/>
          </a:xfrm>
          <a:prstGeom prst="rect">
            <a:avLst/>
          </a:prstGeom>
          <a:noFill/>
        </p:spPr>
        <p:txBody>
          <a:bodyPr wrap="square">
            <a:spAutoFit/>
          </a:bodyPr>
          <a:lstStyle/>
          <a:p>
            <a:r>
              <a:rPr lang="en-US" b="1" i="0" dirty="0">
                <a:solidFill>
                  <a:srgbClr val="202124"/>
                </a:solidFill>
                <a:effectLst/>
              </a:rPr>
              <a:t>Performance</a:t>
            </a:r>
          </a:p>
          <a:p>
            <a:pPr marL="285750" indent="-285750">
              <a:lnSpc>
                <a:spcPct val="150000"/>
              </a:lnSpc>
              <a:buFont typeface="Arial" panose="020B0604020202020204" pitchFamily="34" charset="0"/>
              <a:buChar char="•"/>
            </a:pPr>
            <a:r>
              <a:rPr lang="en-US" dirty="0">
                <a:solidFill>
                  <a:srgbClr val="202124"/>
                </a:solidFill>
              </a:rPr>
              <a:t>R2 (R-Squared)</a:t>
            </a:r>
          </a:p>
          <a:p>
            <a:pPr marL="285750" indent="-285750">
              <a:lnSpc>
                <a:spcPct val="150000"/>
              </a:lnSpc>
              <a:buFont typeface="Arial" panose="020B0604020202020204" pitchFamily="34" charset="0"/>
              <a:buChar char="•"/>
            </a:pPr>
            <a:r>
              <a:rPr lang="en-US" dirty="0">
                <a:solidFill>
                  <a:srgbClr val="202124"/>
                </a:solidFill>
              </a:rPr>
              <a:t>Root Mean Square Error</a:t>
            </a:r>
          </a:p>
        </p:txBody>
      </p:sp>
    </p:spTree>
    <p:extLst>
      <p:ext uri="{BB962C8B-B14F-4D97-AF65-F5344CB8AC3E}">
        <p14:creationId xmlns:p14="http://schemas.microsoft.com/office/powerpoint/2010/main" val="118390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sz="4000" dirty="0"/>
              <a:t>Performance of the model</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graphicFrame>
        <p:nvGraphicFramePr>
          <p:cNvPr id="3" name="Table 2">
            <a:extLst>
              <a:ext uri="{FF2B5EF4-FFF2-40B4-BE49-F238E27FC236}">
                <a16:creationId xmlns:a16="http://schemas.microsoft.com/office/drawing/2014/main" id="{43477DD3-E355-37BA-098F-8907A685A499}"/>
              </a:ext>
            </a:extLst>
          </p:cNvPr>
          <p:cNvGraphicFramePr>
            <a:graphicFrameLocks noGrp="1"/>
          </p:cNvGraphicFramePr>
          <p:nvPr>
            <p:extLst>
              <p:ext uri="{D42A27DB-BD31-4B8C-83A1-F6EECF244321}">
                <p14:modId xmlns:p14="http://schemas.microsoft.com/office/powerpoint/2010/main" val="1283245414"/>
              </p:ext>
            </p:extLst>
          </p:nvPr>
        </p:nvGraphicFramePr>
        <p:xfrm>
          <a:off x="478302" y="1548187"/>
          <a:ext cx="5852160" cy="2104170"/>
        </p:xfrm>
        <a:graphic>
          <a:graphicData uri="http://schemas.openxmlformats.org/drawingml/2006/table">
            <a:tbl>
              <a:tblPr firstRow="1" firstCol="1" bandRow="1">
                <a:tableStyleId>{5C22544A-7EE6-4342-B048-85BDC9FD1C3A}</a:tableStyleId>
              </a:tblPr>
              <a:tblGrid>
                <a:gridCol w="2980325">
                  <a:extLst>
                    <a:ext uri="{9D8B030D-6E8A-4147-A177-3AD203B41FA5}">
                      <a16:colId xmlns:a16="http://schemas.microsoft.com/office/drawing/2014/main" val="2405965090"/>
                    </a:ext>
                  </a:extLst>
                </a:gridCol>
                <a:gridCol w="1282753">
                  <a:extLst>
                    <a:ext uri="{9D8B030D-6E8A-4147-A177-3AD203B41FA5}">
                      <a16:colId xmlns:a16="http://schemas.microsoft.com/office/drawing/2014/main" val="601730955"/>
                    </a:ext>
                  </a:extLst>
                </a:gridCol>
                <a:gridCol w="1589082">
                  <a:extLst>
                    <a:ext uri="{9D8B030D-6E8A-4147-A177-3AD203B41FA5}">
                      <a16:colId xmlns:a16="http://schemas.microsoft.com/office/drawing/2014/main" val="3325265603"/>
                    </a:ext>
                  </a:extLst>
                </a:gridCol>
              </a:tblGrid>
              <a:tr h="516463">
                <a:tc>
                  <a:txBody>
                    <a:bodyPr/>
                    <a:lstStyle/>
                    <a:p>
                      <a:pPr marL="0" marR="0" algn="ctr">
                        <a:lnSpc>
                          <a:spcPct val="106000"/>
                        </a:lnSpc>
                        <a:spcBef>
                          <a:spcPts val="0"/>
                        </a:spcBef>
                        <a:spcAft>
                          <a:spcPts val="0"/>
                        </a:spcAft>
                      </a:pPr>
                      <a:r>
                        <a:rPr lang="en-US" sz="2000" b="0">
                          <a:effectLst/>
                        </a:rPr>
                        <a:t>Methods</a:t>
                      </a:r>
                      <a:endParaRPr lang="en-US" sz="2800" b="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2000" b="0">
                          <a:effectLst/>
                        </a:rPr>
                        <a:t>R2 Score</a:t>
                      </a:r>
                      <a:endParaRPr lang="en-US" sz="2800" b="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2000" b="0">
                          <a:effectLst/>
                        </a:rPr>
                        <a:t>RMS Error</a:t>
                      </a:r>
                      <a:endParaRPr lang="en-US" sz="2800" b="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3613836084"/>
                  </a:ext>
                </a:extLst>
              </a:tr>
              <a:tr h="679291">
                <a:tc>
                  <a:txBody>
                    <a:bodyPr/>
                    <a:lstStyle/>
                    <a:p>
                      <a:pPr marL="0" marR="0" algn="ctr">
                        <a:lnSpc>
                          <a:spcPct val="106000"/>
                        </a:lnSpc>
                        <a:spcBef>
                          <a:spcPts val="0"/>
                        </a:spcBef>
                        <a:spcAft>
                          <a:spcPts val="0"/>
                        </a:spcAft>
                      </a:pPr>
                      <a:r>
                        <a:rPr lang="en-US" sz="2000" b="0" dirty="0">
                          <a:effectLst/>
                        </a:rPr>
                        <a:t>Without Normalization</a:t>
                      </a:r>
                      <a:endParaRPr lang="en-US" sz="28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2000" b="0">
                          <a:effectLst/>
                        </a:rPr>
                        <a:t>83.54%</a:t>
                      </a:r>
                      <a:endParaRPr lang="en-US" sz="2800" b="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2000" b="0">
                          <a:effectLst/>
                        </a:rPr>
                        <a:t>14.26</a:t>
                      </a:r>
                      <a:endParaRPr lang="en-US" sz="2800" b="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142029574"/>
                  </a:ext>
                </a:extLst>
              </a:tr>
              <a:tr h="908416">
                <a:tc>
                  <a:txBody>
                    <a:bodyPr/>
                    <a:lstStyle/>
                    <a:p>
                      <a:pPr marL="0" marR="0" algn="ctr">
                        <a:lnSpc>
                          <a:spcPct val="106000"/>
                        </a:lnSpc>
                        <a:spcBef>
                          <a:spcPts val="0"/>
                        </a:spcBef>
                        <a:spcAft>
                          <a:spcPts val="0"/>
                        </a:spcAft>
                      </a:pPr>
                      <a:r>
                        <a:rPr lang="en-US" sz="2000" b="0" dirty="0">
                          <a:effectLst/>
                        </a:rPr>
                        <a:t>With </a:t>
                      </a:r>
                      <a:r>
                        <a:rPr lang="en-US" sz="2000" b="0" dirty="0" err="1">
                          <a:effectLst/>
                        </a:rPr>
                        <a:t>MinMaxScaler</a:t>
                      </a:r>
                      <a:r>
                        <a:rPr lang="en-US" sz="2000" b="0" dirty="0">
                          <a:effectLst/>
                        </a:rPr>
                        <a:t> Normalization</a:t>
                      </a:r>
                      <a:endParaRPr lang="en-US" sz="28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2000" b="0">
                          <a:effectLst/>
                        </a:rPr>
                        <a:t>83.54%</a:t>
                      </a:r>
                      <a:endParaRPr lang="en-US" sz="2800" b="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2000" b="0" dirty="0">
                          <a:effectLst/>
                        </a:rPr>
                        <a:t>0.00513</a:t>
                      </a:r>
                      <a:endParaRPr lang="en-US" sz="28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2947354752"/>
                  </a:ext>
                </a:extLst>
              </a:tr>
            </a:tbl>
          </a:graphicData>
        </a:graphic>
      </p:graphicFrame>
      <p:sp>
        <p:nvSpPr>
          <p:cNvPr id="9" name="TextBox 8">
            <a:extLst>
              <a:ext uri="{FF2B5EF4-FFF2-40B4-BE49-F238E27FC236}">
                <a16:creationId xmlns:a16="http://schemas.microsoft.com/office/drawing/2014/main" id="{18A64A5A-0B01-08F7-532D-123571E248D3}"/>
              </a:ext>
            </a:extLst>
          </p:cNvPr>
          <p:cNvSpPr txBox="1"/>
          <p:nvPr/>
        </p:nvSpPr>
        <p:spPr>
          <a:xfrm>
            <a:off x="478302" y="4361001"/>
            <a:ext cx="8440615" cy="1641475"/>
          </a:xfrm>
          <a:prstGeom prst="rect">
            <a:avLst/>
          </a:prstGeom>
          <a:noFill/>
        </p:spPr>
        <p:txBody>
          <a:bodyPr wrap="square">
            <a:spAutoFit/>
          </a:bodyPr>
          <a:lstStyle/>
          <a:p>
            <a:pPr marL="342900" marR="0" lvl="0" indent="-342900" algn="just">
              <a:spcBef>
                <a:spcPts val="1200"/>
              </a:spcBef>
              <a:spcAft>
                <a:spcPts val="0"/>
              </a:spcAft>
              <a:buFont typeface="Symbol" panose="05050102010706020507" pitchFamily="18" charset="2"/>
              <a:buChar char=""/>
            </a:pPr>
            <a:r>
              <a:rPr lang="en-US" sz="1600" dirty="0">
                <a:effectLst/>
                <a:ea typeface="Calibri" panose="020F0502020204030204" pitchFamily="34" charset="0"/>
                <a:cs typeface="Latha" panose="020B0604020202020204" pitchFamily="34" charset="0"/>
              </a:rPr>
              <a:t>R-squared value &lt; 0.3 this value is generally considered a None or Very weak effect size</a:t>
            </a:r>
          </a:p>
          <a:p>
            <a:pPr marL="342900" marR="0" lvl="0" indent="-342900" algn="just">
              <a:spcBef>
                <a:spcPts val="1200"/>
              </a:spcBef>
              <a:spcAft>
                <a:spcPts val="0"/>
              </a:spcAft>
              <a:buFont typeface="Symbol" panose="05050102010706020507" pitchFamily="18" charset="2"/>
              <a:buChar char=""/>
            </a:pPr>
            <a:r>
              <a:rPr lang="en-US" sz="1600" dirty="0">
                <a:effectLst/>
                <a:ea typeface="Calibri" panose="020F0502020204030204" pitchFamily="34" charset="0"/>
                <a:cs typeface="Latha" panose="020B0604020202020204" pitchFamily="34" charset="0"/>
              </a:rPr>
              <a:t>R-squared value 0.3 &lt; r &lt; 0.5 this value is generally considered a weak or low effect size</a:t>
            </a:r>
          </a:p>
          <a:p>
            <a:pPr marL="342900" marR="0" lvl="0" indent="-342900" algn="just">
              <a:spcBef>
                <a:spcPts val="1200"/>
              </a:spcBef>
              <a:spcAft>
                <a:spcPts val="800"/>
              </a:spcAft>
              <a:buFont typeface="Symbol" panose="05050102010706020507" pitchFamily="18" charset="2"/>
              <a:buChar char=""/>
            </a:pPr>
            <a:r>
              <a:rPr lang="en-US" sz="1600" dirty="0">
                <a:effectLst/>
                <a:ea typeface="Calibri" panose="020F0502020204030204" pitchFamily="34" charset="0"/>
                <a:cs typeface="Latha" panose="020B0604020202020204" pitchFamily="34" charset="0"/>
              </a:rPr>
              <a:t>R-squared value 0.5 &lt; r &lt; 0.7 this value is generally considered a Moderate effect size</a:t>
            </a:r>
          </a:p>
          <a:p>
            <a:pPr marL="342900" indent="-342900" algn="just">
              <a:spcBef>
                <a:spcPts val="1200"/>
              </a:spcBef>
              <a:spcAft>
                <a:spcPts val="800"/>
              </a:spcAft>
              <a:buFont typeface="Symbol" panose="05050102010706020507" pitchFamily="18" charset="2"/>
              <a:buChar char=""/>
            </a:pPr>
            <a:r>
              <a:rPr lang="en-US" sz="1600" dirty="0">
                <a:cs typeface="Latha" panose="020B0604020202020204" pitchFamily="34" charset="0"/>
              </a:rPr>
              <a:t>R-squar</a:t>
            </a:r>
            <a:r>
              <a:rPr lang="en-US" sz="1600" dirty="0">
                <a:effectLst/>
                <a:ea typeface="Calibri" panose="020F0502020204030204" pitchFamily="34" charset="0"/>
                <a:cs typeface="Latha" panose="020B0604020202020204" pitchFamily="34" charset="0"/>
              </a:rPr>
              <a:t>ed value r &gt; 0.7 this value is generally considered a strong effect size</a:t>
            </a:r>
            <a:endParaRPr lang="en-US" sz="1600" dirty="0"/>
          </a:p>
        </p:txBody>
      </p:sp>
      <p:pic>
        <p:nvPicPr>
          <p:cNvPr id="4098" name="Picture 2" descr="Legislating Performance: Does Mandated Performance Measurement Really Work?  - PA TIMES Online | PA TIMES Online">
            <a:extLst>
              <a:ext uri="{FF2B5EF4-FFF2-40B4-BE49-F238E27FC236}">
                <a16:creationId xmlns:a16="http://schemas.microsoft.com/office/drawing/2014/main" id="{8B2F5561-4E05-B169-BACC-62F8BA199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023296"/>
            <a:ext cx="3671667" cy="283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71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sz="4000" dirty="0"/>
              <a:t>Regression Plot for Predicted Values</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pic>
        <p:nvPicPr>
          <p:cNvPr id="4" name="Picture 3">
            <a:extLst>
              <a:ext uri="{FF2B5EF4-FFF2-40B4-BE49-F238E27FC236}">
                <a16:creationId xmlns:a16="http://schemas.microsoft.com/office/drawing/2014/main" id="{EAACBB2D-A0A3-488E-DA9A-37A76E9C9240}"/>
              </a:ext>
            </a:extLst>
          </p:cNvPr>
          <p:cNvPicPr>
            <a:picLocks noChangeAspect="1"/>
          </p:cNvPicPr>
          <p:nvPr/>
        </p:nvPicPr>
        <p:blipFill>
          <a:blip r:embed="rId3"/>
          <a:stretch>
            <a:fillRect/>
          </a:stretch>
        </p:blipFill>
        <p:spPr>
          <a:xfrm>
            <a:off x="304372" y="1412875"/>
            <a:ext cx="5441551" cy="3764036"/>
          </a:xfrm>
          <a:prstGeom prst="rect">
            <a:avLst/>
          </a:prstGeom>
        </p:spPr>
      </p:pic>
      <p:pic>
        <p:nvPicPr>
          <p:cNvPr id="6" name="Picture 5">
            <a:extLst>
              <a:ext uri="{FF2B5EF4-FFF2-40B4-BE49-F238E27FC236}">
                <a16:creationId xmlns:a16="http://schemas.microsoft.com/office/drawing/2014/main" id="{241F900B-9671-9C57-23CD-E0634AB55019}"/>
              </a:ext>
            </a:extLst>
          </p:cNvPr>
          <p:cNvPicPr>
            <a:picLocks noChangeAspect="1"/>
          </p:cNvPicPr>
          <p:nvPr/>
        </p:nvPicPr>
        <p:blipFill>
          <a:blip r:embed="rId4"/>
          <a:stretch>
            <a:fillRect/>
          </a:stretch>
        </p:blipFill>
        <p:spPr>
          <a:xfrm>
            <a:off x="6096000" y="1412875"/>
            <a:ext cx="5458744" cy="3764036"/>
          </a:xfrm>
          <a:prstGeom prst="rect">
            <a:avLst/>
          </a:prstGeom>
        </p:spPr>
      </p:pic>
      <p:sp>
        <p:nvSpPr>
          <p:cNvPr id="7" name="TextBox 6">
            <a:extLst>
              <a:ext uri="{FF2B5EF4-FFF2-40B4-BE49-F238E27FC236}">
                <a16:creationId xmlns:a16="http://schemas.microsoft.com/office/drawing/2014/main" id="{DFBF8C31-2F70-F473-028F-38DE0EA8F11D}"/>
              </a:ext>
            </a:extLst>
          </p:cNvPr>
          <p:cNvSpPr txBox="1"/>
          <p:nvPr/>
        </p:nvSpPr>
        <p:spPr>
          <a:xfrm>
            <a:off x="1833154" y="5502991"/>
            <a:ext cx="2383986" cy="369332"/>
          </a:xfrm>
          <a:prstGeom prst="rect">
            <a:avLst/>
          </a:prstGeom>
        </p:spPr>
        <p:txBody>
          <a:bodyPr wrap="none" rtlCol="0">
            <a:spAutoFit/>
          </a:bodyPr>
          <a:lstStyle/>
          <a:p>
            <a:pPr marL="0" indent="0" algn="ctr">
              <a:lnSpc>
                <a:spcPct val="100000"/>
              </a:lnSpc>
              <a:spcBef>
                <a:spcPts val="0"/>
              </a:spcBef>
              <a:buFontTx/>
              <a:buNone/>
            </a:pPr>
            <a:r>
              <a:rPr lang="en-US" sz="1800" dirty="0">
                <a:ea typeface="微软雅黑"/>
                <a:cs typeface="Posterama" panose="020B0504020200020000" pitchFamily="34" charset="0"/>
              </a:rPr>
              <a:t>Without Normalization</a:t>
            </a:r>
          </a:p>
        </p:txBody>
      </p:sp>
      <p:sp>
        <p:nvSpPr>
          <p:cNvPr id="8" name="TextBox 7">
            <a:extLst>
              <a:ext uri="{FF2B5EF4-FFF2-40B4-BE49-F238E27FC236}">
                <a16:creationId xmlns:a16="http://schemas.microsoft.com/office/drawing/2014/main" id="{4DC1C6A3-D7D9-C5B5-1B19-F3423CBD0BD8}"/>
              </a:ext>
            </a:extLst>
          </p:cNvPr>
          <p:cNvSpPr txBox="1"/>
          <p:nvPr/>
        </p:nvSpPr>
        <p:spPr>
          <a:xfrm>
            <a:off x="7402563" y="5502991"/>
            <a:ext cx="2060179" cy="369332"/>
          </a:xfrm>
          <a:prstGeom prst="rect">
            <a:avLst/>
          </a:prstGeom>
        </p:spPr>
        <p:txBody>
          <a:bodyPr wrap="none" rtlCol="0">
            <a:spAutoFit/>
          </a:bodyPr>
          <a:lstStyle/>
          <a:p>
            <a:pPr marL="0" indent="0" algn="ctr">
              <a:lnSpc>
                <a:spcPct val="100000"/>
              </a:lnSpc>
              <a:spcBef>
                <a:spcPts val="0"/>
              </a:spcBef>
              <a:buFontTx/>
              <a:buNone/>
            </a:pPr>
            <a:r>
              <a:rPr lang="en-US" sz="1800" dirty="0">
                <a:ea typeface="微软雅黑"/>
                <a:cs typeface="Posterama" panose="020B0504020200020000" pitchFamily="34" charset="0"/>
              </a:rPr>
              <a:t>With Normalization</a:t>
            </a:r>
          </a:p>
        </p:txBody>
      </p:sp>
    </p:spTree>
    <p:extLst>
      <p:ext uri="{BB962C8B-B14F-4D97-AF65-F5344CB8AC3E}">
        <p14:creationId xmlns:p14="http://schemas.microsoft.com/office/powerpoint/2010/main" val="35233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sz="4000" dirty="0"/>
              <a:t>Analysis - Best Performing Features</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graphicFrame>
        <p:nvGraphicFramePr>
          <p:cNvPr id="9" name="Table 8">
            <a:extLst>
              <a:ext uri="{FF2B5EF4-FFF2-40B4-BE49-F238E27FC236}">
                <a16:creationId xmlns:a16="http://schemas.microsoft.com/office/drawing/2014/main" id="{21B896B4-A2A1-9584-C64F-EA22567F99D3}"/>
              </a:ext>
            </a:extLst>
          </p:cNvPr>
          <p:cNvGraphicFramePr>
            <a:graphicFrameLocks noGrp="1"/>
          </p:cNvGraphicFramePr>
          <p:nvPr>
            <p:extLst>
              <p:ext uri="{D42A27DB-BD31-4B8C-83A1-F6EECF244321}">
                <p14:modId xmlns:p14="http://schemas.microsoft.com/office/powerpoint/2010/main" val="797473887"/>
              </p:ext>
            </p:extLst>
          </p:nvPr>
        </p:nvGraphicFramePr>
        <p:xfrm>
          <a:off x="304373" y="1201891"/>
          <a:ext cx="9135049" cy="5187034"/>
        </p:xfrm>
        <a:graphic>
          <a:graphicData uri="http://schemas.openxmlformats.org/drawingml/2006/table">
            <a:tbl>
              <a:tblPr firstRow="1" firstCol="1" bandRow="1">
                <a:tableStyleId>{7DF18680-E054-41AD-8BC1-D1AEF772440D}</a:tableStyleId>
              </a:tblPr>
              <a:tblGrid>
                <a:gridCol w="4876258">
                  <a:extLst>
                    <a:ext uri="{9D8B030D-6E8A-4147-A177-3AD203B41FA5}">
                      <a16:colId xmlns:a16="http://schemas.microsoft.com/office/drawing/2014/main" val="2671557060"/>
                    </a:ext>
                  </a:extLst>
                </a:gridCol>
                <a:gridCol w="4258791">
                  <a:extLst>
                    <a:ext uri="{9D8B030D-6E8A-4147-A177-3AD203B41FA5}">
                      <a16:colId xmlns:a16="http://schemas.microsoft.com/office/drawing/2014/main" val="4268042886"/>
                    </a:ext>
                  </a:extLst>
                </a:gridCol>
              </a:tblGrid>
              <a:tr h="323377">
                <a:tc>
                  <a:txBody>
                    <a:bodyPr/>
                    <a:lstStyle/>
                    <a:p>
                      <a:pPr marL="0" marR="0" algn="ctr">
                        <a:lnSpc>
                          <a:spcPct val="106000"/>
                        </a:lnSpc>
                        <a:spcBef>
                          <a:spcPts val="0"/>
                        </a:spcBef>
                        <a:spcAft>
                          <a:spcPts val="0"/>
                        </a:spcAft>
                      </a:pPr>
                      <a:r>
                        <a:rPr lang="en-US" sz="1400" b="0">
                          <a:effectLst/>
                        </a:rPr>
                        <a:t>Test</a:t>
                      </a:r>
                      <a:endParaRPr lang="en-US" sz="1400" b="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6000"/>
                        </a:lnSpc>
                        <a:spcBef>
                          <a:spcPts val="0"/>
                        </a:spcBef>
                        <a:spcAft>
                          <a:spcPts val="0"/>
                        </a:spcAft>
                      </a:pPr>
                      <a:r>
                        <a:rPr lang="en-US" sz="1400" b="0">
                          <a:effectLst/>
                        </a:rPr>
                        <a:t>Features</a:t>
                      </a:r>
                      <a:endParaRPr lang="en-US" sz="1400" b="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870891768"/>
                  </a:ext>
                </a:extLst>
              </a:tr>
              <a:tr h="2116617">
                <a:tc>
                  <a:txBody>
                    <a:bodyPr/>
                    <a:lstStyle/>
                    <a:p>
                      <a:pPr marL="0" marR="0">
                        <a:lnSpc>
                          <a:spcPct val="115000"/>
                        </a:lnSpc>
                        <a:spcBef>
                          <a:spcPts val="0"/>
                        </a:spcBef>
                        <a:spcAft>
                          <a:spcPts val="0"/>
                        </a:spcAft>
                      </a:pPr>
                      <a:r>
                        <a:rPr lang="en-US" sz="1600" b="0" dirty="0">
                          <a:effectLst/>
                        </a:rPr>
                        <a:t>Pearson's correlation matrix</a:t>
                      </a:r>
                    </a:p>
                    <a:p>
                      <a:pPr marL="0" marR="0">
                        <a:lnSpc>
                          <a:spcPct val="115000"/>
                        </a:lnSpc>
                        <a:spcBef>
                          <a:spcPts val="0"/>
                        </a:spcBef>
                        <a:spcAft>
                          <a:spcPts val="0"/>
                        </a:spcAft>
                      </a:pPr>
                      <a:r>
                        <a:rPr lang="en-US" sz="1600" b="0" dirty="0">
                          <a:effectLst/>
                        </a:rPr>
                        <a:t>Feature correlation to target variable "life expectancy"</a:t>
                      </a:r>
                      <a:endParaRPr lang="en-US" sz="16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u="sng" dirty="0">
                          <a:effectLst/>
                        </a:rPr>
                        <a:t>Positive Correlation</a:t>
                      </a:r>
                      <a:r>
                        <a:rPr lang="en-US" sz="1400" b="0" dirty="0">
                          <a:effectLst/>
                        </a:rPr>
                        <a:t>:</a:t>
                      </a:r>
                    </a:p>
                    <a:p>
                      <a:pPr marL="342900" marR="0" lvl="0" indent="-342900">
                        <a:lnSpc>
                          <a:spcPct val="115000"/>
                        </a:lnSpc>
                        <a:spcBef>
                          <a:spcPts val="0"/>
                        </a:spcBef>
                        <a:spcAft>
                          <a:spcPts val="0"/>
                        </a:spcAft>
                        <a:buFont typeface="Symbol" panose="05050102010706020507" pitchFamily="18" charset="2"/>
                        <a:buChar char=""/>
                      </a:pPr>
                      <a:r>
                        <a:rPr lang="en-US" sz="1400" b="0" dirty="0">
                          <a:effectLst/>
                        </a:rPr>
                        <a:t>Schooling</a:t>
                      </a:r>
                    </a:p>
                    <a:p>
                      <a:pPr marL="342900" marR="0" lvl="0" indent="-342900">
                        <a:lnSpc>
                          <a:spcPct val="115000"/>
                        </a:lnSpc>
                        <a:spcBef>
                          <a:spcPts val="0"/>
                        </a:spcBef>
                        <a:spcAft>
                          <a:spcPts val="0"/>
                        </a:spcAft>
                        <a:buFont typeface="Symbol" panose="05050102010706020507" pitchFamily="18" charset="2"/>
                        <a:buChar char=""/>
                      </a:pPr>
                      <a:r>
                        <a:rPr lang="en-US" sz="1400" b="0" dirty="0">
                          <a:effectLst/>
                        </a:rPr>
                        <a:t>Income composition of resources</a:t>
                      </a:r>
                    </a:p>
                    <a:p>
                      <a:pPr marL="342900" marR="0" lvl="0" indent="-342900">
                        <a:lnSpc>
                          <a:spcPct val="115000"/>
                        </a:lnSpc>
                        <a:spcBef>
                          <a:spcPts val="0"/>
                        </a:spcBef>
                        <a:spcAft>
                          <a:spcPts val="0"/>
                        </a:spcAft>
                        <a:buFont typeface="Symbol" panose="05050102010706020507" pitchFamily="18" charset="2"/>
                        <a:buChar char=""/>
                      </a:pPr>
                      <a:r>
                        <a:rPr lang="en-US" sz="1400" b="0" dirty="0">
                          <a:effectLst/>
                        </a:rPr>
                        <a:t>BMI</a:t>
                      </a:r>
                    </a:p>
                    <a:p>
                      <a:pPr marL="0" marR="0">
                        <a:lnSpc>
                          <a:spcPct val="115000"/>
                        </a:lnSpc>
                        <a:spcBef>
                          <a:spcPts val="0"/>
                        </a:spcBef>
                        <a:spcAft>
                          <a:spcPts val="0"/>
                        </a:spcAft>
                      </a:pPr>
                      <a:endParaRPr lang="en-US" sz="1400" b="0" dirty="0">
                        <a:effectLst/>
                      </a:endParaRPr>
                    </a:p>
                    <a:p>
                      <a:pPr marL="0" marR="0">
                        <a:lnSpc>
                          <a:spcPct val="115000"/>
                        </a:lnSpc>
                        <a:spcBef>
                          <a:spcPts val="0"/>
                        </a:spcBef>
                        <a:spcAft>
                          <a:spcPts val="0"/>
                        </a:spcAft>
                      </a:pPr>
                      <a:r>
                        <a:rPr lang="en-US" sz="1400" b="0" u="sng" dirty="0">
                          <a:effectLst/>
                        </a:rPr>
                        <a:t>Negative Correlation:</a:t>
                      </a:r>
                      <a:endParaRPr lang="en-US" sz="1400" b="0" dirty="0">
                        <a:effectLst/>
                      </a:endParaRPr>
                    </a:p>
                    <a:p>
                      <a:pPr marL="342900" marR="0" lvl="0" indent="-342900">
                        <a:lnSpc>
                          <a:spcPct val="115000"/>
                        </a:lnSpc>
                        <a:spcBef>
                          <a:spcPts val="0"/>
                        </a:spcBef>
                        <a:spcAft>
                          <a:spcPts val="0"/>
                        </a:spcAft>
                        <a:buFont typeface="Symbol" panose="05050102010706020507" pitchFamily="18" charset="2"/>
                        <a:buChar char=""/>
                      </a:pPr>
                      <a:r>
                        <a:rPr lang="en-US" sz="1400" b="0" dirty="0">
                          <a:effectLst/>
                        </a:rPr>
                        <a:t>Adult Mortality</a:t>
                      </a:r>
                    </a:p>
                    <a:p>
                      <a:pPr marL="342900" marR="0" lvl="0" indent="-342900">
                        <a:lnSpc>
                          <a:spcPct val="115000"/>
                        </a:lnSpc>
                        <a:spcBef>
                          <a:spcPts val="0"/>
                        </a:spcBef>
                        <a:spcAft>
                          <a:spcPts val="0"/>
                        </a:spcAft>
                        <a:buFont typeface="Symbol" panose="05050102010706020507" pitchFamily="18" charset="2"/>
                        <a:buChar char=""/>
                      </a:pPr>
                      <a:r>
                        <a:rPr lang="en-US" sz="1400" b="0" dirty="0">
                          <a:effectLst/>
                        </a:rPr>
                        <a:t>HIV/AIDS</a:t>
                      </a:r>
                    </a:p>
                    <a:p>
                      <a:pPr marL="342900" marR="0" lvl="0" indent="-342900">
                        <a:lnSpc>
                          <a:spcPct val="115000"/>
                        </a:lnSpc>
                        <a:spcBef>
                          <a:spcPts val="0"/>
                        </a:spcBef>
                        <a:spcAft>
                          <a:spcPts val="0"/>
                        </a:spcAft>
                        <a:buFont typeface="Symbol" panose="05050102010706020507" pitchFamily="18" charset="2"/>
                        <a:buChar char=""/>
                      </a:pPr>
                      <a:r>
                        <a:rPr lang="en-US" sz="1400" b="0" dirty="0">
                          <a:effectLst/>
                        </a:rPr>
                        <a:t>Thinness_1_9_years</a:t>
                      </a:r>
                      <a:endParaRPr lang="en-US" sz="14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4257752556"/>
                  </a:ext>
                </a:extLst>
              </a:tr>
              <a:tr h="1169646">
                <a:tc>
                  <a:txBody>
                    <a:bodyPr/>
                    <a:lstStyle/>
                    <a:p>
                      <a:pPr marL="0" marR="0">
                        <a:lnSpc>
                          <a:spcPct val="115000"/>
                        </a:lnSpc>
                        <a:spcBef>
                          <a:spcPts val="0"/>
                        </a:spcBef>
                        <a:spcAft>
                          <a:spcPts val="0"/>
                        </a:spcAft>
                      </a:pPr>
                      <a:r>
                        <a:rPr lang="en-US" sz="1600" b="0" dirty="0">
                          <a:effectLst/>
                        </a:rPr>
                        <a:t>Lasso Regression</a:t>
                      </a:r>
                      <a:endParaRPr lang="en-US" sz="16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a:effectLst/>
                        </a:rPr>
                        <a:t>BMI</a:t>
                      </a:r>
                    </a:p>
                    <a:p>
                      <a:pPr marL="0" marR="0">
                        <a:lnSpc>
                          <a:spcPct val="115000"/>
                        </a:lnSpc>
                        <a:spcBef>
                          <a:spcPts val="0"/>
                        </a:spcBef>
                        <a:spcAft>
                          <a:spcPts val="0"/>
                        </a:spcAft>
                      </a:pPr>
                      <a:r>
                        <a:rPr lang="en-US" sz="1400" b="0" dirty="0">
                          <a:effectLst/>
                        </a:rPr>
                        <a:t>Polio</a:t>
                      </a:r>
                    </a:p>
                    <a:p>
                      <a:pPr marL="0" marR="0">
                        <a:lnSpc>
                          <a:spcPct val="115000"/>
                        </a:lnSpc>
                        <a:spcBef>
                          <a:spcPts val="0"/>
                        </a:spcBef>
                        <a:spcAft>
                          <a:spcPts val="0"/>
                        </a:spcAft>
                      </a:pPr>
                      <a:r>
                        <a:rPr lang="en-US" sz="1400" b="0" dirty="0">
                          <a:effectLst/>
                        </a:rPr>
                        <a:t>Diphtheria</a:t>
                      </a:r>
                    </a:p>
                    <a:p>
                      <a:pPr marL="0" marR="0">
                        <a:lnSpc>
                          <a:spcPct val="115000"/>
                        </a:lnSpc>
                        <a:spcBef>
                          <a:spcPts val="0"/>
                        </a:spcBef>
                        <a:spcAft>
                          <a:spcPts val="0"/>
                        </a:spcAft>
                      </a:pPr>
                      <a:r>
                        <a:rPr lang="en-US" sz="1400" b="0" dirty="0">
                          <a:effectLst/>
                        </a:rPr>
                        <a:t>Income composition of resources</a:t>
                      </a:r>
                    </a:p>
                    <a:p>
                      <a:pPr marL="0" marR="0">
                        <a:lnSpc>
                          <a:spcPct val="115000"/>
                        </a:lnSpc>
                        <a:spcBef>
                          <a:spcPts val="0"/>
                        </a:spcBef>
                        <a:spcAft>
                          <a:spcPts val="0"/>
                        </a:spcAft>
                      </a:pPr>
                      <a:r>
                        <a:rPr lang="en-US" sz="1400" b="0" dirty="0">
                          <a:effectLst/>
                        </a:rPr>
                        <a:t>Schooling</a:t>
                      </a:r>
                      <a:endParaRPr lang="en-US" sz="14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1232923181"/>
                  </a:ext>
                </a:extLst>
              </a:tr>
              <a:tr h="1406389">
                <a:tc>
                  <a:txBody>
                    <a:bodyPr/>
                    <a:lstStyle/>
                    <a:p>
                      <a:pPr marL="0" marR="0">
                        <a:lnSpc>
                          <a:spcPct val="106000"/>
                        </a:lnSpc>
                        <a:spcBef>
                          <a:spcPts val="0"/>
                        </a:spcBef>
                        <a:spcAft>
                          <a:spcPts val="0"/>
                        </a:spcAft>
                      </a:pPr>
                      <a:r>
                        <a:rPr lang="en-US" sz="1600" b="0" dirty="0">
                          <a:effectLst/>
                        </a:rPr>
                        <a:t>Ordinary Least Square (OLS)</a:t>
                      </a:r>
                      <a:endParaRPr lang="en-US" sz="16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a:effectLst/>
                        </a:rPr>
                        <a:t>Year</a:t>
                      </a:r>
                    </a:p>
                    <a:p>
                      <a:pPr marL="0" marR="0">
                        <a:lnSpc>
                          <a:spcPct val="115000"/>
                        </a:lnSpc>
                        <a:spcBef>
                          <a:spcPts val="0"/>
                        </a:spcBef>
                        <a:spcAft>
                          <a:spcPts val="0"/>
                        </a:spcAft>
                      </a:pPr>
                      <a:r>
                        <a:rPr lang="en-US" sz="1400" b="0" dirty="0" err="1">
                          <a:effectLst/>
                        </a:rPr>
                        <a:t>Hepatitis_B</a:t>
                      </a:r>
                      <a:endParaRPr lang="en-US" sz="1400" b="0" dirty="0">
                        <a:effectLst/>
                      </a:endParaRPr>
                    </a:p>
                    <a:p>
                      <a:pPr marL="0" marR="0">
                        <a:lnSpc>
                          <a:spcPct val="115000"/>
                        </a:lnSpc>
                        <a:spcBef>
                          <a:spcPts val="0"/>
                        </a:spcBef>
                        <a:spcAft>
                          <a:spcPts val="0"/>
                        </a:spcAft>
                      </a:pPr>
                      <a:r>
                        <a:rPr lang="en-US" sz="1400" b="0" dirty="0">
                          <a:effectLst/>
                        </a:rPr>
                        <a:t>GDP</a:t>
                      </a:r>
                    </a:p>
                    <a:p>
                      <a:pPr marL="0" marR="0">
                        <a:lnSpc>
                          <a:spcPct val="115000"/>
                        </a:lnSpc>
                        <a:spcBef>
                          <a:spcPts val="0"/>
                        </a:spcBef>
                        <a:spcAft>
                          <a:spcPts val="0"/>
                        </a:spcAft>
                      </a:pPr>
                      <a:r>
                        <a:rPr lang="en-US" sz="1400" b="0" dirty="0">
                          <a:effectLst/>
                        </a:rPr>
                        <a:t>Population</a:t>
                      </a:r>
                    </a:p>
                    <a:p>
                      <a:pPr marL="0" marR="0">
                        <a:lnSpc>
                          <a:spcPct val="115000"/>
                        </a:lnSpc>
                        <a:spcBef>
                          <a:spcPts val="0"/>
                        </a:spcBef>
                        <a:spcAft>
                          <a:spcPts val="0"/>
                        </a:spcAft>
                      </a:pPr>
                      <a:r>
                        <a:rPr lang="en-US" sz="1400" b="0" dirty="0">
                          <a:effectLst/>
                        </a:rPr>
                        <a:t>thinness_1_19_years</a:t>
                      </a:r>
                    </a:p>
                    <a:p>
                      <a:pPr marL="0" marR="0">
                        <a:lnSpc>
                          <a:spcPct val="115000"/>
                        </a:lnSpc>
                        <a:spcBef>
                          <a:spcPts val="0"/>
                        </a:spcBef>
                        <a:spcAft>
                          <a:spcPts val="0"/>
                        </a:spcAft>
                      </a:pPr>
                      <a:r>
                        <a:rPr lang="en-US" sz="1400" b="0" dirty="0">
                          <a:effectLst/>
                        </a:rPr>
                        <a:t>thinness_5_9_years</a:t>
                      </a:r>
                      <a:endParaRPr lang="en-US" sz="14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22235204"/>
                  </a:ext>
                </a:extLst>
              </a:tr>
            </a:tbl>
          </a:graphicData>
        </a:graphic>
      </p:graphicFrame>
    </p:spTree>
    <p:extLst>
      <p:ext uri="{BB962C8B-B14F-4D97-AF65-F5344CB8AC3E}">
        <p14:creationId xmlns:p14="http://schemas.microsoft.com/office/powerpoint/2010/main" val="215055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sz="4000" dirty="0"/>
              <a:t>Pearson’s Correlation Matrix</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pic>
        <p:nvPicPr>
          <p:cNvPr id="3" name="Picture 2">
            <a:extLst>
              <a:ext uri="{FF2B5EF4-FFF2-40B4-BE49-F238E27FC236}">
                <a16:creationId xmlns:a16="http://schemas.microsoft.com/office/drawing/2014/main" id="{8FA79C56-2D9B-5F8D-1E2F-128C2DA0D92F}"/>
              </a:ext>
            </a:extLst>
          </p:cNvPr>
          <p:cNvPicPr>
            <a:picLocks noChangeAspect="1"/>
          </p:cNvPicPr>
          <p:nvPr/>
        </p:nvPicPr>
        <p:blipFill rotWithShape="1">
          <a:blip r:embed="rId3"/>
          <a:srcRect b="2307"/>
          <a:stretch/>
        </p:blipFill>
        <p:spPr bwMode="auto">
          <a:xfrm>
            <a:off x="4162528" y="1040063"/>
            <a:ext cx="7031641" cy="5177857"/>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3252A2ED-7358-48F7-0C4F-8990A612EBC5}"/>
              </a:ext>
            </a:extLst>
          </p:cNvPr>
          <p:cNvSpPr txBox="1"/>
          <p:nvPr/>
        </p:nvSpPr>
        <p:spPr>
          <a:xfrm>
            <a:off x="338569" y="1086795"/>
            <a:ext cx="3425771" cy="4252061"/>
          </a:xfrm>
          <a:prstGeom prst="rect">
            <a:avLst/>
          </a:prstGeom>
          <a:noFill/>
        </p:spPr>
        <p:txBody>
          <a:bodyPr wrap="square">
            <a:spAutoFit/>
          </a:bodyPr>
          <a:lstStyle/>
          <a:p>
            <a:pPr marL="0" marR="0">
              <a:lnSpc>
                <a:spcPct val="115000"/>
              </a:lnSpc>
              <a:spcBef>
                <a:spcPts val="0"/>
              </a:spcBef>
              <a:spcAft>
                <a:spcPts val="0"/>
              </a:spcAft>
            </a:pPr>
            <a:r>
              <a:rPr lang="en-US" sz="1600" b="1" u="sng" dirty="0">
                <a:effectLst/>
              </a:rPr>
              <a:t>Positive Correlation</a:t>
            </a:r>
            <a:r>
              <a:rPr lang="en-US" sz="1600" b="1" dirty="0">
                <a:effectLst/>
              </a:rPr>
              <a:t>:</a:t>
            </a:r>
          </a:p>
          <a:p>
            <a:pPr marL="342900" marR="0" lvl="0" indent="-342900">
              <a:lnSpc>
                <a:spcPct val="150000"/>
              </a:lnSpc>
              <a:spcBef>
                <a:spcPts val="0"/>
              </a:spcBef>
              <a:spcAft>
                <a:spcPts val="0"/>
              </a:spcAft>
              <a:buFont typeface="Symbol" panose="05050102010706020507" pitchFamily="18" charset="2"/>
              <a:buChar char=""/>
            </a:pPr>
            <a:r>
              <a:rPr lang="en-US" sz="1600" b="0" dirty="0">
                <a:effectLst/>
              </a:rPr>
              <a:t>Schooling</a:t>
            </a:r>
          </a:p>
          <a:p>
            <a:pPr marL="342900" marR="0" lvl="0" indent="-342900">
              <a:lnSpc>
                <a:spcPct val="150000"/>
              </a:lnSpc>
              <a:spcBef>
                <a:spcPts val="0"/>
              </a:spcBef>
              <a:spcAft>
                <a:spcPts val="0"/>
              </a:spcAft>
              <a:buFont typeface="Symbol" panose="05050102010706020507" pitchFamily="18" charset="2"/>
              <a:buChar char=""/>
            </a:pPr>
            <a:r>
              <a:rPr lang="en-US" sz="1600" b="0" dirty="0">
                <a:effectLst/>
              </a:rPr>
              <a:t>Income composition of resources</a:t>
            </a:r>
          </a:p>
          <a:p>
            <a:pPr marL="342900" marR="0" lvl="0" indent="-342900">
              <a:lnSpc>
                <a:spcPct val="150000"/>
              </a:lnSpc>
              <a:spcBef>
                <a:spcPts val="0"/>
              </a:spcBef>
              <a:spcAft>
                <a:spcPts val="0"/>
              </a:spcAft>
              <a:buFont typeface="Symbol" panose="05050102010706020507" pitchFamily="18" charset="2"/>
              <a:buChar char=""/>
            </a:pPr>
            <a:r>
              <a:rPr lang="en-US" sz="1600" b="0" dirty="0">
                <a:effectLst/>
              </a:rPr>
              <a:t>BMI</a:t>
            </a:r>
          </a:p>
          <a:p>
            <a:pPr marL="0" marR="0">
              <a:lnSpc>
                <a:spcPct val="115000"/>
              </a:lnSpc>
              <a:spcBef>
                <a:spcPts val="0"/>
              </a:spcBef>
              <a:spcAft>
                <a:spcPts val="0"/>
              </a:spcAft>
            </a:pPr>
            <a:endParaRPr lang="en-US" sz="1600" b="0" dirty="0">
              <a:effectLst/>
            </a:endParaRPr>
          </a:p>
          <a:p>
            <a:pPr marL="0" marR="0">
              <a:lnSpc>
                <a:spcPct val="115000"/>
              </a:lnSpc>
              <a:spcBef>
                <a:spcPts val="0"/>
              </a:spcBef>
              <a:spcAft>
                <a:spcPts val="0"/>
              </a:spcAft>
            </a:pPr>
            <a:endParaRPr lang="en-US" sz="1600" b="0" dirty="0">
              <a:effectLst/>
            </a:endParaRPr>
          </a:p>
          <a:p>
            <a:pPr marL="0" marR="0">
              <a:lnSpc>
                <a:spcPct val="115000"/>
              </a:lnSpc>
              <a:spcBef>
                <a:spcPts val="0"/>
              </a:spcBef>
              <a:spcAft>
                <a:spcPts val="0"/>
              </a:spcAft>
            </a:pPr>
            <a:endParaRPr lang="en-US" sz="1600" dirty="0"/>
          </a:p>
          <a:p>
            <a:pPr marL="0" marR="0">
              <a:lnSpc>
                <a:spcPct val="115000"/>
              </a:lnSpc>
              <a:spcBef>
                <a:spcPts val="0"/>
              </a:spcBef>
              <a:spcAft>
                <a:spcPts val="0"/>
              </a:spcAft>
            </a:pPr>
            <a:endParaRPr lang="en-US" sz="1600" b="0" dirty="0">
              <a:effectLst/>
            </a:endParaRPr>
          </a:p>
          <a:p>
            <a:pPr marL="0" marR="0">
              <a:lnSpc>
                <a:spcPct val="115000"/>
              </a:lnSpc>
              <a:spcBef>
                <a:spcPts val="0"/>
              </a:spcBef>
              <a:spcAft>
                <a:spcPts val="0"/>
              </a:spcAft>
            </a:pPr>
            <a:endParaRPr lang="en-US" sz="1600" b="0" dirty="0">
              <a:effectLst/>
            </a:endParaRPr>
          </a:p>
          <a:p>
            <a:pPr marL="0" marR="0">
              <a:lnSpc>
                <a:spcPct val="115000"/>
              </a:lnSpc>
              <a:spcBef>
                <a:spcPts val="0"/>
              </a:spcBef>
              <a:spcAft>
                <a:spcPts val="0"/>
              </a:spcAft>
            </a:pPr>
            <a:r>
              <a:rPr lang="en-US" sz="1600" b="1" u="sng" dirty="0">
                <a:effectLst/>
              </a:rPr>
              <a:t>Negative Correlation:</a:t>
            </a:r>
            <a:endParaRPr lang="en-US" sz="1600" b="1" dirty="0">
              <a:effectLst/>
            </a:endParaRPr>
          </a:p>
          <a:p>
            <a:pPr marL="342900" marR="0" lvl="0" indent="-342900">
              <a:lnSpc>
                <a:spcPct val="150000"/>
              </a:lnSpc>
              <a:spcBef>
                <a:spcPts val="0"/>
              </a:spcBef>
              <a:spcAft>
                <a:spcPts val="0"/>
              </a:spcAft>
              <a:buFont typeface="Symbol" panose="05050102010706020507" pitchFamily="18" charset="2"/>
              <a:buChar char=""/>
            </a:pPr>
            <a:r>
              <a:rPr lang="en-US" sz="1600" b="0" dirty="0">
                <a:effectLst/>
              </a:rPr>
              <a:t>Adult Mortality</a:t>
            </a:r>
          </a:p>
          <a:p>
            <a:pPr marL="342900" marR="0" lvl="0" indent="-342900">
              <a:lnSpc>
                <a:spcPct val="150000"/>
              </a:lnSpc>
              <a:spcBef>
                <a:spcPts val="0"/>
              </a:spcBef>
              <a:spcAft>
                <a:spcPts val="0"/>
              </a:spcAft>
              <a:buFont typeface="Symbol" panose="05050102010706020507" pitchFamily="18" charset="2"/>
              <a:buChar char=""/>
            </a:pPr>
            <a:r>
              <a:rPr lang="en-US" sz="1600" b="0" dirty="0">
                <a:effectLst/>
              </a:rPr>
              <a:t>HIV/AIDS</a:t>
            </a:r>
          </a:p>
          <a:p>
            <a:pPr marL="342900" marR="0" lvl="0" indent="-342900">
              <a:lnSpc>
                <a:spcPct val="150000"/>
              </a:lnSpc>
              <a:spcBef>
                <a:spcPts val="0"/>
              </a:spcBef>
              <a:spcAft>
                <a:spcPts val="0"/>
              </a:spcAft>
              <a:buFont typeface="Symbol" panose="05050102010706020507" pitchFamily="18" charset="2"/>
              <a:buChar char=""/>
            </a:pPr>
            <a:r>
              <a:rPr lang="en-US" sz="1600" b="0" dirty="0">
                <a:effectLst/>
              </a:rPr>
              <a:t>Thinness_1_9_years</a:t>
            </a:r>
            <a:endParaRPr lang="en-US" sz="1600" b="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17330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a:xfrm>
            <a:off x="317696" y="363078"/>
            <a:ext cx="10515600" cy="1013509"/>
          </a:xfrm>
        </p:spPr>
        <p:txBody>
          <a:bodyPr/>
          <a:lstStyle/>
          <a:p>
            <a:pPr algn="l"/>
            <a:r>
              <a:rPr lang="en-US" dirty="0"/>
              <a:t>Lasso Regression – Best Features</a:t>
            </a:r>
          </a:p>
        </p:txBody>
      </p:sp>
      <p:sp>
        <p:nvSpPr>
          <p:cNvPr id="30" name="文本占位符 29">
            <a:extLst>
              <a:ext uri="{FF2B5EF4-FFF2-40B4-BE49-F238E27FC236}">
                <a16:creationId xmlns:a16="http://schemas.microsoft.com/office/drawing/2014/main" id="{99E3B6AA-5679-428D-B466-0173CBC55728}"/>
              </a:ext>
            </a:extLst>
          </p:cNvPr>
          <p:cNvSpPr>
            <a:spLocks noGrp="1"/>
          </p:cNvSpPr>
          <p:nvPr>
            <p:ph type="body" sz="quarter" idx="28"/>
          </p:nvPr>
        </p:nvSpPr>
        <p:spPr/>
        <p:txBody>
          <a:bodyPr/>
          <a:lstStyle/>
          <a:p>
            <a:r>
              <a:rPr lang="en-US" sz="1200" dirty="0">
                <a:effectLst/>
                <a:ea typeface="Times New Roman" panose="02020603050405020304" pitchFamily="18" charset="0"/>
              </a:rPr>
              <a:t>Average Body Mass Index of the entire population</a:t>
            </a:r>
            <a:endParaRPr lang="zh-CN" altLang="en-US" sz="1050" dirty="0"/>
          </a:p>
        </p:txBody>
      </p:sp>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a:t>Polio</a:t>
            </a:r>
          </a:p>
          <a:p>
            <a:endParaRPr lang="zh-CN" altLang="en-US" dirty="0"/>
          </a:p>
        </p:txBody>
      </p:sp>
      <p:sp>
        <p:nvSpPr>
          <p:cNvPr id="38" name="文本占位符 37">
            <a:extLst>
              <a:ext uri="{FF2B5EF4-FFF2-40B4-BE49-F238E27FC236}">
                <a16:creationId xmlns:a16="http://schemas.microsoft.com/office/drawing/2014/main" id="{6BEF3457-28AE-41BA-B285-C77561919C1A}"/>
              </a:ext>
            </a:extLst>
          </p:cNvPr>
          <p:cNvSpPr>
            <a:spLocks noGrp="1"/>
          </p:cNvSpPr>
          <p:nvPr>
            <p:ph type="body" sz="quarter" idx="50"/>
          </p:nvPr>
        </p:nvSpPr>
        <p:spPr/>
        <p:txBody>
          <a:bodyPr/>
          <a:lstStyle/>
          <a:p>
            <a:r>
              <a:rPr lang="en-US" sz="1200" dirty="0">
                <a:effectLst/>
                <a:ea typeface="Times New Roman" panose="02020603050405020304" pitchFamily="18" charset="0"/>
              </a:rPr>
              <a:t>Polio (Pol3) immunization coverage among 1-year-olds (%)</a:t>
            </a:r>
            <a:endParaRPr lang="zh-CN" altLang="en-US" sz="1050" dirty="0"/>
          </a:p>
        </p:txBody>
      </p:sp>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p:txBody>
          <a:bodyPr/>
          <a:lstStyle/>
          <a:p>
            <a:r>
              <a:rPr lang="en-US" altLang="zh-CN" dirty="0"/>
              <a:t>Diphtheria</a:t>
            </a:r>
          </a:p>
          <a:p>
            <a:endParaRPr lang="zh-CN" altLang="en-US" dirty="0"/>
          </a:p>
        </p:txBody>
      </p:sp>
      <p:sp>
        <p:nvSpPr>
          <p:cNvPr id="40" name="文本占位符 39">
            <a:extLst>
              <a:ext uri="{FF2B5EF4-FFF2-40B4-BE49-F238E27FC236}">
                <a16:creationId xmlns:a16="http://schemas.microsoft.com/office/drawing/2014/main" id="{17095E6E-F279-4342-B53E-E53B820336B3}"/>
              </a:ext>
            </a:extLst>
          </p:cNvPr>
          <p:cNvSpPr>
            <a:spLocks noGrp="1"/>
          </p:cNvSpPr>
          <p:nvPr>
            <p:ph type="body" sz="quarter" idx="52"/>
          </p:nvPr>
        </p:nvSpPr>
        <p:spPr/>
        <p:txBody>
          <a:bodyPr/>
          <a:lstStyle/>
          <a:p>
            <a:r>
              <a:rPr lang="en-US" sz="1200" dirty="0">
                <a:effectLst/>
                <a:ea typeface="Times New Roman" panose="02020603050405020304" pitchFamily="18" charset="0"/>
              </a:rPr>
              <a:t>Diphtheria tetanus toxoid and pertussis (DTP3) immunization coverage among 1-year-olds (%)</a:t>
            </a:r>
            <a:endParaRPr lang="en-US" altLang="zh-CN" sz="1050" dirty="0"/>
          </a:p>
        </p:txBody>
      </p:sp>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r>
              <a:rPr lang="en-US" altLang="zh-CN" sz="1600" dirty="0"/>
              <a:t>Income Composition of resources</a:t>
            </a:r>
          </a:p>
          <a:p>
            <a:endParaRPr lang="zh-CN" altLang="en-US" sz="1600" dirty="0"/>
          </a:p>
        </p:txBody>
      </p:sp>
      <p:sp>
        <p:nvSpPr>
          <p:cNvPr id="42" name="文本占位符 41">
            <a:extLst>
              <a:ext uri="{FF2B5EF4-FFF2-40B4-BE49-F238E27FC236}">
                <a16:creationId xmlns:a16="http://schemas.microsoft.com/office/drawing/2014/main" id="{6BF979FF-A4F0-4625-889A-AB985F98B2D4}"/>
              </a:ext>
            </a:extLst>
          </p:cNvPr>
          <p:cNvSpPr>
            <a:spLocks noGrp="1"/>
          </p:cNvSpPr>
          <p:nvPr>
            <p:ph type="body" sz="quarter" idx="54"/>
          </p:nvPr>
        </p:nvSpPr>
        <p:spPr>
          <a:xfrm>
            <a:off x="7350339" y="5303159"/>
            <a:ext cx="1691687" cy="811178"/>
          </a:xfrm>
        </p:spPr>
        <p:txBody>
          <a:bodyPr/>
          <a:lstStyle/>
          <a:p>
            <a:pPr lvl="0"/>
            <a:r>
              <a:rPr lang="en-US" sz="1200" dirty="0">
                <a:effectLst/>
                <a:ea typeface="Times New Roman" panose="02020603050405020304" pitchFamily="18" charset="0"/>
              </a:rPr>
              <a:t>Human Development Index in terms of income composition of resources (index ranging from 0 to 1)</a:t>
            </a:r>
            <a:endParaRPr lang="en-US" sz="1050" dirty="0"/>
          </a:p>
        </p:txBody>
      </p:sp>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Schooling</a:t>
            </a:r>
          </a:p>
          <a:p>
            <a:endParaRPr lang="zh-CN" altLang="en-US" dirty="0"/>
          </a:p>
        </p:txBody>
      </p:sp>
      <p:sp>
        <p:nvSpPr>
          <p:cNvPr id="50" name="文本占位符 49">
            <a:extLst>
              <a:ext uri="{FF2B5EF4-FFF2-40B4-BE49-F238E27FC236}">
                <a16:creationId xmlns:a16="http://schemas.microsoft.com/office/drawing/2014/main" id="{4E9BE8F8-2FF1-43CB-B1AA-4F07E411D171}"/>
              </a:ext>
            </a:extLst>
          </p:cNvPr>
          <p:cNvSpPr>
            <a:spLocks noGrp="1"/>
          </p:cNvSpPr>
          <p:nvPr>
            <p:ph type="body" sz="quarter" idx="56"/>
          </p:nvPr>
        </p:nvSpPr>
        <p:spPr/>
        <p:txBody>
          <a:bodyPr/>
          <a:lstStyle/>
          <a:p>
            <a:r>
              <a:rPr lang="en-US" sz="1200" dirty="0">
                <a:effectLst/>
                <a:ea typeface="Times New Roman" panose="02020603050405020304" pitchFamily="18" charset="0"/>
              </a:rPr>
              <a:t>Number of years of Schooling(years</a:t>
            </a:r>
            <a:endParaRPr lang="zh-CN" altLang="en-US" sz="1050"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17</a:t>
            </a:fld>
            <a:endParaRPr lang="en-US" altLang="zh-CN" dirty="0"/>
          </a:p>
        </p:txBody>
      </p:sp>
      <p:pic>
        <p:nvPicPr>
          <p:cNvPr id="53" name="Picture Placeholder 52">
            <a:extLst>
              <a:ext uri="{FF2B5EF4-FFF2-40B4-BE49-F238E27FC236}">
                <a16:creationId xmlns:a16="http://schemas.microsoft.com/office/drawing/2014/main" id="{D017B6FF-80D0-189A-682E-B50E31A79808}"/>
              </a:ext>
            </a:extLst>
          </p:cNvPr>
          <p:cNvPicPr>
            <a:picLocks noGrp="1" noChangeAspect="1"/>
          </p:cNvPicPr>
          <p:nvPr>
            <p:ph type="pic" sz="quarter" idx="57"/>
          </p:nvPr>
        </p:nvPicPr>
        <p:blipFill rotWithShape="1">
          <a:blip r:embed="rId3"/>
          <a:srcRect t="-63603" b="-63603"/>
          <a:stretch/>
        </p:blipFill>
        <p:spPr/>
      </p:pic>
      <p:pic>
        <p:nvPicPr>
          <p:cNvPr id="55" name="Picture Placeholder 54">
            <a:extLst>
              <a:ext uri="{FF2B5EF4-FFF2-40B4-BE49-F238E27FC236}">
                <a16:creationId xmlns:a16="http://schemas.microsoft.com/office/drawing/2014/main" id="{8A2EE049-6163-13CE-BCAA-387EA8B74A74}"/>
              </a:ext>
            </a:extLst>
          </p:cNvPr>
          <p:cNvPicPr>
            <a:picLocks noGrp="1" noChangeAspect="1"/>
          </p:cNvPicPr>
          <p:nvPr>
            <p:ph type="pic" sz="quarter" idx="58"/>
          </p:nvPr>
        </p:nvPicPr>
        <p:blipFill rotWithShape="1">
          <a:blip r:embed="rId4"/>
          <a:srcRect t="-35668" b="-35668"/>
          <a:stretch/>
        </p:blipFill>
        <p:spPr/>
      </p:pic>
      <p:pic>
        <p:nvPicPr>
          <p:cNvPr id="57" name="Picture Placeholder 56">
            <a:extLst>
              <a:ext uri="{FF2B5EF4-FFF2-40B4-BE49-F238E27FC236}">
                <a16:creationId xmlns:a16="http://schemas.microsoft.com/office/drawing/2014/main" id="{F4FE88DC-66C8-EF78-273C-16807670DEAB}"/>
              </a:ext>
            </a:extLst>
          </p:cNvPr>
          <p:cNvPicPr>
            <a:picLocks noGrp="1" noChangeAspect="1"/>
          </p:cNvPicPr>
          <p:nvPr>
            <p:ph type="pic" sz="quarter" idx="59"/>
          </p:nvPr>
        </p:nvPicPr>
        <p:blipFill rotWithShape="1">
          <a:blip r:embed="rId5"/>
          <a:srcRect t="-23154" b="-23154"/>
          <a:stretch/>
        </p:blipFill>
        <p:spPr/>
      </p:pic>
      <p:pic>
        <p:nvPicPr>
          <p:cNvPr id="59" name="Picture Placeholder 58">
            <a:extLst>
              <a:ext uri="{FF2B5EF4-FFF2-40B4-BE49-F238E27FC236}">
                <a16:creationId xmlns:a16="http://schemas.microsoft.com/office/drawing/2014/main" id="{899BC59E-CA8C-E325-FFC9-467448965F28}"/>
              </a:ext>
            </a:extLst>
          </p:cNvPr>
          <p:cNvPicPr>
            <a:picLocks noGrp="1" noChangeAspect="1"/>
          </p:cNvPicPr>
          <p:nvPr>
            <p:ph type="pic" sz="quarter" idx="60"/>
          </p:nvPr>
        </p:nvPicPr>
        <p:blipFill rotWithShape="1">
          <a:blip r:embed="rId6"/>
          <a:srcRect t="-35161" b="-35161"/>
          <a:stretch/>
        </p:blipFill>
        <p:spPr/>
      </p:pic>
      <p:pic>
        <p:nvPicPr>
          <p:cNvPr id="61" name="Picture Placeholder 60">
            <a:extLst>
              <a:ext uri="{FF2B5EF4-FFF2-40B4-BE49-F238E27FC236}">
                <a16:creationId xmlns:a16="http://schemas.microsoft.com/office/drawing/2014/main" id="{E3A57CBA-2D1C-0694-E464-B574E5F9EAE8}"/>
              </a:ext>
            </a:extLst>
          </p:cNvPr>
          <p:cNvPicPr>
            <a:picLocks noGrp="1" noChangeAspect="1"/>
          </p:cNvPicPr>
          <p:nvPr>
            <p:ph type="pic" sz="quarter" idx="61"/>
          </p:nvPr>
        </p:nvPicPr>
        <p:blipFill rotWithShape="1">
          <a:blip r:embed="rId7"/>
          <a:srcRect t="-29461" b="-29461"/>
          <a:stretch/>
        </p:blipFill>
        <p:spPr/>
      </p:pic>
      <p:sp>
        <p:nvSpPr>
          <p:cNvPr id="62" name="文本占位符 36">
            <a:extLst>
              <a:ext uri="{FF2B5EF4-FFF2-40B4-BE49-F238E27FC236}">
                <a16:creationId xmlns:a16="http://schemas.microsoft.com/office/drawing/2014/main" id="{C8C8CF17-BEBD-72E0-0ED6-8D8AD4A35A5A}"/>
              </a:ext>
            </a:extLst>
          </p:cNvPr>
          <p:cNvSpPr txBox="1">
            <a:spLocks/>
          </p:cNvSpPr>
          <p:nvPr/>
        </p:nvSpPr>
        <p:spPr>
          <a:xfrm>
            <a:off x="819682" y="4456056"/>
            <a:ext cx="1877575" cy="506399"/>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BMI</a:t>
            </a:r>
          </a:p>
          <a:p>
            <a:endParaRPr lang="zh-CN" altLang="en-US" dirty="0"/>
          </a:p>
        </p:txBody>
      </p:sp>
    </p:spTree>
    <p:extLst>
      <p:ext uri="{BB962C8B-B14F-4D97-AF65-F5344CB8AC3E}">
        <p14:creationId xmlns:p14="http://schemas.microsoft.com/office/powerpoint/2010/main" val="251714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213154" y="384108"/>
            <a:ext cx="10515600" cy="946572"/>
          </a:xfrm>
        </p:spPr>
        <p:txBody>
          <a:bodyPr/>
          <a:lstStyle/>
          <a:p>
            <a:r>
              <a:rPr lang="en-US" dirty="0"/>
              <a:t>OLS - Best Features</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Year</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Year Observed</a:t>
            </a:r>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Hepatitis - B</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sz="1200" dirty="0">
                <a:effectLst/>
                <a:ea typeface="Times New Roman" panose="02020603050405020304" pitchFamily="18" charset="0"/>
              </a:rPr>
              <a:t>Hepatitis B (</a:t>
            </a:r>
            <a:r>
              <a:rPr lang="en-US" sz="1200" dirty="0" err="1">
                <a:effectLst/>
                <a:ea typeface="Times New Roman" panose="02020603050405020304" pitchFamily="18" charset="0"/>
              </a:rPr>
              <a:t>HepB</a:t>
            </a:r>
            <a:r>
              <a:rPr lang="en-US" sz="1200" dirty="0">
                <a:effectLst/>
                <a:ea typeface="Times New Roman" panose="02020603050405020304" pitchFamily="18" charset="0"/>
              </a:rPr>
              <a:t>) immunization coverage among 1-year-olds (%)</a:t>
            </a:r>
            <a:endParaRPr lang="en-US" altLang="zh-CN" sz="1050" noProof="0" dirty="0"/>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GDP</a:t>
            </a:r>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sz="1200" dirty="0">
                <a:effectLst/>
                <a:ea typeface="Times New Roman" panose="02020603050405020304" pitchFamily="18" charset="0"/>
              </a:rPr>
              <a:t>Gross Domestic Product per capita (in USD)</a:t>
            </a:r>
            <a:endParaRPr lang="zh-CN" altLang="en-US" sz="1050"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a:lstStyle/>
          <a:p>
            <a:r>
              <a:rPr lang="en-US" dirty="0"/>
              <a:t>Population</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p:txBody>
          <a:bodyPr/>
          <a:lstStyle/>
          <a:p>
            <a:r>
              <a:rPr lang="en-US" sz="1200" dirty="0">
                <a:effectLst/>
                <a:ea typeface="Times New Roman" panose="02020603050405020304" pitchFamily="18" charset="0"/>
              </a:rPr>
              <a:t>The population of the country</a:t>
            </a:r>
            <a:endParaRPr lang="zh-CN" altLang="en-US" sz="1050"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a:lstStyle/>
          <a:p>
            <a:pPr marL="0" marR="0">
              <a:lnSpc>
                <a:spcPct val="115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thinness_1_19_years</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25" name="文本占位符 24">
            <a:extLst>
              <a:ext uri="{FF2B5EF4-FFF2-40B4-BE49-F238E27FC236}">
                <a16:creationId xmlns:a16="http://schemas.microsoft.com/office/drawing/2014/main" id="{5140B95D-A59E-4E6C-BF07-5DD5E0E818A0}"/>
              </a:ext>
            </a:extLst>
          </p:cNvPr>
          <p:cNvSpPr>
            <a:spLocks noGrp="1"/>
          </p:cNvSpPr>
          <p:nvPr>
            <p:ph type="body" sz="quarter" idx="45"/>
          </p:nvPr>
        </p:nvSpPr>
        <p:spPr/>
        <p:txBody>
          <a:bodyPr/>
          <a:lstStyle/>
          <a:p>
            <a:r>
              <a:rPr lang="en-US" sz="1200" dirty="0">
                <a:effectLst/>
                <a:ea typeface="Times New Roman" panose="02020603050405020304" pitchFamily="18" charset="0"/>
              </a:rPr>
              <a:t>Prevalence of thinness among children and adolescents for Age 10 to 19 (%)</a:t>
            </a:r>
            <a:endParaRPr lang="zh-CN" altLang="en-US" sz="1050"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18</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12543" y="707105"/>
            <a:ext cx="4384296" cy="1506166"/>
          </a:xfrm>
        </p:spPr>
        <p:txBody>
          <a:bodyPr/>
          <a:lstStyle/>
          <a:p>
            <a:r>
              <a:rPr lang="en-US" dirty="0"/>
              <a:t>Findings and Recommendation</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Model</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r>
              <a:rPr lang="en-US" sz="1600" dirty="0"/>
              <a:t>Linear Regression model applied on normalized data provides the best result for Life Expectancy prediction.</a:t>
            </a:r>
          </a:p>
          <a:p>
            <a:r>
              <a:rPr lang="en-US" sz="1600" dirty="0"/>
              <a:t>The score (R2) turned out to be 83.54% with a Root Mean Square Error of 0.00513</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71609" y="2984685"/>
            <a:ext cx="5922560" cy="420683"/>
          </a:xfrm>
        </p:spPr>
        <p:txBody>
          <a:bodyPr/>
          <a:lstStyle/>
          <a:p>
            <a:r>
              <a:rPr lang="en-US" dirty="0"/>
              <a:t>Features having a high impact on the target variable Life Expectancy</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71608" y="3419684"/>
            <a:ext cx="5162709" cy="2798236"/>
          </a:xfrm>
        </p:spPr>
        <p:txBody>
          <a:bodyPr/>
          <a:lstStyle/>
          <a:p>
            <a:r>
              <a:rPr lang="en-US" dirty="0"/>
              <a:t>Schooling</a:t>
            </a:r>
          </a:p>
          <a:p>
            <a:r>
              <a:rPr lang="en-US" dirty="0"/>
              <a:t>Income composition of resources</a:t>
            </a:r>
          </a:p>
          <a:p>
            <a:r>
              <a:rPr lang="en-US" dirty="0"/>
              <a:t>BMI</a:t>
            </a:r>
          </a:p>
          <a:p>
            <a:r>
              <a:rPr lang="en-US" dirty="0"/>
              <a:t>Polio</a:t>
            </a:r>
          </a:p>
          <a:p>
            <a:r>
              <a:rPr lang="en-US" dirty="0"/>
              <a:t>Diphtheria</a:t>
            </a:r>
          </a:p>
          <a:p>
            <a:r>
              <a:rPr lang="en-US" dirty="0"/>
              <a:t>GDP</a:t>
            </a:r>
          </a:p>
          <a:p>
            <a:r>
              <a:rPr lang="en-US" dirty="0"/>
              <a:t>Adult Mortality</a:t>
            </a:r>
          </a:p>
          <a:p>
            <a:r>
              <a:rPr lang="en-US" dirty="0"/>
              <a:t>HIV/AIDS</a:t>
            </a:r>
          </a:p>
          <a:p>
            <a:endParaRPr lang="en-US" dirty="0"/>
          </a:p>
          <a:p>
            <a:endParaRPr lang="en-US" dirty="0"/>
          </a:p>
          <a:p>
            <a:endParaRPr lang="en-US" dirty="0"/>
          </a:p>
          <a:p>
            <a:endParaRPr lang="en-US" dirty="0"/>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528" r="2528"/>
          <a:stretch>
            <a:fillRect/>
          </a:stretch>
        </p:blipFill>
        <p:spPr>
          <a:xfrm>
            <a:off x="4705680" y="2701744"/>
            <a:ext cx="536270" cy="565882"/>
          </a:xfrm>
        </p:spPr>
      </p:pic>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19</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Summary</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Data Mining &amp; EDA</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Predictive Modeling and Analysis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Findings and Recommendation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Ethical Consideration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674530" y="303091"/>
            <a:ext cx="6599429" cy="791908"/>
          </a:xfrm>
        </p:spPr>
        <p:txBody>
          <a:bodyPr/>
          <a:lstStyle/>
          <a:p>
            <a:r>
              <a:rPr lang="en-US" dirty="0"/>
              <a:t>Suggestions</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20</a:t>
            </a:fld>
            <a:endParaRPr lang="en-US" altLang="zh-CN" dirty="0"/>
          </a:p>
        </p:txBody>
      </p:sp>
      <p:sp>
        <p:nvSpPr>
          <p:cNvPr id="12" name="TextBox 11">
            <a:extLst>
              <a:ext uri="{FF2B5EF4-FFF2-40B4-BE49-F238E27FC236}">
                <a16:creationId xmlns:a16="http://schemas.microsoft.com/office/drawing/2014/main" id="{ABC52FFE-6506-B188-26DD-3E0C83E46764}"/>
              </a:ext>
            </a:extLst>
          </p:cNvPr>
          <p:cNvSpPr txBox="1"/>
          <p:nvPr/>
        </p:nvSpPr>
        <p:spPr>
          <a:xfrm>
            <a:off x="3674530" y="1421359"/>
            <a:ext cx="6850780" cy="4585807"/>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US" dirty="0">
                <a:effectLst/>
                <a:ea typeface="Calibri" panose="020F0502020204030204" pitchFamily="34" charset="0"/>
                <a:cs typeface="Latha" panose="020B0604020202020204" pitchFamily="34" charset="0"/>
              </a:rPr>
              <a:t>Schooling is having a high impact on our target “life expectancy”. So, providing proper education to children would increase the life expectancy of the people</a:t>
            </a:r>
          </a:p>
          <a:p>
            <a:pPr marL="342900" marR="0" lvl="0" indent="-342900">
              <a:lnSpc>
                <a:spcPct val="106000"/>
              </a:lnSpc>
              <a:spcBef>
                <a:spcPts val="0"/>
              </a:spcBef>
              <a:spcAft>
                <a:spcPts val="0"/>
              </a:spcAft>
              <a:buFont typeface="Symbol" panose="05050102010706020507" pitchFamily="18" charset="2"/>
              <a:buChar char=""/>
            </a:pPr>
            <a:r>
              <a:rPr lang="en-US" dirty="0">
                <a:effectLst/>
                <a:ea typeface="Calibri" panose="020F0502020204030204" pitchFamily="34" charset="0"/>
                <a:cs typeface="Latha" panose="020B0604020202020204" pitchFamily="34" charset="0"/>
              </a:rPr>
              <a:t> Providing proper vaccinations like Polio, Diphtheria, and Hepatitis-B to children at the correct age also improves the life expectancy of the people in the country.</a:t>
            </a:r>
          </a:p>
          <a:p>
            <a:pPr marL="342900" marR="0" lvl="0" indent="-342900">
              <a:lnSpc>
                <a:spcPct val="106000"/>
              </a:lnSpc>
              <a:spcBef>
                <a:spcPts val="0"/>
              </a:spcBef>
              <a:spcAft>
                <a:spcPts val="0"/>
              </a:spcAft>
              <a:buFont typeface="Symbol" panose="05050102010706020507" pitchFamily="18" charset="2"/>
              <a:buChar char=""/>
            </a:pPr>
            <a:r>
              <a:rPr lang="en-US" dirty="0">
                <a:effectLst/>
                <a:ea typeface="Calibri" panose="020F0502020204030204" pitchFamily="34" charset="0"/>
                <a:cs typeface="Latha" panose="020B0604020202020204" pitchFamily="34" charset="0"/>
              </a:rPr>
              <a:t> Income composition of resource is also having an impact on life expectancy. People who earn more have a longer life compared to those who earn less. So, the government should focus on improving the household income for the people. </a:t>
            </a:r>
          </a:p>
          <a:p>
            <a:pPr marL="342900" marR="0" lvl="0" indent="-342900">
              <a:lnSpc>
                <a:spcPct val="106000"/>
              </a:lnSpc>
              <a:spcBef>
                <a:spcPts val="0"/>
              </a:spcBef>
              <a:spcAft>
                <a:spcPts val="800"/>
              </a:spcAft>
              <a:buFont typeface="Symbol" panose="05050102010706020507" pitchFamily="18" charset="2"/>
              <a:buChar char=""/>
            </a:pPr>
            <a:r>
              <a:rPr lang="en-US" dirty="0">
                <a:effectLst/>
                <a:ea typeface="Calibri" panose="020F0502020204030204" pitchFamily="34" charset="0"/>
                <a:cs typeface="Latha" panose="020B0604020202020204" pitchFamily="34" charset="0"/>
              </a:rPr>
              <a:t>Individuals should focus on improving their BMI which would subsequently improve their lifetime. </a:t>
            </a:r>
            <a:endParaRPr lang="en-US" dirty="0">
              <a:ea typeface="Calibri" panose="020F0502020204030204" pitchFamily="34" charset="0"/>
              <a:cs typeface="Latha" panose="020B0604020202020204" pitchFamily="34" charset="0"/>
            </a:endParaRPr>
          </a:p>
          <a:p>
            <a:pPr marL="342900" marR="0" lvl="0" indent="-342900">
              <a:lnSpc>
                <a:spcPct val="106000"/>
              </a:lnSpc>
              <a:spcBef>
                <a:spcPts val="0"/>
              </a:spcBef>
              <a:spcAft>
                <a:spcPts val="800"/>
              </a:spcAft>
              <a:buFont typeface="Symbol" panose="05050102010706020507" pitchFamily="18" charset="2"/>
              <a:buChar char=""/>
            </a:pPr>
            <a:r>
              <a:rPr lang="en-US" dirty="0">
                <a:effectLst/>
                <a:ea typeface="Calibri" panose="020F0502020204030204" pitchFamily="34" charset="0"/>
                <a:cs typeface="Latha" panose="020B0604020202020204" pitchFamily="34" charset="0"/>
              </a:rPr>
              <a:t>GDP is also having a positive correlation with life expectancy. So, the government should focus on improving the GDP of their country which would increase the life expectancy of the people.</a:t>
            </a:r>
            <a:endParaRPr lang="en-US" dirty="0"/>
          </a:p>
        </p:txBody>
      </p:sp>
    </p:spTree>
    <p:extLst>
      <p:ext uri="{BB962C8B-B14F-4D97-AF65-F5344CB8AC3E}">
        <p14:creationId xmlns:p14="http://schemas.microsoft.com/office/powerpoint/2010/main" val="418214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12543" y="707105"/>
            <a:ext cx="4384296" cy="1506166"/>
          </a:xfrm>
        </p:spPr>
        <p:txBody>
          <a:bodyPr/>
          <a:lstStyle/>
          <a:p>
            <a:r>
              <a:rPr lang="en-US" dirty="0"/>
              <a:t>Ethical Considerations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21</a:t>
            </a:fld>
            <a:endParaRPr lang="en-US" altLang="zh-CN" dirty="0"/>
          </a:p>
        </p:txBody>
      </p:sp>
      <p:sp>
        <p:nvSpPr>
          <p:cNvPr id="20" name="Text Placeholder 6">
            <a:extLst>
              <a:ext uri="{FF2B5EF4-FFF2-40B4-BE49-F238E27FC236}">
                <a16:creationId xmlns:a16="http://schemas.microsoft.com/office/drawing/2014/main" id="{455CD061-91DC-0CCA-1A2D-01D3E0DAC998}"/>
              </a:ext>
            </a:extLst>
          </p:cNvPr>
          <p:cNvSpPr txBox="1">
            <a:spLocks/>
          </p:cNvSpPr>
          <p:nvPr/>
        </p:nvSpPr>
        <p:spPr>
          <a:xfrm>
            <a:off x="4237892" y="707104"/>
            <a:ext cx="6563357" cy="521539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effectLst/>
                <a:ea typeface="Calibri" panose="020F0502020204030204" pitchFamily="34" charset="0"/>
                <a:cs typeface="Latha" panose="020B0604020202020204" pitchFamily="34" charset="0"/>
              </a:rPr>
              <a:t>One of the ethical considerations for this project is the consideration of results from the analysis in decision-making. Some of the conclusions made from this project’s study could be incorrect or misrepresented due to insufficient or incorrect data. So, while sharing the outcome of this project with a larger audience, the underlying assumptions and data considerations should be shared.</a:t>
            </a:r>
            <a:endParaRPr lang="en-US" sz="1800" dirty="0">
              <a:cs typeface="Latha" panose="020B0604020202020204" pitchFamily="34" charset="0"/>
            </a:endParaRPr>
          </a:p>
          <a:p>
            <a:pPr algn="just"/>
            <a:endParaRPr lang="en-US" sz="1800" dirty="0">
              <a:cs typeface="Latha" panose="020B0604020202020204" pitchFamily="34" charset="0"/>
            </a:endParaRPr>
          </a:p>
          <a:p>
            <a:pPr algn="just"/>
            <a:r>
              <a:rPr lang="en-US" sz="1800" dirty="0">
                <a:ea typeface="Calibri" panose="020F0502020204030204" pitchFamily="34" charset="0"/>
                <a:cs typeface="Latha" panose="020B0604020202020204" pitchFamily="34" charset="0"/>
              </a:rPr>
              <a:t>N</a:t>
            </a:r>
            <a:r>
              <a:rPr lang="en-US" sz="1800" dirty="0">
                <a:effectLst/>
                <a:ea typeface="Calibri" panose="020F0502020204030204" pitchFamily="34" charset="0"/>
                <a:cs typeface="Latha" panose="020B0604020202020204" pitchFamily="34" charset="0"/>
              </a:rPr>
              <a:t>o personal and sensitive information is present in the dataset. This dataset is an extract from Global Health Observatory (GHO) data repository governed by WHO and made available for public use. So, this dataset doesn’t have any sensitive information. </a:t>
            </a:r>
            <a:endParaRPr lang="en-US" sz="1800" dirty="0"/>
          </a:p>
        </p:txBody>
      </p:sp>
    </p:spTree>
    <p:extLst>
      <p:ext uri="{BB962C8B-B14F-4D97-AF65-F5344CB8AC3E}">
        <p14:creationId xmlns:p14="http://schemas.microsoft.com/office/powerpoint/2010/main" val="1674687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84632" y="282624"/>
            <a:ext cx="9823998" cy="625540"/>
          </a:xfrm>
        </p:spPr>
        <p:txBody>
          <a:bodyPr/>
          <a:lstStyle/>
          <a:p>
            <a:r>
              <a:rPr lang="en-US" altLang="zh-CN" dirty="0"/>
              <a:t>Reference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22</a:t>
            </a:fld>
            <a:endParaRPr lang="en-US" altLang="zh-CN" dirty="0"/>
          </a:p>
        </p:txBody>
      </p:sp>
      <p:sp>
        <p:nvSpPr>
          <p:cNvPr id="10" name="TextBox 9">
            <a:extLst>
              <a:ext uri="{FF2B5EF4-FFF2-40B4-BE49-F238E27FC236}">
                <a16:creationId xmlns:a16="http://schemas.microsoft.com/office/drawing/2014/main" id="{83D245E2-F90D-9510-8DFF-563748208B86}"/>
              </a:ext>
            </a:extLst>
          </p:cNvPr>
          <p:cNvSpPr txBox="1"/>
          <p:nvPr/>
        </p:nvSpPr>
        <p:spPr>
          <a:xfrm>
            <a:off x="489321" y="1114981"/>
            <a:ext cx="9941192" cy="4037195"/>
          </a:xfrm>
          <a:prstGeom prst="rect">
            <a:avLst/>
          </a:prstGeom>
          <a:noFill/>
        </p:spPr>
        <p:txBody>
          <a:bodyPr wrap="square">
            <a:spAutoFit/>
          </a:bodyPr>
          <a:lstStyle/>
          <a:p>
            <a:pPr marL="285750" marR="0" indent="-285750">
              <a:lnSpc>
                <a:spcPct val="106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KUMARRAJARSHI (2017). Life Expectancy (WHO).</a:t>
            </a:r>
            <a:r>
              <a:rPr lang="en-US" sz="2400" b="1" dirty="0">
                <a:solidFill>
                  <a:srgbClr val="2F5496"/>
                </a:solidFill>
                <a:effectLst/>
                <a:latin typeface="Calibri Light" panose="020F0302020204030204" pitchFamily="34" charset="0"/>
                <a:ea typeface="Calibri" panose="020F0502020204030204" pitchFamily="34" charset="0"/>
                <a:cs typeface="Latha" panose="020B0604020202020204" pitchFamily="34" charset="0"/>
              </a:rPr>
              <a:t>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2"/>
              </a:rPr>
              <a:t>https://www.kaggle.com/datasets/kumarajarshi/life-expectancy-who</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06000"/>
              </a:lnSpc>
              <a:spcBef>
                <a:spcPts val="120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Arya </a:t>
            </a:r>
            <a:r>
              <a:rPr lang="en-US" sz="1800" dirty="0" err="1">
                <a:effectLst/>
                <a:latin typeface="Calibri" panose="020F0502020204030204" pitchFamily="34" charset="0"/>
                <a:ea typeface="Calibri" panose="020F0502020204030204" pitchFamily="34" charset="0"/>
                <a:cs typeface="Latha" panose="020B0604020202020204" pitchFamily="34" charset="0"/>
              </a:rPr>
              <a:t>Andhika</a:t>
            </a:r>
            <a:r>
              <a:rPr lang="en-US" sz="1800" dirty="0">
                <a:effectLst/>
                <a:latin typeface="Calibri" panose="020F0502020204030204" pitchFamily="34" charset="0"/>
                <a:ea typeface="Calibri" panose="020F0502020204030204" pitchFamily="34" charset="0"/>
                <a:cs typeface="Latha" panose="020B0604020202020204" pitchFamily="34" charset="0"/>
              </a:rPr>
              <a:t> (2019-08-12): Life Expectancy Prediction using Regression.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3"/>
              </a:rPr>
              <a:t>https://rstudio-pubs-static.s3.amazonaws.com/534874_2bdd7c6645804fd1b240e1ca3a9eb9d6.html</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06000"/>
              </a:lnSpc>
              <a:spcBef>
                <a:spcPts val="120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World Health Organization: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4"/>
              </a:rPr>
              <a:t>https://www.who.int/data/gho</a:t>
            </a:r>
            <a:r>
              <a:rPr lang="en-US" sz="1800" dirty="0">
                <a:effectLst/>
                <a:latin typeface="Calibri" panose="020F0502020204030204" pitchFamily="34" charset="0"/>
                <a:ea typeface="Calibri" panose="020F0502020204030204" pitchFamily="34" charset="0"/>
                <a:cs typeface="Latha" panose="020B0604020202020204" pitchFamily="34" charset="0"/>
              </a:rPr>
              <a:t>,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5"/>
              </a:rPr>
              <a:t>https://www.who.int/data/gho/data/themes/mortality-and-global-health-estimates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06000"/>
              </a:lnSpc>
              <a:spcBef>
                <a:spcPts val="120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Shashank Gupta.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6"/>
              </a:rPr>
              <a:t>https://www.enjoyalgorithms.com/blog/life-expectancy-prediction-using-linear-regression</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06000"/>
              </a:lnSpc>
              <a:spcBef>
                <a:spcPts val="120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Caitlin McDonnell (2018-02-04). Machine learning to predict life expectancy.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7"/>
              </a:rPr>
              <a:t>https://towardsdatascience.com/what-really-drives-higher-life-expectancy-e1c1ec22f6e1</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157533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16129" y="309037"/>
            <a:ext cx="5117162" cy="1325563"/>
          </a:xfrm>
        </p:spPr>
        <p:txBody>
          <a:bodyPr/>
          <a:lstStyle/>
          <a:p>
            <a:r>
              <a:rPr lang="en-US" altLang="zh-CN" dirty="0"/>
              <a:t>Introduction</a:t>
            </a:r>
            <a:endParaRPr lang="en-US"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29" name="Picture Placeholder 28">
            <a:extLst>
              <a:ext uri="{FF2B5EF4-FFF2-40B4-BE49-F238E27FC236}">
                <a16:creationId xmlns:a16="http://schemas.microsoft.com/office/drawing/2014/main" id="{4BB96FAD-240C-4DA8-FA01-0E261B954890}"/>
              </a:ext>
            </a:extLst>
          </p:cNvPr>
          <p:cNvPicPr>
            <a:picLocks noGrp="1" noChangeAspect="1"/>
          </p:cNvPicPr>
          <p:nvPr>
            <p:ph type="pic" sz="quarter" idx="51"/>
          </p:nvPr>
        </p:nvPicPr>
        <p:blipFill rotWithShape="1">
          <a:blip r:embed="rId3"/>
          <a:srcRect t="-32533" b="-32533"/>
          <a:stretch/>
        </p:blipFill>
        <p:spPr>
          <a:xfrm>
            <a:off x="6149136" y="219505"/>
            <a:ext cx="5626734" cy="5956852"/>
          </a:xfrm>
        </p:spPr>
      </p:pic>
      <p:sp>
        <p:nvSpPr>
          <p:cNvPr id="31" name="Text Placeholder 30">
            <a:extLst>
              <a:ext uri="{FF2B5EF4-FFF2-40B4-BE49-F238E27FC236}">
                <a16:creationId xmlns:a16="http://schemas.microsoft.com/office/drawing/2014/main" id="{85E383AE-9DCC-509F-8239-1BB3EF27C948}"/>
              </a:ext>
            </a:extLst>
          </p:cNvPr>
          <p:cNvSpPr>
            <a:spLocks noGrp="1"/>
          </p:cNvSpPr>
          <p:nvPr>
            <p:ph type="body" sz="quarter" idx="28"/>
          </p:nvPr>
        </p:nvSpPr>
        <p:spPr>
          <a:xfrm>
            <a:off x="509574" y="1444487"/>
            <a:ext cx="4637955" cy="4611755"/>
          </a:xfrm>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Everything has an expiration date; humans are no exception either. </a:t>
            </a:r>
          </a:p>
          <a:p>
            <a:r>
              <a:rPr lang="en-US" sz="1800" dirty="0">
                <a:effectLst/>
                <a:latin typeface="Calibri" panose="020F0502020204030204" pitchFamily="34" charset="0"/>
                <a:ea typeface="Calibri" panose="020F0502020204030204" pitchFamily="34" charset="0"/>
                <a:cs typeface="Latha" panose="020B0604020202020204" pitchFamily="34" charset="0"/>
              </a:rPr>
              <a:t>The term “life expectancy” refers to the number of years a person can expect to live. </a:t>
            </a:r>
          </a:p>
          <a:p>
            <a:r>
              <a:rPr lang="en-US" sz="1800" dirty="0">
                <a:effectLst/>
                <a:latin typeface="Calibri" panose="020F0502020204030204" pitchFamily="34" charset="0"/>
                <a:ea typeface="Calibri" panose="020F0502020204030204" pitchFamily="34" charset="0"/>
                <a:cs typeface="Latha" panose="020B0604020202020204" pitchFamily="34" charset="0"/>
              </a:rPr>
              <a:t>By definition, life expectancy is based on an estimate of the average age that members of a particular population group will be when they die</a:t>
            </a:r>
          </a:p>
          <a:p>
            <a:r>
              <a:rPr lang="en-US" sz="1800" dirty="0">
                <a:effectLst/>
                <a:latin typeface="Calibri" panose="020F0502020204030204" pitchFamily="34" charset="0"/>
                <a:ea typeface="Calibri" panose="020F0502020204030204" pitchFamily="34" charset="0"/>
                <a:cs typeface="Latha" panose="020B0604020202020204" pitchFamily="34" charset="0"/>
              </a:rPr>
              <a:t>In this project, I aim to explore the parameters affecting the life span of individuals living in distinct countries and learn how the life span can be estimated with the help of machine learning models</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5147529" y="273517"/>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Life Expectancy Prediction Life Cycle</a:t>
            </a:r>
          </a:p>
        </p:txBody>
      </p:sp>
      <p:pic>
        <p:nvPicPr>
          <p:cNvPr id="6" name="Picture 2" descr="Data Science project life cycle. Detailed Tour with Step by Step… | by  Co-Learner | Co-Learning Lounge | Medium">
            <a:extLst>
              <a:ext uri="{FF2B5EF4-FFF2-40B4-BE49-F238E27FC236}">
                <a16:creationId xmlns:a16="http://schemas.microsoft.com/office/drawing/2014/main" id="{F7225F2A-D066-5621-4FB8-40AE66C43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73" y="761636"/>
            <a:ext cx="5281730" cy="533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322786" y="228782"/>
            <a:ext cx="10515600" cy="619357"/>
          </a:xfrm>
        </p:spPr>
        <p:txBody>
          <a:bodyPr/>
          <a:lstStyle/>
          <a:p>
            <a:r>
              <a:rPr lang="en-US" dirty="0"/>
              <a:t>Data Mining – Data Structure</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graphicFrame>
        <p:nvGraphicFramePr>
          <p:cNvPr id="6" name="Table 5">
            <a:extLst>
              <a:ext uri="{FF2B5EF4-FFF2-40B4-BE49-F238E27FC236}">
                <a16:creationId xmlns:a16="http://schemas.microsoft.com/office/drawing/2014/main" id="{B5756904-01F8-146F-0935-2F60565E8F81}"/>
              </a:ext>
            </a:extLst>
          </p:cNvPr>
          <p:cNvGraphicFramePr>
            <a:graphicFrameLocks noGrp="1"/>
          </p:cNvGraphicFramePr>
          <p:nvPr>
            <p:extLst>
              <p:ext uri="{D42A27DB-BD31-4B8C-83A1-F6EECF244321}">
                <p14:modId xmlns:p14="http://schemas.microsoft.com/office/powerpoint/2010/main" val="3185347624"/>
              </p:ext>
            </p:extLst>
          </p:nvPr>
        </p:nvGraphicFramePr>
        <p:xfrm>
          <a:off x="436773" y="1073428"/>
          <a:ext cx="4784584" cy="5255433"/>
        </p:xfrm>
        <a:graphic>
          <a:graphicData uri="http://schemas.openxmlformats.org/drawingml/2006/table">
            <a:tbl>
              <a:tblPr firstRow="1" firstCol="1" bandRow="1">
                <a:tableStyleId>{5C22544A-7EE6-4342-B048-85BDC9FD1C3A}</a:tableStyleId>
              </a:tblPr>
              <a:tblGrid>
                <a:gridCol w="1194867">
                  <a:extLst>
                    <a:ext uri="{9D8B030D-6E8A-4147-A177-3AD203B41FA5}">
                      <a16:colId xmlns:a16="http://schemas.microsoft.com/office/drawing/2014/main" val="370450668"/>
                    </a:ext>
                  </a:extLst>
                </a:gridCol>
                <a:gridCol w="2370517">
                  <a:extLst>
                    <a:ext uri="{9D8B030D-6E8A-4147-A177-3AD203B41FA5}">
                      <a16:colId xmlns:a16="http://schemas.microsoft.com/office/drawing/2014/main" val="3883527585"/>
                    </a:ext>
                  </a:extLst>
                </a:gridCol>
                <a:gridCol w="1219200">
                  <a:extLst>
                    <a:ext uri="{9D8B030D-6E8A-4147-A177-3AD203B41FA5}">
                      <a16:colId xmlns:a16="http://schemas.microsoft.com/office/drawing/2014/main" val="2290184988"/>
                    </a:ext>
                  </a:extLst>
                </a:gridCol>
              </a:tblGrid>
              <a:tr h="353323">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Feature Name</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Feature Description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Feature Type</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160676641"/>
                  </a:ext>
                </a:extLst>
              </a:tr>
              <a:tr h="284294">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Country</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Country Observed</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Discrete</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1122750454"/>
                  </a:ext>
                </a:extLst>
              </a:tr>
              <a:tr h="284294">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Year</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Year Observed</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1669312612"/>
                  </a:ext>
                </a:extLst>
              </a:tr>
              <a:tr h="498392">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Status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Status of the country; Developed or Developing Status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Discrete</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2789997035"/>
                  </a:ext>
                </a:extLst>
              </a:tr>
              <a:tr h="284294">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Life expectancy</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Life expectancy in age</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Target</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4294282293"/>
                  </a:ext>
                </a:extLst>
              </a:tr>
              <a:tr h="792860">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Adult Mortality</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Adult Mortality Rates on both sexes (probability of dying between 15-60 years/1000 population).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293188743"/>
                  </a:ext>
                </a:extLst>
              </a:tr>
              <a:tr h="476611">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Infant deaths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Number of Infant Deaths per 1000 population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612911243"/>
                  </a:ext>
                </a:extLst>
              </a:tr>
              <a:tr h="720100">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Alcohol</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Alcohol recorded per capita (15+) consumption (in liters of pure alcohol).</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3933883889"/>
                  </a:ext>
                </a:extLst>
              </a:tr>
              <a:tr h="720100">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Percentage expenditure</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Expenditure on health as a percentage of Gross Domestic Product per capita(%).</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Continuous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94771171"/>
                  </a:ext>
                </a:extLst>
              </a:tr>
              <a:tr h="498392">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Hepatitis B</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Hepatitis B (</a:t>
                      </a:r>
                      <a:r>
                        <a:rPr lang="en-US" sz="1100" dirty="0" err="1">
                          <a:effectLst/>
                          <a:latin typeface="Arial" panose="020B0604020202020204" pitchFamily="34" charset="0"/>
                          <a:cs typeface="Arial" panose="020B0604020202020204" pitchFamily="34" charset="0"/>
                        </a:rPr>
                        <a:t>HepB</a:t>
                      </a:r>
                      <a:r>
                        <a:rPr lang="en-US" sz="1100" dirty="0">
                          <a:effectLst/>
                          <a:latin typeface="Arial" panose="020B0604020202020204" pitchFamily="34" charset="0"/>
                          <a:cs typeface="Arial" panose="020B0604020202020204" pitchFamily="34" charset="0"/>
                        </a:rPr>
                        <a:t>) immunization coverage among 1-year-olds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Continuous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3791868318"/>
                  </a:ext>
                </a:extLst>
              </a:tr>
              <a:tr h="338477">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Measles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Number of reported Measles cases per 1000 population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Continuous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3404706789"/>
                  </a:ext>
                </a:extLst>
              </a:tr>
            </a:tbl>
          </a:graphicData>
        </a:graphic>
      </p:graphicFrame>
      <p:graphicFrame>
        <p:nvGraphicFramePr>
          <p:cNvPr id="7" name="Table 6">
            <a:extLst>
              <a:ext uri="{FF2B5EF4-FFF2-40B4-BE49-F238E27FC236}">
                <a16:creationId xmlns:a16="http://schemas.microsoft.com/office/drawing/2014/main" id="{5392BF1F-2C20-D7F4-ACAA-BC9CCA8411D0}"/>
              </a:ext>
            </a:extLst>
          </p:cNvPr>
          <p:cNvGraphicFramePr>
            <a:graphicFrameLocks noGrp="1"/>
          </p:cNvGraphicFramePr>
          <p:nvPr>
            <p:extLst>
              <p:ext uri="{D42A27DB-BD31-4B8C-83A1-F6EECF244321}">
                <p14:modId xmlns:p14="http://schemas.microsoft.com/office/powerpoint/2010/main" val="2340223406"/>
              </p:ext>
            </p:extLst>
          </p:nvPr>
        </p:nvGraphicFramePr>
        <p:xfrm>
          <a:off x="5580585" y="1073427"/>
          <a:ext cx="6072176" cy="5251136"/>
        </p:xfrm>
        <a:graphic>
          <a:graphicData uri="http://schemas.openxmlformats.org/drawingml/2006/table">
            <a:tbl>
              <a:tblPr firstRow="1" firstCol="1" bandRow="1">
                <a:tableStyleId>{5C22544A-7EE6-4342-B048-85BDC9FD1C3A}</a:tableStyleId>
              </a:tblPr>
              <a:tblGrid>
                <a:gridCol w="1516421">
                  <a:extLst>
                    <a:ext uri="{9D8B030D-6E8A-4147-A177-3AD203B41FA5}">
                      <a16:colId xmlns:a16="http://schemas.microsoft.com/office/drawing/2014/main" val="3853740243"/>
                    </a:ext>
                  </a:extLst>
                </a:gridCol>
                <a:gridCol w="3054159">
                  <a:extLst>
                    <a:ext uri="{9D8B030D-6E8A-4147-A177-3AD203B41FA5}">
                      <a16:colId xmlns:a16="http://schemas.microsoft.com/office/drawing/2014/main" val="11103460"/>
                    </a:ext>
                  </a:extLst>
                </a:gridCol>
                <a:gridCol w="1501596">
                  <a:extLst>
                    <a:ext uri="{9D8B030D-6E8A-4147-A177-3AD203B41FA5}">
                      <a16:colId xmlns:a16="http://schemas.microsoft.com/office/drawing/2014/main" val="2017330386"/>
                    </a:ext>
                  </a:extLst>
                </a:gridCol>
              </a:tblGrid>
              <a:tr h="331303">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Feature Name</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Feature Description</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Feature Type</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4269452330"/>
                  </a:ext>
                </a:extLst>
              </a:tr>
              <a:tr h="396513">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BMI</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Average Body Mass Index of the entire population</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420150458"/>
                  </a:ext>
                </a:extLst>
              </a:tr>
              <a:tr h="396513">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Under-five-deaths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Number of under-five deaths per 1000 population</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2553620806"/>
                  </a:ext>
                </a:extLst>
              </a:tr>
              <a:tr h="396513">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Polio</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Polio (Pol3) immunization coverage among 1-year-olds (%)</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1701920217"/>
                  </a:ext>
                </a:extLst>
              </a:tr>
              <a:tr h="441122">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Total expenditure</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General government expenditure on health as a percentage of total government expenditure (%)</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3091044574"/>
                  </a:ext>
                </a:extLst>
              </a:tr>
              <a:tr h="499853">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Diphtheria</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Diphtheria tetanus toxoid and pertussis (DTP3) immunization coverage among 1-year-olds (%)</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3229964319"/>
                  </a:ext>
                </a:extLst>
              </a:tr>
              <a:tr h="396513">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HIV/AIDS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Deaths per 1 000 live births of HIV/AIDS (0-4 years)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2124536504"/>
                  </a:ext>
                </a:extLst>
              </a:tr>
              <a:tr h="396513">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GDP</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Gross Domestic Product per capita (in USD)</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Continuous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2100892138"/>
                  </a:ext>
                </a:extLst>
              </a:tr>
              <a:tr h="236516">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Population</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The population of the country</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Continuous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2340338562"/>
                  </a:ext>
                </a:extLst>
              </a:tr>
              <a:tr h="599082">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thinness 1-19 years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Prevalence of thinness among children and adolescents for Age 10 to 19 (%)</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Continuous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217678087"/>
                  </a:ext>
                </a:extLst>
              </a:tr>
              <a:tr h="396513">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thinness 5-9 years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Prevalence of thinness among children for Age 5 to 9(%)</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Continuous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2325511439"/>
                  </a:ext>
                </a:extLst>
              </a:tr>
              <a:tr h="599082">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Income composition of resources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Human Development Index in terms of income composition of resources (index ranging from 0 to 1)</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Continuous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1704450056"/>
                  </a:ext>
                </a:extLst>
              </a:tr>
              <a:tr h="95563">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Schooling</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a:effectLst/>
                          <a:latin typeface="Arial" panose="020B0604020202020204" pitchFamily="34" charset="0"/>
                          <a:cs typeface="Arial" panose="020B0604020202020204" pitchFamily="34" charset="0"/>
                        </a:rPr>
                        <a:t>Number of years of Schooling(years)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tc>
                  <a:txBody>
                    <a:bodyPr/>
                    <a:lstStyle/>
                    <a:p>
                      <a:pPr marL="0" marR="0">
                        <a:lnSpc>
                          <a:spcPct val="106000"/>
                        </a:lnSpc>
                        <a:spcBef>
                          <a:spcPts val="0"/>
                        </a:spcBef>
                        <a:spcAft>
                          <a:spcPts val="0"/>
                        </a:spcAft>
                      </a:pPr>
                      <a:r>
                        <a:rPr lang="en-US" sz="1100" dirty="0">
                          <a:effectLst/>
                          <a:latin typeface="Arial" panose="020B0604020202020204" pitchFamily="34" charset="0"/>
                          <a:cs typeface="Arial" panose="020B0604020202020204" pitchFamily="34" charset="0"/>
                        </a:rPr>
                        <a:t>Continuous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40730" marR="40730" marT="0" marB="0" anchor="ctr"/>
                </a:tc>
                <a:extLst>
                  <a:ext uri="{0D108BD9-81ED-4DB2-BD59-A6C34878D82A}">
                    <a16:rowId xmlns:a16="http://schemas.microsoft.com/office/drawing/2014/main" val="1062261689"/>
                  </a:ext>
                </a:extLst>
              </a:tr>
            </a:tbl>
          </a:graphicData>
        </a:graphic>
      </p:graphicFrame>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304373" y="356413"/>
            <a:ext cx="10889796" cy="895227"/>
          </a:xfrm>
        </p:spPr>
        <p:txBody>
          <a:bodyPr/>
          <a:lstStyle/>
          <a:p>
            <a:r>
              <a:rPr lang="en-US" dirty="0"/>
              <a:t>Data Cleansing</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6" name="Picture 6" descr="Data Quality in Hindi - Data Quality Kya Hai?">
            <a:extLst>
              <a:ext uri="{FF2B5EF4-FFF2-40B4-BE49-F238E27FC236}">
                <a16:creationId xmlns:a16="http://schemas.microsoft.com/office/drawing/2014/main" id="{0F7A7E16-4E6B-8C1F-586F-9B345A0CD5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754" b="14289"/>
          <a:stretch/>
        </p:blipFill>
        <p:spPr bwMode="auto">
          <a:xfrm>
            <a:off x="7637448" y="1251640"/>
            <a:ext cx="2955526" cy="35032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365DE3C-1694-DF8E-887F-61FC3674CDB2}"/>
              </a:ext>
            </a:extLst>
          </p:cNvPr>
          <p:cNvSpPr txBox="1"/>
          <p:nvPr/>
        </p:nvSpPr>
        <p:spPr>
          <a:xfrm>
            <a:off x="539239" y="1251640"/>
            <a:ext cx="6102626" cy="923330"/>
          </a:xfrm>
          <a:prstGeom prst="rect">
            <a:avLst/>
          </a:prstGeom>
          <a:noFill/>
        </p:spPr>
        <p:txBody>
          <a:bodyPr wrap="square">
            <a:spAutoFit/>
          </a:bodyPr>
          <a:lstStyle/>
          <a:p>
            <a:pPr marL="285750" indent="-285750" algn="just">
              <a:buFont typeface="Arial" panose="020B0604020202020204" pitchFamily="34" charset="0"/>
              <a:buChar char="•"/>
            </a:pPr>
            <a:r>
              <a:rPr lang="en-US" sz="1800" dirty="0"/>
              <a:t>Missing/Null Check </a:t>
            </a:r>
            <a:r>
              <a:rPr lang="en-US" dirty="0"/>
              <a:t>-</a:t>
            </a:r>
            <a:r>
              <a:rPr lang="en-US" sz="1800" dirty="0"/>
              <a:t> Null values are present for the below features. The same is replaced with the forward-filling method</a:t>
            </a:r>
          </a:p>
        </p:txBody>
      </p:sp>
      <p:sp>
        <p:nvSpPr>
          <p:cNvPr id="13" name="TextBox 12">
            <a:extLst>
              <a:ext uri="{FF2B5EF4-FFF2-40B4-BE49-F238E27FC236}">
                <a16:creationId xmlns:a16="http://schemas.microsoft.com/office/drawing/2014/main" id="{4933EDB4-04A3-4515-0DBE-7F8CA8D4D1B8}"/>
              </a:ext>
            </a:extLst>
          </p:cNvPr>
          <p:cNvSpPr txBox="1"/>
          <p:nvPr/>
        </p:nvSpPr>
        <p:spPr>
          <a:xfrm>
            <a:off x="883894" y="2326935"/>
            <a:ext cx="6325289" cy="2646878"/>
          </a:xfrm>
          <a:prstGeom prst="rect">
            <a:avLst/>
          </a:prstGeom>
          <a:noFill/>
        </p:spPr>
        <p:txBody>
          <a:bodyPr wrap="square" numCol="2">
            <a:spAutoFit/>
          </a:bodyPr>
          <a:lstStyle/>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Hepatitis B</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Alcohol</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Adult Mortality</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Polio</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Total Expenditure</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GDP</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Population</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Schooling</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Income Composition of resources</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Life Expectancy</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Diphtheria</a:t>
            </a:r>
          </a:p>
          <a:p>
            <a:pPr marL="342900" marR="0" lvl="0" indent="-342900" algn="just">
              <a:spcBef>
                <a:spcPts val="1200"/>
              </a:spcBef>
              <a:spcAft>
                <a:spcPts val="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Thinness 5 to 9 years</a:t>
            </a:r>
          </a:p>
          <a:p>
            <a:pPr marL="342900" marR="0" lvl="0" indent="-342900" algn="just">
              <a:spcBef>
                <a:spcPts val="1200"/>
              </a:spcBef>
              <a:spcAft>
                <a:spcPts val="800"/>
              </a:spcAft>
              <a:buFont typeface="Symbol" panose="05050102010706020507" pitchFamily="18" charset="2"/>
              <a:buChar char=""/>
            </a:pPr>
            <a:r>
              <a:rPr lang="en-US" sz="1400" dirty="0">
                <a:effectLst/>
                <a:ea typeface="Calibri" panose="020F0502020204030204" pitchFamily="34" charset="0"/>
                <a:cs typeface="Latha" panose="020B0604020202020204" pitchFamily="34" charset="0"/>
              </a:rPr>
              <a:t>Thinness 1 to 19 years </a:t>
            </a:r>
          </a:p>
          <a:p>
            <a:pPr marL="342900" indent="-342900" algn="just">
              <a:spcBef>
                <a:spcPts val="1200"/>
              </a:spcBef>
              <a:spcAft>
                <a:spcPts val="800"/>
              </a:spcAft>
              <a:buFont typeface="Symbol" panose="05050102010706020507" pitchFamily="18" charset="2"/>
              <a:buChar char=""/>
            </a:pPr>
            <a:r>
              <a:rPr lang="en-US" sz="1400" dirty="0">
                <a:cs typeface="Latha" panose="020B0604020202020204" pitchFamily="34" charset="0"/>
              </a:rPr>
              <a:t>BMI</a:t>
            </a:r>
          </a:p>
        </p:txBody>
      </p:sp>
      <p:sp>
        <p:nvSpPr>
          <p:cNvPr id="15" name="TextBox 14">
            <a:extLst>
              <a:ext uri="{FF2B5EF4-FFF2-40B4-BE49-F238E27FC236}">
                <a16:creationId xmlns:a16="http://schemas.microsoft.com/office/drawing/2014/main" id="{8972BE1C-1BA7-6E01-6F84-C86DB6BFC6B8}"/>
              </a:ext>
            </a:extLst>
          </p:cNvPr>
          <p:cNvSpPr txBox="1"/>
          <p:nvPr/>
        </p:nvSpPr>
        <p:spPr>
          <a:xfrm>
            <a:off x="539239" y="5125778"/>
            <a:ext cx="6105378" cy="16158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t>Duplicate Check - No duplicate value in the dataset</a:t>
            </a:r>
          </a:p>
          <a:p>
            <a:pPr marL="285750" indent="-285750" algn="just">
              <a:lnSpc>
                <a:spcPct val="150000"/>
              </a:lnSpc>
              <a:buFont typeface="Arial" panose="020B0604020202020204" pitchFamily="34" charset="0"/>
              <a:buChar char="•"/>
            </a:pPr>
            <a:r>
              <a:rPr lang="en-US" sz="1800" dirty="0"/>
              <a:t>Unwanted features Removal - All the features present in the dataset are considered for modeling</a:t>
            </a:r>
          </a:p>
          <a:p>
            <a:pPr marL="285750" indent="-28575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dirty="0"/>
              <a:t>EDA - Numerical Variables</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9" name="TextBox 8">
            <a:extLst>
              <a:ext uri="{FF2B5EF4-FFF2-40B4-BE49-F238E27FC236}">
                <a16:creationId xmlns:a16="http://schemas.microsoft.com/office/drawing/2014/main" id="{C973727E-5F79-4C78-DE12-9B54E26FCFF8}"/>
              </a:ext>
            </a:extLst>
          </p:cNvPr>
          <p:cNvSpPr txBox="1"/>
          <p:nvPr/>
        </p:nvSpPr>
        <p:spPr>
          <a:xfrm>
            <a:off x="304373" y="1090378"/>
            <a:ext cx="3662716" cy="5170646"/>
          </a:xfrm>
          <a:prstGeom prst="rect">
            <a:avLst/>
          </a:prstGeom>
          <a:noFill/>
        </p:spPr>
        <p:txBody>
          <a:bodyPr wrap="square">
            <a:spAutoFit/>
          </a:bodyPr>
          <a:lstStyle/>
          <a:p>
            <a:pPr marL="285750" indent="-285750">
              <a:buFont typeface="Arial" panose="020B0604020202020204" pitchFamily="34" charset="0"/>
              <a:buChar char="•"/>
            </a:pPr>
            <a:r>
              <a:rPr lang="en-US" sz="1600" dirty="0"/>
              <a:t>Year</a:t>
            </a:r>
          </a:p>
          <a:p>
            <a:pPr marL="285750" indent="-285750">
              <a:buFont typeface="Arial" panose="020B0604020202020204" pitchFamily="34" charset="0"/>
              <a:buChar char="•"/>
            </a:pPr>
            <a:r>
              <a:rPr lang="en-US" sz="1600" dirty="0" err="1"/>
              <a:t>Life_expectancy</a:t>
            </a:r>
            <a:endParaRPr lang="en-US" sz="1600" dirty="0"/>
          </a:p>
          <a:p>
            <a:pPr marL="285750" indent="-285750">
              <a:buFont typeface="Arial" panose="020B0604020202020204" pitchFamily="34" charset="0"/>
              <a:buChar char="•"/>
            </a:pPr>
            <a:r>
              <a:rPr lang="en-US" sz="1600" dirty="0" err="1"/>
              <a:t>Adult_Mortality</a:t>
            </a:r>
            <a:endParaRPr lang="en-US" sz="1600" dirty="0"/>
          </a:p>
          <a:p>
            <a:pPr marL="285750" indent="-285750">
              <a:buFont typeface="Arial" panose="020B0604020202020204" pitchFamily="34" charset="0"/>
              <a:buChar char="•"/>
            </a:pPr>
            <a:r>
              <a:rPr lang="en-US" sz="1600" dirty="0" err="1"/>
              <a:t>Infant_deaths</a:t>
            </a:r>
            <a:endParaRPr lang="en-US" sz="1600" dirty="0"/>
          </a:p>
          <a:p>
            <a:pPr marL="285750" indent="-285750">
              <a:buFont typeface="Arial" panose="020B0604020202020204" pitchFamily="34" charset="0"/>
              <a:buChar char="•"/>
            </a:pPr>
            <a:r>
              <a:rPr lang="en-US" sz="1600" dirty="0"/>
              <a:t>Alcohol</a:t>
            </a:r>
          </a:p>
          <a:p>
            <a:pPr marL="285750" indent="-285750">
              <a:buFont typeface="Arial" panose="020B0604020202020204" pitchFamily="34" charset="0"/>
              <a:buChar char="•"/>
            </a:pPr>
            <a:r>
              <a:rPr lang="en-US" sz="1600" dirty="0" err="1"/>
              <a:t>Percentage_expenditure</a:t>
            </a:r>
            <a:endParaRPr lang="en-US" sz="1600" dirty="0"/>
          </a:p>
          <a:p>
            <a:pPr marL="285750" indent="-285750">
              <a:buFont typeface="Arial" panose="020B0604020202020204" pitchFamily="34" charset="0"/>
              <a:buChar char="•"/>
            </a:pPr>
            <a:r>
              <a:rPr lang="en-US" sz="1600" dirty="0" err="1"/>
              <a:t>Hepatitis_B</a:t>
            </a:r>
            <a:endParaRPr lang="en-US" sz="1600" dirty="0"/>
          </a:p>
          <a:p>
            <a:pPr marL="285750" indent="-285750">
              <a:buFont typeface="Arial" panose="020B0604020202020204" pitchFamily="34" charset="0"/>
              <a:buChar char="•"/>
            </a:pPr>
            <a:r>
              <a:rPr lang="en-US" sz="1600" dirty="0"/>
              <a:t>Measles</a:t>
            </a:r>
          </a:p>
          <a:p>
            <a:pPr marL="285750" indent="-285750">
              <a:buFont typeface="Arial" panose="020B0604020202020204" pitchFamily="34" charset="0"/>
              <a:buChar char="•"/>
            </a:pPr>
            <a:r>
              <a:rPr lang="en-US" sz="1600" dirty="0"/>
              <a:t>BMI</a:t>
            </a:r>
          </a:p>
          <a:p>
            <a:pPr marL="285750" indent="-285750">
              <a:buFont typeface="Arial" panose="020B0604020202020204" pitchFamily="34" charset="0"/>
              <a:buChar char="•"/>
            </a:pPr>
            <a:r>
              <a:rPr lang="en-US" sz="1600" dirty="0" err="1"/>
              <a:t>Under_five_deaths</a:t>
            </a:r>
            <a:endParaRPr lang="en-US" sz="1600" dirty="0"/>
          </a:p>
          <a:p>
            <a:pPr marL="285750" indent="-285750">
              <a:buFont typeface="Arial" panose="020B0604020202020204" pitchFamily="34" charset="0"/>
              <a:buChar char="•"/>
            </a:pPr>
            <a:r>
              <a:rPr lang="en-US" sz="1600" dirty="0"/>
              <a:t>Polio</a:t>
            </a:r>
          </a:p>
          <a:p>
            <a:pPr marL="285750" indent="-285750">
              <a:buFont typeface="Arial" panose="020B0604020202020204" pitchFamily="34" charset="0"/>
              <a:buChar char="•"/>
            </a:pPr>
            <a:r>
              <a:rPr lang="en-US" sz="1600" dirty="0" err="1"/>
              <a:t>Total_expenditure</a:t>
            </a:r>
            <a:endParaRPr lang="en-US" sz="1600" dirty="0"/>
          </a:p>
          <a:p>
            <a:pPr marL="285750" indent="-285750">
              <a:buFont typeface="Arial" panose="020B0604020202020204" pitchFamily="34" charset="0"/>
              <a:buChar char="•"/>
            </a:pPr>
            <a:r>
              <a:rPr lang="en-US" sz="1600" dirty="0"/>
              <a:t>Diphtheria</a:t>
            </a:r>
          </a:p>
          <a:p>
            <a:pPr marL="285750" indent="-285750">
              <a:buFont typeface="Arial" panose="020B0604020202020204" pitchFamily="34" charset="0"/>
              <a:buChar char="•"/>
            </a:pPr>
            <a:r>
              <a:rPr lang="en-US" sz="1600" dirty="0"/>
              <a:t>HIV/AIDS</a:t>
            </a:r>
          </a:p>
          <a:p>
            <a:pPr marL="285750" indent="-285750">
              <a:buFont typeface="Arial" panose="020B0604020202020204" pitchFamily="34" charset="0"/>
              <a:buChar char="•"/>
            </a:pPr>
            <a:r>
              <a:rPr lang="en-US" sz="1600" dirty="0"/>
              <a:t>GDP</a:t>
            </a:r>
          </a:p>
          <a:p>
            <a:pPr marL="285750" indent="-285750">
              <a:buFont typeface="Arial" panose="020B0604020202020204" pitchFamily="34" charset="0"/>
              <a:buChar char="•"/>
            </a:pPr>
            <a:r>
              <a:rPr lang="en-US" sz="1600" dirty="0"/>
              <a:t>Population</a:t>
            </a:r>
          </a:p>
          <a:p>
            <a:pPr marL="285750" indent="-285750">
              <a:buFont typeface="Arial" panose="020B0604020202020204" pitchFamily="34" charset="0"/>
              <a:buChar char="•"/>
            </a:pPr>
            <a:r>
              <a:rPr lang="en-US" sz="1600" dirty="0"/>
              <a:t>thinness_1_19_years</a:t>
            </a:r>
          </a:p>
          <a:p>
            <a:pPr marL="285750" indent="-285750">
              <a:buFont typeface="Arial" panose="020B0604020202020204" pitchFamily="34" charset="0"/>
              <a:buChar char="•"/>
            </a:pPr>
            <a:r>
              <a:rPr lang="en-US" sz="1600" dirty="0"/>
              <a:t>thinness_5_9_years</a:t>
            </a:r>
          </a:p>
          <a:p>
            <a:pPr marL="285750" indent="-285750">
              <a:buFont typeface="Arial" panose="020B0604020202020204" pitchFamily="34" charset="0"/>
              <a:buChar char="•"/>
            </a:pPr>
            <a:r>
              <a:rPr lang="en-US" sz="1600" dirty="0" err="1"/>
              <a:t>Income_composition_of_resources</a:t>
            </a:r>
            <a:endParaRPr lang="en-US" sz="1600" dirty="0"/>
          </a:p>
          <a:p>
            <a:pPr marL="285750" indent="-285750">
              <a:buFont typeface="Arial" panose="020B0604020202020204" pitchFamily="34" charset="0"/>
              <a:buChar char="•"/>
            </a:pPr>
            <a:r>
              <a:rPr lang="en-US" sz="1600" dirty="0"/>
              <a:t>Schooling</a:t>
            </a:r>
          </a:p>
        </p:txBody>
      </p:sp>
      <p:pic>
        <p:nvPicPr>
          <p:cNvPr id="10" name="Picture 9">
            <a:extLst>
              <a:ext uri="{FF2B5EF4-FFF2-40B4-BE49-F238E27FC236}">
                <a16:creationId xmlns:a16="http://schemas.microsoft.com/office/drawing/2014/main" id="{41FBC2E8-DC22-4D99-EF52-1F90EA13A138}"/>
              </a:ext>
            </a:extLst>
          </p:cNvPr>
          <p:cNvPicPr>
            <a:picLocks noChangeAspect="1"/>
          </p:cNvPicPr>
          <p:nvPr/>
        </p:nvPicPr>
        <p:blipFill>
          <a:blip r:embed="rId3"/>
          <a:stretch>
            <a:fillRect/>
          </a:stretch>
        </p:blipFill>
        <p:spPr>
          <a:xfrm>
            <a:off x="4360984" y="1086795"/>
            <a:ext cx="6189786" cy="5131125"/>
          </a:xfrm>
          <a:prstGeom prst="rect">
            <a:avLst/>
          </a:prstGeom>
        </p:spPr>
      </p:pic>
    </p:spTree>
    <p:extLst>
      <p:ext uri="{BB962C8B-B14F-4D97-AF65-F5344CB8AC3E}">
        <p14:creationId xmlns:p14="http://schemas.microsoft.com/office/powerpoint/2010/main" val="233116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dirty="0"/>
              <a:t>EDA - Categorical Variables</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9" name="TextBox 8">
            <a:extLst>
              <a:ext uri="{FF2B5EF4-FFF2-40B4-BE49-F238E27FC236}">
                <a16:creationId xmlns:a16="http://schemas.microsoft.com/office/drawing/2014/main" id="{C973727E-5F79-4C78-DE12-9B54E26FCFF8}"/>
              </a:ext>
            </a:extLst>
          </p:cNvPr>
          <p:cNvSpPr txBox="1"/>
          <p:nvPr/>
        </p:nvSpPr>
        <p:spPr>
          <a:xfrm>
            <a:off x="445050" y="1086795"/>
            <a:ext cx="1692835" cy="100758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600" dirty="0"/>
              <a:t>Country</a:t>
            </a:r>
          </a:p>
          <a:p>
            <a:pPr marL="285750" indent="-285750">
              <a:lnSpc>
                <a:spcPct val="200000"/>
              </a:lnSpc>
              <a:buFont typeface="Arial" panose="020B0604020202020204" pitchFamily="34" charset="0"/>
              <a:buChar char="•"/>
            </a:pPr>
            <a:r>
              <a:rPr lang="en-US" sz="1600" dirty="0"/>
              <a:t>Status</a:t>
            </a:r>
          </a:p>
        </p:txBody>
      </p:sp>
      <p:pic>
        <p:nvPicPr>
          <p:cNvPr id="3" name="Picture 2">
            <a:extLst>
              <a:ext uri="{FF2B5EF4-FFF2-40B4-BE49-F238E27FC236}">
                <a16:creationId xmlns:a16="http://schemas.microsoft.com/office/drawing/2014/main" id="{E2F400E8-4355-0ABB-76B6-54225E48D41F}"/>
              </a:ext>
            </a:extLst>
          </p:cNvPr>
          <p:cNvPicPr>
            <a:picLocks noChangeAspect="1"/>
          </p:cNvPicPr>
          <p:nvPr/>
        </p:nvPicPr>
        <p:blipFill>
          <a:blip r:embed="rId3"/>
          <a:stretch>
            <a:fillRect/>
          </a:stretch>
        </p:blipFill>
        <p:spPr>
          <a:xfrm>
            <a:off x="6400395" y="1027007"/>
            <a:ext cx="5629275" cy="2587413"/>
          </a:xfrm>
          <a:prstGeom prst="rect">
            <a:avLst/>
          </a:prstGeom>
        </p:spPr>
      </p:pic>
      <p:pic>
        <p:nvPicPr>
          <p:cNvPr id="4" name="Picture 3">
            <a:extLst>
              <a:ext uri="{FF2B5EF4-FFF2-40B4-BE49-F238E27FC236}">
                <a16:creationId xmlns:a16="http://schemas.microsoft.com/office/drawing/2014/main" id="{29AFBB61-3D67-7116-05C8-27A11279447B}"/>
              </a:ext>
            </a:extLst>
          </p:cNvPr>
          <p:cNvPicPr>
            <a:picLocks noChangeAspect="1"/>
          </p:cNvPicPr>
          <p:nvPr/>
        </p:nvPicPr>
        <p:blipFill>
          <a:blip r:embed="rId4"/>
          <a:stretch>
            <a:fillRect/>
          </a:stretch>
        </p:blipFill>
        <p:spPr>
          <a:xfrm>
            <a:off x="304373" y="3614420"/>
            <a:ext cx="5629275" cy="2968625"/>
          </a:xfrm>
          <a:prstGeom prst="rect">
            <a:avLst/>
          </a:prstGeom>
        </p:spPr>
      </p:pic>
    </p:spTree>
    <p:extLst>
      <p:ext uri="{BB962C8B-B14F-4D97-AF65-F5344CB8AC3E}">
        <p14:creationId xmlns:p14="http://schemas.microsoft.com/office/powerpoint/2010/main" val="2841182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8B98-C05E-C669-BAF9-09276A661C47}"/>
              </a:ext>
            </a:extLst>
          </p:cNvPr>
          <p:cNvSpPr>
            <a:spLocks noGrp="1"/>
          </p:cNvSpPr>
          <p:nvPr>
            <p:ph type="title"/>
          </p:nvPr>
        </p:nvSpPr>
        <p:spPr>
          <a:xfrm>
            <a:off x="304373" y="274955"/>
            <a:ext cx="10889796" cy="811840"/>
          </a:xfrm>
        </p:spPr>
        <p:txBody>
          <a:bodyPr/>
          <a:lstStyle/>
          <a:p>
            <a:r>
              <a:rPr lang="en-US" sz="4000" dirty="0"/>
              <a:t>EDA - Target Variable “Life Expectancy” Analysis</a:t>
            </a:r>
          </a:p>
        </p:txBody>
      </p:sp>
      <p:sp>
        <p:nvSpPr>
          <p:cNvPr id="5" name="Slide Number Placeholder 4">
            <a:extLst>
              <a:ext uri="{FF2B5EF4-FFF2-40B4-BE49-F238E27FC236}">
                <a16:creationId xmlns:a16="http://schemas.microsoft.com/office/drawing/2014/main" id="{42F09527-FC86-D168-84EE-C48700183FF9}"/>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6" name="Picture 5">
            <a:extLst>
              <a:ext uri="{FF2B5EF4-FFF2-40B4-BE49-F238E27FC236}">
                <a16:creationId xmlns:a16="http://schemas.microsoft.com/office/drawing/2014/main" id="{28A7E42B-E252-E141-B01B-178CFC6E9304}"/>
              </a:ext>
            </a:extLst>
          </p:cNvPr>
          <p:cNvPicPr>
            <a:picLocks noChangeAspect="1"/>
          </p:cNvPicPr>
          <p:nvPr/>
        </p:nvPicPr>
        <p:blipFill>
          <a:blip r:embed="rId3"/>
          <a:stretch>
            <a:fillRect/>
          </a:stretch>
        </p:blipFill>
        <p:spPr>
          <a:xfrm>
            <a:off x="304373" y="1313033"/>
            <a:ext cx="3803801" cy="2115967"/>
          </a:xfrm>
          <a:prstGeom prst="rect">
            <a:avLst/>
          </a:prstGeom>
        </p:spPr>
      </p:pic>
      <p:pic>
        <p:nvPicPr>
          <p:cNvPr id="7" name="Picture 6">
            <a:extLst>
              <a:ext uri="{FF2B5EF4-FFF2-40B4-BE49-F238E27FC236}">
                <a16:creationId xmlns:a16="http://schemas.microsoft.com/office/drawing/2014/main" id="{A86C9674-4E12-E400-23A7-8A3240A479DF}"/>
              </a:ext>
            </a:extLst>
          </p:cNvPr>
          <p:cNvPicPr>
            <a:picLocks noChangeAspect="1"/>
          </p:cNvPicPr>
          <p:nvPr/>
        </p:nvPicPr>
        <p:blipFill>
          <a:blip r:embed="rId4"/>
          <a:stretch>
            <a:fillRect/>
          </a:stretch>
        </p:blipFill>
        <p:spPr>
          <a:xfrm>
            <a:off x="289751" y="3972339"/>
            <a:ext cx="3818422" cy="2115967"/>
          </a:xfrm>
          <a:prstGeom prst="rect">
            <a:avLst/>
          </a:prstGeom>
        </p:spPr>
      </p:pic>
      <p:pic>
        <p:nvPicPr>
          <p:cNvPr id="8" name="Picture 7">
            <a:extLst>
              <a:ext uri="{FF2B5EF4-FFF2-40B4-BE49-F238E27FC236}">
                <a16:creationId xmlns:a16="http://schemas.microsoft.com/office/drawing/2014/main" id="{05465135-7405-40E8-2830-BECE018CC7A5}"/>
              </a:ext>
            </a:extLst>
          </p:cNvPr>
          <p:cNvPicPr>
            <a:picLocks noChangeAspect="1"/>
          </p:cNvPicPr>
          <p:nvPr/>
        </p:nvPicPr>
        <p:blipFill>
          <a:blip r:embed="rId5"/>
          <a:stretch>
            <a:fillRect/>
          </a:stretch>
        </p:blipFill>
        <p:spPr>
          <a:xfrm>
            <a:off x="4183683" y="1313032"/>
            <a:ext cx="3834882" cy="2115967"/>
          </a:xfrm>
          <a:prstGeom prst="rect">
            <a:avLst/>
          </a:prstGeom>
        </p:spPr>
      </p:pic>
      <p:pic>
        <p:nvPicPr>
          <p:cNvPr id="10" name="Picture 9">
            <a:extLst>
              <a:ext uri="{FF2B5EF4-FFF2-40B4-BE49-F238E27FC236}">
                <a16:creationId xmlns:a16="http://schemas.microsoft.com/office/drawing/2014/main" id="{EEFB615C-271A-C30C-A693-58BCAABC5076}"/>
              </a:ext>
            </a:extLst>
          </p:cNvPr>
          <p:cNvPicPr>
            <a:picLocks noChangeAspect="1"/>
          </p:cNvPicPr>
          <p:nvPr/>
        </p:nvPicPr>
        <p:blipFill>
          <a:blip r:embed="rId6"/>
          <a:stretch>
            <a:fillRect/>
          </a:stretch>
        </p:blipFill>
        <p:spPr>
          <a:xfrm>
            <a:off x="4183683" y="3972340"/>
            <a:ext cx="3824633" cy="2115966"/>
          </a:xfrm>
          <a:prstGeom prst="rect">
            <a:avLst/>
          </a:prstGeom>
        </p:spPr>
      </p:pic>
      <p:pic>
        <p:nvPicPr>
          <p:cNvPr id="11" name="Picture 10">
            <a:extLst>
              <a:ext uri="{FF2B5EF4-FFF2-40B4-BE49-F238E27FC236}">
                <a16:creationId xmlns:a16="http://schemas.microsoft.com/office/drawing/2014/main" id="{ACD6FCD4-1113-62E6-4E84-A7D99352A05F}"/>
              </a:ext>
            </a:extLst>
          </p:cNvPr>
          <p:cNvPicPr>
            <a:picLocks noChangeAspect="1"/>
          </p:cNvPicPr>
          <p:nvPr/>
        </p:nvPicPr>
        <p:blipFill>
          <a:blip r:embed="rId7"/>
          <a:stretch>
            <a:fillRect/>
          </a:stretch>
        </p:blipFill>
        <p:spPr>
          <a:xfrm>
            <a:off x="8094073" y="1313032"/>
            <a:ext cx="3793553" cy="2119299"/>
          </a:xfrm>
          <a:prstGeom prst="rect">
            <a:avLst/>
          </a:prstGeom>
        </p:spPr>
      </p:pic>
      <p:pic>
        <p:nvPicPr>
          <p:cNvPr id="12" name="Picture 11">
            <a:extLst>
              <a:ext uri="{FF2B5EF4-FFF2-40B4-BE49-F238E27FC236}">
                <a16:creationId xmlns:a16="http://schemas.microsoft.com/office/drawing/2014/main" id="{C336E675-E681-3AAD-A82B-324D2D1D43F1}"/>
              </a:ext>
            </a:extLst>
          </p:cNvPr>
          <p:cNvPicPr>
            <a:picLocks noChangeAspect="1"/>
          </p:cNvPicPr>
          <p:nvPr/>
        </p:nvPicPr>
        <p:blipFill>
          <a:blip r:embed="rId8"/>
          <a:stretch>
            <a:fillRect/>
          </a:stretch>
        </p:blipFill>
        <p:spPr>
          <a:xfrm>
            <a:off x="8271899" y="3972338"/>
            <a:ext cx="3818694" cy="2115965"/>
          </a:xfrm>
          <a:prstGeom prst="rect">
            <a:avLst/>
          </a:prstGeom>
        </p:spPr>
      </p:pic>
    </p:spTree>
    <p:extLst>
      <p:ext uri="{BB962C8B-B14F-4D97-AF65-F5344CB8AC3E}">
        <p14:creationId xmlns:p14="http://schemas.microsoft.com/office/powerpoint/2010/main" val="4110666916"/>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1744</TotalTime>
  <Words>2606</Words>
  <Application>Microsoft Office PowerPoint</Application>
  <PresentationFormat>Widescreen</PresentationFormat>
  <Paragraphs>351</Paragraphs>
  <Slides>23</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等线</vt:lpstr>
      <vt:lpstr>Abadi</vt:lpstr>
      <vt:lpstr>Arial</vt:lpstr>
      <vt:lpstr>Calibri</vt:lpstr>
      <vt:lpstr>Calibri Light</vt:lpstr>
      <vt:lpstr>Helvetica Neue</vt:lpstr>
      <vt:lpstr>Posterama Text Black</vt:lpstr>
      <vt:lpstr>Posterama Text SemiBold</vt:lpstr>
      <vt:lpstr>Symbol</vt:lpstr>
      <vt:lpstr>Wingdings</vt:lpstr>
      <vt:lpstr>Office 主题​​</vt:lpstr>
      <vt:lpstr>Life Expectancy Prediction</vt:lpstr>
      <vt:lpstr>Summary</vt:lpstr>
      <vt:lpstr>Introduction</vt:lpstr>
      <vt:lpstr>Life Expectancy Prediction Life Cycle</vt:lpstr>
      <vt:lpstr>Data Mining – Data Structure</vt:lpstr>
      <vt:lpstr>Data Cleansing</vt:lpstr>
      <vt:lpstr>EDA - Numerical Variables</vt:lpstr>
      <vt:lpstr>EDA - Categorical Variables</vt:lpstr>
      <vt:lpstr>EDA - Target Variable “Life Expectancy” Analysis</vt:lpstr>
      <vt:lpstr>EDA - Target Variable “Life Expectancy” Analysis</vt:lpstr>
      <vt:lpstr>Feature Engineering</vt:lpstr>
      <vt:lpstr>Linear Regression &amp; Measures</vt:lpstr>
      <vt:lpstr>Performance of the model</vt:lpstr>
      <vt:lpstr>Regression Plot for Predicted Values</vt:lpstr>
      <vt:lpstr>Analysis - Best Performing Features</vt:lpstr>
      <vt:lpstr>Pearson’s Correlation Matrix</vt:lpstr>
      <vt:lpstr>Lasso Regression – Best Features</vt:lpstr>
      <vt:lpstr>OLS - Best Features</vt:lpstr>
      <vt:lpstr>Findings and Recommendation</vt:lpstr>
      <vt:lpstr>Suggestions</vt:lpstr>
      <vt:lpstr>Ethical Considerations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Prediction</dc:title>
  <dc:creator>Kesav Adithya Venkidusamy</dc:creator>
  <cp:lastModifiedBy>Kesav Adithya Venkidusamy</cp:lastModifiedBy>
  <cp:revision>54</cp:revision>
  <dcterms:created xsi:type="dcterms:W3CDTF">2022-10-17T02:19:26Z</dcterms:created>
  <dcterms:modified xsi:type="dcterms:W3CDTF">2022-10-21T23:24:26Z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