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59" r:id="rId6"/>
    <p:sldId id="260" r:id="rId7"/>
    <p:sldId id="267" r:id="rId8"/>
    <p:sldId id="262" r:id="rId9"/>
    <p:sldId id="261" r:id="rId10"/>
    <p:sldId id="263" r:id="rId11"/>
    <p:sldId id="268" r:id="rId12"/>
    <p:sldId id="264" r:id="rId13"/>
    <p:sldId id="265" r:id="rId14"/>
    <p:sldId id="266" r:id="rId15"/>
    <p:sldId id="273" r:id="rId16"/>
    <p:sldId id="276" r:id="rId17"/>
    <p:sldId id="275"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542743-92CC-4B9F-8CC6-F7D35149E3E0}">
          <p14:sldIdLst>
            <p14:sldId id="256"/>
            <p14:sldId id="257"/>
            <p14:sldId id="258"/>
            <p14:sldId id="272"/>
            <p14:sldId id="259"/>
            <p14:sldId id="260"/>
            <p14:sldId id="267"/>
            <p14:sldId id="262"/>
            <p14:sldId id="261"/>
            <p14:sldId id="263"/>
            <p14:sldId id="268"/>
            <p14:sldId id="264"/>
            <p14:sldId id="265"/>
            <p14:sldId id="266"/>
            <p14:sldId id="273"/>
            <p14:sldId id="276"/>
            <p14:sldId id="275"/>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4" autoAdjust="0"/>
    <p:restoredTop sz="94660"/>
  </p:normalViewPr>
  <p:slideViewPr>
    <p:cSldViewPr snapToGrid="0">
      <p:cViewPr>
        <p:scale>
          <a:sx n="66" d="100"/>
          <a:sy n="66" d="100"/>
        </p:scale>
        <p:origin x="105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AADAA8-455E-4E83-ACFD-3ACD3DDB7D21}"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264443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AADAA8-455E-4E83-ACFD-3ACD3DDB7D21}"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366795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AADAA8-455E-4E83-ACFD-3ACD3DDB7D21}"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330366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AADAA8-455E-4E83-ACFD-3ACD3DDB7D21}"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361854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AADAA8-455E-4E83-ACFD-3ACD3DDB7D21}"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209786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AADAA8-455E-4E83-ACFD-3ACD3DDB7D21}"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2535377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AADAA8-455E-4E83-ACFD-3ACD3DDB7D21}"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213404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AADAA8-455E-4E83-ACFD-3ACD3DDB7D21}"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86859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AADAA8-455E-4E83-ACFD-3ACD3DDB7D21}"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216274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AADAA8-455E-4E83-ACFD-3ACD3DDB7D21}"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397297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AADAA8-455E-4E83-ACFD-3ACD3DDB7D21}"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FAC1C-8722-41A1-A1AB-AAD022CC6D64}" type="slidenum">
              <a:rPr lang="en-US" smtClean="0"/>
              <a:t>‹#›</a:t>
            </a:fld>
            <a:endParaRPr lang="en-US"/>
          </a:p>
        </p:txBody>
      </p:sp>
    </p:spTree>
    <p:extLst>
      <p:ext uri="{BB962C8B-B14F-4D97-AF65-F5344CB8AC3E}">
        <p14:creationId xmlns:p14="http://schemas.microsoft.com/office/powerpoint/2010/main" val="358903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AADAA8-455E-4E83-ACFD-3ACD3DDB7D21}" type="datetimeFigureOut">
              <a:rPr lang="en-US" smtClean="0"/>
              <a:t>12/6/2016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FAC1C-8722-41A1-A1AB-AAD022CC6D64}" type="slidenum">
              <a:rPr lang="en-US" smtClean="0"/>
              <a:t>‹#›</a:t>
            </a:fld>
            <a:endParaRPr lang="en-US"/>
          </a:p>
        </p:txBody>
      </p:sp>
    </p:spTree>
    <p:extLst>
      <p:ext uri="{BB962C8B-B14F-4D97-AF65-F5344CB8AC3E}">
        <p14:creationId xmlns:p14="http://schemas.microsoft.com/office/powerpoint/2010/main" val="3049683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office.com/sharepoint/docs/spfx/sharepoint-framework-overvie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sdn.microsoft.com/en-us/library/ff798339.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storag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azure/cd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3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logs.msdn.microsoft.com/richard_dizeregas_blog/2015/05/03/performing-app-only-operations-on-sharepoint-online-through-azure-ad/" TargetMode="External"/><Relationship Id="rId2" Type="http://schemas.openxmlformats.org/officeDocument/2006/relationships/hyperlink" Target="https://docs.microsoft.com/en-us/azure/active-directory/active-directory-whatis" TargetMode="External"/><Relationship Id="rId1" Type="http://schemas.openxmlformats.org/officeDocument/2006/relationships/slideLayout" Target="../slideLayouts/slideLayout2.xml"/><Relationship Id="rId4" Type="http://schemas.openxmlformats.org/officeDocument/2006/relationships/hyperlink" Target="https://msdn.microsoft.com/en-us/library/azure/mt417579.asp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azure-functions/functions-overview" TargetMode="External"/><Relationship Id="rId2" Type="http://schemas.openxmlformats.org/officeDocument/2006/relationships/hyperlink" Target="https://azure.microsoft.com/en-us/services/func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sdn.microsoft.com/en-us/library/ff798388.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connectors/apis-list" TargetMode="External"/><Relationship Id="rId2" Type="http://schemas.openxmlformats.org/officeDocument/2006/relationships/hyperlink" Target="https://docs.microsoft.com/en-us/azure/app-service-logic/app-service-logic-what-are-logic-app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office.com/sharepoint/docs/apis/webhooks/overview-sharepoint-webhoo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962" y="594824"/>
            <a:ext cx="9144000" cy="4539883"/>
          </a:xfrm>
        </p:spPr>
        <p:txBody>
          <a:bodyPr>
            <a:noAutofit/>
          </a:bodyPr>
          <a:lstStyle/>
          <a:p>
            <a:r>
              <a:rPr lang="en-US" sz="4800" dirty="0" err="1" smtClean="0"/>
              <a:t>Serverless</a:t>
            </a:r>
            <a:r>
              <a:rPr lang="en-US" sz="4800" dirty="0" smtClean="0"/>
              <a:t> integration of Azure Active Directory, ADAL.NET, Azure Functions, Azure Logic Apps, Office 365, SharePoint </a:t>
            </a:r>
            <a:r>
              <a:rPr lang="en-US" sz="4800" dirty="0" err="1" smtClean="0"/>
              <a:t>Webhooks</a:t>
            </a:r>
            <a:r>
              <a:rPr lang="en-US" sz="4800" dirty="0" smtClean="0"/>
              <a:t>, SharePoint Framework, Azure Storage, Azure CDN, SharePoint CSOM, D3.js for data visualization</a:t>
            </a:r>
            <a:endParaRPr lang="en-US" sz="4800" dirty="0"/>
          </a:p>
        </p:txBody>
      </p:sp>
    </p:spTree>
    <p:extLst>
      <p:ext uri="{BB962C8B-B14F-4D97-AF65-F5344CB8AC3E}">
        <p14:creationId xmlns:p14="http://schemas.microsoft.com/office/powerpoint/2010/main" val="950247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SharePoint Framework</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SharePoint </a:t>
            </a:r>
            <a:r>
              <a:rPr lang="en-US" dirty="0">
                <a:hlinkClick r:id="rId2"/>
              </a:rPr>
              <a:t>Framework </a:t>
            </a:r>
            <a:r>
              <a:rPr lang="en-US" dirty="0"/>
              <a:t>(</a:t>
            </a:r>
            <a:r>
              <a:rPr lang="en-US" dirty="0" err="1"/>
              <a:t>SPFx</a:t>
            </a:r>
            <a:r>
              <a:rPr lang="en-US" dirty="0"/>
              <a:t>) is a page and web part model that provides full support for client-side SharePoint development, easy integration with SharePoint data, and support for open source tooling. With the SharePoint Framework, you can use modern web technologies and tools in your preferred development environment to build productive experiences and apps that are responsive and mobile-ready from day one. The SharePoint Framework works for SharePoint on-premises and SharePoint Online</a:t>
            </a:r>
            <a:r>
              <a:rPr lang="en-US" dirty="0" smtClean="0"/>
              <a:t>.</a:t>
            </a:r>
          </a:p>
          <a:p>
            <a:pPr marL="0" indent="0">
              <a:buNone/>
            </a:pPr>
            <a:endParaRPr lang="en-US" dirty="0"/>
          </a:p>
          <a:p>
            <a:pPr marL="0" indent="0">
              <a:buNone/>
            </a:pPr>
            <a:r>
              <a:rPr lang="en-US" dirty="0" err="1" smtClean="0"/>
              <a:t>SPFx</a:t>
            </a:r>
            <a:r>
              <a:rPr lang="en-US" dirty="0" smtClean="0"/>
              <a:t> is the replacement for the content editor </a:t>
            </a:r>
            <a:r>
              <a:rPr lang="en-US" dirty="0" err="1" smtClean="0"/>
              <a:t>webpart</a:t>
            </a:r>
            <a:r>
              <a:rPr lang="en-US" dirty="0" smtClean="0"/>
              <a:t>.</a:t>
            </a:r>
            <a:endParaRPr lang="en-US" dirty="0"/>
          </a:p>
        </p:txBody>
      </p:sp>
    </p:spTree>
    <p:extLst>
      <p:ext uri="{BB962C8B-B14F-4D97-AF65-F5344CB8AC3E}">
        <p14:creationId xmlns:p14="http://schemas.microsoft.com/office/powerpoint/2010/main" val="745004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SharePoint REST</a:t>
            </a:r>
            <a:endParaRPr lang="en-US" dirty="0"/>
          </a:p>
        </p:txBody>
      </p:sp>
      <p:sp>
        <p:nvSpPr>
          <p:cNvPr id="3" name="Content Placeholder 2"/>
          <p:cNvSpPr>
            <a:spLocks noGrp="1"/>
          </p:cNvSpPr>
          <p:nvPr>
            <p:ph idx="1"/>
          </p:nvPr>
        </p:nvSpPr>
        <p:spPr/>
        <p:txBody>
          <a:bodyPr/>
          <a:lstStyle/>
          <a:p>
            <a:pPr marL="0" indent="0">
              <a:buNone/>
            </a:pPr>
            <a:r>
              <a:rPr lang="en-US" dirty="0"/>
              <a:t>The </a:t>
            </a:r>
            <a:r>
              <a:rPr lang="en-US" dirty="0">
                <a:hlinkClick r:id="rId2"/>
              </a:rPr>
              <a:t>SharePoint </a:t>
            </a:r>
            <a:r>
              <a:rPr lang="en-US" dirty="0" smtClean="0">
                <a:hlinkClick r:id="rId2"/>
              </a:rPr>
              <a:t>REST interface</a:t>
            </a:r>
            <a:r>
              <a:rPr lang="en-US" dirty="0" smtClean="0"/>
              <a:t> is </a:t>
            </a:r>
            <a:r>
              <a:rPr lang="en-US" dirty="0"/>
              <a:t>a WCF Data Service that allows you to use construct HTTP requests to query SharePoint list data. Like all RESTful Web services, the SharePoint REST interface maps HTTP verbs to data </a:t>
            </a:r>
            <a:r>
              <a:rPr lang="en-US" dirty="0" smtClean="0"/>
              <a:t>operations.</a:t>
            </a:r>
          </a:p>
          <a:p>
            <a:pPr marL="0" indent="0">
              <a:buNone/>
            </a:pPr>
            <a:endParaRPr lang="en-US" dirty="0"/>
          </a:p>
          <a:p>
            <a:pPr marL="0" indent="0">
              <a:buNone/>
            </a:pPr>
            <a:r>
              <a:rPr lang="en-US" dirty="0" smtClean="0"/>
              <a:t>SharePoint REST Services can be used from </a:t>
            </a:r>
            <a:r>
              <a:rPr lang="en-US" dirty="0" err="1" smtClean="0"/>
              <a:t>SPFx</a:t>
            </a:r>
            <a:r>
              <a:rPr lang="en-US" dirty="0" smtClean="0"/>
              <a:t> </a:t>
            </a:r>
            <a:r>
              <a:rPr lang="en-US" dirty="0" err="1" smtClean="0"/>
              <a:t>webparts</a:t>
            </a:r>
            <a:r>
              <a:rPr lang="en-US" dirty="0" smtClean="0"/>
              <a:t> to interact with SharePoint Online.</a:t>
            </a:r>
            <a:endParaRPr lang="en-US" dirty="0"/>
          </a:p>
        </p:txBody>
      </p:sp>
    </p:spTree>
    <p:extLst>
      <p:ext uri="{BB962C8B-B14F-4D97-AF65-F5344CB8AC3E}">
        <p14:creationId xmlns:p14="http://schemas.microsoft.com/office/powerpoint/2010/main" val="2995785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Azure Storage</a:t>
            </a:r>
            <a:endParaRPr lang="en-US" dirty="0"/>
          </a:p>
        </p:txBody>
      </p:sp>
      <p:sp>
        <p:nvSpPr>
          <p:cNvPr id="3" name="Content Placeholder 2"/>
          <p:cNvSpPr>
            <a:spLocks noGrp="1"/>
          </p:cNvSpPr>
          <p:nvPr>
            <p:ph idx="1"/>
          </p:nvPr>
        </p:nvSpPr>
        <p:spPr/>
        <p:txBody>
          <a:bodyPr/>
          <a:lstStyle/>
          <a:p>
            <a:pPr marL="0" indent="0">
              <a:buNone/>
            </a:pPr>
            <a:r>
              <a:rPr lang="en-US" dirty="0">
                <a:hlinkClick r:id="rId2"/>
              </a:rPr>
              <a:t>Azure Storage </a:t>
            </a:r>
            <a:r>
              <a:rPr lang="en-US" dirty="0"/>
              <a:t>is the cloud storage solution for modern applications that rely on durability, availability, and scalability to meet the needs of their customers. It is highly scalable, elastic, globally accessible, and automatically load-balances your data based on traffic. Azure Storage provides the following four services to meet application needs: Blob storage, Table storage, Queue storage, Disk storage, and File storage</a:t>
            </a:r>
            <a:r>
              <a:rPr lang="en-US" dirty="0" smtClean="0"/>
              <a:t>.</a:t>
            </a:r>
          </a:p>
          <a:p>
            <a:pPr marL="0" indent="0">
              <a:buNone/>
            </a:pPr>
            <a:endParaRPr lang="en-US" dirty="0"/>
          </a:p>
          <a:p>
            <a:pPr marL="0" indent="0">
              <a:buNone/>
            </a:pPr>
            <a:r>
              <a:rPr lang="en-US" dirty="0" smtClean="0"/>
              <a:t>Azure Storage can be used to host static files, such as bundles generated by </a:t>
            </a:r>
            <a:r>
              <a:rPr lang="en-US" dirty="0" err="1" smtClean="0"/>
              <a:t>SPFx</a:t>
            </a:r>
            <a:endParaRPr lang="en-US" dirty="0"/>
          </a:p>
        </p:txBody>
      </p:sp>
    </p:spTree>
    <p:extLst>
      <p:ext uri="{BB962C8B-B14F-4D97-AF65-F5344CB8AC3E}">
        <p14:creationId xmlns:p14="http://schemas.microsoft.com/office/powerpoint/2010/main" val="3978297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Azure CDN</a:t>
            </a:r>
            <a:endParaRPr lang="en-US" dirty="0"/>
          </a:p>
        </p:txBody>
      </p:sp>
      <p:sp>
        <p:nvSpPr>
          <p:cNvPr id="3" name="Content Placeholder 2"/>
          <p:cNvSpPr>
            <a:spLocks noGrp="1"/>
          </p:cNvSpPr>
          <p:nvPr>
            <p:ph idx="1"/>
          </p:nvPr>
        </p:nvSpPr>
        <p:spPr/>
        <p:txBody>
          <a:bodyPr/>
          <a:lstStyle/>
          <a:p>
            <a:pPr marL="0" indent="0">
              <a:buNone/>
            </a:pPr>
            <a:r>
              <a:rPr lang="en-US" dirty="0">
                <a:hlinkClick r:id="rId2"/>
              </a:rPr>
              <a:t>Azure Content Delivery Network </a:t>
            </a:r>
            <a:r>
              <a:rPr lang="en-US" dirty="0"/>
              <a:t>(CDN) provides developers a global solution for delivering high-bandwidth content that is hosted in Azure or any other location. Using the CDN you can cache publicly available objects loaded from Azure blob storage, a web application, virtual machine, application folder, or other HTTP/HTTPS location. The CDN is typically used to deliver static content such as images, style sheets, documents, files, client-side scripts, and HTML </a:t>
            </a:r>
            <a:r>
              <a:rPr lang="en-US" dirty="0" smtClean="0"/>
              <a:t>pages.</a:t>
            </a:r>
          </a:p>
          <a:p>
            <a:pPr marL="0" indent="0">
              <a:buNone/>
            </a:pPr>
            <a:endParaRPr lang="en-US" dirty="0"/>
          </a:p>
          <a:p>
            <a:pPr marL="0" indent="0">
              <a:buNone/>
            </a:pPr>
            <a:r>
              <a:rPr lang="en-US" dirty="0" smtClean="0"/>
              <a:t>Azure CDN can be used to distribute bundles</a:t>
            </a:r>
            <a:r>
              <a:rPr lang="en-US" dirty="0"/>
              <a:t> </a:t>
            </a:r>
            <a:r>
              <a:rPr lang="en-US" dirty="0" smtClean="0"/>
              <a:t>generated by </a:t>
            </a:r>
            <a:r>
              <a:rPr lang="en-US" dirty="0" err="1" smtClean="0"/>
              <a:t>SPFx</a:t>
            </a:r>
            <a:r>
              <a:rPr lang="en-US" dirty="0" smtClean="0"/>
              <a:t>.</a:t>
            </a:r>
            <a:endParaRPr lang="en-US" dirty="0"/>
          </a:p>
        </p:txBody>
      </p:sp>
    </p:spTree>
    <p:extLst>
      <p:ext uri="{BB962C8B-B14F-4D97-AF65-F5344CB8AC3E}">
        <p14:creationId xmlns:p14="http://schemas.microsoft.com/office/powerpoint/2010/main" val="3732837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D3.js</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D3.js</a:t>
            </a:r>
            <a:r>
              <a:rPr lang="en-US" dirty="0" smtClean="0"/>
              <a:t> is </a:t>
            </a:r>
            <a:r>
              <a:rPr lang="en-US" dirty="0"/>
              <a:t>a JavaScript library for manipulating documents based on data. D3 helps you bring data to life using HTML, SVG, and CSS. D3’s emphasis on web standards gives you the full capabilities of modern browsers without tying yourself to a proprietary framework, combining powerful visualization components and a data-driven approach to DOM manipulation</a:t>
            </a:r>
            <a:r>
              <a:rPr lang="en-US" dirty="0" smtClean="0"/>
              <a:t>.</a:t>
            </a:r>
          </a:p>
          <a:p>
            <a:pPr marL="0" indent="0">
              <a:buNone/>
            </a:pPr>
            <a:r>
              <a:rPr lang="en-US" dirty="0"/>
              <a:t/>
            </a:r>
            <a:br>
              <a:rPr lang="en-US" dirty="0"/>
            </a:br>
            <a:r>
              <a:rPr lang="en-US" dirty="0" smtClean="0"/>
              <a:t>D3.js can be used with </a:t>
            </a:r>
            <a:r>
              <a:rPr lang="en-US" dirty="0" err="1" smtClean="0"/>
              <a:t>SPFx</a:t>
            </a:r>
            <a:r>
              <a:rPr lang="en-US" dirty="0" smtClean="0"/>
              <a:t> web parts to visualize data.</a:t>
            </a:r>
            <a:endParaRPr lang="en-US" dirty="0"/>
          </a:p>
        </p:txBody>
      </p:sp>
    </p:spTree>
    <p:extLst>
      <p:ext uri="{BB962C8B-B14F-4D97-AF65-F5344CB8AC3E}">
        <p14:creationId xmlns:p14="http://schemas.microsoft.com/office/powerpoint/2010/main" val="1020353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1005840" y="0"/>
            <a:ext cx="10672354" cy="685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1932091" y="4539139"/>
            <a:ext cx="4545873" cy="2194560"/>
            <a:chOff x="7524205" y="4572000"/>
            <a:chExt cx="4545873" cy="2194560"/>
          </a:xfrm>
        </p:grpSpPr>
        <p:sp>
          <p:nvSpPr>
            <p:cNvPr id="13" name="Rectangle 12"/>
            <p:cNvSpPr/>
            <p:nvPr/>
          </p:nvSpPr>
          <p:spPr>
            <a:xfrm>
              <a:off x="7524205"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16" name="Rectangle 15"/>
            <p:cNvSpPr/>
            <p:nvPr/>
          </p:nvSpPr>
          <p:spPr>
            <a:xfrm>
              <a:off x="7657009" y="5734594"/>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Functions</a:t>
              </a:r>
              <a:endParaRPr lang="en-US" dirty="0"/>
            </a:p>
          </p:txBody>
        </p:sp>
        <p:sp>
          <p:nvSpPr>
            <p:cNvPr id="18" name="TextBox 17"/>
            <p:cNvSpPr txBox="1"/>
            <p:nvPr/>
          </p:nvSpPr>
          <p:spPr>
            <a:xfrm>
              <a:off x="10963483" y="4702628"/>
              <a:ext cx="1051891" cy="369332"/>
            </a:xfrm>
            <a:prstGeom prst="rect">
              <a:avLst/>
            </a:prstGeom>
            <a:noFill/>
          </p:spPr>
          <p:txBody>
            <a:bodyPr wrap="none" rtlCol="0">
              <a:spAutoFit/>
            </a:bodyPr>
            <a:lstStyle/>
            <a:p>
              <a:r>
                <a:rPr lang="en-US" dirty="0" smtClean="0"/>
                <a:t>Back-end</a:t>
              </a:r>
              <a:endParaRPr lang="en-US" dirty="0"/>
            </a:p>
          </p:txBody>
        </p:sp>
      </p:grpSp>
      <p:grpSp>
        <p:nvGrpSpPr>
          <p:cNvPr id="42" name="Group 41"/>
          <p:cNvGrpSpPr/>
          <p:nvPr/>
        </p:nvGrpSpPr>
        <p:grpSpPr>
          <a:xfrm>
            <a:off x="1932091" y="136274"/>
            <a:ext cx="4545873" cy="1816433"/>
            <a:chOff x="2775496" y="164874"/>
            <a:chExt cx="4545873" cy="2312126"/>
          </a:xfrm>
        </p:grpSpPr>
        <p:sp>
          <p:nvSpPr>
            <p:cNvPr id="27" name="Rectangle 26"/>
            <p:cNvSpPr/>
            <p:nvPr/>
          </p:nvSpPr>
          <p:spPr>
            <a:xfrm>
              <a:off x="2775496" y="164874"/>
              <a:ext cx="4545873" cy="2312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29" name="Flowchart: Magnetic Disk 28"/>
            <p:cNvSpPr/>
            <p:nvPr/>
          </p:nvSpPr>
          <p:spPr>
            <a:xfrm>
              <a:off x="4372453" y="781296"/>
              <a:ext cx="1271792" cy="14808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Destination</a:t>
              </a:r>
            </a:p>
            <a:p>
              <a:pPr algn="ctr"/>
              <a:r>
                <a:rPr lang="en-US" dirty="0" smtClean="0"/>
                <a:t>List</a:t>
              </a:r>
              <a:endParaRPr lang="en-US" dirty="0"/>
            </a:p>
          </p:txBody>
        </p:sp>
        <p:sp>
          <p:nvSpPr>
            <p:cNvPr id="31" name="Flowchart: Magnetic Disk 30"/>
            <p:cNvSpPr/>
            <p:nvPr/>
          </p:nvSpPr>
          <p:spPr>
            <a:xfrm>
              <a:off x="2997383" y="781297"/>
              <a:ext cx="1271792" cy="14808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p>
            <a:p>
              <a:pPr algn="ctr"/>
              <a:r>
                <a:rPr lang="en-US" dirty="0" smtClean="0"/>
                <a:t>List</a:t>
              </a:r>
              <a:endParaRPr lang="en-US" dirty="0"/>
            </a:p>
          </p:txBody>
        </p:sp>
      </p:grpSp>
      <p:grpSp>
        <p:nvGrpSpPr>
          <p:cNvPr id="37" name="Group 36"/>
          <p:cNvGrpSpPr/>
          <p:nvPr/>
        </p:nvGrpSpPr>
        <p:grpSpPr>
          <a:xfrm>
            <a:off x="1932091" y="2148643"/>
            <a:ext cx="4545873" cy="2194560"/>
            <a:chOff x="2863994" y="4572000"/>
            <a:chExt cx="4545873" cy="2194560"/>
          </a:xfrm>
        </p:grpSpPr>
        <p:sp>
          <p:nvSpPr>
            <p:cNvPr id="33" name="Rectangle 32"/>
            <p:cNvSpPr/>
            <p:nvPr/>
          </p:nvSpPr>
          <p:spPr>
            <a:xfrm>
              <a:off x="2863994"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34" name="Rectangle 33"/>
            <p:cNvSpPr/>
            <p:nvPr/>
          </p:nvSpPr>
          <p:spPr>
            <a:xfrm>
              <a:off x="2997383" y="5734594"/>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Logic Apps</a:t>
              </a:r>
              <a:endParaRPr lang="en-US" dirty="0"/>
            </a:p>
          </p:txBody>
        </p:sp>
        <p:sp>
          <p:nvSpPr>
            <p:cNvPr id="36" name="TextBox 35"/>
            <p:cNvSpPr txBox="1"/>
            <p:nvPr/>
          </p:nvSpPr>
          <p:spPr>
            <a:xfrm>
              <a:off x="6191520" y="4671146"/>
              <a:ext cx="1218347" cy="369332"/>
            </a:xfrm>
            <a:prstGeom prst="rect">
              <a:avLst/>
            </a:prstGeom>
            <a:noFill/>
          </p:spPr>
          <p:txBody>
            <a:bodyPr wrap="none" rtlCol="0">
              <a:spAutoFit/>
            </a:bodyPr>
            <a:lstStyle/>
            <a:p>
              <a:r>
                <a:rPr lang="en-US" dirty="0" smtClean="0"/>
                <a:t>Integration</a:t>
              </a:r>
              <a:endParaRPr lang="en-US" dirty="0"/>
            </a:p>
          </p:txBody>
        </p:sp>
      </p:grpSp>
      <p:sp>
        <p:nvSpPr>
          <p:cNvPr id="49" name="TextBox 48"/>
          <p:cNvSpPr txBox="1"/>
          <p:nvPr/>
        </p:nvSpPr>
        <p:spPr>
          <a:xfrm>
            <a:off x="5093674" y="251210"/>
            <a:ext cx="1384290" cy="369332"/>
          </a:xfrm>
          <a:prstGeom prst="rect">
            <a:avLst/>
          </a:prstGeom>
          <a:noFill/>
        </p:spPr>
        <p:txBody>
          <a:bodyPr wrap="none" rtlCol="0">
            <a:spAutoFit/>
          </a:bodyPr>
          <a:lstStyle/>
          <a:p>
            <a:r>
              <a:rPr lang="en-US" dirty="0" smtClean="0"/>
              <a:t>Data Storage</a:t>
            </a:r>
            <a:endParaRPr lang="en-US" dirty="0"/>
          </a:p>
        </p:txBody>
      </p:sp>
      <p:grpSp>
        <p:nvGrpSpPr>
          <p:cNvPr id="68" name="Group 67"/>
          <p:cNvGrpSpPr/>
          <p:nvPr/>
        </p:nvGrpSpPr>
        <p:grpSpPr>
          <a:xfrm>
            <a:off x="6783355" y="136274"/>
            <a:ext cx="4545873" cy="1816433"/>
            <a:chOff x="7510055" y="4539139"/>
            <a:chExt cx="4545873" cy="2194560"/>
          </a:xfrm>
        </p:grpSpPr>
        <p:sp>
          <p:nvSpPr>
            <p:cNvPr id="60" name="Rectangle 59"/>
            <p:cNvSpPr/>
            <p:nvPr/>
          </p:nvSpPr>
          <p:spPr>
            <a:xfrm>
              <a:off x="7510055" y="4539139"/>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61" name="Rectangle 60"/>
            <p:cNvSpPr/>
            <p:nvPr/>
          </p:nvSpPr>
          <p:spPr>
            <a:xfrm>
              <a:off x="7643444" y="5169728"/>
              <a:ext cx="1356359" cy="1446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Blob Storage</a:t>
              </a:r>
              <a:endParaRPr lang="en-US" dirty="0"/>
            </a:p>
          </p:txBody>
        </p:sp>
        <p:sp>
          <p:nvSpPr>
            <p:cNvPr id="62" name="TextBox 61"/>
            <p:cNvSpPr txBox="1"/>
            <p:nvPr/>
          </p:nvSpPr>
          <p:spPr>
            <a:xfrm>
              <a:off x="10356039" y="4669767"/>
              <a:ext cx="1699889" cy="369332"/>
            </a:xfrm>
            <a:prstGeom prst="rect">
              <a:avLst/>
            </a:prstGeom>
            <a:noFill/>
          </p:spPr>
          <p:txBody>
            <a:bodyPr wrap="none" rtlCol="0">
              <a:spAutoFit/>
            </a:bodyPr>
            <a:lstStyle/>
            <a:p>
              <a:r>
                <a:rPr lang="en-US" dirty="0" smtClean="0"/>
                <a:t>Content Storage</a:t>
              </a:r>
              <a:endParaRPr lang="en-US" dirty="0"/>
            </a:p>
          </p:txBody>
        </p:sp>
        <p:sp>
          <p:nvSpPr>
            <p:cNvPr id="63" name="Rectangle 62"/>
            <p:cNvSpPr/>
            <p:nvPr/>
          </p:nvSpPr>
          <p:spPr>
            <a:xfrm>
              <a:off x="9133192" y="5169728"/>
              <a:ext cx="1356359" cy="1446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CDN</a:t>
              </a:r>
              <a:endParaRPr lang="en-US" dirty="0"/>
            </a:p>
          </p:txBody>
        </p:sp>
      </p:grpSp>
      <p:grpSp>
        <p:nvGrpSpPr>
          <p:cNvPr id="64" name="Group 63"/>
          <p:cNvGrpSpPr/>
          <p:nvPr/>
        </p:nvGrpSpPr>
        <p:grpSpPr>
          <a:xfrm>
            <a:off x="6783354" y="4533360"/>
            <a:ext cx="4545873" cy="2194560"/>
            <a:chOff x="2863994" y="4572000"/>
            <a:chExt cx="4545873" cy="2194560"/>
          </a:xfrm>
        </p:grpSpPr>
        <p:sp>
          <p:nvSpPr>
            <p:cNvPr id="65" name="Rectangle 64"/>
            <p:cNvSpPr/>
            <p:nvPr/>
          </p:nvSpPr>
          <p:spPr>
            <a:xfrm>
              <a:off x="2863994"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66" name="Rectangle 65"/>
            <p:cNvSpPr/>
            <p:nvPr/>
          </p:nvSpPr>
          <p:spPr>
            <a:xfrm>
              <a:off x="2997383" y="5734594"/>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SharePoint Framework</a:t>
              </a:r>
              <a:endParaRPr lang="en-US" dirty="0"/>
            </a:p>
          </p:txBody>
        </p:sp>
        <p:sp>
          <p:nvSpPr>
            <p:cNvPr id="67" name="TextBox 66"/>
            <p:cNvSpPr txBox="1"/>
            <p:nvPr/>
          </p:nvSpPr>
          <p:spPr>
            <a:xfrm>
              <a:off x="6294882" y="4708407"/>
              <a:ext cx="1114985" cy="369332"/>
            </a:xfrm>
            <a:prstGeom prst="rect">
              <a:avLst/>
            </a:prstGeom>
            <a:noFill/>
          </p:spPr>
          <p:txBody>
            <a:bodyPr wrap="none" rtlCol="0">
              <a:spAutoFit/>
            </a:bodyPr>
            <a:lstStyle/>
            <a:p>
              <a:r>
                <a:rPr lang="en-US" dirty="0" smtClean="0"/>
                <a:t>Front-end</a:t>
              </a:r>
              <a:endParaRPr lang="en-US" dirty="0"/>
            </a:p>
          </p:txBody>
        </p:sp>
      </p:grpSp>
      <p:sp>
        <p:nvSpPr>
          <p:cNvPr id="69" name="Rectangle 68"/>
          <p:cNvSpPr/>
          <p:nvPr/>
        </p:nvSpPr>
        <p:spPr>
          <a:xfrm>
            <a:off x="8444805" y="5695954"/>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D3.js</a:t>
            </a:r>
            <a:endParaRPr lang="en-US" dirty="0"/>
          </a:p>
        </p:txBody>
      </p:sp>
      <p:sp>
        <p:nvSpPr>
          <p:cNvPr id="70" name="Rectangle 69"/>
          <p:cNvSpPr/>
          <p:nvPr/>
        </p:nvSpPr>
        <p:spPr>
          <a:xfrm>
            <a:off x="6916743" y="4716240"/>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TypeScript</a:t>
            </a:r>
            <a:endParaRPr lang="en-US" dirty="0"/>
          </a:p>
        </p:txBody>
      </p:sp>
      <p:sp>
        <p:nvSpPr>
          <p:cNvPr id="71" name="Rectangle 70"/>
          <p:cNvSpPr/>
          <p:nvPr/>
        </p:nvSpPr>
        <p:spPr>
          <a:xfrm>
            <a:off x="8444805" y="4716240"/>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ReactJS</a:t>
            </a:r>
            <a:endParaRPr lang="en-US" dirty="0"/>
          </a:p>
        </p:txBody>
      </p:sp>
      <p:sp>
        <p:nvSpPr>
          <p:cNvPr id="72" name="Rectangle 71"/>
          <p:cNvSpPr/>
          <p:nvPr/>
        </p:nvSpPr>
        <p:spPr>
          <a:xfrm>
            <a:off x="3554058" y="5695954"/>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ADAL.NET</a:t>
            </a:r>
          </a:p>
        </p:txBody>
      </p:sp>
      <p:sp>
        <p:nvSpPr>
          <p:cNvPr id="73" name="Rectangle 72"/>
          <p:cNvSpPr/>
          <p:nvPr/>
        </p:nvSpPr>
        <p:spPr>
          <a:xfrm>
            <a:off x="5016011" y="5695954"/>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SharePoint CSOM</a:t>
            </a:r>
          </a:p>
        </p:txBody>
      </p:sp>
      <p:sp>
        <p:nvSpPr>
          <p:cNvPr id="74" name="Rectangle 73"/>
          <p:cNvSpPr/>
          <p:nvPr/>
        </p:nvSpPr>
        <p:spPr>
          <a:xfrm>
            <a:off x="9887016" y="5695954"/>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SharePoint REST API</a:t>
            </a:r>
            <a:endParaRPr lang="en-US" dirty="0"/>
          </a:p>
        </p:txBody>
      </p:sp>
      <p:grpSp>
        <p:nvGrpSpPr>
          <p:cNvPr id="81" name="Group 80"/>
          <p:cNvGrpSpPr/>
          <p:nvPr/>
        </p:nvGrpSpPr>
        <p:grpSpPr>
          <a:xfrm>
            <a:off x="6783353" y="2135587"/>
            <a:ext cx="4545873" cy="2207616"/>
            <a:chOff x="6783353" y="2135587"/>
            <a:chExt cx="4545873" cy="2207616"/>
          </a:xfrm>
        </p:grpSpPr>
        <p:sp>
          <p:nvSpPr>
            <p:cNvPr id="76" name="Rectangle 75"/>
            <p:cNvSpPr/>
            <p:nvPr/>
          </p:nvSpPr>
          <p:spPr>
            <a:xfrm>
              <a:off x="6783353" y="2135587"/>
              <a:ext cx="4545873" cy="2207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77" name="Rectangle 76"/>
            <p:cNvSpPr/>
            <p:nvPr/>
          </p:nvSpPr>
          <p:spPr>
            <a:xfrm>
              <a:off x="6916742" y="3311236"/>
              <a:ext cx="1356359" cy="913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Active Directory</a:t>
              </a:r>
              <a:endParaRPr lang="en-US" dirty="0"/>
            </a:p>
          </p:txBody>
        </p:sp>
        <p:sp>
          <p:nvSpPr>
            <p:cNvPr id="78" name="TextBox 77"/>
            <p:cNvSpPr txBox="1"/>
            <p:nvPr/>
          </p:nvSpPr>
          <p:spPr>
            <a:xfrm>
              <a:off x="10609080" y="2240230"/>
              <a:ext cx="638316" cy="369332"/>
            </a:xfrm>
            <a:prstGeom prst="rect">
              <a:avLst/>
            </a:prstGeom>
            <a:noFill/>
          </p:spPr>
          <p:txBody>
            <a:bodyPr wrap="none" rtlCol="0">
              <a:spAutoFit/>
            </a:bodyPr>
            <a:lstStyle/>
            <a:p>
              <a:r>
                <a:rPr lang="en-US" dirty="0" err="1" smtClean="0"/>
                <a:t>Auth</a:t>
              </a:r>
              <a:endParaRPr lang="en-US" dirty="0"/>
            </a:p>
          </p:txBody>
        </p:sp>
      </p:grpSp>
      <p:sp>
        <p:nvSpPr>
          <p:cNvPr id="83" name="TextBox 82"/>
          <p:cNvSpPr txBox="1"/>
          <p:nvPr/>
        </p:nvSpPr>
        <p:spPr>
          <a:xfrm rot="16200000">
            <a:off x="-132088" y="2850475"/>
            <a:ext cx="3238194" cy="584775"/>
          </a:xfrm>
          <a:prstGeom prst="rect">
            <a:avLst/>
          </a:prstGeom>
          <a:noFill/>
        </p:spPr>
        <p:txBody>
          <a:bodyPr wrap="none" rtlCol="0">
            <a:spAutoFit/>
          </a:bodyPr>
          <a:lstStyle/>
          <a:p>
            <a:r>
              <a:rPr lang="en-US" sz="3200" dirty="0" smtClean="0"/>
              <a:t>Office 365 + Azure</a:t>
            </a:r>
            <a:endParaRPr lang="en-US" sz="3200" dirty="0"/>
          </a:p>
        </p:txBody>
      </p:sp>
      <p:sp>
        <p:nvSpPr>
          <p:cNvPr id="84" name="TextBox 83"/>
          <p:cNvSpPr txBox="1"/>
          <p:nvPr/>
        </p:nvSpPr>
        <p:spPr>
          <a:xfrm rot="16200000">
            <a:off x="-783145" y="2916230"/>
            <a:ext cx="2573653" cy="646331"/>
          </a:xfrm>
          <a:prstGeom prst="rect">
            <a:avLst/>
          </a:prstGeom>
          <a:noFill/>
        </p:spPr>
        <p:txBody>
          <a:bodyPr wrap="none" rtlCol="0">
            <a:spAutoFit/>
          </a:bodyPr>
          <a:lstStyle/>
          <a:p>
            <a:r>
              <a:rPr lang="en-US" sz="3600" dirty="0" smtClean="0"/>
              <a:t>Components</a:t>
            </a:r>
            <a:endParaRPr lang="en-US" sz="3600" dirty="0"/>
          </a:p>
        </p:txBody>
      </p:sp>
    </p:spTree>
    <p:extLst>
      <p:ext uri="{BB962C8B-B14F-4D97-AF65-F5344CB8AC3E}">
        <p14:creationId xmlns:p14="http://schemas.microsoft.com/office/powerpoint/2010/main" val="3618724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886" y="0"/>
            <a:ext cx="8781143" cy="6858000"/>
          </a:xfrm>
          <a:prstGeom prst="rect">
            <a:avLst/>
          </a:prstGeom>
        </p:spPr>
      </p:pic>
    </p:spTree>
    <p:extLst>
      <p:ext uri="{BB962C8B-B14F-4D97-AF65-F5344CB8AC3E}">
        <p14:creationId xmlns:p14="http://schemas.microsoft.com/office/powerpoint/2010/main" val="2010070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989542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lgn="ctr">
              <a:buNone/>
            </a:pPr>
            <a:r>
              <a:rPr lang="en-US" sz="16600" dirty="0" smtClean="0"/>
              <a:t>Questions?</a:t>
            </a:r>
            <a:endParaRPr lang="en-US" sz="16600" dirty="0"/>
          </a:p>
        </p:txBody>
      </p:sp>
    </p:spTree>
    <p:extLst>
      <p:ext uri="{BB962C8B-B14F-4D97-AF65-F5344CB8AC3E}">
        <p14:creationId xmlns:p14="http://schemas.microsoft.com/office/powerpoint/2010/main" val="3408266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Create a small solution that shows how to integrate Office </a:t>
            </a:r>
            <a:r>
              <a:rPr lang="en-US" dirty="0" smtClean="0"/>
              <a:t>365</a:t>
            </a:r>
            <a:r>
              <a:rPr lang="uk-UA" dirty="0" smtClean="0"/>
              <a:t> (</a:t>
            </a:r>
            <a:r>
              <a:rPr lang="en-US" dirty="0" smtClean="0"/>
              <a:t>SharePoint Online)</a:t>
            </a:r>
            <a:r>
              <a:rPr lang="en-US" dirty="0" smtClean="0"/>
              <a:t> </a:t>
            </a:r>
            <a:r>
              <a:rPr lang="en-US" dirty="0" smtClean="0"/>
              <a:t>and </a:t>
            </a:r>
            <a:r>
              <a:rPr lang="en-US" dirty="0" smtClean="0"/>
              <a:t>Azure</a:t>
            </a:r>
          </a:p>
          <a:p>
            <a:endParaRPr lang="en-US" dirty="0" smtClean="0"/>
          </a:p>
          <a:p>
            <a:r>
              <a:rPr lang="en-US" dirty="0" smtClean="0"/>
              <a:t>Show </a:t>
            </a:r>
            <a:r>
              <a:rPr lang="en-US" dirty="0"/>
              <a:t>how to implement solution that doesn’t </a:t>
            </a:r>
            <a:r>
              <a:rPr lang="en-US" dirty="0" smtClean="0"/>
              <a:t>have a </a:t>
            </a:r>
            <a:r>
              <a:rPr lang="en-US" dirty="0"/>
              <a:t>“real” backend and has 0$ month-to-month costs</a:t>
            </a:r>
            <a:r>
              <a:rPr lang="en-US" dirty="0" smtClean="0"/>
              <a:t>.</a:t>
            </a:r>
            <a:endParaRPr lang="en-US" dirty="0" smtClean="0"/>
          </a:p>
          <a:p>
            <a:endParaRPr lang="en-US" dirty="0" smtClean="0"/>
          </a:p>
          <a:p>
            <a:r>
              <a:rPr lang="en-US" dirty="0" smtClean="0"/>
              <a:t>Showcase </a:t>
            </a:r>
            <a:r>
              <a:rPr lang="en-US" dirty="0" smtClean="0"/>
              <a:t>modern SharePoint Online features such as SharePoint Framework and </a:t>
            </a:r>
            <a:r>
              <a:rPr lang="en-US" dirty="0" err="1" smtClean="0"/>
              <a:t>Webhooks</a:t>
            </a:r>
            <a:endParaRPr lang="en-US" dirty="0" smtClean="0"/>
          </a:p>
        </p:txBody>
      </p:sp>
    </p:spTree>
    <p:extLst>
      <p:ext uri="{BB962C8B-B14F-4D97-AF65-F5344CB8AC3E}">
        <p14:creationId xmlns:p14="http://schemas.microsoft.com/office/powerpoint/2010/main" val="3643197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Concept</a:t>
            </a:r>
            <a:endParaRPr lang="en-US" dirty="0"/>
          </a:p>
        </p:txBody>
      </p:sp>
      <p:sp>
        <p:nvSpPr>
          <p:cNvPr id="3" name="Content Placeholder 2"/>
          <p:cNvSpPr>
            <a:spLocks noGrp="1"/>
          </p:cNvSpPr>
          <p:nvPr>
            <p:ph idx="1"/>
          </p:nvPr>
        </p:nvSpPr>
        <p:spPr/>
        <p:txBody>
          <a:bodyPr/>
          <a:lstStyle/>
          <a:p>
            <a:pPr marL="0" indent="0">
              <a:buNone/>
            </a:pPr>
            <a:r>
              <a:rPr lang="en-US" dirty="0" smtClean="0"/>
              <a:t>There is a new trend called #</a:t>
            </a:r>
            <a:r>
              <a:rPr lang="en-US" dirty="0" err="1" smtClean="0"/>
              <a:t>Serverless</a:t>
            </a:r>
            <a:r>
              <a:rPr lang="en-US" dirty="0" smtClean="0"/>
              <a:t>, the idea is to create solutions that have 0$ infrastructure costs. So customers pay only for bandwidth, computing time, amount of storage etc.</a:t>
            </a:r>
          </a:p>
          <a:p>
            <a:pPr marL="0" indent="0">
              <a:buNone/>
            </a:pPr>
            <a:endParaRPr lang="en-US" dirty="0"/>
          </a:p>
          <a:p>
            <a:pPr marL="0" indent="0">
              <a:buNone/>
            </a:pPr>
            <a:r>
              <a:rPr lang="en-US" dirty="0" smtClean="0"/>
              <a:t>I tried to use this concept in order to create a solution that will visualize data </a:t>
            </a:r>
            <a:r>
              <a:rPr lang="en-US" smtClean="0"/>
              <a:t>from </a:t>
            </a:r>
            <a:r>
              <a:rPr lang="en-US" smtClean="0"/>
              <a:t>the SharePoint </a:t>
            </a:r>
            <a:r>
              <a:rPr lang="en-US" dirty="0" smtClean="0"/>
              <a:t>list on a page. </a:t>
            </a:r>
          </a:p>
          <a:p>
            <a:pPr marL="0" indent="0">
              <a:buNone/>
            </a:pPr>
            <a:endParaRPr lang="en-US" dirty="0"/>
          </a:p>
          <a:p>
            <a:pPr marL="0" indent="0">
              <a:buNone/>
            </a:pPr>
            <a:r>
              <a:rPr lang="en-US" dirty="0" smtClean="0"/>
              <a:t>It sounds simple, but I intentionally </a:t>
            </a:r>
            <a:r>
              <a:rPr lang="en-US" dirty="0" smtClean="0"/>
              <a:t>over-engineered </a:t>
            </a:r>
            <a:r>
              <a:rPr lang="en-US" dirty="0" smtClean="0"/>
              <a:t>it for </a:t>
            </a:r>
            <a:r>
              <a:rPr lang="en-US" dirty="0" smtClean="0"/>
              <a:t>the presentation</a:t>
            </a:r>
            <a:r>
              <a:rPr lang="en-US" dirty="0" smtClean="0"/>
              <a:t>.</a:t>
            </a:r>
            <a:endParaRPr lang="en-US" dirty="0"/>
          </a:p>
        </p:txBody>
      </p:sp>
    </p:spTree>
    <p:extLst>
      <p:ext uri="{BB962C8B-B14F-4D97-AF65-F5344CB8AC3E}">
        <p14:creationId xmlns:p14="http://schemas.microsoft.com/office/powerpoint/2010/main" val="2782143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1005840" y="0"/>
            <a:ext cx="10672354" cy="685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1932091" y="4539139"/>
            <a:ext cx="4545873" cy="2194560"/>
            <a:chOff x="7524205" y="4572000"/>
            <a:chExt cx="4545873" cy="2194560"/>
          </a:xfrm>
        </p:grpSpPr>
        <p:sp>
          <p:nvSpPr>
            <p:cNvPr id="13" name="Rectangle 12"/>
            <p:cNvSpPr/>
            <p:nvPr/>
          </p:nvSpPr>
          <p:spPr>
            <a:xfrm>
              <a:off x="7524205"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16" name="Rectangle 15"/>
            <p:cNvSpPr/>
            <p:nvPr/>
          </p:nvSpPr>
          <p:spPr>
            <a:xfrm>
              <a:off x="7657009" y="5734594"/>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Functions</a:t>
              </a:r>
              <a:endParaRPr lang="en-US" dirty="0"/>
            </a:p>
          </p:txBody>
        </p:sp>
        <p:sp>
          <p:nvSpPr>
            <p:cNvPr id="18" name="TextBox 17"/>
            <p:cNvSpPr txBox="1"/>
            <p:nvPr/>
          </p:nvSpPr>
          <p:spPr>
            <a:xfrm>
              <a:off x="10963483" y="4702628"/>
              <a:ext cx="1051891" cy="369332"/>
            </a:xfrm>
            <a:prstGeom prst="rect">
              <a:avLst/>
            </a:prstGeom>
            <a:noFill/>
          </p:spPr>
          <p:txBody>
            <a:bodyPr wrap="none" rtlCol="0">
              <a:spAutoFit/>
            </a:bodyPr>
            <a:lstStyle/>
            <a:p>
              <a:r>
                <a:rPr lang="en-US" dirty="0" smtClean="0"/>
                <a:t>Back-end</a:t>
              </a:r>
              <a:endParaRPr lang="en-US" dirty="0"/>
            </a:p>
          </p:txBody>
        </p:sp>
      </p:grpSp>
      <p:grpSp>
        <p:nvGrpSpPr>
          <p:cNvPr id="42" name="Group 41"/>
          <p:cNvGrpSpPr/>
          <p:nvPr/>
        </p:nvGrpSpPr>
        <p:grpSpPr>
          <a:xfrm>
            <a:off x="1932091" y="136274"/>
            <a:ext cx="4545873" cy="1816433"/>
            <a:chOff x="2775496" y="164874"/>
            <a:chExt cx="4545873" cy="2312126"/>
          </a:xfrm>
        </p:grpSpPr>
        <p:sp>
          <p:nvSpPr>
            <p:cNvPr id="27" name="Rectangle 26"/>
            <p:cNvSpPr/>
            <p:nvPr/>
          </p:nvSpPr>
          <p:spPr>
            <a:xfrm>
              <a:off x="2775496" y="164874"/>
              <a:ext cx="4545873" cy="2312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29" name="Flowchart: Magnetic Disk 28"/>
            <p:cNvSpPr/>
            <p:nvPr/>
          </p:nvSpPr>
          <p:spPr>
            <a:xfrm>
              <a:off x="4372453" y="781296"/>
              <a:ext cx="1271792" cy="14808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Destination</a:t>
              </a:r>
            </a:p>
            <a:p>
              <a:pPr algn="ctr"/>
              <a:r>
                <a:rPr lang="en-US" dirty="0" smtClean="0"/>
                <a:t>List</a:t>
              </a:r>
              <a:endParaRPr lang="en-US" dirty="0"/>
            </a:p>
          </p:txBody>
        </p:sp>
        <p:sp>
          <p:nvSpPr>
            <p:cNvPr id="31" name="Flowchart: Magnetic Disk 30"/>
            <p:cNvSpPr/>
            <p:nvPr/>
          </p:nvSpPr>
          <p:spPr>
            <a:xfrm>
              <a:off x="2997383" y="781297"/>
              <a:ext cx="1271792" cy="14808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p>
            <a:p>
              <a:pPr algn="ctr"/>
              <a:r>
                <a:rPr lang="en-US" dirty="0" smtClean="0"/>
                <a:t>List</a:t>
              </a:r>
              <a:endParaRPr lang="en-US" dirty="0"/>
            </a:p>
          </p:txBody>
        </p:sp>
      </p:grpSp>
      <p:grpSp>
        <p:nvGrpSpPr>
          <p:cNvPr id="37" name="Group 36"/>
          <p:cNvGrpSpPr/>
          <p:nvPr/>
        </p:nvGrpSpPr>
        <p:grpSpPr>
          <a:xfrm>
            <a:off x="1932091" y="2148643"/>
            <a:ext cx="4545873" cy="2194560"/>
            <a:chOff x="2863994" y="4572000"/>
            <a:chExt cx="4545873" cy="2194560"/>
          </a:xfrm>
        </p:grpSpPr>
        <p:sp>
          <p:nvSpPr>
            <p:cNvPr id="33" name="Rectangle 32"/>
            <p:cNvSpPr/>
            <p:nvPr/>
          </p:nvSpPr>
          <p:spPr>
            <a:xfrm>
              <a:off x="2863994"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34" name="Rectangle 33"/>
            <p:cNvSpPr/>
            <p:nvPr/>
          </p:nvSpPr>
          <p:spPr>
            <a:xfrm>
              <a:off x="2997383" y="5734594"/>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Logic Apps</a:t>
              </a:r>
              <a:endParaRPr lang="en-US" dirty="0"/>
            </a:p>
          </p:txBody>
        </p:sp>
        <p:sp>
          <p:nvSpPr>
            <p:cNvPr id="36" name="TextBox 35"/>
            <p:cNvSpPr txBox="1"/>
            <p:nvPr/>
          </p:nvSpPr>
          <p:spPr>
            <a:xfrm>
              <a:off x="6191520" y="4671146"/>
              <a:ext cx="1218347" cy="369332"/>
            </a:xfrm>
            <a:prstGeom prst="rect">
              <a:avLst/>
            </a:prstGeom>
            <a:noFill/>
          </p:spPr>
          <p:txBody>
            <a:bodyPr wrap="none" rtlCol="0">
              <a:spAutoFit/>
            </a:bodyPr>
            <a:lstStyle/>
            <a:p>
              <a:r>
                <a:rPr lang="en-US" dirty="0" smtClean="0"/>
                <a:t>Integration</a:t>
              </a:r>
              <a:endParaRPr lang="en-US" dirty="0"/>
            </a:p>
          </p:txBody>
        </p:sp>
      </p:grpSp>
      <p:sp>
        <p:nvSpPr>
          <p:cNvPr id="49" name="TextBox 48"/>
          <p:cNvSpPr txBox="1"/>
          <p:nvPr/>
        </p:nvSpPr>
        <p:spPr>
          <a:xfrm>
            <a:off x="5093674" y="251210"/>
            <a:ext cx="1384290" cy="369332"/>
          </a:xfrm>
          <a:prstGeom prst="rect">
            <a:avLst/>
          </a:prstGeom>
          <a:noFill/>
        </p:spPr>
        <p:txBody>
          <a:bodyPr wrap="none" rtlCol="0">
            <a:spAutoFit/>
          </a:bodyPr>
          <a:lstStyle/>
          <a:p>
            <a:r>
              <a:rPr lang="en-US" dirty="0" smtClean="0"/>
              <a:t>Data Storage</a:t>
            </a:r>
            <a:endParaRPr lang="en-US" dirty="0"/>
          </a:p>
        </p:txBody>
      </p:sp>
      <p:grpSp>
        <p:nvGrpSpPr>
          <p:cNvPr id="68" name="Group 67"/>
          <p:cNvGrpSpPr/>
          <p:nvPr/>
        </p:nvGrpSpPr>
        <p:grpSpPr>
          <a:xfrm>
            <a:off x="6783355" y="136274"/>
            <a:ext cx="4545873" cy="1816433"/>
            <a:chOff x="7510055" y="4539139"/>
            <a:chExt cx="4545873" cy="2194560"/>
          </a:xfrm>
        </p:grpSpPr>
        <p:sp>
          <p:nvSpPr>
            <p:cNvPr id="60" name="Rectangle 59"/>
            <p:cNvSpPr/>
            <p:nvPr/>
          </p:nvSpPr>
          <p:spPr>
            <a:xfrm>
              <a:off x="7510055" y="4539139"/>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61" name="Rectangle 60"/>
            <p:cNvSpPr/>
            <p:nvPr/>
          </p:nvSpPr>
          <p:spPr>
            <a:xfrm>
              <a:off x="7643444" y="5169728"/>
              <a:ext cx="1356359" cy="1446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Blob Storage</a:t>
              </a:r>
              <a:endParaRPr lang="en-US" dirty="0"/>
            </a:p>
          </p:txBody>
        </p:sp>
        <p:sp>
          <p:nvSpPr>
            <p:cNvPr id="62" name="TextBox 61"/>
            <p:cNvSpPr txBox="1"/>
            <p:nvPr/>
          </p:nvSpPr>
          <p:spPr>
            <a:xfrm>
              <a:off x="10356039" y="4669767"/>
              <a:ext cx="1699889" cy="369332"/>
            </a:xfrm>
            <a:prstGeom prst="rect">
              <a:avLst/>
            </a:prstGeom>
            <a:noFill/>
          </p:spPr>
          <p:txBody>
            <a:bodyPr wrap="none" rtlCol="0">
              <a:spAutoFit/>
            </a:bodyPr>
            <a:lstStyle/>
            <a:p>
              <a:r>
                <a:rPr lang="en-US" dirty="0" smtClean="0"/>
                <a:t>Content Storage</a:t>
              </a:r>
              <a:endParaRPr lang="en-US" dirty="0"/>
            </a:p>
          </p:txBody>
        </p:sp>
        <p:sp>
          <p:nvSpPr>
            <p:cNvPr id="63" name="Rectangle 62"/>
            <p:cNvSpPr/>
            <p:nvPr/>
          </p:nvSpPr>
          <p:spPr>
            <a:xfrm>
              <a:off x="9133192" y="5169728"/>
              <a:ext cx="1356359" cy="1446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CDN</a:t>
              </a:r>
              <a:endParaRPr lang="en-US" dirty="0"/>
            </a:p>
          </p:txBody>
        </p:sp>
      </p:grpSp>
      <p:grpSp>
        <p:nvGrpSpPr>
          <p:cNvPr id="64" name="Group 63"/>
          <p:cNvGrpSpPr/>
          <p:nvPr/>
        </p:nvGrpSpPr>
        <p:grpSpPr>
          <a:xfrm>
            <a:off x="6783354" y="4533360"/>
            <a:ext cx="4545873" cy="2194560"/>
            <a:chOff x="2863994" y="4572000"/>
            <a:chExt cx="4545873" cy="2194560"/>
          </a:xfrm>
        </p:grpSpPr>
        <p:sp>
          <p:nvSpPr>
            <p:cNvPr id="65" name="Rectangle 64"/>
            <p:cNvSpPr/>
            <p:nvPr/>
          </p:nvSpPr>
          <p:spPr>
            <a:xfrm>
              <a:off x="2863994" y="4572000"/>
              <a:ext cx="4545873" cy="21945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66" name="Rectangle 65"/>
            <p:cNvSpPr/>
            <p:nvPr/>
          </p:nvSpPr>
          <p:spPr>
            <a:xfrm>
              <a:off x="2997383" y="5734594"/>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SharePoint Framework</a:t>
              </a:r>
              <a:endParaRPr lang="en-US" dirty="0"/>
            </a:p>
          </p:txBody>
        </p:sp>
        <p:sp>
          <p:nvSpPr>
            <p:cNvPr id="67" name="TextBox 66"/>
            <p:cNvSpPr txBox="1"/>
            <p:nvPr/>
          </p:nvSpPr>
          <p:spPr>
            <a:xfrm>
              <a:off x="6294882" y="4708407"/>
              <a:ext cx="1114985" cy="369332"/>
            </a:xfrm>
            <a:prstGeom prst="rect">
              <a:avLst/>
            </a:prstGeom>
            <a:noFill/>
          </p:spPr>
          <p:txBody>
            <a:bodyPr wrap="none" rtlCol="0">
              <a:spAutoFit/>
            </a:bodyPr>
            <a:lstStyle/>
            <a:p>
              <a:r>
                <a:rPr lang="en-US" dirty="0" smtClean="0"/>
                <a:t>Front-end</a:t>
              </a:r>
              <a:endParaRPr lang="en-US" dirty="0"/>
            </a:p>
          </p:txBody>
        </p:sp>
      </p:grpSp>
      <p:sp>
        <p:nvSpPr>
          <p:cNvPr id="69" name="Rectangle 68"/>
          <p:cNvSpPr/>
          <p:nvPr/>
        </p:nvSpPr>
        <p:spPr>
          <a:xfrm>
            <a:off x="8444805" y="5695954"/>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D3.js</a:t>
            </a:r>
            <a:endParaRPr lang="en-US" dirty="0"/>
          </a:p>
        </p:txBody>
      </p:sp>
      <p:sp>
        <p:nvSpPr>
          <p:cNvPr id="70" name="Rectangle 69"/>
          <p:cNvSpPr/>
          <p:nvPr/>
        </p:nvSpPr>
        <p:spPr>
          <a:xfrm>
            <a:off x="6916743" y="4716240"/>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TypeScript</a:t>
            </a:r>
            <a:endParaRPr lang="en-US" dirty="0"/>
          </a:p>
        </p:txBody>
      </p:sp>
      <p:sp>
        <p:nvSpPr>
          <p:cNvPr id="71" name="Rectangle 70"/>
          <p:cNvSpPr/>
          <p:nvPr/>
        </p:nvSpPr>
        <p:spPr>
          <a:xfrm>
            <a:off x="8444805" y="4716240"/>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ReactJS</a:t>
            </a:r>
            <a:endParaRPr lang="en-US" dirty="0"/>
          </a:p>
        </p:txBody>
      </p:sp>
      <p:sp>
        <p:nvSpPr>
          <p:cNvPr id="72" name="Rectangle 71"/>
          <p:cNvSpPr/>
          <p:nvPr/>
        </p:nvSpPr>
        <p:spPr>
          <a:xfrm>
            <a:off x="3554058" y="5695954"/>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ADAL.NET</a:t>
            </a:r>
          </a:p>
        </p:txBody>
      </p:sp>
      <p:sp>
        <p:nvSpPr>
          <p:cNvPr id="73" name="Rectangle 72"/>
          <p:cNvSpPr/>
          <p:nvPr/>
        </p:nvSpPr>
        <p:spPr>
          <a:xfrm>
            <a:off x="5016011" y="5695954"/>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SharePoint CSOM</a:t>
            </a:r>
          </a:p>
        </p:txBody>
      </p:sp>
      <p:sp>
        <p:nvSpPr>
          <p:cNvPr id="74" name="Rectangle 73"/>
          <p:cNvSpPr/>
          <p:nvPr/>
        </p:nvSpPr>
        <p:spPr>
          <a:xfrm>
            <a:off x="9887016" y="5695954"/>
            <a:ext cx="135635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SharePoint REST API</a:t>
            </a:r>
            <a:endParaRPr lang="en-US" dirty="0"/>
          </a:p>
        </p:txBody>
      </p:sp>
      <p:grpSp>
        <p:nvGrpSpPr>
          <p:cNvPr id="81" name="Group 80"/>
          <p:cNvGrpSpPr/>
          <p:nvPr/>
        </p:nvGrpSpPr>
        <p:grpSpPr>
          <a:xfrm>
            <a:off x="6783353" y="2135587"/>
            <a:ext cx="4545873" cy="2207616"/>
            <a:chOff x="6783353" y="2135587"/>
            <a:chExt cx="4545873" cy="2207616"/>
          </a:xfrm>
        </p:grpSpPr>
        <p:sp>
          <p:nvSpPr>
            <p:cNvPr id="76" name="Rectangle 75"/>
            <p:cNvSpPr/>
            <p:nvPr/>
          </p:nvSpPr>
          <p:spPr>
            <a:xfrm>
              <a:off x="6783353" y="2135587"/>
              <a:ext cx="4545873" cy="2207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p:txBody>
        </p:sp>
        <p:sp>
          <p:nvSpPr>
            <p:cNvPr id="77" name="Rectangle 76"/>
            <p:cNvSpPr/>
            <p:nvPr/>
          </p:nvSpPr>
          <p:spPr>
            <a:xfrm>
              <a:off x="6916742" y="3311236"/>
              <a:ext cx="1356359" cy="913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Active Directory</a:t>
              </a:r>
              <a:endParaRPr lang="en-US" dirty="0"/>
            </a:p>
          </p:txBody>
        </p:sp>
        <p:sp>
          <p:nvSpPr>
            <p:cNvPr id="78" name="TextBox 77"/>
            <p:cNvSpPr txBox="1"/>
            <p:nvPr/>
          </p:nvSpPr>
          <p:spPr>
            <a:xfrm>
              <a:off x="10609080" y="2240230"/>
              <a:ext cx="638316" cy="369332"/>
            </a:xfrm>
            <a:prstGeom prst="rect">
              <a:avLst/>
            </a:prstGeom>
            <a:noFill/>
          </p:spPr>
          <p:txBody>
            <a:bodyPr wrap="none" rtlCol="0">
              <a:spAutoFit/>
            </a:bodyPr>
            <a:lstStyle/>
            <a:p>
              <a:r>
                <a:rPr lang="en-US" dirty="0" err="1" smtClean="0"/>
                <a:t>Auth</a:t>
              </a:r>
              <a:endParaRPr lang="en-US" dirty="0"/>
            </a:p>
          </p:txBody>
        </p:sp>
      </p:grpSp>
      <p:sp>
        <p:nvSpPr>
          <p:cNvPr id="83" name="TextBox 82"/>
          <p:cNvSpPr txBox="1"/>
          <p:nvPr/>
        </p:nvSpPr>
        <p:spPr>
          <a:xfrm rot="16200000">
            <a:off x="-132088" y="2850475"/>
            <a:ext cx="3238194" cy="584775"/>
          </a:xfrm>
          <a:prstGeom prst="rect">
            <a:avLst/>
          </a:prstGeom>
          <a:noFill/>
        </p:spPr>
        <p:txBody>
          <a:bodyPr wrap="none" rtlCol="0">
            <a:spAutoFit/>
          </a:bodyPr>
          <a:lstStyle/>
          <a:p>
            <a:r>
              <a:rPr lang="en-US" sz="3200" dirty="0" smtClean="0"/>
              <a:t>Office 365 + Azure</a:t>
            </a:r>
            <a:endParaRPr lang="en-US" sz="3200" dirty="0"/>
          </a:p>
        </p:txBody>
      </p:sp>
      <p:sp>
        <p:nvSpPr>
          <p:cNvPr id="84" name="TextBox 83"/>
          <p:cNvSpPr txBox="1"/>
          <p:nvPr/>
        </p:nvSpPr>
        <p:spPr>
          <a:xfrm rot="16200000">
            <a:off x="-783145" y="2916230"/>
            <a:ext cx="2573653" cy="646331"/>
          </a:xfrm>
          <a:prstGeom prst="rect">
            <a:avLst/>
          </a:prstGeom>
          <a:noFill/>
        </p:spPr>
        <p:txBody>
          <a:bodyPr wrap="none" rtlCol="0">
            <a:spAutoFit/>
          </a:bodyPr>
          <a:lstStyle/>
          <a:p>
            <a:r>
              <a:rPr lang="en-US" sz="3600" dirty="0" smtClean="0"/>
              <a:t>Components</a:t>
            </a:r>
            <a:endParaRPr lang="en-US" sz="3600" dirty="0"/>
          </a:p>
        </p:txBody>
      </p:sp>
    </p:spTree>
    <p:extLst>
      <p:ext uri="{BB962C8B-B14F-4D97-AF65-F5344CB8AC3E}">
        <p14:creationId xmlns:p14="http://schemas.microsoft.com/office/powerpoint/2010/main" val="1479908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Azure Active Directory </a:t>
            </a: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Azure Active Directory </a:t>
            </a:r>
            <a:r>
              <a:rPr lang="en-US" dirty="0"/>
              <a:t>(Azure AD) is Microsoft’s multi-tenant cloud based directory and identity management service.</a:t>
            </a:r>
            <a:endParaRPr lang="en-US" dirty="0" smtClean="0"/>
          </a:p>
          <a:p>
            <a:pPr marL="0" indent="0">
              <a:buNone/>
            </a:pPr>
            <a:r>
              <a:rPr lang="en-US" dirty="0" smtClean="0"/>
              <a:t>To </a:t>
            </a:r>
            <a:r>
              <a:rPr lang="en-US" dirty="0" smtClean="0"/>
              <a:t>get more information about how to add a new Azure Active Directory app go to </a:t>
            </a:r>
            <a:r>
              <a:rPr lang="en-US" dirty="0" smtClean="0">
                <a:hlinkClick r:id="rId3"/>
              </a:rPr>
              <a:t>Performing app-only operations on SharePoint Online through Azure </a:t>
            </a:r>
            <a:r>
              <a:rPr lang="en-US" dirty="0" smtClean="0">
                <a:hlinkClick r:id="rId3"/>
              </a:rPr>
              <a:t>AD</a:t>
            </a:r>
            <a:endParaRPr lang="en-US" dirty="0" smtClean="0"/>
          </a:p>
          <a:p>
            <a:pPr marL="0" indent="0">
              <a:buNone/>
            </a:pPr>
            <a:r>
              <a:rPr lang="en-US" dirty="0" smtClean="0"/>
              <a:t>The best way to interact with Azure Active Directory from C# code is to use </a:t>
            </a:r>
            <a:r>
              <a:rPr lang="en-US" dirty="0" smtClean="0">
                <a:hlinkClick r:id="rId4"/>
              </a:rPr>
              <a:t>ADAL.NET</a:t>
            </a:r>
            <a:r>
              <a:rPr lang="en-US" dirty="0" smtClean="0"/>
              <a:t>. </a:t>
            </a:r>
            <a:endParaRPr lang="en-US" dirty="0"/>
          </a:p>
          <a:p>
            <a:pPr marL="0" indent="0">
              <a:buNone/>
            </a:pPr>
            <a:r>
              <a:rPr lang="en-US" dirty="0"/>
              <a:t>It is required to use Azure Active Directory apps in order to make app-only calls to SharePoint </a:t>
            </a:r>
            <a:r>
              <a:rPr lang="en-US" dirty="0" smtClean="0"/>
              <a:t>Online. </a:t>
            </a:r>
            <a:endParaRPr lang="en-US" dirty="0"/>
          </a:p>
        </p:txBody>
      </p:sp>
    </p:spTree>
    <p:extLst>
      <p:ext uri="{BB962C8B-B14F-4D97-AF65-F5344CB8AC3E}">
        <p14:creationId xmlns:p14="http://schemas.microsoft.com/office/powerpoint/2010/main" val="2313389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Azure Functions</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Azure </a:t>
            </a:r>
            <a:r>
              <a:rPr lang="en-US" dirty="0">
                <a:hlinkClick r:id="rId2"/>
              </a:rPr>
              <a:t>Functions</a:t>
            </a:r>
            <a:r>
              <a:rPr lang="en-US" dirty="0"/>
              <a:t> -</a:t>
            </a:r>
            <a:r>
              <a:rPr lang="en-US" dirty="0" smtClean="0"/>
              <a:t> </a:t>
            </a:r>
            <a:r>
              <a:rPr lang="en-US" dirty="0"/>
              <a:t>a solution for easily running small pieces of code ("functions") in the cloud. You can write the code you need for the problem at hand, without worrying about a whole application of the infrastructure to run it. You can find more information about Azure Functions at </a:t>
            </a:r>
            <a:r>
              <a:rPr lang="en-US" dirty="0">
                <a:hlinkClick r:id="rId3"/>
              </a:rPr>
              <a:t>Azure Functions </a:t>
            </a:r>
            <a:r>
              <a:rPr lang="en-US" dirty="0" smtClean="0">
                <a:hlinkClick r:id="rId3"/>
              </a:rPr>
              <a:t>Overview</a:t>
            </a:r>
            <a:endParaRPr lang="uk-UA" dirty="0" smtClean="0"/>
          </a:p>
          <a:p>
            <a:pPr marL="0" indent="0">
              <a:buNone/>
            </a:pPr>
            <a:endParaRPr lang="uk-UA" dirty="0"/>
          </a:p>
          <a:p>
            <a:pPr marL="0" indent="0">
              <a:buNone/>
            </a:pPr>
            <a:r>
              <a:rPr lang="en-US" dirty="0" smtClean="0"/>
              <a:t>Azure Functions can be used as a </a:t>
            </a:r>
            <a:r>
              <a:rPr lang="en-US" dirty="0"/>
              <a:t>backend replacement.</a:t>
            </a:r>
            <a:endParaRPr lang="en-US" dirty="0"/>
          </a:p>
        </p:txBody>
      </p:sp>
    </p:spTree>
    <p:extLst>
      <p:ext uri="{BB962C8B-B14F-4D97-AF65-F5344CB8AC3E}">
        <p14:creationId xmlns:p14="http://schemas.microsoft.com/office/powerpoint/2010/main" val="841643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SharePoint CSOM</a:t>
            </a:r>
            <a:endParaRPr lang="en-US" dirty="0"/>
          </a:p>
        </p:txBody>
      </p:sp>
      <p:sp>
        <p:nvSpPr>
          <p:cNvPr id="3" name="Content Placeholder 2"/>
          <p:cNvSpPr>
            <a:spLocks noGrp="1"/>
          </p:cNvSpPr>
          <p:nvPr>
            <p:ph idx="1"/>
          </p:nvPr>
        </p:nvSpPr>
        <p:spPr/>
        <p:txBody>
          <a:bodyPr/>
          <a:lstStyle/>
          <a:p>
            <a:pPr marL="0" indent="0">
              <a:buNone/>
            </a:pPr>
            <a:r>
              <a:rPr lang="en-US" dirty="0"/>
              <a:t>The </a:t>
            </a:r>
            <a:r>
              <a:rPr lang="en-US" dirty="0">
                <a:hlinkClick r:id="rId2"/>
              </a:rPr>
              <a:t>client-side object model</a:t>
            </a:r>
            <a:r>
              <a:rPr lang="en-US" dirty="0"/>
              <a:t> (CSOM) provides client-side applications with access to a subset of the SharePoint Foundation server object model, including core objects such as site collections, sites, lists, and list items</a:t>
            </a:r>
            <a:r>
              <a:rPr lang="en-US" dirty="0" smtClean="0"/>
              <a:t>.</a:t>
            </a:r>
          </a:p>
          <a:p>
            <a:pPr marL="0" indent="0">
              <a:buNone/>
            </a:pPr>
            <a:endParaRPr lang="en-US" dirty="0"/>
          </a:p>
          <a:p>
            <a:pPr marL="0" indent="0">
              <a:buNone/>
            </a:pPr>
            <a:r>
              <a:rPr lang="en-US" dirty="0" smtClean="0"/>
              <a:t>SharePoint CSOM can be used from Azure Functions to interact with SharePoint Online lists.</a:t>
            </a:r>
            <a:endParaRPr lang="en-US" dirty="0"/>
          </a:p>
        </p:txBody>
      </p:sp>
    </p:spTree>
    <p:extLst>
      <p:ext uri="{BB962C8B-B14F-4D97-AF65-F5344CB8AC3E}">
        <p14:creationId xmlns:p14="http://schemas.microsoft.com/office/powerpoint/2010/main" val="170664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Azure Logic Apps </a:t>
            </a:r>
            <a:endParaRPr lang="en-US" dirty="0"/>
          </a:p>
        </p:txBody>
      </p:sp>
      <p:sp>
        <p:nvSpPr>
          <p:cNvPr id="3" name="Content Placeholder 2"/>
          <p:cNvSpPr>
            <a:spLocks noGrp="1"/>
          </p:cNvSpPr>
          <p:nvPr>
            <p:ph idx="1"/>
          </p:nvPr>
        </p:nvSpPr>
        <p:spPr/>
        <p:txBody>
          <a:bodyPr/>
          <a:lstStyle/>
          <a:p>
            <a:pPr marL="0" indent="0">
              <a:buNone/>
            </a:pPr>
            <a:r>
              <a:rPr lang="en-US" dirty="0">
                <a:hlinkClick r:id="rId2"/>
              </a:rPr>
              <a:t>Logic </a:t>
            </a:r>
            <a:r>
              <a:rPr lang="en-US" dirty="0" smtClean="0">
                <a:hlinkClick r:id="rId2"/>
              </a:rPr>
              <a:t>Apps</a:t>
            </a:r>
            <a:r>
              <a:rPr lang="en-US" dirty="0" smtClean="0"/>
              <a:t> provide </a:t>
            </a:r>
            <a:r>
              <a:rPr lang="en-US" dirty="0"/>
              <a:t>a way to simplify and implement scalable integrations and workflows in the cloud. It provides a visual designer to model and automate your process as a series of steps known as a workflow. There are </a:t>
            </a:r>
            <a:r>
              <a:rPr lang="en-US" dirty="0">
                <a:hlinkClick r:id="rId3"/>
              </a:rPr>
              <a:t>many connectors</a:t>
            </a:r>
            <a:r>
              <a:rPr lang="en-US" dirty="0"/>
              <a:t> across the cloud and on-premises to quickly integrate across services and protocols. </a:t>
            </a:r>
            <a:endParaRPr lang="en-US" dirty="0" smtClean="0"/>
          </a:p>
          <a:p>
            <a:pPr marL="0" indent="0">
              <a:buNone/>
            </a:pPr>
            <a:endParaRPr lang="en-US" dirty="0" smtClean="0"/>
          </a:p>
          <a:p>
            <a:pPr marL="0" indent="0">
              <a:buNone/>
            </a:pPr>
            <a:r>
              <a:rPr lang="en-US" dirty="0" smtClean="0"/>
              <a:t>A </a:t>
            </a:r>
            <a:r>
              <a:rPr lang="en-US" dirty="0"/>
              <a:t>logic app begins with a trigger (like 'When an </a:t>
            </a:r>
            <a:r>
              <a:rPr lang="en-US" dirty="0" smtClean="0"/>
              <a:t>item </a:t>
            </a:r>
            <a:r>
              <a:rPr lang="en-US" dirty="0"/>
              <a:t>is added to </a:t>
            </a:r>
            <a:r>
              <a:rPr lang="en-US" dirty="0" smtClean="0"/>
              <a:t>SharePoint List') </a:t>
            </a:r>
            <a:r>
              <a:rPr lang="en-US" dirty="0"/>
              <a:t>and after firing can begin many combinations actions, conversions, and condition logic</a:t>
            </a:r>
            <a:r>
              <a:rPr lang="en-US" dirty="0" smtClean="0"/>
              <a:t>.</a:t>
            </a:r>
          </a:p>
        </p:txBody>
      </p:sp>
    </p:spTree>
    <p:extLst>
      <p:ext uri="{BB962C8B-B14F-4D97-AF65-F5344CB8AC3E}">
        <p14:creationId xmlns:p14="http://schemas.microsoft.com/office/powerpoint/2010/main" val="2896004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 </a:t>
            </a:r>
            <a:r>
              <a:rPr lang="en-US" dirty="0" err="1" smtClean="0"/>
              <a:t>Webhooks</a:t>
            </a: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SharePoint </a:t>
            </a:r>
            <a:r>
              <a:rPr lang="en-US" dirty="0" err="1">
                <a:hlinkClick r:id="rId2"/>
              </a:rPr>
              <a:t>webhooks</a:t>
            </a:r>
            <a:r>
              <a:rPr lang="en-US" dirty="0"/>
              <a:t> enable developers to build applications that subscribe to receive notifications on specific events that occur in SharePoint. When an event is triggered, SharePoint sends an HTTP POST payload to the subscriber. </a:t>
            </a:r>
            <a:r>
              <a:rPr lang="en-US" dirty="0" err="1"/>
              <a:t>Webhooks</a:t>
            </a:r>
            <a:r>
              <a:rPr lang="en-US" dirty="0"/>
              <a:t> are easier to develop and consume than Windows Communication Foundation (WCF) services used by SharePoint add-in remote event receivers. This is because </a:t>
            </a:r>
            <a:r>
              <a:rPr lang="en-US" dirty="0" err="1"/>
              <a:t>webhooks</a:t>
            </a:r>
            <a:r>
              <a:rPr lang="en-US" dirty="0"/>
              <a:t> are regular HTTP services (web API</a:t>
            </a:r>
            <a:r>
              <a:rPr lang="en-US" dirty="0" smtClean="0"/>
              <a:t>).</a:t>
            </a:r>
          </a:p>
          <a:p>
            <a:pPr marL="0" indent="0">
              <a:buNone/>
            </a:pPr>
            <a:endParaRPr lang="en-US" dirty="0"/>
          </a:p>
          <a:p>
            <a:pPr marL="0" indent="0">
              <a:buNone/>
            </a:pPr>
            <a:r>
              <a:rPr lang="en-US" dirty="0" smtClean="0"/>
              <a:t>Logic Apps use </a:t>
            </a:r>
            <a:r>
              <a:rPr lang="en-US" dirty="0" err="1" smtClean="0"/>
              <a:t>webhooks</a:t>
            </a:r>
            <a:r>
              <a:rPr lang="en-US" dirty="0" smtClean="0"/>
              <a:t> to get notifications about changes in SharePoint Lists.</a:t>
            </a:r>
            <a:endParaRPr lang="en-US" dirty="0"/>
          </a:p>
        </p:txBody>
      </p:sp>
    </p:spTree>
    <p:extLst>
      <p:ext uri="{BB962C8B-B14F-4D97-AF65-F5344CB8AC3E}">
        <p14:creationId xmlns:p14="http://schemas.microsoft.com/office/powerpoint/2010/main" val="2706616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862</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Serverless integration of Azure Active Directory, ADAL.NET, Azure Functions, Azure Logic Apps, Office 365, SharePoint Webhooks, SharePoint Framework, Azure Storage, Azure CDN, SharePoint CSOM, D3.js for data visualization</vt:lpstr>
      <vt:lpstr>Goal</vt:lpstr>
      <vt:lpstr>Solution Concept</vt:lpstr>
      <vt:lpstr>PowerPoint Presentation</vt:lpstr>
      <vt:lpstr>Tech Stack – Azure Active Directory </vt:lpstr>
      <vt:lpstr>Tech Stack – Azure Functions</vt:lpstr>
      <vt:lpstr>Tech Stack – SharePoint CSOM</vt:lpstr>
      <vt:lpstr>Tech Stack – Azure Logic Apps </vt:lpstr>
      <vt:lpstr>Tech Stack – Webhooks</vt:lpstr>
      <vt:lpstr>Tech Stack – SharePoint Framework</vt:lpstr>
      <vt:lpstr>Tech Stack – SharePoint REST</vt:lpstr>
      <vt:lpstr>Tech Stack – Azure Storage</vt:lpstr>
      <vt:lpstr>Tech Stack – Azure CDN</vt:lpstr>
      <vt:lpstr>Tech Stack – D3.js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Azure Active Directory, Azure Functions, Azure Logic Apps, Office 365, SharePoint Webhooks, SharePoint Framework, Azure Storage, Azure CDN, SharePoint CSOM, D3.js for data visualization</dc:title>
  <dc:creator>Oleksii Udovychenko</dc:creator>
  <cp:lastModifiedBy>Oleksii Udovychenko</cp:lastModifiedBy>
  <cp:revision>81</cp:revision>
  <dcterms:created xsi:type="dcterms:W3CDTF">2016-12-05T05:08:14Z</dcterms:created>
  <dcterms:modified xsi:type="dcterms:W3CDTF">2016-12-06T01:11:37Z</dcterms:modified>
</cp:coreProperties>
</file>