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3542743-92CC-4B9F-8CC6-F7D35149E3E0}">
          <p14:sldIdLst>
            <p14:sldId id="256"/>
            <p14:sldId id="257"/>
            <p14:sldId id="258"/>
            <p14:sldId id="259"/>
            <p14:sldId id="260"/>
            <p14:sldId id="262"/>
            <p14:sldId id="261"/>
            <p14:sldId id="26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7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AADAA8-455E-4E83-ACFD-3ACD3DDB7D21}"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FAC1C-8722-41A1-A1AB-AAD022CC6D64}" type="slidenum">
              <a:rPr lang="en-US" smtClean="0"/>
              <a:t>‹#›</a:t>
            </a:fld>
            <a:endParaRPr lang="en-US"/>
          </a:p>
        </p:txBody>
      </p:sp>
    </p:spTree>
    <p:extLst>
      <p:ext uri="{BB962C8B-B14F-4D97-AF65-F5344CB8AC3E}">
        <p14:creationId xmlns:p14="http://schemas.microsoft.com/office/powerpoint/2010/main" val="2644431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AADAA8-455E-4E83-ACFD-3ACD3DDB7D21}"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FAC1C-8722-41A1-A1AB-AAD022CC6D64}" type="slidenum">
              <a:rPr lang="en-US" smtClean="0"/>
              <a:t>‹#›</a:t>
            </a:fld>
            <a:endParaRPr lang="en-US"/>
          </a:p>
        </p:txBody>
      </p:sp>
    </p:spTree>
    <p:extLst>
      <p:ext uri="{BB962C8B-B14F-4D97-AF65-F5344CB8AC3E}">
        <p14:creationId xmlns:p14="http://schemas.microsoft.com/office/powerpoint/2010/main" val="366795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AADAA8-455E-4E83-ACFD-3ACD3DDB7D21}"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FAC1C-8722-41A1-A1AB-AAD022CC6D64}" type="slidenum">
              <a:rPr lang="en-US" smtClean="0"/>
              <a:t>‹#›</a:t>
            </a:fld>
            <a:endParaRPr lang="en-US"/>
          </a:p>
        </p:txBody>
      </p:sp>
    </p:spTree>
    <p:extLst>
      <p:ext uri="{BB962C8B-B14F-4D97-AF65-F5344CB8AC3E}">
        <p14:creationId xmlns:p14="http://schemas.microsoft.com/office/powerpoint/2010/main" val="3303665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AADAA8-455E-4E83-ACFD-3ACD3DDB7D21}"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FAC1C-8722-41A1-A1AB-AAD022CC6D64}" type="slidenum">
              <a:rPr lang="en-US" smtClean="0"/>
              <a:t>‹#›</a:t>
            </a:fld>
            <a:endParaRPr lang="en-US"/>
          </a:p>
        </p:txBody>
      </p:sp>
    </p:spTree>
    <p:extLst>
      <p:ext uri="{BB962C8B-B14F-4D97-AF65-F5344CB8AC3E}">
        <p14:creationId xmlns:p14="http://schemas.microsoft.com/office/powerpoint/2010/main" val="3618542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AADAA8-455E-4E83-ACFD-3ACD3DDB7D21}"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FAC1C-8722-41A1-A1AB-AAD022CC6D64}" type="slidenum">
              <a:rPr lang="en-US" smtClean="0"/>
              <a:t>‹#›</a:t>
            </a:fld>
            <a:endParaRPr lang="en-US"/>
          </a:p>
        </p:txBody>
      </p:sp>
    </p:spTree>
    <p:extLst>
      <p:ext uri="{BB962C8B-B14F-4D97-AF65-F5344CB8AC3E}">
        <p14:creationId xmlns:p14="http://schemas.microsoft.com/office/powerpoint/2010/main" val="2097869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AADAA8-455E-4E83-ACFD-3ACD3DDB7D21}"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3FAC1C-8722-41A1-A1AB-AAD022CC6D64}" type="slidenum">
              <a:rPr lang="en-US" smtClean="0"/>
              <a:t>‹#›</a:t>
            </a:fld>
            <a:endParaRPr lang="en-US"/>
          </a:p>
        </p:txBody>
      </p:sp>
    </p:spTree>
    <p:extLst>
      <p:ext uri="{BB962C8B-B14F-4D97-AF65-F5344CB8AC3E}">
        <p14:creationId xmlns:p14="http://schemas.microsoft.com/office/powerpoint/2010/main" val="2535377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AADAA8-455E-4E83-ACFD-3ACD3DDB7D21}" type="datetimeFigureOut">
              <a:rPr lang="en-US" smtClean="0"/>
              <a:t>12/5/2016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3FAC1C-8722-41A1-A1AB-AAD022CC6D64}" type="slidenum">
              <a:rPr lang="en-US" smtClean="0"/>
              <a:t>‹#›</a:t>
            </a:fld>
            <a:endParaRPr lang="en-US"/>
          </a:p>
        </p:txBody>
      </p:sp>
    </p:spTree>
    <p:extLst>
      <p:ext uri="{BB962C8B-B14F-4D97-AF65-F5344CB8AC3E}">
        <p14:creationId xmlns:p14="http://schemas.microsoft.com/office/powerpoint/2010/main" val="2134042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AADAA8-455E-4E83-ACFD-3ACD3DDB7D21}" type="datetimeFigureOut">
              <a:rPr lang="en-US" smtClean="0"/>
              <a:t>12/5/2016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3FAC1C-8722-41A1-A1AB-AAD022CC6D64}" type="slidenum">
              <a:rPr lang="en-US" smtClean="0"/>
              <a:t>‹#›</a:t>
            </a:fld>
            <a:endParaRPr lang="en-US"/>
          </a:p>
        </p:txBody>
      </p:sp>
    </p:spTree>
    <p:extLst>
      <p:ext uri="{BB962C8B-B14F-4D97-AF65-F5344CB8AC3E}">
        <p14:creationId xmlns:p14="http://schemas.microsoft.com/office/powerpoint/2010/main" val="86859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AADAA8-455E-4E83-ACFD-3ACD3DDB7D21}" type="datetimeFigureOut">
              <a:rPr lang="en-US" smtClean="0"/>
              <a:t>12/5/2016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3FAC1C-8722-41A1-A1AB-AAD022CC6D64}" type="slidenum">
              <a:rPr lang="en-US" smtClean="0"/>
              <a:t>‹#›</a:t>
            </a:fld>
            <a:endParaRPr lang="en-US"/>
          </a:p>
        </p:txBody>
      </p:sp>
    </p:spTree>
    <p:extLst>
      <p:ext uri="{BB962C8B-B14F-4D97-AF65-F5344CB8AC3E}">
        <p14:creationId xmlns:p14="http://schemas.microsoft.com/office/powerpoint/2010/main" val="2162747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AADAA8-455E-4E83-ACFD-3ACD3DDB7D21}"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3FAC1C-8722-41A1-A1AB-AAD022CC6D64}" type="slidenum">
              <a:rPr lang="en-US" smtClean="0"/>
              <a:t>‹#›</a:t>
            </a:fld>
            <a:endParaRPr lang="en-US"/>
          </a:p>
        </p:txBody>
      </p:sp>
    </p:spTree>
    <p:extLst>
      <p:ext uri="{BB962C8B-B14F-4D97-AF65-F5344CB8AC3E}">
        <p14:creationId xmlns:p14="http://schemas.microsoft.com/office/powerpoint/2010/main" val="3972978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AADAA8-455E-4E83-ACFD-3ACD3DDB7D21}"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3FAC1C-8722-41A1-A1AB-AAD022CC6D64}" type="slidenum">
              <a:rPr lang="en-US" smtClean="0"/>
              <a:t>‹#›</a:t>
            </a:fld>
            <a:endParaRPr lang="en-US"/>
          </a:p>
        </p:txBody>
      </p:sp>
    </p:spTree>
    <p:extLst>
      <p:ext uri="{BB962C8B-B14F-4D97-AF65-F5344CB8AC3E}">
        <p14:creationId xmlns:p14="http://schemas.microsoft.com/office/powerpoint/2010/main" val="3589036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AADAA8-455E-4E83-ACFD-3ACD3DDB7D21}" type="datetimeFigureOut">
              <a:rPr lang="en-US" smtClean="0"/>
              <a:t>12/5/2016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3FAC1C-8722-41A1-A1AB-AAD022CC6D64}" type="slidenum">
              <a:rPr lang="en-US" smtClean="0"/>
              <a:t>‹#›</a:t>
            </a:fld>
            <a:endParaRPr lang="en-US"/>
          </a:p>
        </p:txBody>
      </p:sp>
    </p:spTree>
    <p:extLst>
      <p:ext uri="{BB962C8B-B14F-4D97-AF65-F5344CB8AC3E}">
        <p14:creationId xmlns:p14="http://schemas.microsoft.com/office/powerpoint/2010/main" val="3049683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logs.msdn.microsoft.com/richard_dizeregas_blog/2015/05/03/performing-app-only-operations-on-sharepoint-online-through-azure-ad/" TargetMode="External"/><Relationship Id="rId2" Type="http://schemas.openxmlformats.org/officeDocument/2006/relationships/hyperlink" Target="https://docs.microsoft.com/en-us/azure/active-directory/active-directory-whatis" TargetMode="External"/><Relationship Id="rId1" Type="http://schemas.openxmlformats.org/officeDocument/2006/relationships/slideLayout" Target="../slideLayouts/slideLayout2.xml"/><Relationship Id="rId4" Type="http://schemas.openxmlformats.org/officeDocument/2006/relationships/hyperlink" Target="https://msdn.microsoft.com/en-us/library/azure/mt417579.aspx"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azure/azure-functions/functions-overview" TargetMode="External"/><Relationship Id="rId2" Type="http://schemas.openxmlformats.org/officeDocument/2006/relationships/hyperlink" Target="https://azure.microsoft.com/en-us/services/function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azure/connectors/apis-list" TargetMode="External"/><Relationship Id="rId2" Type="http://schemas.openxmlformats.org/officeDocument/2006/relationships/hyperlink" Target="https://docs.microsoft.com/en-us/azure/app-service-logic/app-service-logic-what-are-logic-app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msdn.microsoft.com/en-us/library/office/jj220043.aspx" TargetMode="External"/><Relationship Id="rId2" Type="http://schemas.openxmlformats.org/officeDocument/2006/relationships/hyperlink" Target="https://msdn.microsoft.com/en-us/library/ee231563.aspx" TargetMode="External"/><Relationship Id="rId1" Type="http://schemas.openxmlformats.org/officeDocument/2006/relationships/slideLayout" Target="../slideLayouts/slideLayout2.xml"/><Relationship Id="rId4" Type="http://schemas.openxmlformats.org/officeDocument/2006/relationships/hyperlink" Target="https://dev.office.com/sharepoint/docs/apis/webhooks/overview-sharepoint-webhooks"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dev.office.com/sharepoint/docs/spfx/sharepoint-framework-overview"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azure/storag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7962" y="594824"/>
            <a:ext cx="9144000" cy="4539883"/>
          </a:xfrm>
        </p:spPr>
        <p:txBody>
          <a:bodyPr>
            <a:noAutofit/>
          </a:bodyPr>
          <a:lstStyle/>
          <a:p>
            <a:r>
              <a:rPr lang="en-US" sz="4800" dirty="0" err="1" smtClean="0"/>
              <a:t>Serverless</a:t>
            </a:r>
            <a:r>
              <a:rPr lang="en-US" sz="4800" dirty="0" smtClean="0"/>
              <a:t> integration of Azure Active Directory, ADAL.NET, Azure Functions, Azure Logic Apps, Office 365, SharePoint </a:t>
            </a:r>
            <a:r>
              <a:rPr lang="en-US" sz="4800" dirty="0" err="1" smtClean="0"/>
              <a:t>Webhooks</a:t>
            </a:r>
            <a:r>
              <a:rPr lang="en-US" sz="4800" dirty="0" smtClean="0"/>
              <a:t>, SharePoint Framework, Azure Storage, Azure CDN, SharePoint CSOM, D3.js for data visualization</a:t>
            </a:r>
            <a:endParaRPr lang="en-US" sz="4800" dirty="0"/>
          </a:p>
        </p:txBody>
      </p:sp>
    </p:spTree>
    <p:extLst>
      <p:ext uri="{BB962C8B-B14F-4D97-AF65-F5344CB8AC3E}">
        <p14:creationId xmlns:p14="http://schemas.microsoft.com/office/powerpoint/2010/main" val="950247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r>
              <a:rPr lang="en-US" dirty="0" smtClean="0"/>
              <a:t>Create a small solution that shows how to integrate Office 365 and Azure</a:t>
            </a:r>
          </a:p>
          <a:p>
            <a:r>
              <a:rPr lang="en-US" dirty="0" smtClean="0"/>
              <a:t>Showcase modern SharePoint Online features such as SharePoint Framework and </a:t>
            </a:r>
            <a:r>
              <a:rPr lang="en-US" dirty="0" err="1" smtClean="0"/>
              <a:t>Webhooks</a:t>
            </a:r>
            <a:endParaRPr lang="en-US" dirty="0" smtClean="0"/>
          </a:p>
          <a:p>
            <a:r>
              <a:rPr lang="en-US" dirty="0" smtClean="0"/>
              <a:t>Show how to implement solution that doesn’t have “real” backend and has 0$ month-to-month costs.</a:t>
            </a:r>
            <a:endParaRPr lang="en-US" dirty="0"/>
          </a:p>
        </p:txBody>
      </p:sp>
    </p:spTree>
    <p:extLst>
      <p:ext uri="{BB962C8B-B14F-4D97-AF65-F5344CB8AC3E}">
        <p14:creationId xmlns:p14="http://schemas.microsoft.com/office/powerpoint/2010/main" val="3643197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Concept</a:t>
            </a:r>
            <a:endParaRPr lang="en-US" dirty="0"/>
          </a:p>
        </p:txBody>
      </p:sp>
      <p:sp>
        <p:nvSpPr>
          <p:cNvPr id="3" name="Content Placeholder 2"/>
          <p:cNvSpPr>
            <a:spLocks noGrp="1"/>
          </p:cNvSpPr>
          <p:nvPr>
            <p:ph idx="1"/>
          </p:nvPr>
        </p:nvSpPr>
        <p:spPr/>
        <p:txBody>
          <a:bodyPr/>
          <a:lstStyle/>
          <a:p>
            <a:pPr marL="0" indent="0">
              <a:buNone/>
            </a:pPr>
            <a:r>
              <a:rPr lang="en-US" dirty="0" smtClean="0"/>
              <a:t>There is a new trend called #</a:t>
            </a:r>
            <a:r>
              <a:rPr lang="en-US" dirty="0" err="1" smtClean="0"/>
              <a:t>Serverless</a:t>
            </a:r>
            <a:r>
              <a:rPr lang="en-US" dirty="0" smtClean="0"/>
              <a:t>, the idea is to create solutions that have 0$ infrastructure costs. So customers pay only for bandwidth, computing time, amount of storage etc.</a:t>
            </a:r>
          </a:p>
          <a:p>
            <a:pPr marL="0" indent="0">
              <a:buNone/>
            </a:pPr>
            <a:endParaRPr lang="en-US" dirty="0"/>
          </a:p>
          <a:p>
            <a:pPr marL="0" indent="0">
              <a:buNone/>
            </a:pPr>
            <a:r>
              <a:rPr lang="en-US" dirty="0" smtClean="0"/>
              <a:t>I tried to use this concept in order to create a solution that will visualize data from SharePoint list on a page. </a:t>
            </a:r>
          </a:p>
          <a:p>
            <a:pPr marL="0" indent="0">
              <a:buNone/>
            </a:pPr>
            <a:endParaRPr lang="en-US" dirty="0"/>
          </a:p>
          <a:p>
            <a:pPr marL="0" indent="0">
              <a:buNone/>
            </a:pPr>
            <a:r>
              <a:rPr lang="en-US" dirty="0" smtClean="0"/>
              <a:t>It sounds simple, but I intentionally over engineered it for presentation.</a:t>
            </a:r>
            <a:endParaRPr lang="en-US" dirty="0"/>
          </a:p>
        </p:txBody>
      </p:sp>
    </p:spTree>
    <p:extLst>
      <p:ext uri="{BB962C8B-B14F-4D97-AF65-F5344CB8AC3E}">
        <p14:creationId xmlns:p14="http://schemas.microsoft.com/office/powerpoint/2010/main" val="2782143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 Stack – </a:t>
            </a:r>
            <a:r>
              <a:rPr lang="en-US" dirty="0" smtClean="0"/>
              <a:t>Azure Active Directory </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hlinkClick r:id="rId2"/>
              </a:rPr>
              <a:t>Azure Active Directory </a:t>
            </a:r>
            <a:r>
              <a:rPr lang="en-US" dirty="0"/>
              <a:t>(Azure AD) is Microsoft’s multi-tenant cloud based directory and identity management service.</a:t>
            </a:r>
            <a:endParaRPr lang="en-US" dirty="0" smtClean="0"/>
          </a:p>
          <a:p>
            <a:pPr marL="0" indent="0">
              <a:buNone/>
            </a:pPr>
            <a:r>
              <a:rPr lang="en-US" dirty="0" smtClean="0"/>
              <a:t>It is required to use Azure Active Directory apps in order to make app-only calls to SharePoint Online. </a:t>
            </a:r>
          </a:p>
          <a:p>
            <a:pPr marL="0" indent="0">
              <a:buNone/>
            </a:pPr>
            <a:r>
              <a:rPr lang="en-US" dirty="0" smtClean="0"/>
              <a:t>To get more information about how to add a new Azure Active Directory app go to </a:t>
            </a:r>
            <a:r>
              <a:rPr lang="en-US" dirty="0" smtClean="0">
                <a:hlinkClick r:id="rId3"/>
              </a:rPr>
              <a:t>Performing app-only operations on SharePoint Online through Azure AD</a:t>
            </a:r>
            <a:endParaRPr lang="en-US" dirty="0" smtClean="0"/>
          </a:p>
          <a:p>
            <a:pPr marL="0" indent="0">
              <a:buNone/>
            </a:pPr>
            <a:endParaRPr lang="en-US" dirty="0" smtClean="0"/>
          </a:p>
          <a:p>
            <a:pPr marL="0" indent="0">
              <a:buNone/>
            </a:pPr>
            <a:r>
              <a:rPr lang="en-US" dirty="0" smtClean="0"/>
              <a:t>The best way to interact with Azure Active Directory from C# code is to use </a:t>
            </a:r>
            <a:r>
              <a:rPr lang="en-US" dirty="0" smtClean="0">
                <a:hlinkClick r:id="rId4"/>
              </a:rPr>
              <a:t>ADAL.NET</a:t>
            </a:r>
            <a:r>
              <a:rPr lang="en-US" dirty="0" smtClean="0"/>
              <a:t>. </a:t>
            </a:r>
            <a:endParaRPr lang="en-US" dirty="0"/>
          </a:p>
        </p:txBody>
      </p:sp>
    </p:spTree>
    <p:extLst>
      <p:ext uri="{BB962C8B-B14F-4D97-AF65-F5344CB8AC3E}">
        <p14:creationId xmlns:p14="http://schemas.microsoft.com/office/powerpoint/2010/main" val="2313389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 Stack – Azure Functions</a:t>
            </a:r>
            <a:endParaRPr lang="en-US" dirty="0"/>
          </a:p>
        </p:txBody>
      </p:sp>
      <p:sp>
        <p:nvSpPr>
          <p:cNvPr id="3" name="Content Placeholder 2"/>
          <p:cNvSpPr>
            <a:spLocks noGrp="1"/>
          </p:cNvSpPr>
          <p:nvPr>
            <p:ph idx="1"/>
          </p:nvPr>
        </p:nvSpPr>
        <p:spPr/>
        <p:txBody>
          <a:bodyPr/>
          <a:lstStyle/>
          <a:p>
            <a:pPr marL="0" indent="0">
              <a:buNone/>
            </a:pPr>
            <a:r>
              <a:rPr lang="en-US" dirty="0" smtClean="0">
                <a:hlinkClick r:id="rId2"/>
              </a:rPr>
              <a:t>Azure </a:t>
            </a:r>
            <a:r>
              <a:rPr lang="en-US" dirty="0">
                <a:hlinkClick r:id="rId2"/>
              </a:rPr>
              <a:t>Functions</a:t>
            </a:r>
            <a:r>
              <a:rPr lang="en-US" dirty="0"/>
              <a:t> -</a:t>
            </a:r>
            <a:r>
              <a:rPr lang="en-US" dirty="0" smtClean="0"/>
              <a:t> </a:t>
            </a:r>
            <a:r>
              <a:rPr lang="en-US" dirty="0"/>
              <a:t>a solution for easily running small pieces of code ("functions") in the cloud. You can write the code you need for the problem at hand, without worrying about a whole application of the infrastructure to run it. You can find more information about Azure Functions at </a:t>
            </a:r>
            <a:r>
              <a:rPr lang="en-US" dirty="0">
                <a:hlinkClick r:id="rId3"/>
              </a:rPr>
              <a:t>Azure Functions </a:t>
            </a:r>
            <a:r>
              <a:rPr lang="en-US" dirty="0" smtClean="0">
                <a:hlinkClick r:id="rId3"/>
              </a:rPr>
              <a:t>Overview</a:t>
            </a:r>
            <a:endParaRPr lang="uk-UA" dirty="0" smtClean="0"/>
          </a:p>
          <a:p>
            <a:pPr marL="0" indent="0">
              <a:buNone/>
            </a:pPr>
            <a:endParaRPr lang="uk-UA" dirty="0"/>
          </a:p>
          <a:p>
            <a:pPr marL="0" indent="0">
              <a:buNone/>
            </a:pPr>
            <a:r>
              <a:rPr lang="en-US" dirty="0" smtClean="0"/>
              <a:t>Azure Functions can be used as a replacement for backend.</a:t>
            </a:r>
            <a:endParaRPr lang="en-US" dirty="0"/>
          </a:p>
        </p:txBody>
      </p:sp>
    </p:spTree>
    <p:extLst>
      <p:ext uri="{BB962C8B-B14F-4D97-AF65-F5344CB8AC3E}">
        <p14:creationId xmlns:p14="http://schemas.microsoft.com/office/powerpoint/2010/main" val="84164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 Stack – Azure Logic Apps </a:t>
            </a:r>
            <a:endParaRPr lang="en-US" dirty="0"/>
          </a:p>
        </p:txBody>
      </p:sp>
      <p:sp>
        <p:nvSpPr>
          <p:cNvPr id="3" name="Content Placeholder 2"/>
          <p:cNvSpPr>
            <a:spLocks noGrp="1"/>
          </p:cNvSpPr>
          <p:nvPr>
            <p:ph idx="1"/>
          </p:nvPr>
        </p:nvSpPr>
        <p:spPr/>
        <p:txBody>
          <a:bodyPr/>
          <a:lstStyle/>
          <a:p>
            <a:pPr marL="0" indent="0">
              <a:buNone/>
            </a:pPr>
            <a:r>
              <a:rPr lang="en-US" dirty="0">
                <a:hlinkClick r:id="rId2"/>
              </a:rPr>
              <a:t>Logic </a:t>
            </a:r>
            <a:r>
              <a:rPr lang="en-US" dirty="0" smtClean="0">
                <a:hlinkClick r:id="rId2"/>
              </a:rPr>
              <a:t>Apps</a:t>
            </a:r>
            <a:r>
              <a:rPr lang="en-US" dirty="0" smtClean="0"/>
              <a:t> provide </a:t>
            </a:r>
            <a:r>
              <a:rPr lang="en-US" dirty="0"/>
              <a:t>a way to simplify and implement scalable integrations and workflows in the cloud. It provides a visual designer to model and automate your process as a series of steps known as a workflow. There are </a:t>
            </a:r>
            <a:r>
              <a:rPr lang="en-US" dirty="0">
                <a:hlinkClick r:id="rId3"/>
              </a:rPr>
              <a:t>many connectors</a:t>
            </a:r>
            <a:r>
              <a:rPr lang="en-US" dirty="0"/>
              <a:t> across the cloud and on-premises to quickly integrate across services and protocols. A logic app begins with a trigger (like 'When an </a:t>
            </a:r>
            <a:r>
              <a:rPr lang="en-US" dirty="0" smtClean="0"/>
              <a:t>item </a:t>
            </a:r>
            <a:r>
              <a:rPr lang="en-US" dirty="0"/>
              <a:t>is added to </a:t>
            </a:r>
            <a:r>
              <a:rPr lang="en-US" dirty="0" smtClean="0"/>
              <a:t>SharePoint List') </a:t>
            </a:r>
            <a:r>
              <a:rPr lang="en-US" dirty="0"/>
              <a:t>and after firing can begin many combinations actions, conversions, and condition logic</a:t>
            </a:r>
            <a:r>
              <a:rPr lang="en-US" dirty="0" smtClean="0"/>
              <a:t>.</a:t>
            </a:r>
          </a:p>
        </p:txBody>
      </p:sp>
    </p:spTree>
    <p:extLst>
      <p:ext uri="{BB962C8B-B14F-4D97-AF65-F5344CB8AC3E}">
        <p14:creationId xmlns:p14="http://schemas.microsoft.com/office/powerpoint/2010/main" val="2896004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 Stack – </a:t>
            </a:r>
            <a:r>
              <a:rPr lang="en-US" dirty="0" err="1" smtClean="0"/>
              <a:t>Webhooks</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 on-</a:t>
            </a:r>
            <a:r>
              <a:rPr lang="en-US" dirty="0" err="1"/>
              <a:t>prem</a:t>
            </a:r>
            <a:r>
              <a:rPr lang="en-US" dirty="0"/>
              <a:t> versions of SharePoint it is possible to implement a </a:t>
            </a:r>
            <a:r>
              <a:rPr lang="en-US" dirty="0">
                <a:hlinkClick r:id="rId2"/>
              </a:rPr>
              <a:t>server-side event handler</a:t>
            </a:r>
            <a:r>
              <a:rPr lang="en-US" dirty="0"/>
              <a:t> in order to react to changes in a list. Like we all know, in SharePoint Online this option is unavailable. Another option is to implement WCF service on a back-end and register it as a </a:t>
            </a:r>
            <a:r>
              <a:rPr lang="en-US" dirty="0">
                <a:hlinkClick r:id="rId3"/>
              </a:rPr>
              <a:t>remote event receiver</a:t>
            </a:r>
            <a:r>
              <a:rPr lang="en-US" dirty="0"/>
              <a:t> of the source list. This option is available for SharePoint 2013, SharePoint 2016 and SharePoint Online. Unfortunately, to implement this solution, you will have to make significant investment into development and deployment of a custom WCF service. Also, it will cost around 50$ per month to keep it running on Azure.</a:t>
            </a:r>
          </a:p>
          <a:p>
            <a:r>
              <a:rPr lang="en-US" dirty="0"/>
              <a:t>Recently Microsoft announced </a:t>
            </a:r>
            <a:r>
              <a:rPr lang="en-US" dirty="0" err="1"/>
              <a:t>webhooks</a:t>
            </a:r>
            <a:r>
              <a:rPr lang="en-US" dirty="0"/>
              <a:t> for SharePoint Online lists. This is a great feature that suits our needs. I am not going to describe how </a:t>
            </a:r>
            <a:r>
              <a:rPr lang="en-US" dirty="0" err="1"/>
              <a:t>webhooks</a:t>
            </a:r>
            <a:r>
              <a:rPr lang="en-US" dirty="0"/>
              <a:t> work, you can find more information at </a:t>
            </a:r>
            <a:r>
              <a:rPr lang="en-US" dirty="0">
                <a:hlinkClick r:id="rId4"/>
              </a:rPr>
              <a:t>Overview of SharePoint </a:t>
            </a:r>
            <a:r>
              <a:rPr lang="en-US" dirty="0" err="1">
                <a:hlinkClick r:id="rId4"/>
              </a:rPr>
              <a:t>webhooks</a:t>
            </a:r>
            <a:r>
              <a:rPr lang="en-US" dirty="0"/>
              <a:t>.</a:t>
            </a:r>
          </a:p>
          <a:p>
            <a:endParaRPr lang="en-US" dirty="0"/>
          </a:p>
        </p:txBody>
      </p:sp>
    </p:spTree>
    <p:extLst>
      <p:ext uri="{BB962C8B-B14F-4D97-AF65-F5344CB8AC3E}">
        <p14:creationId xmlns:p14="http://schemas.microsoft.com/office/powerpoint/2010/main" val="2706616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 Stack – SharePoint Framework</a:t>
            </a:r>
            <a:endParaRPr lang="en-US" dirty="0"/>
          </a:p>
        </p:txBody>
      </p:sp>
      <p:sp>
        <p:nvSpPr>
          <p:cNvPr id="3" name="Content Placeholder 2"/>
          <p:cNvSpPr>
            <a:spLocks noGrp="1"/>
          </p:cNvSpPr>
          <p:nvPr>
            <p:ph idx="1"/>
          </p:nvPr>
        </p:nvSpPr>
        <p:spPr/>
        <p:txBody>
          <a:bodyPr/>
          <a:lstStyle/>
          <a:p>
            <a:pPr marL="0" indent="0">
              <a:buNone/>
            </a:pPr>
            <a:r>
              <a:rPr lang="en-US" dirty="0" smtClean="0">
                <a:hlinkClick r:id="rId2"/>
              </a:rPr>
              <a:t>SharePoint </a:t>
            </a:r>
            <a:r>
              <a:rPr lang="en-US" dirty="0">
                <a:hlinkClick r:id="rId2"/>
              </a:rPr>
              <a:t>Framework </a:t>
            </a:r>
            <a:r>
              <a:rPr lang="en-US" dirty="0"/>
              <a:t>(</a:t>
            </a:r>
            <a:r>
              <a:rPr lang="en-US" dirty="0" err="1"/>
              <a:t>SPFx</a:t>
            </a:r>
            <a:r>
              <a:rPr lang="en-US" dirty="0"/>
              <a:t>) is a page and web part model that provides full support for client-side SharePoint development, easy integration with SharePoint data, and support for open source tooling. With the SharePoint Framework, you can use modern web technologies and tools in your preferred development environment to build productive experiences and apps that are responsive and mobile-ready from day one. The SharePoint Framework works for SharePoint on-premises and SharePoint Online.</a:t>
            </a:r>
          </a:p>
        </p:txBody>
      </p:sp>
    </p:spTree>
    <p:extLst>
      <p:ext uri="{BB962C8B-B14F-4D97-AF65-F5344CB8AC3E}">
        <p14:creationId xmlns:p14="http://schemas.microsoft.com/office/powerpoint/2010/main" val="745004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 Stack – Azure Storage</a:t>
            </a:r>
            <a:endParaRPr lang="en-US" dirty="0"/>
          </a:p>
        </p:txBody>
      </p:sp>
      <p:sp>
        <p:nvSpPr>
          <p:cNvPr id="3" name="Content Placeholder 2"/>
          <p:cNvSpPr>
            <a:spLocks noGrp="1"/>
          </p:cNvSpPr>
          <p:nvPr>
            <p:ph idx="1"/>
          </p:nvPr>
        </p:nvSpPr>
        <p:spPr/>
        <p:txBody>
          <a:bodyPr/>
          <a:lstStyle/>
          <a:p>
            <a:pPr marL="0" indent="0">
              <a:buNone/>
            </a:pPr>
            <a:r>
              <a:rPr lang="en-US" dirty="0">
                <a:hlinkClick r:id="rId2"/>
              </a:rPr>
              <a:t>Azure Storage </a:t>
            </a:r>
            <a:r>
              <a:rPr lang="en-US" dirty="0"/>
              <a:t>is the cloud storage solution for modern applications that rely on durability, availability, and scalability to meet the needs of their customers. It is highly scalable, elastic, globally accessible, and automatically load-balances your data based on traffic. Azure Storage provides the following four services to meet application needs: Blob storage, Table storage, Queue storage, Disk storage, and File storage.</a:t>
            </a:r>
          </a:p>
        </p:txBody>
      </p:sp>
    </p:spTree>
    <p:extLst>
      <p:ext uri="{BB962C8B-B14F-4D97-AF65-F5344CB8AC3E}">
        <p14:creationId xmlns:p14="http://schemas.microsoft.com/office/powerpoint/2010/main" val="3978297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473</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Serverless integration of Azure Active Directory, ADAL.NET, Azure Functions, Azure Logic Apps, Office 365, SharePoint Webhooks, SharePoint Framework, Azure Storage, Azure CDN, SharePoint CSOM, D3.js for data visualization</vt:lpstr>
      <vt:lpstr>Goal</vt:lpstr>
      <vt:lpstr>Solution Concept</vt:lpstr>
      <vt:lpstr>Tech Stack – Azure Active Directory </vt:lpstr>
      <vt:lpstr>Tech Stack – Azure Functions</vt:lpstr>
      <vt:lpstr>Tech Stack – Azure Logic Apps </vt:lpstr>
      <vt:lpstr>Tech Stack – Webhooks</vt:lpstr>
      <vt:lpstr>Tech Stack – SharePoint Framework</vt:lpstr>
      <vt:lpstr>Tech Stack – Azure Storage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Integrating Azure Active Directory, Azure Functions, Azure Logic Apps, Office 365, SharePoint Webhooks, SharePoint Framework, Azure Storage, Azure CDN, SharePoint CSOM, D3.js for data visualization</dc:title>
  <dc:creator>Oleksii Udovychenko</dc:creator>
  <cp:lastModifiedBy>Oleksii Udovychenko</cp:lastModifiedBy>
  <cp:revision>25</cp:revision>
  <dcterms:created xsi:type="dcterms:W3CDTF">2016-12-05T05:08:14Z</dcterms:created>
  <dcterms:modified xsi:type="dcterms:W3CDTF">2016-12-05T05:50:14Z</dcterms:modified>
</cp:coreProperties>
</file>