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mendeley.com/datasets/7zbk8zsd8y/1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icrosoft.com/en-ww/microsoft-365/excel" TargetMode="External"/><Relationship Id="rId3" Type="http://schemas.openxmlformats.org/officeDocument/2006/relationships/hyperlink" Target="https://www.ablebits.com/office-addins-blog/2018/01/24/excel-randomize-list-random-sor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icrosoft.com/en-ww/microsoft-365/excel" TargetMode="External"/><Relationship Id="rId3" Type="http://schemas.openxmlformats.org/officeDocument/2006/relationships/hyperlink" Target="https://www.ablebits.com/office-addins-blog/2018/01/24/excel-randomize-list-random-sort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b0d5a969_2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a5b0d5a969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f75c69c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af75c69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f75c69c8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af75c69c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f75c69c8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af75c69c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f4fb9806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f4fb9806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5b0d5a969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a5b0d5a969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edd6afe7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aedd6af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edd6afe7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aedd6afe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5b0d5a969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a5b0d5a969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0bf8b1ce8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b0bf8b1ce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5b0d5a969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a5b0d5a969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5b0d5a969_2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a5b0d5a969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5b0d5a969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a5b0d5a969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5b0d5a969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a5b0d5a969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dd6afe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dd6afe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The user story dataset was created using a </a:t>
            </a:r>
            <a:r>
              <a:rPr lang="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collection of datasets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of 50+ requirements each - expressed as user stories - and combining them with randomly selected </a:t>
            </a:r>
            <a:r>
              <a:rPr lang="de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lines from the existing dataset in the original study.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f4fb9806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f4fb9806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We manually labeled the dataset as Functional Requirement (</a:t>
            </a:r>
            <a:r>
              <a:rPr lang="de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) or Non-Functional Requirement (</a:t>
            </a:r>
            <a:r>
              <a:rPr lang="de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The dataset contains 615 lines of labeled lines of tab-separated values, including line number, text content, and classification label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f4fb9806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f4fb9806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We used </a:t>
            </a:r>
            <a:r>
              <a:rPr lang="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Microsoft Excel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for this by sorting the dataset according to the classifications and shuffling the lines using </a:t>
            </a:r>
            <a:r>
              <a:rPr lang="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random sort in Excel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. We then combined the findings with our gathered user stories and shuffled the dataset again for its final version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f4fb9806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f4fb9806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We used </a:t>
            </a:r>
            <a:r>
              <a:rPr lang="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Microsoft Excel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for this by sorting the dataset according to the classifications and shuffling the lines using </a:t>
            </a:r>
            <a:r>
              <a:rPr lang="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random sort in Excel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. We then combined the findings with our gathered user stories and shuffled the dataset again for its final version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75c69c8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af75c69c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5b0d5a96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a5b0d5a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Google Shape;9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7" name="Google Shape;187;p19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04" name="Google Shape;204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11" name="Google Shape;211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bild mit Beschriftung">
  <p:cSld name="Panoramabild mit Beschriftung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18" name="Google Shape;218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4" name="Google Shape;224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0" name="Google Shape;230;p26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1" name="Google Shape;231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de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de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9" name="Google Shape;239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palte">
  <p:cSld name="3 Spalte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46" name="Google Shape;246;p28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7" name="Google Shape;247;p28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48" name="Google Shape;248;p28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9" name="Google Shape;249;p28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0" name="Google Shape;250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spalte">
  <p:cSld name="3 Bildspalt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6" name="Google Shape;256;p29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8" name="Google Shape;258;p29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9" name="Google Shape;259;p29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1" name="Google Shape;261;p29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2" name="Google Shape;262;p29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775" y="2571751"/>
            <a:ext cx="4064449" cy="21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>
            <p:ph type="ctrTitle"/>
          </p:nvPr>
        </p:nvSpPr>
        <p:spPr>
          <a:xfrm>
            <a:off x="1407317" y="630446"/>
            <a:ext cx="6593681" cy="6808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None/>
            </a:pPr>
            <a:r>
              <a:rPr b="1" lang="de" sz="2200"/>
              <a:t>REQUIREMENTS-COLLECTOR ENHANCEMENT:</a:t>
            </a:r>
            <a:endParaRPr b="1" sz="2200"/>
          </a:p>
        </p:txBody>
      </p:sp>
      <p:sp>
        <p:nvSpPr>
          <p:cNvPr id="285" name="Google Shape;285;p32"/>
          <p:cNvSpPr txBox="1"/>
          <p:nvPr>
            <p:ph idx="1" type="subTitle"/>
          </p:nvPr>
        </p:nvSpPr>
        <p:spPr>
          <a:xfrm>
            <a:off x="1407319" y="2149351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</a:pPr>
            <a:r>
              <a:rPr lang="de"/>
              <a:t>“RUNTIME TERROR” GROUP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1407318" y="266504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None/>
            </a:pPr>
            <a:r>
              <a:rPr b="0" i="0" lang="de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COMBINING ML AND DL P</a:t>
            </a:r>
            <a:r>
              <a:rPr lang="de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0" i="0" lang="de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PELINES</a:t>
            </a:r>
            <a:br>
              <a:rPr lang="de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de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r>
              <a:rPr lang="de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de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EXTENDING THE DATASET</a:t>
            </a:r>
            <a:endParaRPr/>
          </a:p>
        </p:txBody>
      </p:sp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Allows user to specify</a:t>
            </a:r>
            <a:endParaRPr/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Dataset </a:t>
            </a:r>
            <a:r>
              <a:rPr lang="de" sz="1600"/>
              <a:t>to be analyzed and its </a:t>
            </a:r>
            <a:r>
              <a:rPr lang="de" sz="1600">
                <a:solidFill>
                  <a:srgbClr val="FFD966"/>
                </a:solidFill>
              </a:rPr>
              <a:t>content </a:t>
            </a:r>
            <a:r>
              <a:rPr lang="de" sz="1600">
                <a:solidFill>
                  <a:srgbClr val="FFD966"/>
                </a:solidFill>
              </a:rPr>
              <a:t>type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Pipeline</a:t>
            </a:r>
            <a:endParaRPr sz="1600"/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Options </a:t>
            </a:r>
            <a:r>
              <a:rPr lang="de" sz="1600"/>
              <a:t>for ML Pipeline</a:t>
            </a:r>
            <a:endParaRPr sz="1600"/>
          </a:p>
          <a:p>
            <a:pPr indent="-268900" lvl="1" marL="99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Classifier </a:t>
            </a:r>
            <a:endParaRPr sz="1400"/>
          </a:p>
          <a:p>
            <a:pPr indent="-268900" lvl="1" marL="99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10-fold</a:t>
            </a:r>
            <a:endParaRPr sz="1400"/>
          </a:p>
          <a:p>
            <a:pPr indent="-268900" lvl="1" marL="99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Percentage split for training and test set generation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Made it </a:t>
            </a:r>
            <a:r>
              <a:rPr lang="de" sz="1600">
                <a:solidFill>
                  <a:srgbClr val="FFD966"/>
                </a:solidFill>
              </a:rPr>
              <a:t>much simpler</a:t>
            </a:r>
            <a:r>
              <a:rPr lang="de" sz="1600"/>
              <a:t> to execute Pipelines</a:t>
            </a:r>
            <a:endParaRPr/>
          </a:p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STEP 2: ADD GUI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272" y="1152475"/>
            <a:ext cx="1561078" cy="341640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Integrate DL Pipeline</a:t>
            </a:r>
            <a:endParaRPr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Refactored code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Use of </a:t>
            </a:r>
            <a:r>
              <a:rPr lang="de" sz="1600">
                <a:solidFill>
                  <a:srgbClr val="FFD966"/>
                </a:solidFill>
              </a:rPr>
              <a:t>local paths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Use </a:t>
            </a:r>
            <a:r>
              <a:rPr lang="de" sz="1600">
                <a:solidFill>
                  <a:srgbClr val="FFD966"/>
                </a:solidFill>
              </a:rPr>
              <a:t>same generated files</a:t>
            </a:r>
            <a:r>
              <a:rPr lang="de" sz="1600"/>
              <a:t> as in ML-pipeline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Results are saved</a:t>
            </a:r>
            <a:r>
              <a:rPr lang="de" sz="1600"/>
              <a:t> to a file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One </a:t>
            </a:r>
            <a:r>
              <a:rPr lang="de" sz="1600">
                <a:solidFill>
                  <a:srgbClr val="FFD966"/>
                </a:solidFill>
              </a:rPr>
              <a:t>single codebase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Increased usability</a:t>
            </a:r>
            <a:endParaRPr sz="1600"/>
          </a:p>
        </p:txBody>
      </p:sp>
      <p:sp>
        <p:nvSpPr>
          <p:cNvPr id="372" name="Google Shape;3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STEP 3: INTEGRATE DL-PIPELINE</a:t>
            </a:r>
            <a:endParaRPr/>
          </a:p>
        </p:txBody>
      </p:sp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possibility to…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extend codebase with other algorithms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run </a:t>
            </a:r>
            <a:r>
              <a:rPr lang="de" sz="1600">
                <a:solidFill>
                  <a:srgbClr val="FFD966"/>
                </a:solidFill>
              </a:rPr>
              <a:t>both pipelines</a:t>
            </a:r>
            <a:r>
              <a:rPr lang="de" sz="1600"/>
              <a:t> in one execution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run mult</a:t>
            </a:r>
            <a:r>
              <a:rPr lang="de" sz="1600"/>
              <a:t>iple ML-pipelines in one execution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run one pipeline </a:t>
            </a:r>
            <a:r>
              <a:rPr lang="de" sz="1600">
                <a:solidFill>
                  <a:srgbClr val="FFD966"/>
                </a:solidFill>
              </a:rPr>
              <a:t>multiple times</a:t>
            </a:r>
            <a:r>
              <a:rPr lang="de" sz="1600"/>
              <a:t> and take average of results 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run DL for User Reviews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… </a:t>
            </a:r>
            <a:r>
              <a:rPr lang="de" sz="1600"/>
              <a:t>change </a:t>
            </a:r>
            <a:r>
              <a:rPr lang="de" sz="1600">
                <a:solidFill>
                  <a:srgbClr val="FFD966"/>
                </a:solidFill>
              </a:rPr>
              <a:t>options for DL</a:t>
            </a:r>
            <a:r>
              <a:rPr lang="de" sz="1600"/>
              <a:t> in GUI</a:t>
            </a:r>
            <a:endParaRPr sz="1600"/>
          </a:p>
        </p:txBody>
      </p:sp>
      <p:sp>
        <p:nvSpPr>
          <p:cNvPr id="379" name="Google Shape;3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FUTURE IMPROVEMENTS</a:t>
            </a:r>
            <a:endParaRPr/>
          </a:p>
        </p:txBody>
      </p:sp>
      <p:sp>
        <p:nvSpPr>
          <p:cNvPr id="380" name="Google Shape;380;p43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Precision</a:t>
            </a:r>
            <a:endParaRPr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“What </a:t>
            </a:r>
            <a:r>
              <a:rPr lang="de" sz="1600">
                <a:solidFill>
                  <a:srgbClr val="FFD966"/>
                </a:solidFill>
              </a:rPr>
              <a:t>proportion of positive identifications</a:t>
            </a:r>
            <a:r>
              <a:rPr lang="de" sz="1600"/>
              <a:t> was actually correct?”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Defined as follows: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Recall</a:t>
            </a:r>
            <a:endParaRPr/>
          </a:p>
          <a:p>
            <a:pPr indent="-37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“What </a:t>
            </a:r>
            <a:r>
              <a:rPr lang="de" sz="1600">
                <a:solidFill>
                  <a:srgbClr val="FFD966"/>
                </a:solidFill>
              </a:rPr>
              <a:t>proportion of actual positives</a:t>
            </a:r>
            <a:r>
              <a:rPr lang="de" sz="1600"/>
              <a:t> was identified correctly?”</a:t>
            </a:r>
            <a:endParaRPr sz="1600"/>
          </a:p>
          <a:p>
            <a:pPr indent="-37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Defined as follows:</a:t>
            </a:r>
            <a:endParaRPr sz="1600"/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F-measure</a:t>
            </a:r>
            <a:endParaRPr/>
          </a:p>
          <a:p>
            <a:pPr indent="-19685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The weighted harmonic </a:t>
            </a:r>
            <a:r>
              <a:rPr lang="de" sz="1600"/>
              <a:t>mean of the precision and recall (test’s accuracy)</a:t>
            </a:r>
            <a:endParaRPr sz="1600"/>
          </a:p>
          <a:p>
            <a:pPr indent="-19685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Defined as follows: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6" name="Google Shape;386;p44"/>
          <p:cNvPicPr preferRelativeResize="0"/>
          <p:nvPr/>
        </p:nvPicPr>
        <p:blipFill rotWithShape="1">
          <a:blip r:embed="rId3">
            <a:alphaModFix/>
          </a:blip>
          <a:srcRect b="3545" l="3121" r="74610" t="77192"/>
          <a:stretch/>
        </p:blipFill>
        <p:spPr>
          <a:xfrm>
            <a:off x="3105275" y="3184975"/>
            <a:ext cx="15102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 rotWithShape="1">
          <a:blip r:embed="rId4">
            <a:alphaModFix/>
          </a:blip>
          <a:srcRect b="4096" l="1364" r="76368" t="75693"/>
          <a:stretch/>
        </p:blipFill>
        <p:spPr>
          <a:xfrm>
            <a:off x="3105275" y="1924475"/>
            <a:ext cx="151027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EVALUATION OF ML/DL EFFICIENCY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4909250" y="4622650"/>
            <a:ext cx="3644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 [2]</a:t>
            </a:r>
            <a:b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https://developers.google.com/machine-learning/crash-course/classification/precision-and-recall</a:t>
            </a:r>
            <a:endParaRPr i="1" sz="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5">
            <a:alphaModFix/>
          </a:blip>
          <a:srcRect b="3992" l="3304" r="2551" t="20535"/>
          <a:stretch/>
        </p:blipFill>
        <p:spPr>
          <a:xfrm>
            <a:off x="3105275" y="4445475"/>
            <a:ext cx="15102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EVALUATION OF ML/DL EFFICIENCY</a:t>
            </a:r>
            <a:endParaRPr/>
          </a:p>
        </p:txBody>
      </p:sp>
      <p:pic>
        <p:nvPicPr>
          <p:cNvPr id="398" name="Google Shape;3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37" y="1152475"/>
            <a:ext cx="6697730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5" name="Google Shape;40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EVALUATION OF ML/DL EFFICIENCY</a:t>
            </a:r>
            <a:endParaRPr/>
          </a:p>
        </p:txBody>
      </p:sp>
      <p:pic>
        <p:nvPicPr>
          <p:cNvPr id="406" name="Google Shape;4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3" y="1152000"/>
            <a:ext cx="6697477" cy="3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6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2713000" y="1967775"/>
            <a:ext cx="350700" cy="23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4728200" y="3218250"/>
            <a:ext cx="333900" cy="112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6726475" y="2849250"/>
            <a:ext cx="333900" cy="149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EVALUATION OF ML/DL EFFICIENCY</a:t>
            </a:r>
            <a:endParaRPr/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63" y="1152000"/>
            <a:ext cx="6698067" cy="3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LIVE DEMO</a:t>
            </a:r>
            <a:endParaRPr/>
          </a:p>
        </p:txBody>
      </p:sp>
      <p:sp>
        <p:nvSpPr>
          <p:cNvPr id="424" name="Google Shape;424;p48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GITHUB REPOSITORY</a:t>
            </a:r>
            <a:endParaRPr/>
          </a:p>
        </p:txBody>
      </p:sp>
      <p:sp>
        <p:nvSpPr>
          <p:cNvPr id="430" name="Google Shape;430;p49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31" name="Google Shape;431;p49"/>
          <p:cNvSpPr txBox="1"/>
          <p:nvPr/>
        </p:nvSpPr>
        <p:spPr>
          <a:xfrm>
            <a:off x="4909250" y="4622650"/>
            <a:ext cx="3644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 [3]</a:t>
            </a:r>
            <a:b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https://github.com/Makram95/SWME_G2_HS20</a:t>
            </a:r>
            <a:endParaRPr i="1" sz="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QUESTIONS AND DISCUSSION</a:t>
            </a:r>
            <a:endParaRPr/>
          </a:p>
        </p:txBody>
      </p:sp>
      <p:pic>
        <p:nvPicPr>
          <p:cNvPr id="437" name="Google Shape;4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63" y="1017725"/>
            <a:ext cx="2907266" cy="38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0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/>
        </p:nvSpPr>
        <p:spPr>
          <a:xfrm>
            <a:off x="311700" y="1156025"/>
            <a:ext cx="8520600" cy="398760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Speeding up </a:t>
            </a:r>
            <a:r>
              <a:rPr b="0" i="0" lang="de" sz="1800" u="none" cap="none" strike="noStrike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time-to-market </a:t>
            </a:r>
            <a:r>
              <a:rPr b="0" i="0" lang="de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high quality software products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9144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Automatic analysis and classification of requirements specifications</a:t>
            </a:r>
            <a:b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user feedback</a:t>
            </a:r>
            <a:endParaRPr/>
          </a:p>
          <a:p>
            <a:pPr indent="0" lvl="0" marL="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 of this study</a:t>
            </a:r>
            <a:endParaRPr/>
          </a:p>
          <a:p>
            <a:pPr indent="-330200" lvl="0" marL="9144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Extending </a:t>
            </a: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Requirements and User Story Dataset</a:t>
            </a:r>
            <a:endParaRPr/>
          </a:p>
          <a:p>
            <a:pPr indent="-330200" lvl="0" marL="9144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Validate </a:t>
            </a: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efficiency and precision of the Requirements-Collector tool</a:t>
            </a:r>
            <a:endParaRPr/>
          </a:p>
          <a:p>
            <a:pPr indent="-330200" lvl="0" marL="9144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 </a:t>
            </a:r>
            <a:r>
              <a:rPr b="0" i="0" lang="de" sz="1600" u="none" cap="none" strike="noStrike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Wrapper Component</a:t>
            </a:r>
            <a:r>
              <a:rPr b="0" i="0" lang="de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combine the ML and DL Pipelin</a:t>
            </a:r>
            <a:r>
              <a:rPr lang="de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br>
              <a:rPr lang="de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</a:t>
            </a:r>
            <a:r>
              <a:rPr lang="de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Research Question</a:t>
            </a:r>
            <a:endParaRPr>
              <a:solidFill>
                <a:schemeClr val="dk1"/>
              </a:solidFill>
            </a:endParaRPr>
          </a:p>
          <a:p>
            <a:pPr indent="-330200" lvl="0" marL="9144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“Does running the ML and DL algorithm using an</a:t>
            </a:r>
            <a:r>
              <a:rPr lang="de" sz="1600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extended dataset lead to better</a:t>
            </a:r>
            <a:b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de" sz="1600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precision </a:t>
            </a:r>
            <a: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de" sz="1600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recall </a:t>
            </a:r>
            <a: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values as compared to the</a:t>
            </a:r>
            <a:r>
              <a:rPr lang="de" sz="1600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de" sz="1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dataset”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PROJECT DESCRIPTION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250" y="1436175"/>
            <a:ext cx="1375226" cy="11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 rotWithShape="1">
          <a:blip r:embed="rId4">
            <a:alphaModFix/>
          </a:blip>
          <a:srcRect b="0" l="1429" r="0" t="0"/>
          <a:stretch/>
        </p:blipFill>
        <p:spPr>
          <a:xfrm>
            <a:off x="6474525" y="3144850"/>
            <a:ext cx="2669477" cy="108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444" name="Google Shape;444;p51"/>
          <p:cNvSpPr txBox="1"/>
          <p:nvPr>
            <p:ph idx="1" type="body"/>
          </p:nvPr>
        </p:nvSpPr>
        <p:spPr>
          <a:xfrm>
            <a:off x="313200" y="1152000"/>
            <a:ext cx="8520600" cy="341640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-270000" lvl="0" marL="54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 sz="1200"/>
              <a:t>[1]	</a:t>
            </a:r>
            <a:r>
              <a:rPr lang="de" sz="1200"/>
              <a:t>F. Dalpiaz, “Requirements data sets (user stories)”, Mendeley Data, V1, 2018, doi: 10.17632/7zbk8zsd8y.1</a:t>
            </a:r>
            <a:endParaRPr sz="1200"/>
          </a:p>
          <a:p>
            <a:pPr indent="-270000" lvl="0" marL="54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 sz="1200"/>
              <a:t>[2]	</a:t>
            </a:r>
            <a:r>
              <a:rPr lang="de" sz="1200"/>
              <a:t>https://developers.google.com/machine-learning/crash-course/classification/precision-and-recall</a:t>
            </a:r>
            <a:endParaRPr sz="1200"/>
          </a:p>
          <a:p>
            <a:pPr indent="-270000" lvl="0" marL="54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 sz="1200"/>
              <a:t>[3]	https://github.com/Makram95/SWME_G2_HS20</a:t>
            </a:r>
            <a:endParaRPr sz="1200"/>
          </a:p>
          <a:p>
            <a:pPr indent="-270000" lvl="0" marL="54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445" name="Google Shape;445;p51"/>
          <p:cNvSpPr txBox="1"/>
          <p:nvPr>
            <p:ph idx="12" type="sldNum"/>
          </p:nvPr>
        </p:nvSpPr>
        <p:spPr>
          <a:xfrm>
            <a:off x="8553408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/>
              <a:t>Creating the </a:t>
            </a:r>
            <a:r>
              <a:rPr lang="de">
                <a:solidFill>
                  <a:srgbClr val="FFD966"/>
                </a:solidFill>
              </a:rPr>
              <a:t>Requirements Dataset</a:t>
            </a:r>
            <a:endParaRPr>
              <a:solidFill>
                <a:srgbClr val="FFD966"/>
              </a:solidFill>
            </a:endParaRPr>
          </a:p>
          <a:p>
            <a:pPr indent="-282575" lvl="0" marL="62865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de" sz="1600"/>
              <a:t>Recording a staged requirements elicitation meeting</a:t>
            </a:r>
            <a:endParaRPr/>
          </a:p>
          <a:p>
            <a:pPr indent="-281599" lvl="0" marL="6300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de" sz="1600"/>
              <a:t>From audio recording to finished dataset</a:t>
            </a:r>
            <a:endParaRPr/>
          </a:p>
          <a:p>
            <a:pPr indent="0" lvl="0" marL="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/>
              <a:t>Complementing the </a:t>
            </a:r>
            <a:r>
              <a:rPr lang="de">
                <a:solidFill>
                  <a:srgbClr val="FFD966"/>
                </a:solidFill>
              </a:rPr>
              <a:t>User Story Dataset</a:t>
            </a:r>
            <a:endParaRPr>
              <a:solidFill>
                <a:srgbClr val="FFD966"/>
              </a:solidFill>
            </a:endParaRPr>
          </a:p>
          <a:p>
            <a:pPr indent="-281599" lvl="0" marL="6300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Existing dataset</a:t>
            </a:r>
            <a:endParaRPr sz="1600"/>
          </a:p>
          <a:p>
            <a:pPr indent="-281599" lvl="0" marL="63000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But completely classified as requirements, no NULL values</a:t>
            </a:r>
            <a:endParaRPr sz="1600"/>
          </a:p>
          <a:p>
            <a:pPr indent="0" lvl="0" marL="0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Combining all datasets to the final </a:t>
            </a:r>
            <a:r>
              <a:rPr lang="de">
                <a:solidFill>
                  <a:srgbClr val="FFD966"/>
                </a:solidFill>
              </a:rPr>
              <a:t>Complete Dataset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302" name="Google Shape;3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STUDY APPROACH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752" y="1364974"/>
            <a:ext cx="1968824" cy="1487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marR="23825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collected the user stories from an </a:t>
            </a:r>
            <a:r>
              <a:rPr lang="de">
                <a:solidFill>
                  <a:srgbClr val="FFD966"/>
                </a:solidFill>
              </a:rPr>
              <a:t>existing dataset</a:t>
            </a:r>
            <a:r>
              <a:rPr lang="de"/>
              <a:t> by Fabiano Dalpiaz [1]</a:t>
            </a:r>
            <a:endParaRPr sz="1600"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50" y="1538500"/>
            <a:ext cx="4251900" cy="36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USER STORY DATASET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6621750" y="462265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 [1]</a:t>
            </a:r>
            <a:b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https://data.mendeley.com/datasets/7zbk8zsd8y/1</a:t>
            </a:r>
            <a:endParaRPr i="1" sz="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marR="23825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collected the user stories from an </a:t>
            </a:r>
            <a:r>
              <a:rPr lang="de">
                <a:solidFill>
                  <a:srgbClr val="FFD966"/>
                </a:solidFill>
              </a:rPr>
              <a:t>existing dataset</a:t>
            </a:r>
            <a:r>
              <a:rPr lang="de"/>
              <a:t> by Fabiano Dalpiaz [1]</a:t>
            </a:r>
            <a:endParaRPr sz="1600"/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640"/>
            <a:ext cx="8520600" cy="25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USER STORY DATASET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6621750" y="462265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 [1]</a:t>
            </a:r>
            <a:b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i="1" lang="de" sz="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https://data.mendeley.com/datasets/7zbk8zsd8y/1</a:t>
            </a:r>
            <a:endParaRPr i="1" sz="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marR="23825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order to b</a:t>
            </a:r>
            <a:r>
              <a:rPr lang="de"/>
              <a:t>alance the dataset, we </a:t>
            </a:r>
            <a:r>
              <a:rPr lang="de">
                <a:solidFill>
                  <a:srgbClr val="FFD966"/>
                </a:solidFill>
              </a:rPr>
              <a:t>added 600 NULL lines</a:t>
            </a:r>
            <a:r>
              <a:rPr lang="de"/>
              <a:t> by randomly selecting matching lines from the dataset of the previous work to then receive… </a:t>
            </a:r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408" r="0" t="0"/>
          <a:stretch/>
        </p:blipFill>
        <p:spPr>
          <a:xfrm>
            <a:off x="1023687" y="1869075"/>
            <a:ext cx="7096625" cy="32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USER STORY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328600" wrap="square" tIns="91425">
            <a:noAutofit/>
          </a:bodyPr>
          <a:lstStyle/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 the </a:t>
            </a:r>
            <a:r>
              <a:rPr lang="de">
                <a:solidFill>
                  <a:srgbClr val="FFD966"/>
                </a:solidFill>
              </a:rPr>
              <a:t>f</a:t>
            </a:r>
            <a:r>
              <a:rPr lang="de">
                <a:solidFill>
                  <a:srgbClr val="FFD966"/>
                </a:solidFill>
              </a:rPr>
              <a:t>inal version</a:t>
            </a:r>
            <a:r>
              <a:rPr lang="de"/>
              <a:t> of our User Story Dataset (incl. requirements and NULL values)</a:t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63" y="1839400"/>
            <a:ext cx="8167671" cy="32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853423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8" name="Google Shape;3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USER STORY DATASET</a:t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604100" y="2301800"/>
            <a:ext cx="1368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635275" y="2319125"/>
            <a:ext cx="1558500" cy="156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604100" y="4601275"/>
            <a:ext cx="7143900" cy="173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611025" y="3921050"/>
            <a:ext cx="6191400" cy="156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"/>
              <a:t>Goals</a:t>
            </a:r>
            <a:endParaRPr/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Make execution </a:t>
            </a:r>
            <a:r>
              <a:rPr lang="de" sz="1600">
                <a:solidFill>
                  <a:srgbClr val="FFD966"/>
                </a:solidFill>
              </a:rPr>
              <a:t>user friendly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Combine the pipelines</a:t>
            </a:r>
            <a:r>
              <a:rPr lang="de" sz="1600"/>
              <a:t> into one project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Subgoals</a:t>
            </a:r>
            <a:endParaRPr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Increase maintainability by</a:t>
            </a:r>
            <a:r>
              <a:rPr lang="de" sz="1600">
                <a:solidFill>
                  <a:srgbClr val="EEE49A"/>
                </a:solidFill>
              </a:rPr>
              <a:t> </a:t>
            </a:r>
            <a:r>
              <a:rPr lang="de" sz="1600">
                <a:solidFill>
                  <a:srgbClr val="FFD966"/>
                </a:solidFill>
              </a:rPr>
              <a:t>refactoring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Make it work on </a:t>
            </a:r>
            <a:r>
              <a:rPr lang="de" sz="1600">
                <a:solidFill>
                  <a:srgbClr val="FFD966"/>
                </a:solidFill>
              </a:rPr>
              <a:t>Windows </a:t>
            </a:r>
            <a:r>
              <a:rPr lang="de" sz="1600"/>
              <a:t>computers</a:t>
            </a:r>
            <a:endParaRPr sz="1600"/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MERGE OF PIPELINES</a:t>
            </a:r>
            <a:endParaRPr/>
          </a:p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311700" y="1172075"/>
            <a:ext cx="8520600" cy="39714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t" bIns="91425" lIns="91425" spcFirstLastPara="1" rIns="328600" wrap="square" tIns="91425">
            <a:noAutofit/>
          </a:bodyPr>
          <a:lstStyle/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FFD966"/>
                </a:solidFill>
              </a:rPr>
              <a:t>A</a:t>
            </a:r>
            <a:r>
              <a:rPr lang="de" sz="1600">
                <a:solidFill>
                  <a:srgbClr val="FFD966"/>
                </a:solidFill>
              </a:rPr>
              <a:t>utomatic local path generation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Removed execution by commands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Refactored code</a:t>
            </a:r>
            <a:endParaRPr sz="1600"/>
          </a:p>
          <a:p>
            <a:pPr indent="-281599" lvl="0" marL="63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Fixed bug that prevented execution on Windows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-281599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</a:t>
            </a:r>
            <a:r>
              <a:rPr lang="de" sz="1600"/>
              <a:t>nhanced readability &amp; </a:t>
            </a:r>
            <a:r>
              <a:rPr lang="de" sz="1600">
                <a:solidFill>
                  <a:srgbClr val="FFD966"/>
                </a:solidFill>
              </a:rPr>
              <a:t>maintainability</a:t>
            </a:r>
            <a:endParaRPr sz="1600">
              <a:solidFill>
                <a:srgbClr val="FFD966"/>
              </a:solidFill>
            </a:endParaRPr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Preparations for next steps</a:t>
            </a:r>
            <a:endParaRPr sz="1600"/>
          </a:p>
          <a:p>
            <a:pPr indent="-281599" lvl="0" marL="63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Windows supported</a:t>
            </a:r>
            <a:endParaRPr sz="1600"/>
          </a:p>
        </p:txBody>
      </p:sp>
      <p:sp>
        <p:nvSpPr>
          <p:cNvPr id="355" name="Google Shape;3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de"/>
              <a:t>STEP 1: </a:t>
            </a:r>
            <a:r>
              <a:rPr lang="de"/>
              <a:t>PREPARE </a:t>
            </a:r>
            <a:r>
              <a:rPr lang="de"/>
              <a:t>ML-PIPELINE</a:t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950" y="1303620"/>
            <a:ext cx="2715400" cy="65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7" name="Google Shape;3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400" y="3477150"/>
            <a:ext cx="3595949" cy="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8529483" y="4677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haltkreis">
  <a:themeElements>
    <a:clrScheme name="Schaltkreis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