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CountSort</c:v>
                </c:pt>
                <c:pt idx="1">
                  <c:v>QuickSort</c:v>
                </c:pt>
                <c:pt idx="2">
                  <c:v>RadixSort</c:v>
                </c:pt>
                <c:pt idx="3">
                  <c:v>ShellSort</c:v>
                </c:pt>
                <c:pt idx="4">
                  <c:v>MergeSort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16</c:v>
                </c:pt>
                <c:pt idx="2">
                  <c:v>24</c:v>
                </c:pt>
                <c:pt idx="3">
                  <c:v>26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2-49C5-BB20-1466FEA623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30330879"/>
        <c:axId val="761485455"/>
      </c:barChart>
      <c:catAx>
        <c:axId val="103033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485455"/>
        <c:crosses val="autoZero"/>
        <c:auto val="1"/>
        <c:lblAlgn val="ctr"/>
        <c:lblOffset val="100"/>
        <c:noMultiLvlLbl val="0"/>
      </c:catAx>
      <c:valAx>
        <c:axId val="76148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33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CountSort</c:v>
                </c:pt>
                <c:pt idx="1">
                  <c:v>QuickSort</c:v>
                </c:pt>
                <c:pt idx="2">
                  <c:v>RadixSort</c:v>
                </c:pt>
                <c:pt idx="3">
                  <c:v>ShellSort</c:v>
                </c:pt>
                <c:pt idx="4">
                  <c:v>MergeSort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206</c:v>
                </c:pt>
                <c:pt idx="2">
                  <c:v>249</c:v>
                </c:pt>
                <c:pt idx="3">
                  <c:v>355</c:v>
                </c:pt>
                <c:pt idx="4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F-4C37-AE1F-F689608BD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0330879"/>
        <c:axId val="761485455"/>
      </c:barChart>
      <c:catAx>
        <c:axId val="103033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485455"/>
        <c:crosses val="autoZero"/>
        <c:auto val="1"/>
        <c:lblAlgn val="ctr"/>
        <c:lblOffset val="100"/>
        <c:noMultiLvlLbl val="0"/>
      </c:catAx>
      <c:valAx>
        <c:axId val="76148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33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CountSort</c:v>
                </c:pt>
                <c:pt idx="1">
                  <c:v>QuickSort</c:v>
                </c:pt>
                <c:pt idx="2">
                  <c:v>RadixSort</c:v>
                </c:pt>
                <c:pt idx="3">
                  <c:v>ShellSort</c:v>
                </c:pt>
                <c:pt idx="4">
                  <c:v>MergeSort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5063</c:v>
                </c:pt>
                <c:pt idx="2">
                  <c:v>2405</c:v>
                </c:pt>
                <c:pt idx="3">
                  <c:v>5022</c:v>
                </c:pt>
                <c:pt idx="4">
                  <c:v>5904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A-49A4-ABD0-B2E928E20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0330879"/>
        <c:axId val="761485455"/>
      </c:barChart>
      <c:catAx>
        <c:axId val="103033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485455"/>
        <c:crosses val="autoZero"/>
        <c:auto val="1"/>
        <c:lblAlgn val="ctr"/>
        <c:lblOffset val="100"/>
        <c:noMultiLvlLbl val="0"/>
      </c:catAx>
      <c:valAx>
        <c:axId val="76148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33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82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4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2A01E6-87F5-49F9-BDD6-E6CCACFAA3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B8D0-F008-4D91-AAB6-8BADFB60C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0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95A8-2C25-265F-6ACE-0DDA372F9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97536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8EE4E-CD1E-CC25-60F6-0D1634F7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/>
          <a:lstStyle/>
          <a:p>
            <a:pPr algn="ctr"/>
            <a:r>
              <a:rPr lang="en-US" dirty="0" err="1"/>
              <a:t>Structuri</a:t>
            </a:r>
            <a:r>
              <a:rPr lang="en-US" dirty="0"/>
              <a:t> de date</a:t>
            </a:r>
          </a:p>
          <a:p>
            <a:pPr algn="ctr"/>
            <a:r>
              <a:rPr lang="en-US" dirty="0" err="1"/>
              <a:t>Stancu</a:t>
            </a:r>
            <a:r>
              <a:rPr lang="en-US" dirty="0"/>
              <a:t> </a:t>
            </a:r>
            <a:r>
              <a:rPr lang="en-US" dirty="0" err="1"/>
              <a:t>adrian-daniel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B7C4-02A8-D01E-48B0-7FF07A3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Testul</a:t>
            </a:r>
            <a:r>
              <a:rPr lang="en-US" dirty="0"/>
              <a:t> 3 : 10,000,000 de </a:t>
            </a:r>
            <a:r>
              <a:rPr lang="en-US" dirty="0" err="1"/>
              <a:t>numere</a:t>
            </a:r>
            <a:endParaRPr lang="en-US" dirty="0"/>
          </a:p>
        </p:txBody>
      </p:sp>
      <p:graphicFrame>
        <p:nvGraphicFramePr>
          <p:cNvPr id="4" name="Content Placeholder 20">
            <a:extLst>
              <a:ext uri="{FF2B5EF4-FFF2-40B4-BE49-F238E27FC236}">
                <a16:creationId xmlns:a16="http://schemas.microsoft.com/office/drawing/2014/main" id="{AF33DAF1-4A63-A466-7140-C93B14BE6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136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22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5E93-914A-2779-395B-CBB73559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sortari</a:t>
            </a:r>
            <a:r>
              <a:rPr lang="en-US" dirty="0"/>
              <a:t> pe care le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discuta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sunt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536B-45D0-2F5B-83C1-1305424B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endParaRPr lang="en-US" dirty="0"/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ShellSort</a:t>
            </a:r>
            <a:endParaRPr lang="en-US" dirty="0"/>
          </a:p>
          <a:p>
            <a:r>
              <a:rPr lang="en-US" dirty="0" err="1"/>
              <a:t>CountSort</a:t>
            </a:r>
            <a:endParaRPr lang="en-US" dirty="0"/>
          </a:p>
          <a:p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C++)</a:t>
            </a:r>
          </a:p>
        </p:txBody>
      </p:sp>
    </p:spTree>
    <p:extLst>
      <p:ext uri="{BB962C8B-B14F-4D97-AF65-F5344CB8AC3E}">
        <p14:creationId xmlns:p14="http://schemas.microsoft.com/office/powerpoint/2010/main" val="8296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8D51-004D-0F8C-E542-34C22BB4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RadixSort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F4D8-F3FE-3C16-14E2-272A2B8E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: O(n*k), k = </a:t>
            </a:r>
            <a:r>
              <a:rPr lang="en-US" dirty="0" err="1"/>
              <a:t>numarul</a:t>
            </a:r>
            <a:r>
              <a:rPr lang="en-US" dirty="0"/>
              <a:t> maxim de </a:t>
            </a:r>
            <a:r>
              <a:rPr lang="en-US" dirty="0" err="1"/>
              <a:t>cifre</a:t>
            </a:r>
            <a:endParaRPr lang="en-US" dirty="0"/>
          </a:p>
          <a:p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, care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ideea</a:t>
            </a:r>
            <a:r>
              <a:rPr lang="en-US" dirty="0"/>
              <a:t> de a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cifrele</a:t>
            </a:r>
            <a:r>
              <a:rPr lang="en-US" dirty="0"/>
              <a:t> lor.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celei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la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cifrei</a:t>
            </a:r>
            <a:r>
              <a:rPr lang="en-US" dirty="0"/>
              <a:t> </a:t>
            </a:r>
            <a:r>
              <a:rPr lang="en-US" dirty="0" err="1"/>
              <a:t>următoare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cifrele</a:t>
            </a:r>
            <a:r>
              <a:rPr lang="en-US" dirty="0"/>
              <a:t> sunt </a:t>
            </a:r>
            <a:r>
              <a:rPr lang="en-US" dirty="0" err="1"/>
              <a:t>luate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.</a:t>
            </a:r>
          </a:p>
          <a:p>
            <a:r>
              <a:rPr lang="en-US" dirty="0"/>
              <a:t>Este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66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2E02-8A31-2387-942C-C17EE6F1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11A-EF61-22BF-0F2F-941AFED8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: O(n log n)</a:t>
            </a:r>
          </a:p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care </a:t>
            </a:r>
            <a:r>
              <a:rPr lang="en-US" dirty="0" err="1"/>
              <a:t>folosește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de </a:t>
            </a:r>
            <a:r>
              <a:rPr lang="en-US" dirty="0" err="1"/>
              <a:t>împărțire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un set de date.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jumătăți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egale</a:t>
            </a:r>
            <a:r>
              <a:rPr lang="en-US" dirty="0"/>
              <a:t>, </a:t>
            </a:r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le </a:t>
            </a:r>
            <a:r>
              <a:rPr lang="en-US" dirty="0" err="1"/>
              <a:t>combină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set de date </a:t>
            </a:r>
            <a:r>
              <a:rPr lang="en-US" dirty="0" err="1"/>
              <a:t>sortat</a:t>
            </a:r>
            <a:r>
              <a:rPr lang="en-US" dirty="0"/>
              <a:t>.</a:t>
            </a:r>
          </a:p>
          <a:p>
            <a:r>
              <a:rPr lang="en-US" dirty="0" err="1"/>
              <a:t>Algortim</a:t>
            </a:r>
            <a:r>
              <a:rPr lang="en-US" dirty="0"/>
              <a:t> </a:t>
            </a:r>
            <a:r>
              <a:rPr lang="en-US" dirty="0" err="1"/>
              <a:t>stabil</a:t>
            </a:r>
            <a:endParaRPr lang="en-US" dirty="0"/>
          </a:p>
          <a:p>
            <a:r>
              <a:rPr lang="en-US" dirty="0" err="1"/>
              <a:t>Algoritm</a:t>
            </a:r>
            <a:r>
              <a:rPr lang="en-US" dirty="0"/>
              <a:t> de tip “Divide-et-</a:t>
            </a:r>
            <a:r>
              <a:rPr lang="en-US" dirty="0" err="1"/>
              <a:t>Impera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1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2E47-E21A-17BE-A196-A7424DC7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1C6A-C12E-9F0E-20D1-80539BFD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: O(n^2) –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O(n log n) –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caz</a:t>
            </a:r>
            <a:endParaRPr lang="en-US" dirty="0"/>
          </a:p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algorimt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care </a:t>
            </a:r>
            <a:r>
              <a:rPr lang="en-US" dirty="0" err="1"/>
              <a:t>imparte</a:t>
            </a:r>
            <a:r>
              <a:rPr lang="en-US" dirty="0"/>
              <a:t> array-</a:t>
            </a:r>
            <a:r>
              <a:rPr lang="en-US" dirty="0" err="1"/>
              <a:t>ul</a:t>
            </a:r>
            <a:r>
              <a:rPr lang="en-US" dirty="0"/>
              <a:t> in “gap”-</a:t>
            </a:r>
            <a:r>
              <a:rPr lang="en-US" dirty="0" err="1"/>
              <a:t>uri</a:t>
            </a:r>
            <a:r>
              <a:rPr lang="en-US" dirty="0"/>
              <a:t> , </a:t>
            </a:r>
            <a:r>
              <a:rPr lang="en-US" dirty="0" err="1"/>
              <a:t>impartind</a:t>
            </a:r>
            <a:r>
              <a:rPr lang="en-US" dirty="0"/>
              <a:t> array-</a:t>
            </a:r>
            <a:r>
              <a:rPr lang="en-US" dirty="0" err="1"/>
              <a:t>ul</a:t>
            </a:r>
            <a:r>
              <a:rPr lang="en-US" dirty="0"/>
              <a:t> la 2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sortand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gap.</a:t>
            </a:r>
          </a:p>
          <a:p>
            <a:r>
              <a:rPr lang="en-US" dirty="0" err="1"/>
              <a:t>Algoritm</a:t>
            </a:r>
            <a:r>
              <a:rPr lang="en-US" dirty="0"/>
              <a:t> bun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 de </a:t>
            </a:r>
            <a:r>
              <a:rPr lang="en-US" dirty="0" err="1"/>
              <a:t>elemente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stabil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3983-11CB-9E40-5D7D-56E6B59A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CountSort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F9EB-355D-7784-E881-99D0863D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: O(</a:t>
            </a:r>
            <a:r>
              <a:rPr lang="en-US" dirty="0" err="1"/>
              <a:t>n+k</a:t>
            </a:r>
            <a:r>
              <a:rPr lang="en-US" dirty="0"/>
              <a:t>) , k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valoare</a:t>
            </a:r>
            <a:r>
              <a:rPr lang="en-US" dirty="0"/>
              <a:t> din </a:t>
            </a:r>
            <a:r>
              <a:rPr lang="en-US" dirty="0" err="1"/>
              <a:t>lista</a:t>
            </a:r>
            <a:endParaRPr lang="en-US" dirty="0"/>
          </a:p>
          <a:p>
            <a:r>
              <a:rPr lang="en-US" dirty="0"/>
              <a:t>Count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care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numararea</a:t>
            </a:r>
            <a:r>
              <a:rPr lang="en-US" dirty="0"/>
              <a:t> </a:t>
            </a:r>
            <a:r>
              <a:rPr lang="en-US" dirty="0" err="1"/>
              <a:t>aparitiilor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.</a:t>
            </a:r>
          </a:p>
          <a:p>
            <a:r>
              <a:rPr lang="en-US" dirty="0" err="1"/>
              <a:t>Algoritm</a:t>
            </a:r>
            <a:r>
              <a:rPr lang="en-US" dirty="0"/>
              <a:t> de tip “Divide-et-</a:t>
            </a:r>
            <a:r>
              <a:rPr lang="en-US" dirty="0" err="1"/>
              <a:t>Impera</a:t>
            </a:r>
            <a:r>
              <a:rPr lang="en-US" dirty="0"/>
              <a:t>”</a:t>
            </a:r>
          </a:p>
          <a:p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stabil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2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69F9-FC24-A7C3-7BD7-511974A7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D547-5856-309D-BA5B-DA4A1392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: O(n log n)</a:t>
            </a:r>
          </a:p>
          <a:p>
            <a:r>
              <a:rPr lang="en-US" dirty="0"/>
              <a:t>Quicksort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metoda</a:t>
            </a:r>
            <a:r>
              <a:rPr lang="en-US" dirty="0"/>
              <a:t> "divide et </a:t>
            </a:r>
            <a:r>
              <a:rPr lang="en-US" dirty="0" err="1"/>
              <a:t>impera</a:t>
            </a:r>
            <a:r>
              <a:rPr lang="en-US" dirty="0"/>
              <a:t>",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imparte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nesortata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subliste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cand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sublista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element,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subliste</a:t>
            </a:r>
            <a:r>
              <a:rPr lang="en-US" dirty="0"/>
              <a:t> in mod </a:t>
            </a:r>
            <a:r>
              <a:rPr lang="en-US" dirty="0" err="1"/>
              <a:t>recursiv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sortata</a:t>
            </a:r>
            <a:r>
              <a:rPr lang="en-US" dirty="0"/>
              <a:t>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stabil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9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5517-B7EC-F295-0568-3B268527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Testul</a:t>
            </a:r>
            <a:r>
              <a:rPr lang="en-US" dirty="0"/>
              <a:t> 1 : 100,000 </a:t>
            </a:r>
            <a:r>
              <a:rPr lang="en-US" dirty="0" err="1"/>
              <a:t>numere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100,000 – 10,000,000)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3BE3EF2-E8B3-4543-60A8-7BC384509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02929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17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4DE-CC1B-D292-B517-AFFD6178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Testul</a:t>
            </a:r>
            <a:r>
              <a:rPr lang="en-US" dirty="0"/>
              <a:t> 2 : 1,000,000 de </a:t>
            </a:r>
            <a:r>
              <a:rPr lang="en-US" dirty="0" err="1"/>
              <a:t>numere</a:t>
            </a:r>
            <a:endParaRPr lang="en-US" dirty="0"/>
          </a:p>
        </p:txBody>
      </p:sp>
      <p:graphicFrame>
        <p:nvGraphicFramePr>
          <p:cNvPr id="5" name="Content Placeholder 20">
            <a:extLst>
              <a:ext uri="{FF2B5EF4-FFF2-40B4-BE49-F238E27FC236}">
                <a16:creationId xmlns:a16="http://schemas.microsoft.com/office/drawing/2014/main" id="{58C974A1-8CB0-4B3C-DA34-F9133B6E1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0299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2566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371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Algoritmi de sortare</vt:lpstr>
      <vt:lpstr>Tipurile de sortari pe care le vom discuta in acest proiect sunt :</vt:lpstr>
      <vt:lpstr>RadixSort</vt:lpstr>
      <vt:lpstr>MergeSort</vt:lpstr>
      <vt:lpstr>ShellSort</vt:lpstr>
      <vt:lpstr>CountSort</vt:lpstr>
      <vt:lpstr>QuickSort</vt:lpstr>
      <vt:lpstr>Testul 1 : 100,000 numere (numere intre 100,000 – 10,000,000) </vt:lpstr>
      <vt:lpstr>Testul 2 : 1,000,000 de numere</vt:lpstr>
      <vt:lpstr>Testul 3 : 10,000,000 de numere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DANIEL STANCU</dc:creator>
  <cp:lastModifiedBy>ADRIAN DANIEL STANCU</cp:lastModifiedBy>
  <cp:revision>4</cp:revision>
  <dcterms:created xsi:type="dcterms:W3CDTF">2023-03-29T00:44:37Z</dcterms:created>
  <dcterms:modified xsi:type="dcterms:W3CDTF">2023-03-29T02:24:01Z</dcterms:modified>
</cp:coreProperties>
</file>