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5" r:id="rId5"/>
    <p:sldId id="259" r:id="rId6"/>
    <p:sldId id="264" r:id="rId7"/>
    <p:sldId id="263" r:id="rId8"/>
    <p:sldId id="262" r:id="rId9"/>
    <p:sldId id="261" r:id="rId10"/>
    <p:sldId id="260" r:id="rId11"/>
    <p:sldId id="274" r:id="rId12"/>
    <p:sldId id="275" r:id="rId13"/>
    <p:sldId id="273" r:id="rId14"/>
    <p:sldId id="272" r:id="rId15"/>
    <p:sldId id="271" r:id="rId16"/>
    <p:sldId id="270" r:id="rId17"/>
    <p:sldId id="269" r:id="rId18"/>
    <p:sldId id="268" r:id="rId19"/>
    <p:sldId id="267" r:id="rId20"/>
    <p:sldId id="258" r:id="rId21"/>
    <p:sldId id="277" r:id="rId22"/>
    <p:sldId id="278" r:id="rId23"/>
    <p:sldId id="276"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FFF83B-58E5-4ABD-979B-5260387D0B70}"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EECBC-2F5C-4B9B-B512-33008E69D4D2}" type="slidenum">
              <a:rPr lang="en-US" smtClean="0"/>
              <a:t>‹#›</a:t>
            </a:fld>
            <a:endParaRPr lang="en-US"/>
          </a:p>
        </p:txBody>
      </p:sp>
    </p:spTree>
    <p:extLst>
      <p:ext uri="{BB962C8B-B14F-4D97-AF65-F5344CB8AC3E}">
        <p14:creationId xmlns:p14="http://schemas.microsoft.com/office/powerpoint/2010/main" val="1434584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FFF83B-58E5-4ABD-979B-5260387D0B70}"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EECBC-2F5C-4B9B-B512-33008E69D4D2}" type="slidenum">
              <a:rPr lang="en-US" smtClean="0"/>
              <a:t>‹#›</a:t>
            </a:fld>
            <a:endParaRPr lang="en-US"/>
          </a:p>
        </p:txBody>
      </p:sp>
    </p:spTree>
    <p:extLst>
      <p:ext uri="{BB962C8B-B14F-4D97-AF65-F5344CB8AC3E}">
        <p14:creationId xmlns:p14="http://schemas.microsoft.com/office/powerpoint/2010/main" val="2138786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FFF83B-58E5-4ABD-979B-5260387D0B70}"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EECBC-2F5C-4B9B-B512-33008E69D4D2}" type="slidenum">
              <a:rPr lang="en-US" smtClean="0"/>
              <a:t>‹#›</a:t>
            </a:fld>
            <a:endParaRPr lang="en-US"/>
          </a:p>
        </p:txBody>
      </p:sp>
    </p:spTree>
    <p:extLst>
      <p:ext uri="{BB962C8B-B14F-4D97-AF65-F5344CB8AC3E}">
        <p14:creationId xmlns:p14="http://schemas.microsoft.com/office/powerpoint/2010/main" val="858721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FFF83B-58E5-4ABD-979B-5260387D0B70}"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EECBC-2F5C-4B9B-B512-33008E69D4D2}" type="slidenum">
              <a:rPr lang="en-US" smtClean="0"/>
              <a:t>‹#›</a:t>
            </a:fld>
            <a:endParaRPr lang="en-US"/>
          </a:p>
        </p:txBody>
      </p:sp>
    </p:spTree>
    <p:extLst>
      <p:ext uri="{BB962C8B-B14F-4D97-AF65-F5344CB8AC3E}">
        <p14:creationId xmlns:p14="http://schemas.microsoft.com/office/powerpoint/2010/main" val="3660734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FFF83B-58E5-4ABD-979B-5260387D0B70}"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EECBC-2F5C-4B9B-B512-33008E69D4D2}" type="slidenum">
              <a:rPr lang="en-US" smtClean="0"/>
              <a:t>‹#›</a:t>
            </a:fld>
            <a:endParaRPr lang="en-US"/>
          </a:p>
        </p:txBody>
      </p:sp>
    </p:spTree>
    <p:extLst>
      <p:ext uri="{BB962C8B-B14F-4D97-AF65-F5344CB8AC3E}">
        <p14:creationId xmlns:p14="http://schemas.microsoft.com/office/powerpoint/2010/main" val="3033303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FFF83B-58E5-4ABD-979B-5260387D0B70}"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EECBC-2F5C-4B9B-B512-33008E69D4D2}" type="slidenum">
              <a:rPr lang="en-US" smtClean="0"/>
              <a:t>‹#›</a:t>
            </a:fld>
            <a:endParaRPr lang="en-US"/>
          </a:p>
        </p:txBody>
      </p:sp>
    </p:spTree>
    <p:extLst>
      <p:ext uri="{BB962C8B-B14F-4D97-AF65-F5344CB8AC3E}">
        <p14:creationId xmlns:p14="http://schemas.microsoft.com/office/powerpoint/2010/main" val="198132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FFF83B-58E5-4ABD-979B-5260387D0B70}"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4EECBC-2F5C-4B9B-B512-33008E69D4D2}" type="slidenum">
              <a:rPr lang="en-US" smtClean="0"/>
              <a:t>‹#›</a:t>
            </a:fld>
            <a:endParaRPr lang="en-US"/>
          </a:p>
        </p:txBody>
      </p:sp>
    </p:spTree>
    <p:extLst>
      <p:ext uri="{BB962C8B-B14F-4D97-AF65-F5344CB8AC3E}">
        <p14:creationId xmlns:p14="http://schemas.microsoft.com/office/powerpoint/2010/main" val="124502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FFF83B-58E5-4ABD-979B-5260387D0B70}"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4EECBC-2F5C-4B9B-B512-33008E69D4D2}" type="slidenum">
              <a:rPr lang="en-US" smtClean="0"/>
              <a:t>‹#›</a:t>
            </a:fld>
            <a:endParaRPr lang="en-US"/>
          </a:p>
        </p:txBody>
      </p:sp>
    </p:spTree>
    <p:extLst>
      <p:ext uri="{BB962C8B-B14F-4D97-AF65-F5344CB8AC3E}">
        <p14:creationId xmlns:p14="http://schemas.microsoft.com/office/powerpoint/2010/main" val="3592540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FFF83B-58E5-4ABD-979B-5260387D0B70}"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4EECBC-2F5C-4B9B-B512-33008E69D4D2}" type="slidenum">
              <a:rPr lang="en-US" smtClean="0"/>
              <a:t>‹#›</a:t>
            </a:fld>
            <a:endParaRPr lang="en-US"/>
          </a:p>
        </p:txBody>
      </p:sp>
    </p:spTree>
    <p:extLst>
      <p:ext uri="{BB962C8B-B14F-4D97-AF65-F5344CB8AC3E}">
        <p14:creationId xmlns:p14="http://schemas.microsoft.com/office/powerpoint/2010/main" val="3316739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FFF83B-58E5-4ABD-979B-5260387D0B70}"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EECBC-2F5C-4B9B-B512-33008E69D4D2}" type="slidenum">
              <a:rPr lang="en-US" smtClean="0"/>
              <a:t>‹#›</a:t>
            </a:fld>
            <a:endParaRPr lang="en-US"/>
          </a:p>
        </p:txBody>
      </p:sp>
    </p:spTree>
    <p:extLst>
      <p:ext uri="{BB962C8B-B14F-4D97-AF65-F5344CB8AC3E}">
        <p14:creationId xmlns:p14="http://schemas.microsoft.com/office/powerpoint/2010/main" val="829391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FFF83B-58E5-4ABD-979B-5260387D0B70}"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EECBC-2F5C-4B9B-B512-33008E69D4D2}" type="slidenum">
              <a:rPr lang="en-US" smtClean="0"/>
              <a:t>‹#›</a:t>
            </a:fld>
            <a:endParaRPr lang="en-US"/>
          </a:p>
        </p:txBody>
      </p:sp>
    </p:spTree>
    <p:extLst>
      <p:ext uri="{BB962C8B-B14F-4D97-AF65-F5344CB8AC3E}">
        <p14:creationId xmlns:p14="http://schemas.microsoft.com/office/powerpoint/2010/main" val="853753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FF83B-58E5-4ABD-979B-5260387D0B70}"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4EECBC-2F5C-4B9B-B512-33008E69D4D2}" type="slidenum">
              <a:rPr lang="en-US" smtClean="0"/>
              <a:t>‹#›</a:t>
            </a:fld>
            <a:endParaRPr lang="en-US"/>
          </a:p>
        </p:txBody>
      </p:sp>
    </p:spTree>
    <p:extLst>
      <p:ext uri="{BB962C8B-B14F-4D97-AF65-F5344CB8AC3E}">
        <p14:creationId xmlns:p14="http://schemas.microsoft.com/office/powerpoint/2010/main" val="2789901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85800"/>
            <a:ext cx="8229600" cy="1470025"/>
          </a:xfrm>
        </p:spPr>
        <p:txBody>
          <a:bodyPr>
            <a:normAutofit/>
          </a:bodyPr>
          <a:lstStyle/>
          <a:p>
            <a:r>
              <a:rPr lang="en-US" sz="4000" b="1" i="1" dirty="0"/>
              <a:t>Network </a:t>
            </a:r>
            <a:r>
              <a:rPr lang="en-US" sz="4000" b="1" i="1" dirty="0" smtClean="0"/>
              <a:t>Device  </a:t>
            </a:r>
            <a:r>
              <a:rPr lang="en-US" sz="4000" b="1" i="1" dirty="0"/>
              <a:t>and </a:t>
            </a:r>
            <a:r>
              <a:rPr lang="en-US" sz="4000" b="1" i="1" dirty="0" smtClean="0"/>
              <a:t>Configuration (ITec4113)</a:t>
            </a:r>
            <a:r>
              <a:rPr lang="en-US" sz="4000" i="1" dirty="0" smtClean="0"/>
              <a:t> </a:t>
            </a:r>
            <a:endParaRPr lang="en-US" sz="4000" dirty="0"/>
          </a:p>
        </p:txBody>
      </p:sp>
      <p:sp>
        <p:nvSpPr>
          <p:cNvPr id="3" name="Subtitle 2"/>
          <p:cNvSpPr>
            <a:spLocks noGrp="1"/>
          </p:cNvSpPr>
          <p:nvPr>
            <p:ph type="subTitle" idx="1"/>
          </p:nvPr>
        </p:nvSpPr>
        <p:spPr>
          <a:xfrm>
            <a:off x="1295400" y="2514600"/>
            <a:ext cx="6400800" cy="762000"/>
          </a:xfrm>
        </p:spPr>
        <p:txBody>
          <a:bodyPr/>
          <a:lstStyle/>
          <a:p>
            <a:r>
              <a:rPr lang="en-GB" b="1" dirty="0"/>
              <a:t>Chapter O</a:t>
            </a:r>
            <a:r>
              <a:rPr lang="en-GB" b="1" dirty="0" smtClean="0"/>
              <a:t>ne:</a:t>
            </a:r>
            <a:r>
              <a:rPr lang="en-GB" dirty="0" smtClean="0"/>
              <a:t> </a:t>
            </a:r>
            <a:r>
              <a:rPr lang="en-US" b="1" dirty="0"/>
              <a:t>Device Configuration</a:t>
            </a:r>
            <a:endParaRPr lang="en-US" dirty="0"/>
          </a:p>
          <a:p>
            <a:endParaRPr lang="en-US" dirty="0"/>
          </a:p>
        </p:txBody>
      </p:sp>
    </p:spTree>
    <p:extLst>
      <p:ext uri="{BB962C8B-B14F-4D97-AF65-F5344CB8AC3E}">
        <p14:creationId xmlns:p14="http://schemas.microsoft.com/office/powerpoint/2010/main" val="17968076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IOS Modes</a:t>
            </a:r>
          </a:p>
        </p:txBody>
      </p:sp>
      <p:sp>
        <p:nvSpPr>
          <p:cNvPr id="3" name="Content Placeholder 2"/>
          <p:cNvSpPr>
            <a:spLocks noGrp="1"/>
          </p:cNvSpPr>
          <p:nvPr>
            <p:ph idx="1"/>
          </p:nvPr>
        </p:nvSpPr>
        <p:spPr>
          <a:xfrm>
            <a:off x="457200" y="990600"/>
            <a:ext cx="8382000" cy="5135563"/>
          </a:xfrm>
        </p:spPr>
        <p:txBody>
          <a:bodyPr>
            <a:normAutofit/>
          </a:bodyPr>
          <a:lstStyle/>
          <a:p>
            <a:r>
              <a:rPr lang="en-US" sz="2000" dirty="0"/>
              <a:t>The </a:t>
            </a:r>
            <a:r>
              <a:rPr lang="en-US" sz="2000" dirty="0" smtClean="0"/>
              <a:t>IOS </a:t>
            </a:r>
            <a:r>
              <a:rPr lang="en-US" sz="2000" dirty="0"/>
              <a:t>is designed as a modal operating system. </a:t>
            </a:r>
            <a:endParaRPr lang="en-US" sz="2000" dirty="0" smtClean="0"/>
          </a:p>
          <a:p>
            <a:r>
              <a:rPr lang="en-US" sz="2000" dirty="0" smtClean="0"/>
              <a:t>The </a:t>
            </a:r>
            <a:r>
              <a:rPr lang="en-US" sz="2000" dirty="0"/>
              <a:t>term </a:t>
            </a:r>
            <a:r>
              <a:rPr lang="en-US" sz="2400" b="1" i="1" dirty="0"/>
              <a:t>modal</a:t>
            </a:r>
            <a:r>
              <a:rPr lang="en-US" sz="2000" dirty="0"/>
              <a:t> describes a system where there are different modes of operation, each having its own domain of operation. </a:t>
            </a:r>
            <a:endParaRPr lang="en-US" sz="2000" dirty="0" smtClean="0"/>
          </a:p>
          <a:p>
            <a:r>
              <a:rPr lang="en-US" sz="2000" dirty="0" smtClean="0"/>
              <a:t>The </a:t>
            </a:r>
            <a:r>
              <a:rPr lang="en-US" sz="2000" dirty="0"/>
              <a:t>CLI uses a hierarchical structure for the modes. </a:t>
            </a:r>
            <a:endParaRPr lang="en-US" sz="2000" dirty="0" smtClean="0"/>
          </a:p>
          <a:p>
            <a:pPr marL="0" indent="0">
              <a:buNone/>
            </a:pPr>
            <a:r>
              <a:rPr lang="en-US" sz="2000" dirty="0"/>
              <a:t>In order from top to bottom, the major modes are:</a:t>
            </a:r>
          </a:p>
          <a:p>
            <a:pPr>
              <a:buFont typeface="Wingdings" pitchFamily="2" charset="2"/>
              <a:buChar char="§"/>
            </a:pPr>
            <a:r>
              <a:rPr lang="en-US" sz="2000" dirty="0"/>
              <a:t>User executive mode</a:t>
            </a:r>
          </a:p>
          <a:p>
            <a:pPr>
              <a:buFont typeface="Wingdings" pitchFamily="2" charset="2"/>
              <a:buChar char="§"/>
            </a:pPr>
            <a:r>
              <a:rPr lang="en-US" sz="2000" dirty="0"/>
              <a:t>Privileged executive mode</a:t>
            </a:r>
          </a:p>
          <a:p>
            <a:pPr>
              <a:buFont typeface="Wingdings" pitchFamily="2" charset="2"/>
              <a:buChar char="§"/>
            </a:pPr>
            <a:r>
              <a:rPr lang="en-US" sz="2000" dirty="0"/>
              <a:t>Global configuration mode</a:t>
            </a:r>
          </a:p>
          <a:p>
            <a:pPr>
              <a:buFont typeface="Wingdings" pitchFamily="2" charset="2"/>
              <a:buChar char="§"/>
            </a:pPr>
            <a:r>
              <a:rPr lang="en-US" sz="2000" dirty="0"/>
              <a:t>Other specific configuration </a:t>
            </a:r>
            <a:r>
              <a:rPr lang="en-US" sz="2000" dirty="0" smtClean="0"/>
              <a:t>mode</a:t>
            </a:r>
          </a:p>
          <a:p>
            <a:r>
              <a:rPr lang="en-US" sz="2000" dirty="0"/>
              <a:t>Each mode is used to accomplish particular tasks and has a specific set of commands that are available when in that </a:t>
            </a:r>
            <a:r>
              <a:rPr lang="en-US" sz="2000" dirty="0" smtClean="0"/>
              <a:t>mode.</a:t>
            </a:r>
          </a:p>
          <a:p>
            <a:r>
              <a:rPr lang="en-US" sz="2000" dirty="0"/>
              <a:t>Each mode is distinguished with a distinctive prompt, and only commands that are appropriate for that mode are allowed.</a:t>
            </a:r>
          </a:p>
        </p:txBody>
      </p:sp>
    </p:spTree>
    <p:extLst>
      <p:ext uri="{BB962C8B-B14F-4D97-AF65-F5344CB8AC3E}">
        <p14:creationId xmlns:p14="http://schemas.microsoft.com/office/powerpoint/2010/main" val="1480963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a:t>IOS </a:t>
            </a:r>
            <a:r>
              <a:rPr lang="en-US" dirty="0" smtClean="0"/>
              <a:t>Modes </a:t>
            </a:r>
            <a:r>
              <a:rPr lang="en-US" dirty="0" err="1" smtClean="0"/>
              <a:t>Cont</a:t>
            </a:r>
            <a:r>
              <a:rPr lang="en-US" dirty="0" smtClean="0"/>
              <a:t>…</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838200"/>
            <a:ext cx="8001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6278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a:t>IOS Modes </a:t>
            </a:r>
            <a:r>
              <a:rPr lang="en-US" dirty="0" err="1"/>
              <a:t>Cont</a:t>
            </a:r>
            <a:r>
              <a:rPr lang="en-US" dirty="0"/>
              <a:t>…</a:t>
            </a:r>
          </a:p>
        </p:txBody>
      </p:sp>
      <p:sp>
        <p:nvSpPr>
          <p:cNvPr id="3" name="Content Placeholder 2"/>
          <p:cNvSpPr>
            <a:spLocks noGrp="1"/>
          </p:cNvSpPr>
          <p:nvPr>
            <p:ph idx="1"/>
          </p:nvPr>
        </p:nvSpPr>
        <p:spPr>
          <a:xfrm>
            <a:off x="457200" y="685800"/>
            <a:ext cx="8229600" cy="5440363"/>
          </a:xfrm>
        </p:spPr>
        <p:txBody>
          <a:bodyPr>
            <a:normAutofit/>
          </a:bodyPr>
          <a:lstStyle/>
          <a:p>
            <a:r>
              <a:rPr lang="en-US" dirty="0"/>
              <a:t>Command Prompts</a:t>
            </a:r>
          </a:p>
          <a:p>
            <a:r>
              <a:rPr lang="en-US" sz="2000" dirty="0" smtClean="0"/>
              <a:t>When </a:t>
            </a:r>
            <a:r>
              <a:rPr lang="en-US" sz="2000" dirty="0"/>
              <a:t>using the CLI, the mode is identified by the command-line prompt that is unique to that mode. The prompt is composed of the words and symbols on the line to the left of the entry area. </a:t>
            </a:r>
            <a:endParaRPr lang="en-US" sz="2000" dirty="0" smtClean="0"/>
          </a:p>
          <a:p>
            <a:r>
              <a:rPr lang="en-US" sz="2000" dirty="0" smtClean="0"/>
              <a:t>The </a:t>
            </a:r>
            <a:r>
              <a:rPr lang="en-US" sz="2000" dirty="0"/>
              <a:t>word prompt is used because the system is prompting you to make an entry</a:t>
            </a:r>
            <a:r>
              <a:rPr lang="en-US" sz="2000" dirty="0" smtClean="0"/>
              <a:t>.</a:t>
            </a:r>
          </a:p>
          <a:p>
            <a:pPr marL="0" indent="0">
              <a:buNone/>
            </a:pPr>
            <a:endParaRPr 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895600"/>
            <a:ext cx="83058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72625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a:t>IOS Modes </a:t>
            </a:r>
            <a:r>
              <a:rPr lang="en-US" dirty="0" err="1"/>
              <a:t>Cont</a:t>
            </a:r>
            <a:r>
              <a:rPr lang="en-US" dirty="0"/>
              <a:t>…</a:t>
            </a:r>
          </a:p>
        </p:txBody>
      </p:sp>
      <p:sp>
        <p:nvSpPr>
          <p:cNvPr id="3" name="Content Placeholder 2"/>
          <p:cNvSpPr>
            <a:spLocks noGrp="1"/>
          </p:cNvSpPr>
          <p:nvPr>
            <p:ph idx="1"/>
          </p:nvPr>
        </p:nvSpPr>
        <p:spPr>
          <a:xfrm>
            <a:off x="457200" y="685800"/>
            <a:ext cx="8229600" cy="5135563"/>
          </a:xfrm>
        </p:spPr>
        <p:txBody>
          <a:bodyPr/>
          <a:lstStyle/>
          <a:p>
            <a:r>
              <a:rPr lang="en-US" dirty="0"/>
              <a:t>User Executive Mode</a:t>
            </a:r>
          </a:p>
          <a:p>
            <a:pPr algn="just"/>
            <a:r>
              <a:rPr lang="en-US" sz="2000" dirty="0" smtClean="0"/>
              <a:t>The </a:t>
            </a:r>
            <a:r>
              <a:rPr lang="en-US" sz="2000" dirty="0"/>
              <a:t>user executive mode, or user EXEC for short, has limited capabilities but is useful for some basic operations. </a:t>
            </a:r>
            <a:endParaRPr lang="en-US" sz="2000" dirty="0" smtClean="0"/>
          </a:p>
          <a:p>
            <a:pPr algn="just"/>
            <a:r>
              <a:rPr lang="en-US" sz="2000" dirty="0" smtClean="0"/>
              <a:t>The </a:t>
            </a:r>
            <a:r>
              <a:rPr lang="en-US" sz="2000" dirty="0"/>
              <a:t>user EXEC mode is at the top of the modal hierarchical structure. </a:t>
            </a:r>
            <a:endParaRPr lang="en-US" sz="2000" dirty="0" smtClean="0"/>
          </a:p>
          <a:p>
            <a:pPr algn="just"/>
            <a:r>
              <a:rPr lang="en-US" sz="2000" dirty="0" smtClean="0"/>
              <a:t>This </a:t>
            </a:r>
            <a:r>
              <a:rPr lang="en-US" sz="2000" dirty="0"/>
              <a:t>mode is the first entrance into the CLI of an </a:t>
            </a:r>
            <a:r>
              <a:rPr lang="en-US" sz="2000" dirty="0" smtClean="0"/>
              <a:t>IOS. </a:t>
            </a:r>
          </a:p>
          <a:p>
            <a:pPr algn="just"/>
            <a:r>
              <a:rPr lang="en-US" sz="2000" dirty="0"/>
              <a:t>The user EXEC mode allows only a limited number of basic monitoring commands. This is often referred to as view-only mode</a:t>
            </a:r>
            <a:r>
              <a:rPr lang="en-US" sz="2000" dirty="0" smtClean="0"/>
              <a:t>.</a:t>
            </a:r>
          </a:p>
          <a:p>
            <a:pPr algn="just"/>
            <a:r>
              <a:rPr lang="en-US" sz="2000" dirty="0" smtClean="0"/>
              <a:t> </a:t>
            </a:r>
            <a:r>
              <a:rPr lang="en-US" sz="2000" dirty="0"/>
              <a:t>The user EXEC level does not allow the execution of any commands that might change the configuration of the device</a:t>
            </a:r>
            <a:r>
              <a:rPr lang="en-US" sz="2000" dirty="0" smtClean="0"/>
              <a:t>.</a:t>
            </a:r>
          </a:p>
          <a:p>
            <a:pPr algn="just"/>
            <a:r>
              <a:rPr lang="en-US" sz="2000" dirty="0"/>
              <a:t>The user EXEC mode is identified by the CLI prompt that ends with the &gt; symbol. This is an example that shows the &gt; symbol in the prompt:</a:t>
            </a:r>
          </a:p>
          <a:p>
            <a:pPr marL="0" indent="0" algn="just">
              <a:buNone/>
            </a:pPr>
            <a:r>
              <a:rPr lang="en-US" sz="2000" dirty="0"/>
              <a:t> </a:t>
            </a:r>
            <a:r>
              <a:rPr lang="en-US" sz="2000" dirty="0" smtClean="0"/>
              <a:t>          Switch&gt;</a:t>
            </a:r>
          </a:p>
          <a:p>
            <a:pPr marL="0" indent="0" algn="just">
              <a:buNone/>
            </a:pPr>
            <a:r>
              <a:rPr lang="en-US" sz="2000" dirty="0"/>
              <a:t> </a:t>
            </a:r>
            <a:r>
              <a:rPr lang="en-US" sz="2000" dirty="0" smtClean="0"/>
              <a:t>          Router&gt;</a:t>
            </a:r>
            <a:endParaRPr lang="en-US" sz="2000" dirty="0"/>
          </a:p>
        </p:txBody>
      </p:sp>
    </p:spTree>
    <p:extLst>
      <p:ext uri="{BB962C8B-B14F-4D97-AF65-F5344CB8AC3E}">
        <p14:creationId xmlns:p14="http://schemas.microsoft.com/office/powerpoint/2010/main" val="10861858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dirty="0"/>
              <a:t>IOS Modes </a:t>
            </a:r>
            <a:r>
              <a:rPr lang="en-US" dirty="0" err="1"/>
              <a:t>Cont</a:t>
            </a:r>
            <a:r>
              <a:rPr lang="en-US" dirty="0"/>
              <a:t>…</a:t>
            </a:r>
          </a:p>
        </p:txBody>
      </p:sp>
      <p:sp>
        <p:nvSpPr>
          <p:cNvPr id="3" name="Content Placeholder 2"/>
          <p:cNvSpPr>
            <a:spLocks noGrp="1"/>
          </p:cNvSpPr>
          <p:nvPr>
            <p:ph idx="1"/>
          </p:nvPr>
        </p:nvSpPr>
        <p:spPr>
          <a:xfrm>
            <a:off x="457200" y="762000"/>
            <a:ext cx="8229600" cy="5364163"/>
          </a:xfrm>
        </p:spPr>
        <p:txBody>
          <a:bodyPr>
            <a:normAutofit/>
          </a:bodyPr>
          <a:lstStyle/>
          <a:p>
            <a:r>
              <a:rPr lang="en-US" dirty="0"/>
              <a:t>Privileged EXEC Mode</a:t>
            </a:r>
          </a:p>
          <a:p>
            <a:pPr algn="just"/>
            <a:r>
              <a:rPr lang="en-US" sz="2000" dirty="0" smtClean="0"/>
              <a:t>The </a:t>
            </a:r>
            <a:r>
              <a:rPr lang="en-US" sz="2000" dirty="0"/>
              <a:t>execution of configuration and management commands requires that the network administrator use the privileged EXEC mode, or a specific mode further down the hierarchy. </a:t>
            </a:r>
          </a:p>
          <a:p>
            <a:pPr algn="just"/>
            <a:r>
              <a:rPr lang="en-US" sz="2000" dirty="0" smtClean="0"/>
              <a:t>The </a:t>
            </a:r>
            <a:r>
              <a:rPr lang="en-US" sz="2000" dirty="0"/>
              <a:t>privileged EXEC mode can be identified by the prompt ending with the # symbol. </a:t>
            </a:r>
          </a:p>
          <a:p>
            <a:pPr marL="0" indent="0" algn="just">
              <a:buNone/>
            </a:pPr>
            <a:r>
              <a:rPr lang="en-US" sz="2000" dirty="0" smtClean="0"/>
              <a:t>      Switch#</a:t>
            </a:r>
          </a:p>
          <a:p>
            <a:pPr marL="0" indent="0" algn="just">
              <a:buNone/>
            </a:pPr>
            <a:r>
              <a:rPr lang="en-US" sz="2000" dirty="0"/>
              <a:t> </a:t>
            </a:r>
            <a:r>
              <a:rPr lang="en-US" sz="2000" dirty="0" smtClean="0"/>
              <a:t>     Router#</a:t>
            </a:r>
          </a:p>
          <a:p>
            <a:pPr marL="0" indent="0" algn="just">
              <a:buNone/>
            </a:pPr>
            <a:endParaRPr lang="en-US" sz="1800" dirty="0"/>
          </a:p>
          <a:p>
            <a:pPr algn="just"/>
            <a:r>
              <a:rPr lang="en-US" sz="2000" dirty="0"/>
              <a:t>Global configuration mode and all other more specific configuration modes can only be reached from the privileged EXEC mode. </a:t>
            </a:r>
          </a:p>
        </p:txBody>
      </p:sp>
    </p:spTree>
    <p:extLst>
      <p:ext uri="{BB962C8B-B14F-4D97-AF65-F5344CB8AC3E}">
        <p14:creationId xmlns:p14="http://schemas.microsoft.com/office/powerpoint/2010/main" val="2517634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IOS Modes </a:t>
            </a:r>
            <a:r>
              <a:rPr lang="en-US" dirty="0" err="1"/>
              <a:t>Cont</a:t>
            </a:r>
            <a:r>
              <a:rPr lang="en-US" dirty="0"/>
              <a:t>…</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066800"/>
            <a:ext cx="76200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40327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a:t>Cisco Discovery Protocol (CDP)</a:t>
            </a:r>
          </a:p>
        </p:txBody>
      </p:sp>
      <p:sp>
        <p:nvSpPr>
          <p:cNvPr id="3" name="Content Placeholder 2"/>
          <p:cNvSpPr>
            <a:spLocks noGrp="1"/>
          </p:cNvSpPr>
          <p:nvPr>
            <p:ph idx="1"/>
          </p:nvPr>
        </p:nvSpPr>
        <p:spPr>
          <a:xfrm>
            <a:off x="457200" y="914400"/>
            <a:ext cx="8229600" cy="5211763"/>
          </a:xfrm>
        </p:spPr>
        <p:txBody>
          <a:bodyPr>
            <a:normAutofit/>
          </a:bodyPr>
          <a:lstStyle/>
          <a:p>
            <a:pPr algn="just"/>
            <a:r>
              <a:rPr lang="en-US" sz="2000" dirty="0"/>
              <a:t>Cisco Discovery Protocol (CDP) is a proprietary protocol designed by Cisco to help </a:t>
            </a:r>
            <a:r>
              <a:rPr lang="en-US" sz="2000" dirty="0" smtClean="0"/>
              <a:t>administrators collect </a:t>
            </a:r>
            <a:r>
              <a:rPr lang="en-US" sz="2000" dirty="0"/>
              <a:t>information about locally attached devices</a:t>
            </a:r>
            <a:r>
              <a:rPr lang="en-US" sz="2000" dirty="0" smtClean="0"/>
              <a:t>.</a:t>
            </a:r>
          </a:p>
          <a:p>
            <a:pPr algn="just"/>
            <a:r>
              <a:rPr lang="en-US" sz="2000" dirty="0" smtClean="0"/>
              <a:t> </a:t>
            </a:r>
            <a:r>
              <a:rPr lang="en-US" sz="2000" dirty="0"/>
              <a:t>Armed with CDP, you can </a:t>
            </a:r>
            <a:r>
              <a:rPr lang="en-US" sz="2000" dirty="0" smtClean="0"/>
              <a:t>gather hardware </a:t>
            </a:r>
            <a:r>
              <a:rPr lang="en-US" sz="2000" dirty="0"/>
              <a:t>and protocol information about neighbor devices, which is crucial information </a:t>
            </a:r>
            <a:r>
              <a:rPr lang="en-US" sz="2000" dirty="0" smtClean="0"/>
              <a:t>to have </a:t>
            </a:r>
            <a:r>
              <a:rPr lang="en-US" sz="2000" dirty="0"/>
              <a:t>when troubleshooting and documenting the network</a:t>
            </a:r>
            <a:r>
              <a:rPr lang="en-US" sz="2000" dirty="0" smtClean="0"/>
              <a:t>.</a:t>
            </a:r>
          </a:p>
          <a:p>
            <a:pPr marL="0" indent="0" algn="just">
              <a:buNone/>
            </a:pPr>
            <a:endParaRPr lang="en-US" sz="1800" dirty="0" smtClean="0"/>
          </a:p>
          <a:p>
            <a:pPr marL="0" indent="0">
              <a:buNone/>
            </a:pPr>
            <a:r>
              <a:rPr lang="en-US" sz="2000" b="1" dirty="0"/>
              <a:t>Getting CDP Timers and </a:t>
            </a:r>
            <a:r>
              <a:rPr lang="en-US" sz="2000" b="1" dirty="0" err="1"/>
              <a:t>Holdtime</a:t>
            </a:r>
            <a:r>
              <a:rPr lang="en-US" sz="2000" b="1" dirty="0"/>
              <a:t> Information</a:t>
            </a:r>
          </a:p>
          <a:p>
            <a:r>
              <a:rPr lang="en-US" sz="2000" dirty="0"/>
              <a:t>The show </a:t>
            </a:r>
            <a:r>
              <a:rPr lang="en-US" sz="2000" dirty="0" err="1"/>
              <a:t>cdp</a:t>
            </a:r>
            <a:r>
              <a:rPr lang="en-US" sz="2000" dirty="0"/>
              <a:t> command </a:t>
            </a:r>
            <a:r>
              <a:rPr lang="en-US" sz="2000" dirty="0" smtClean="0"/>
              <a:t>gives </a:t>
            </a:r>
            <a:r>
              <a:rPr lang="en-US" sz="2000" dirty="0"/>
              <a:t>you information about two CDP </a:t>
            </a:r>
            <a:r>
              <a:rPr lang="en-US" sz="2000" dirty="0" smtClean="0"/>
              <a:t>global parameters </a:t>
            </a:r>
            <a:r>
              <a:rPr lang="en-US" sz="2000" dirty="0"/>
              <a:t>that can be configured on Cisco devices:</a:t>
            </a:r>
          </a:p>
          <a:p>
            <a:pPr>
              <a:buFont typeface="Wingdings" pitchFamily="2" charset="2"/>
              <a:buChar char="ü"/>
            </a:pPr>
            <a:r>
              <a:rPr lang="en-US" sz="2000" b="1" i="1" dirty="0" smtClean="0"/>
              <a:t>CDP </a:t>
            </a:r>
            <a:r>
              <a:rPr lang="en-US" sz="2000" b="1" i="1" dirty="0"/>
              <a:t>timer </a:t>
            </a:r>
            <a:r>
              <a:rPr lang="en-US" sz="2000" dirty="0"/>
              <a:t>delimits how often CDP packets are transmitted out all active interfaces.</a:t>
            </a:r>
          </a:p>
          <a:p>
            <a:pPr>
              <a:buFont typeface="Wingdings" pitchFamily="2" charset="2"/>
              <a:buChar char="ü"/>
            </a:pPr>
            <a:r>
              <a:rPr lang="en-US" sz="2000" b="1" i="1" dirty="0" smtClean="0"/>
              <a:t>CDP </a:t>
            </a:r>
            <a:r>
              <a:rPr lang="en-US" sz="2000" b="1" i="1" dirty="0" err="1"/>
              <a:t>holdtime</a:t>
            </a:r>
            <a:r>
              <a:rPr lang="en-US" sz="2000" b="1" i="1" dirty="0"/>
              <a:t> </a:t>
            </a:r>
            <a:r>
              <a:rPr lang="en-US" sz="2000" dirty="0"/>
              <a:t>delimits the amount of time that the device will hold packets </a:t>
            </a:r>
            <a:r>
              <a:rPr lang="en-US" sz="2000" dirty="0" smtClean="0"/>
              <a:t>received from </a:t>
            </a:r>
            <a:r>
              <a:rPr lang="en-US" sz="2000" dirty="0"/>
              <a:t>neighbor devices.</a:t>
            </a:r>
            <a:endParaRPr lang="en-US" sz="2000" dirty="0" smtClean="0"/>
          </a:p>
          <a:p>
            <a:pPr algn="just"/>
            <a:endParaRPr lang="en-US" sz="2000" dirty="0"/>
          </a:p>
        </p:txBody>
      </p:sp>
    </p:spTree>
    <p:extLst>
      <p:ext uri="{BB962C8B-B14F-4D97-AF65-F5344CB8AC3E}">
        <p14:creationId xmlns:p14="http://schemas.microsoft.com/office/powerpoint/2010/main" val="21841983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a:t>Cisco Discovery Protocol (</a:t>
            </a:r>
            <a:r>
              <a:rPr lang="en-US" dirty="0" smtClean="0"/>
              <a:t>CDP) Cont..</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990600"/>
            <a:ext cx="76200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95745" y="3886200"/>
            <a:ext cx="6934200" cy="2308324"/>
          </a:xfrm>
          <a:prstGeom prst="rect">
            <a:avLst/>
          </a:prstGeom>
        </p:spPr>
        <p:txBody>
          <a:bodyPr wrap="square">
            <a:spAutoFit/>
          </a:bodyPr>
          <a:lstStyle/>
          <a:p>
            <a:r>
              <a:rPr lang="en-US" dirty="0" smtClean="0"/>
              <a:t>SW-3#</a:t>
            </a:r>
            <a:r>
              <a:rPr lang="en-US" b="1" dirty="0" smtClean="0"/>
              <a:t>show </a:t>
            </a:r>
            <a:r>
              <a:rPr lang="en-US" b="1" dirty="0" err="1"/>
              <a:t>cdp</a:t>
            </a:r>
            <a:endParaRPr lang="en-US" b="1" dirty="0"/>
          </a:p>
          <a:p>
            <a:r>
              <a:rPr lang="en-US" dirty="0"/>
              <a:t>Global CDP information</a:t>
            </a:r>
            <a:r>
              <a:rPr lang="en-US" dirty="0" smtClean="0"/>
              <a:t>:</a:t>
            </a:r>
          </a:p>
          <a:p>
            <a:r>
              <a:rPr lang="en-US" dirty="0"/>
              <a:t>Sending CDP packets every 60 seconds</a:t>
            </a:r>
          </a:p>
          <a:p>
            <a:r>
              <a:rPr lang="en-US" dirty="0"/>
              <a:t>Sending a </a:t>
            </a:r>
            <a:r>
              <a:rPr lang="en-US" dirty="0" err="1"/>
              <a:t>holdtime</a:t>
            </a:r>
            <a:r>
              <a:rPr lang="en-US" dirty="0"/>
              <a:t> value of 180 seconds</a:t>
            </a:r>
          </a:p>
          <a:p>
            <a:r>
              <a:rPr lang="en-US" dirty="0"/>
              <a:t>Sending CDPv2 advertisements is </a:t>
            </a:r>
            <a:r>
              <a:rPr lang="en-US" dirty="0" smtClean="0"/>
              <a:t>enabled</a:t>
            </a:r>
          </a:p>
          <a:p>
            <a:endParaRPr lang="en-US" dirty="0"/>
          </a:p>
          <a:p>
            <a:r>
              <a:rPr lang="en-US" dirty="0"/>
              <a:t>This output tells us that the default transmits every 60 seconds and will hold packets </a:t>
            </a:r>
            <a:r>
              <a:rPr lang="en-US" dirty="0" smtClean="0"/>
              <a:t>from a </a:t>
            </a:r>
            <a:r>
              <a:rPr lang="en-US" dirty="0"/>
              <a:t>neighbor in the CDP table for 180 seconds</a:t>
            </a:r>
            <a:r>
              <a:rPr lang="en-US" dirty="0" smtClean="0"/>
              <a:t>.</a:t>
            </a:r>
            <a:endParaRPr lang="en-US" dirty="0"/>
          </a:p>
        </p:txBody>
      </p:sp>
    </p:spTree>
    <p:extLst>
      <p:ext uri="{BB962C8B-B14F-4D97-AF65-F5344CB8AC3E}">
        <p14:creationId xmlns:p14="http://schemas.microsoft.com/office/powerpoint/2010/main" val="28586171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85800"/>
          </a:xfrm>
        </p:spPr>
        <p:txBody>
          <a:bodyPr>
            <a:normAutofit fontScale="90000"/>
          </a:bodyPr>
          <a:lstStyle/>
          <a:p>
            <a:r>
              <a:rPr lang="en-US" dirty="0"/>
              <a:t>Cisco Discovery Protocol (CDP) Cont..</a:t>
            </a:r>
          </a:p>
        </p:txBody>
      </p:sp>
      <p:sp>
        <p:nvSpPr>
          <p:cNvPr id="3" name="Content Placeholder 2"/>
          <p:cNvSpPr>
            <a:spLocks noGrp="1"/>
          </p:cNvSpPr>
          <p:nvPr>
            <p:ph idx="1"/>
          </p:nvPr>
        </p:nvSpPr>
        <p:spPr/>
        <p:txBody>
          <a:bodyPr>
            <a:normAutofit/>
          </a:bodyPr>
          <a:lstStyle/>
          <a:p>
            <a:r>
              <a:rPr lang="en-US" sz="2000" dirty="0">
                <a:solidFill>
                  <a:srgbClr val="FF0000"/>
                </a:solidFill>
              </a:rPr>
              <a:t>SW-3(</a:t>
            </a:r>
            <a:r>
              <a:rPr lang="en-US" sz="2000" dirty="0" err="1">
                <a:solidFill>
                  <a:srgbClr val="FF0000"/>
                </a:solidFill>
              </a:rPr>
              <a:t>config</a:t>
            </a:r>
            <a:r>
              <a:rPr lang="en-US" sz="2000" dirty="0">
                <a:solidFill>
                  <a:srgbClr val="FF0000"/>
                </a:solidFill>
              </a:rPr>
              <a:t>)#</a:t>
            </a:r>
            <a:r>
              <a:rPr lang="en-US" sz="2000" dirty="0" err="1">
                <a:solidFill>
                  <a:srgbClr val="FF0000"/>
                </a:solidFill>
              </a:rPr>
              <a:t>cdp</a:t>
            </a:r>
            <a:r>
              <a:rPr lang="en-US" sz="2000" dirty="0">
                <a:solidFill>
                  <a:srgbClr val="FF0000"/>
                </a:solidFill>
              </a:rPr>
              <a:t> </a:t>
            </a:r>
            <a:r>
              <a:rPr lang="en-US" sz="2000" dirty="0" err="1">
                <a:solidFill>
                  <a:srgbClr val="FF0000"/>
                </a:solidFill>
              </a:rPr>
              <a:t>holdtime</a:t>
            </a:r>
            <a:r>
              <a:rPr lang="en-US" sz="2000" dirty="0">
                <a:solidFill>
                  <a:srgbClr val="FF0000"/>
                </a:solidFill>
              </a:rPr>
              <a:t> ?</a:t>
            </a:r>
          </a:p>
          <a:p>
            <a:pPr marL="0" indent="0">
              <a:buNone/>
            </a:pPr>
            <a:r>
              <a:rPr lang="en-US" sz="2000" dirty="0" smtClean="0"/>
              <a:t>       &lt;</a:t>
            </a:r>
            <a:r>
              <a:rPr lang="en-US" sz="2000" dirty="0"/>
              <a:t>10-255&gt; Length of time (in sec) that receiver must keep this packet</a:t>
            </a:r>
          </a:p>
          <a:p>
            <a:r>
              <a:rPr lang="en-US" sz="2000" dirty="0">
                <a:solidFill>
                  <a:srgbClr val="FF0000"/>
                </a:solidFill>
              </a:rPr>
              <a:t>SW-3(</a:t>
            </a:r>
            <a:r>
              <a:rPr lang="en-US" sz="2000" dirty="0" err="1">
                <a:solidFill>
                  <a:srgbClr val="FF0000"/>
                </a:solidFill>
              </a:rPr>
              <a:t>config</a:t>
            </a:r>
            <a:r>
              <a:rPr lang="en-US" sz="2000" dirty="0">
                <a:solidFill>
                  <a:srgbClr val="FF0000"/>
                </a:solidFill>
              </a:rPr>
              <a:t>)#</a:t>
            </a:r>
            <a:r>
              <a:rPr lang="en-US" sz="2000" dirty="0" err="1">
                <a:solidFill>
                  <a:srgbClr val="FF0000"/>
                </a:solidFill>
              </a:rPr>
              <a:t>cdp</a:t>
            </a:r>
            <a:r>
              <a:rPr lang="en-US" sz="2000" dirty="0">
                <a:solidFill>
                  <a:srgbClr val="FF0000"/>
                </a:solidFill>
              </a:rPr>
              <a:t> timer ?</a:t>
            </a:r>
          </a:p>
          <a:p>
            <a:pPr marL="0" indent="0">
              <a:buNone/>
            </a:pPr>
            <a:r>
              <a:rPr lang="en-US" sz="2000" dirty="0" smtClean="0"/>
              <a:t>        &lt;</a:t>
            </a:r>
            <a:r>
              <a:rPr lang="en-US" sz="2000" dirty="0"/>
              <a:t>5-254&gt; Rate at which CDP packets are sent (in sec)</a:t>
            </a:r>
          </a:p>
          <a:p>
            <a:pPr algn="just"/>
            <a:r>
              <a:rPr lang="en-US" sz="2000" dirty="0"/>
              <a:t>You can turn off CDP completely with the no </a:t>
            </a:r>
            <a:r>
              <a:rPr lang="en-US" sz="2000" dirty="0" err="1"/>
              <a:t>cdp</a:t>
            </a:r>
            <a:r>
              <a:rPr lang="en-US" sz="2000" dirty="0"/>
              <a:t> run command from global </a:t>
            </a:r>
            <a:r>
              <a:rPr lang="en-US" sz="2000" dirty="0" smtClean="0"/>
              <a:t>configuration mode </a:t>
            </a:r>
            <a:r>
              <a:rPr lang="en-US" sz="2000" dirty="0"/>
              <a:t>of </a:t>
            </a:r>
            <a:r>
              <a:rPr lang="en-US" sz="2000"/>
              <a:t>a </a:t>
            </a:r>
            <a:r>
              <a:rPr lang="en-US" sz="2000" smtClean="0"/>
              <a:t>router/switch </a:t>
            </a:r>
            <a:r>
              <a:rPr lang="en-US" sz="2000" dirty="0"/>
              <a:t>and enable it with the </a:t>
            </a:r>
            <a:r>
              <a:rPr lang="en-US" sz="2000" dirty="0" err="1"/>
              <a:t>cdp</a:t>
            </a:r>
            <a:r>
              <a:rPr lang="en-US" sz="2000" dirty="0"/>
              <a:t> run command</a:t>
            </a:r>
            <a:r>
              <a:rPr lang="en-US" sz="2000" dirty="0" smtClean="0"/>
              <a:t>:</a:t>
            </a:r>
            <a:r>
              <a:rPr lang="en-US" sz="1800" dirty="0" smtClean="0"/>
              <a:t>   </a:t>
            </a:r>
            <a:endParaRPr lang="en-US" sz="1800" dirty="0"/>
          </a:p>
          <a:p>
            <a:r>
              <a:rPr lang="en-US" sz="2000" dirty="0">
                <a:solidFill>
                  <a:srgbClr val="FF0000"/>
                </a:solidFill>
              </a:rPr>
              <a:t>SW-3(</a:t>
            </a:r>
            <a:r>
              <a:rPr lang="en-US" sz="2000" dirty="0" err="1">
                <a:solidFill>
                  <a:srgbClr val="FF0000"/>
                </a:solidFill>
              </a:rPr>
              <a:t>config</a:t>
            </a:r>
            <a:r>
              <a:rPr lang="en-US" sz="2000" dirty="0">
                <a:solidFill>
                  <a:srgbClr val="FF0000"/>
                </a:solidFill>
              </a:rPr>
              <a:t>)#no </a:t>
            </a:r>
            <a:r>
              <a:rPr lang="en-US" sz="2000" dirty="0" err="1">
                <a:solidFill>
                  <a:srgbClr val="FF0000"/>
                </a:solidFill>
              </a:rPr>
              <a:t>cdp</a:t>
            </a:r>
            <a:r>
              <a:rPr lang="en-US" sz="2000" dirty="0">
                <a:solidFill>
                  <a:srgbClr val="FF0000"/>
                </a:solidFill>
              </a:rPr>
              <a:t> run</a:t>
            </a:r>
          </a:p>
          <a:p>
            <a:r>
              <a:rPr lang="en-US" sz="2000" dirty="0">
                <a:solidFill>
                  <a:srgbClr val="FF0000"/>
                </a:solidFill>
              </a:rPr>
              <a:t>SW-3(</a:t>
            </a:r>
            <a:r>
              <a:rPr lang="en-US" sz="2000" dirty="0" err="1">
                <a:solidFill>
                  <a:srgbClr val="FF0000"/>
                </a:solidFill>
              </a:rPr>
              <a:t>config</a:t>
            </a:r>
            <a:r>
              <a:rPr lang="en-US" sz="2000" dirty="0">
                <a:solidFill>
                  <a:srgbClr val="FF0000"/>
                </a:solidFill>
              </a:rPr>
              <a:t>)#</a:t>
            </a:r>
            <a:r>
              <a:rPr lang="en-US" sz="2000" dirty="0" err="1">
                <a:solidFill>
                  <a:srgbClr val="FF0000"/>
                </a:solidFill>
              </a:rPr>
              <a:t>cdp</a:t>
            </a:r>
            <a:r>
              <a:rPr lang="en-US" sz="2000" dirty="0">
                <a:solidFill>
                  <a:srgbClr val="FF0000"/>
                </a:solidFill>
              </a:rPr>
              <a:t> run</a:t>
            </a:r>
          </a:p>
        </p:txBody>
      </p:sp>
    </p:spTree>
    <p:extLst>
      <p:ext uri="{BB962C8B-B14F-4D97-AF65-F5344CB8AC3E}">
        <p14:creationId xmlns:p14="http://schemas.microsoft.com/office/powerpoint/2010/main" val="23036186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normAutofit/>
          </a:bodyPr>
          <a:lstStyle/>
          <a:p>
            <a:r>
              <a:rPr lang="en-US" dirty="0"/>
              <a:t>virtual LAN (VLAN)</a:t>
            </a:r>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sz="2000" dirty="0" smtClean="0"/>
              <a:t>A </a:t>
            </a:r>
            <a:r>
              <a:rPr lang="en-US" sz="2000" dirty="0"/>
              <a:t>VLAN allows a network administrator to create groups of logically networked devices that act as if they are on their own independent network, even if they share a common infrastructure with other VLANs. </a:t>
            </a:r>
            <a:endParaRPr lang="en-US" sz="2000" dirty="0" smtClean="0"/>
          </a:p>
          <a:p>
            <a:pPr algn="just"/>
            <a:r>
              <a:rPr lang="en-US" sz="2000" dirty="0"/>
              <a:t>Using VLANs, you can logically segment switched networks based on functions, departments, or project </a:t>
            </a:r>
            <a:r>
              <a:rPr lang="en-US" sz="2000" dirty="0" smtClean="0"/>
              <a:t>teams.</a:t>
            </a:r>
          </a:p>
          <a:p>
            <a:pPr algn="just"/>
            <a:r>
              <a:rPr lang="en-US" sz="2000" dirty="0" smtClean="0"/>
              <a:t>VLANs </a:t>
            </a:r>
            <a:r>
              <a:rPr lang="en-US" sz="2000" dirty="0"/>
              <a:t>allow the network administrator to implement access and security policies to particular groups of users</a:t>
            </a:r>
            <a:r>
              <a:rPr lang="en-US" sz="2000" dirty="0" smtClean="0"/>
              <a:t>.</a:t>
            </a:r>
          </a:p>
          <a:p>
            <a:pPr algn="just"/>
            <a:r>
              <a:rPr lang="en-US" sz="2000" dirty="0"/>
              <a:t>A VLAN is a logically separate IP </a:t>
            </a:r>
            <a:r>
              <a:rPr lang="en-US" sz="2000" dirty="0" smtClean="0"/>
              <a:t>sub network. </a:t>
            </a:r>
            <a:r>
              <a:rPr lang="en-US" sz="2000" dirty="0"/>
              <a:t>VLANs allow multiple IP networks and subnets to exist on the same switched </a:t>
            </a:r>
            <a:r>
              <a:rPr lang="en-US" sz="2000" dirty="0" smtClean="0"/>
              <a:t>network.</a:t>
            </a:r>
          </a:p>
          <a:p>
            <a:pPr algn="just"/>
            <a:r>
              <a:rPr lang="en-US" sz="2000" dirty="0"/>
              <a:t>For computers to communicate on the same VLAN, each must have an IP address and a subnet mask that is consistent for that VLAN. </a:t>
            </a:r>
            <a:endParaRPr lang="en-US" sz="2000" dirty="0" smtClean="0"/>
          </a:p>
          <a:p>
            <a:pPr algn="just"/>
            <a:r>
              <a:rPr lang="en-US" sz="2000" dirty="0"/>
              <a:t>The switch has to be configured with the VLAN and each port in the </a:t>
            </a:r>
            <a:r>
              <a:rPr lang="en-US" sz="2000" dirty="0" smtClean="0"/>
              <a:t>switch </a:t>
            </a:r>
            <a:r>
              <a:rPr lang="en-US" sz="2000" dirty="0"/>
              <a:t>must be assigned to the VLAN</a:t>
            </a:r>
            <a:r>
              <a:rPr lang="en-US" sz="2000" dirty="0" smtClean="0"/>
              <a:t>.</a:t>
            </a:r>
          </a:p>
          <a:p>
            <a:pPr algn="just"/>
            <a:endParaRPr lang="en-US" sz="2000" dirty="0" smtClean="0"/>
          </a:p>
          <a:p>
            <a:pPr algn="just"/>
            <a:endParaRPr lang="en-US" sz="2000" dirty="0"/>
          </a:p>
        </p:txBody>
      </p:sp>
    </p:spTree>
    <p:extLst>
      <p:ext uri="{BB962C8B-B14F-4D97-AF65-F5344CB8AC3E}">
        <p14:creationId xmlns:p14="http://schemas.microsoft.com/office/powerpoint/2010/main" val="3008746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Introduction </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pPr algn="just"/>
            <a:r>
              <a:rPr lang="en-US" sz="2000" dirty="0">
                <a:latin typeface="Times New Roman" pitchFamily="18" charset="0"/>
                <a:cs typeface="Times New Roman" pitchFamily="18" charset="0"/>
              </a:rPr>
              <a:t>I</a:t>
            </a:r>
            <a:r>
              <a:rPr lang="en-US" sz="2000" dirty="0" smtClean="0">
                <a:latin typeface="Times New Roman" pitchFamily="18" charset="0"/>
                <a:cs typeface="Times New Roman" pitchFamily="18" charset="0"/>
              </a:rPr>
              <a:t>n </a:t>
            </a:r>
            <a:r>
              <a:rPr lang="en-US" sz="2000" dirty="0">
                <a:latin typeface="Times New Roman" pitchFamily="18" charset="0"/>
                <a:cs typeface="Times New Roman" pitchFamily="18" charset="0"/>
              </a:rPr>
              <a:t>this chapter, you will be introduced to the </a:t>
            </a:r>
            <a:r>
              <a:rPr lang="en-US" sz="2000" dirty="0" smtClean="0">
                <a:latin typeface="Times New Roman" pitchFamily="18" charset="0"/>
                <a:cs typeface="Times New Roman" pitchFamily="18" charset="0"/>
              </a:rPr>
              <a:t>Internetwork Operating </a:t>
            </a:r>
            <a:r>
              <a:rPr lang="en-US" sz="2000" dirty="0">
                <a:latin typeface="Times New Roman" pitchFamily="18" charset="0"/>
                <a:cs typeface="Times New Roman" pitchFamily="18" charset="0"/>
              </a:rPr>
              <a:t>System (IOS). The IOS is what runs the Cisco routers and </a:t>
            </a:r>
            <a:r>
              <a:rPr lang="en-US" sz="2000" dirty="0" smtClean="0">
                <a:latin typeface="Times New Roman" pitchFamily="18" charset="0"/>
                <a:cs typeface="Times New Roman" pitchFamily="18" charset="0"/>
              </a:rPr>
              <a:t>also Cisco </a:t>
            </a:r>
            <a:r>
              <a:rPr lang="en-US" sz="2000" dirty="0">
                <a:latin typeface="Times New Roman" pitchFamily="18" charset="0"/>
                <a:cs typeface="Times New Roman" pitchFamily="18" charset="0"/>
              </a:rPr>
              <a:t>switches, which allows you to configure the devices as well.</a:t>
            </a:r>
          </a:p>
        </p:txBody>
      </p:sp>
    </p:spTree>
    <p:extLst>
      <p:ext uri="{BB962C8B-B14F-4D97-AF65-F5344CB8AC3E}">
        <p14:creationId xmlns:p14="http://schemas.microsoft.com/office/powerpoint/2010/main" val="2223028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lstStyle/>
          <a:p>
            <a:r>
              <a:rPr lang="en-US" dirty="0"/>
              <a:t>virtual LAN (VLAN</a:t>
            </a:r>
            <a:r>
              <a:rPr lang="en-US" dirty="0" smtClean="0"/>
              <a:t>) </a:t>
            </a:r>
            <a:r>
              <a:rPr lang="en-US" dirty="0" err="1" smtClean="0"/>
              <a:t>Cont</a:t>
            </a:r>
            <a:r>
              <a:rPr lang="en-US" dirty="0" smtClean="0"/>
              <a:t>…</a:t>
            </a:r>
            <a:endParaRPr lang="en-US" dirty="0"/>
          </a:p>
        </p:txBody>
      </p:sp>
      <p:sp>
        <p:nvSpPr>
          <p:cNvPr id="3" name="Content Placeholder 2"/>
          <p:cNvSpPr>
            <a:spLocks noGrp="1"/>
          </p:cNvSpPr>
          <p:nvPr>
            <p:ph idx="1"/>
          </p:nvPr>
        </p:nvSpPr>
        <p:spPr>
          <a:xfrm>
            <a:off x="457200" y="1295400"/>
            <a:ext cx="8382000" cy="4830763"/>
          </a:xfrm>
        </p:spPr>
        <p:txBody>
          <a:bodyPr>
            <a:normAutofit/>
          </a:bodyPr>
          <a:lstStyle/>
          <a:p>
            <a:r>
              <a:rPr lang="en-US" sz="2000" dirty="0"/>
              <a:t>A switch port with a singular VLAN configured on it is called an access port. </a:t>
            </a:r>
            <a:endParaRPr lang="en-US" sz="2000" dirty="0" smtClean="0"/>
          </a:p>
          <a:p>
            <a:pPr marL="0" indent="0" algn="just">
              <a:buNone/>
            </a:pPr>
            <a:r>
              <a:rPr lang="en-US" sz="2000" dirty="0" smtClean="0"/>
              <a:t>Remember:</a:t>
            </a:r>
          </a:p>
          <a:p>
            <a:pPr marL="0" indent="0" algn="just">
              <a:buNone/>
            </a:pPr>
            <a:r>
              <a:rPr lang="en-US" sz="2000" dirty="0" smtClean="0"/>
              <a:t>Just </a:t>
            </a:r>
            <a:r>
              <a:rPr lang="en-US" sz="2000" dirty="0"/>
              <a:t>because two computers are physically connected to the same switch does not mean that they can communicate</a:t>
            </a:r>
            <a:r>
              <a:rPr lang="en-US" sz="2000" dirty="0" smtClean="0"/>
              <a:t>.</a:t>
            </a:r>
          </a:p>
          <a:p>
            <a:pPr algn="just"/>
            <a:r>
              <a:rPr lang="en-US" sz="2000" dirty="0"/>
              <a:t>Devices on two separate networks and subnets must communicate via a router (Layer </a:t>
            </a:r>
            <a:r>
              <a:rPr lang="en-US" sz="2000" dirty="0" smtClean="0"/>
              <a:t>3 device), whether </a:t>
            </a:r>
            <a:r>
              <a:rPr lang="en-US" sz="2000" dirty="0"/>
              <a:t>or not VLANs are used</a:t>
            </a:r>
            <a:r>
              <a:rPr lang="en-US" sz="2000" dirty="0" smtClean="0"/>
              <a:t>.</a:t>
            </a:r>
          </a:p>
          <a:p>
            <a:pPr algn="just"/>
            <a:endParaRPr lang="en-US" sz="2000" dirty="0"/>
          </a:p>
        </p:txBody>
      </p:sp>
    </p:spTree>
    <p:extLst>
      <p:ext uri="{BB962C8B-B14F-4D97-AF65-F5344CB8AC3E}">
        <p14:creationId xmlns:p14="http://schemas.microsoft.com/office/powerpoint/2010/main" val="4027666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228600"/>
          </a:xfrm>
        </p:spPr>
        <p:txBody>
          <a:bodyPr>
            <a:normAutofit fontScale="90000"/>
          </a:bodyPr>
          <a:lstStyle/>
          <a:p>
            <a:r>
              <a:rPr lang="en-US" dirty="0"/>
              <a:t>Benefits of a VLAN</a:t>
            </a:r>
            <a:br>
              <a:rPr lang="en-US" dirty="0"/>
            </a:br>
            <a:endParaRPr lang="en-US" dirty="0"/>
          </a:p>
        </p:txBody>
      </p:sp>
      <p:sp>
        <p:nvSpPr>
          <p:cNvPr id="3" name="Content Placeholder 2"/>
          <p:cNvSpPr>
            <a:spLocks noGrp="1"/>
          </p:cNvSpPr>
          <p:nvPr>
            <p:ph idx="1"/>
          </p:nvPr>
        </p:nvSpPr>
        <p:spPr>
          <a:xfrm>
            <a:off x="457200" y="990600"/>
            <a:ext cx="8305800" cy="5486400"/>
          </a:xfrm>
        </p:spPr>
        <p:txBody>
          <a:bodyPr>
            <a:normAutofit/>
          </a:bodyPr>
          <a:lstStyle/>
          <a:p>
            <a:pPr algn="just"/>
            <a:r>
              <a:rPr lang="en-US" sz="2000" dirty="0" smtClean="0"/>
              <a:t>User </a:t>
            </a:r>
            <a:r>
              <a:rPr lang="en-US" sz="2000" dirty="0"/>
              <a:t>productivity and network adaptability are key drivers for business growth and success. Implementing VLAN technology enables a network to more flexibly support business goals. </a:t>
            </a:r>
            <a:endParaRPr lang="en-US" sz="2000" dirty="0" smtClean="0"/>
          </a:p>
          <a:p>
            <a:pPr algn="just"/>
            <a:r>
              <a:rPr lang="en-US" sz="2000" dirty="0" smtClean="0"/>
              <a:t>The </a:t>
            </a:r>
            <a:r>
              <a:rPr lang="en-US" sz="2000" dirty="0"/>
              <a:t>primary benefits of using VLANs are as follows</a:t>
            </a:r>
            <a:r>
              <a:rPr lang="en-US" sz="2000" dirty="0" smtClean="0"/>
              <a:t>:</a:t>
            </a:r>
          </a:p>
          <a:p>
            <a:pPr marL="0" indent="0" algn="just">
              <a:buNone/>
            </a:pPr>
            <a:r>
              <a:rPr lang="en-US" sz="2000" b="1" dirty="0"/>
              <a:t>Security</a:t>
            </a:r>
            <a:r>
              <a:rPr lang="en-US" sz="2000" dirty="0"/>
              <a:t> - Groups that have sensitive data are separated from the rest of the network, decreasing the chances of confidential information breaches. Faculty computers are on VLAN 10 and completely separated from student and guest data traffic</a:t>
            </a:r>
            <a:r>
              <a:rPr lang="en-US" sz="2000" dirty="0" smtClean="0"/>
              <a:t>.</a:t>
            </a:r>
          </a:p>
          <a:p>
            <a:pPr marL="0" indent="0" algn="just">
              <a:buNone/>
            </a:pPr>
            <a:r>
              <a:rPr lang="en-US" sz="2000" b="1" dirty="0"/>
              <a:t>Cost reduction </a:t>
            </a:r>
            <a:r>
              <a:rPr lang="en-US" sz="2000" dirty="0"/>
              <a:t>- Cost savings result from less need for expensive network upgrades and more </a:t>
            </a:r>
            <a:r>
              <a:rPr lang="en-US" sz="2000" dirty="0" smtClean="0"/>
              <a:t>efficient </a:t>
            </a:r>
            <a:r>
              <a:rPr lang="en-US" sz="2000" dirty="0"/>
              <a:t>use of existing bandwidth and uplinks</a:t>
            </a:r>
            <a:r>
              <a:rPr lang="en-US" sz="2000" dirty="0" smtClean="0"/>
              <a:t>.</a:t>
            </a:r>
          </a:p>
          <a:p>
            <a:pPr marL="0" indent="0" algn="just">
              <a:buNone/>
            </a:pPr>
            <a:r>
              <a:rPr lang="en-US" sz="2000" b="1" dirty="0"/>
              <a:t>Broadcast </a:t>
            </a:r>
            <a:r>
              <a:rPr lang="en-US" sz="2000" b="1" dirty="0" smtClean="0"/>
              <a:t>Storm Mitigation </a:t>
            </a:r>
            <a:r>
              <a:rPr lang="en-US" sz="2000" dirty="0"/>
              <a:t>- Dividing a network into VLANs reduces the number of devices that may participate in a broadcast storm. </a:t>
            </a:r>
            <a:endParaRPr lang="en-US" sz="2000" dirty="0" smtClean="0"/>
          </a:p>
          <a:p>
            <a:pPr marL="0" indent="0" algn="just">
              <a:buNone/>
            </a:pPr>
            <a:r>
              <a:rPr lang="en-US" sz="2000" b="1" dirty="0"/>
              <a:t>Higher performance </a:t>
            </a:r>
            <a:r>
              <a:rPr lang="en-US" sz="2000" dirty="0"/>
              <a:t>- Dividing flat Layer 2 networks into multiple logical workgroups (broadcast domains) reduces unnecessary traffic on the network and boosts performance. </a:t>
            </a:r>
          </a:p>
        </p:txBody>
      </p:sp>
    </p:spTree>
    <p:extLst>
      <p:ext uri="{BB962C8B-B14F-4D97-AF65-F5344CB8AC3E}">
        <p14:creationId xmlns:p14="http://schemas.microsoft.com/office/powerpoint/2010/main" val="3764324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dirty="0"/>
              <a:t>Benefits of a </a:t>
            </a:r>
            <a:r>
              <a:rPr lang="en-US" dirty="0" smtClean="0"/>
              <a:t>VLAN </a:t>
            </a:r>
            <a:r>
              <a:rPr lang="en-US" dirty="0" err="1" smtClean="0"/>
              <a:t>Cont</a:t>
            </a:r>
            <a:r>
              <a:rPr lang="en-US" dirty="0" smtClean="0"/>
              <a:t>…</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685800"/>
            <a:ext cx="80010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827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229600" cy="609600"/>
          </a:xfrm>
        </p:spPr>
        <p:txBody>
          <a:bodyPr>
            <a:normAutofit fontScale="90000"/>
          </a:bodyPr>
          <a:lstStyle/>
          <a:p>
            <a:r>
              <a:rPr lang="en-US" dirty="0"/>
              <a:t>VLAN ID Ranges</a:t>
            </a:r>
            <a:br>
              <a:rPr lang="en-US" dirty="0"/>
            </a:b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sz="2000" dirty="0" smtClean="0"/>
              <a:t>Access </a:t>
            </a:r>
            <a:r>
              <a:rPr lang="en-US" sz="2000" dirty="0"/>
              <a:t>VLANs are divided into either a </a:t>
            </a:r>
            <a:r>
              <a:rPr lang="en-US" sz="2000" dirty="0" smtClean="0"/>
              <a:t>normal </a:t>
            </a:r>
            <a:r>
              <a:rPr lang="en-US" sz="2000" dirty="0"/>
              <a:t>range or an extended range</a:t>
            </a:r>
            <a:r>
              <a:rPr lang="en-US" sz="2000" dirty="0" smtClean="0"/>
              <a:t>.</a:t>
            </a:r>
          </a:p>
          <a:p>
            <a:pPr marL="0" indent="0">
              <a:buNone/>
            </a:pPr>
            <a:r>
              <a:rPr lang="en-US" sz="2000" b="1" dirty="0"/>
              <a:t>Normal Range VLANs</a:t>
            </a:r>
          </a:p>
          <a:p>
            <a:r>
              <a:rPr lang="en-US" sz="2000" dirty="0" smtClean="0"/>
              <a:t>Used </a:t>
            </a:r>
            <a:r>
              <a:rPr lang="en-US" sz="2000" dirty="0"/>
              <a:t>in small- and medium-sized business and enterprise networks.</a:t>
            </a:r>
          </a:p>
          <a:p>
            <a:r>
              <a:rPr lang="en-US" sz="2000" dirty="0"/>
              <a:t>Identified by a VLAN ID between 1 and 1005. </a:t>
            </a:r>
          </a:p>
          <a:p>
            <a:r>
              <a:rPr lang="en-US" sz="2000" dirty="0" smtClean="0"/>
              <a:t>IDs </a:t>
            </a:r>
            <a:r>
              <a:rPr lang="en-US" sz="2000" dirty="0"/>
              <a:t>1 and 1002 to 1005 are automatically created and cannot be removed. </a:t>
            </a:r>
          </a:p>
          <a:p>
            <a:r>
              <a:rPr lang="en-US" sz="2000" dirty="0"/>
              <a:t>Configurations are stored within a VLAN database file, called </a:t>
            </a:r>
            <a:r>
              <a:rPr lang="en-US" sz="2000" b="1" dirty="0"/>
              <a:t>vlan.dat</a:t>
            </a:r>
            <a:r>
              <a:rPr lang="en-US" sz="2000" dirty="0"/>
              <a:t>. The vlan.dat file is located in the flash memory of the switch. </a:t>
            </a:r>
          </a:p>
          <a:p>
            <a:pPr algn="just"/>
            <a:r>
              <a:rPr lang="en-US" sz="2000" dirty="0"/>
              <a:t>The VLAN </a:t>
            </a:r>
            <a:r>
              <a:rPr lang="en-US" sz="2000" dirty="0" err="1"/>
              <a:t>trunking</a:t>
            </a:r>
            <a:r>
              <a:rPr lang="en-US" sz="2000" dirty="0"/>
              <a:t> protocol (VTP), which helps manage VLAN configurations between switches, can only learn normal range VLANs and stores them in the VLAN database file.</a:t>
            </a:r>
          </a:p>
        </p:txBody>
      </p:sp>
    </p:spTree>
    <p:extLst>
      <p:ext uri="{BB962C8B-B14F-4D97-AF65-F5344CB8AC3E}">
        <p14:creationId xmlns:p14="http://schemas.microsoft.com/office/powerpoint/2010/main" val="1481512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VLAN ID </a:t>
            </a:r>
            <a:r>
              <a:rPr lang="en-US" dirty="0" smtClean="0"/>
              <a:t>Ranges </a:t>
            </a:r>
            <a:r>
              <a:rPr lang="en-US" dirty="0" err="1" smtClean="0"/>
              <a:t>Cont</a:t>
            </a:r>
            <a:r>
              <a:rPr lang="en-US" dirty="0" smtClean="0"/>
              <a:t>…</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r>
              <a:rPr lang="en-US" dirty="0"/>
              <a:t>Extended Range VLANs</a:t>
            </a:r>
          </a:p>
          <a:p>
            <a:pPr algn="just"/>
            <a:r>
              <a:rPr lang="en-US" sz="2000" dirty="0" smtClean="0"/>
              <a:t>Enable </a:t>
            </a:r>
            <a:r>
              <a:rPr lang="en-US" sz="2000" dirty="0"/>
              <a:t>service providers to extend their infrastructure to a greater number of customers. Some global enterprises could be large enough to need extended range VLAN IDs.</a:t>
            </a:r>
          </a:p>
          <a:p>
            <a:r>
              <a:rPr lang="en-US" sz="2000" dirty="0"/>
              <a:t>Are identified by a VLAN ID between 1006 and 4094.</a:t>
            </a:r>
          </a:p>
          <a:p>
            <a:r>
              <a:rPr lang="en-US" sz="2000" dirty="0"/>
              <a:t>Support fewer VLAN features than normal range VLANs.</a:t>
            </a:r>
          </a:p>
          <a:p>
            <a:r>
              <a:rPr lang="en-US" sz="2000" dirty="0"/>
              <a:t>Are saved in the running configuration file. </a:t>
            </a:r>
          </a:p>
          <a:p>
            <a:r>
              <a:rPr lang="en-US" sz="2000" dirty="0"/>
              <a:t>VTP does not learn extended range VLANs.</a:t>
            </a:r>
          </a:p>
        </p:txBody>
      </p:sp>
    </p:spTree>
    <p:extLst>
      <p:ext uri="{BB962C8B-B14F-4D97-AF65-F5344CB8AC3E}">
        <p14:creationId xmlns:p14="http://schemas.microsoft.com/office/powerpoint/2010/main" val="28127713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dirty="0" smtClean="0"/>
              <a:t>Types of VLAN</a:t>
            </a:r>
            <a:endParaRPr lang="en-US" dirty="0"/>
          </a:p>
        </p:txBody>
      </p:sp>
      <p:sp>
        <p:nvSpPr>
          <p:cNvPr id="3" name="Content Placeholder 2"/>
          <p:cNvSpPr>
            <a:spLocks noGrp="1"/>
          </p:cNvSpPr>
          <p:nvPr>
            <p:ph idx="1"/>
          </p:nvPr>
        </p:nvSpPr>
        <p:spPr>
          <a:xfrm>
            <a:off x="457200" y="990600"/>
            <a:ext cx="8229600" cy="5135563"/>
          </a:xfrm>
        </p:spPr>
        <p:txBody>
          <a:bodyPr>
            <a:normAutofit/>
          </a:bodyPr>
          <a:lstStyle/>
          <a:p>
            <a:pPr algn="just"/>
            <a:r>
              <a:rPr lang="en-US" sz="2000" dirty="0"/>
              <a:t>Today there is essentially one way of implementing VLANs - port-based VLANs. A port-based VLAN is associated with a port called an access VLAN. </a:t>
            </a:r>
          </a:p>
          <a:p>
            <a:pPr marL="0" indent="0">
              <a:buNone/>
            </a:pPr>
            <a:endParaRPr lang="en-US" sz="2000" dirty="0"/>
          </a:p>
          <a:p>
            <a:pPr algn="just"/>
            <a:r>
              <a:rPr lang="en-US" sz="2000" dirty="0"/>
              <a:t>However in the network there are a number of terms for VLANs. Some terms define the type of network traffic they carry and others define a specific function a VLAN performs. </a:t>
            </a:r>
            <a:endParaRPr lang="en-US" sz="2000" dirty="0" smtClean="0"/>
          </a:p>
          <a:p>
            <a:pPr algn="just"/>
            <a:r>
              <a:rPr lang="en-US" sz="2000" dirty="0" smtClean="0"/>
              <a:t>The </a:t>
            </a:r>
            <a:r>
              <a:rPr lang="en-US" sz="2000" dirty="0"/>
              <a:t>following describes common VLAN terminology</a:t>
            </a:r>
            <a:r>
              <a:rPr lang="en-US" sz="2000" dirty="0" smtClean="0"/>
              <a:t>:</a:t>
            </a:r>
          </a:p>
          <a:p>
            <a:pPr marL="0" indent="0" algn="just">
              <a:buNone/>
            </a:pPr>
            <a:r>
              <a:rPr lang="en-US" sz="2000" b="1" dirty="0"/>
              <a:t>Data VLAN</a:t>
            </a:r>
          </a:p>
          <a:p>
            <a:pPr marL="0" indent="0" algn="just">
              <a:buNone/>
            </a:pPr>
            <a:r>
              <a:rPr lang="en-US" sz="2000" dirty="0" smtClean="0"/>
              <a:t>A </a:t>
            </a:r>
            <a:r>
              <a:rPr lang="en-US" sz="2000" dirty="0"/>
              <a:t>data VLAN is a VLAN that is configured to carry only user-generated traffic. A VLAN could carry voice-based traffic or traffic used to manage the switch, but this traffic would not be part of a data VLAN. </a:t>
            </a:r>
            <a:endParaRPr lang="en-US" sz="2000" dirty="0" smtClean="0"/>
          </a:p>
          <a:p>
            <a:pPr marL="0" indent="0" algn="just">
              <a:buNone/>
            </a:pPr>
            <a:r>
              <a:rPr lang="en-US" sz="2000" dirty="0" smtClean="0"/>
              <a:t>It </a:t>
            </a:r>
            <a:r>
              <a:rPr lang="en-US" sz="2000" dirty="0"/>
              <a:t>is common practice to separate voice and management traffic from data traffic.</a:t>
            </a:r>
          </a:p>
        </p:txBody>
      </p:sp>
    </p:spTree>
    <p:extLst>
      <p:ext uri="{BB962C8B-B14F-4D97-AF65-F5344CB8AC3E}">
        <p14:creationId xmlns:p14="http://schemas.microsoft.com/office/powerpoint/2010/main" val="2676961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Types of </a:t>
            </a:r>
            <a:r>
              <a:rPr lang="en-US" dirty="0" smtClean="0"/>
              <a:t>VLAN </a:t>
            </a:r>
            <a:r>
              <a:rPr lang="en-US" dirty="0" err="1" smtClean="0"/>
              <a:t>Cont</a:t>
            </a:r>
            <a:r>
              <a:rPr lang="en-US" dirty="0" smtClean="0"/>
              <a:t>…</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pPr marL="0" indent="0">
              <a:buNone/>
            </a:pPr>
            <a:r>
              <a:rPr lang="en-US" sz="2400" b="1" dirty="0"/>
              <a:t>Default VLAN</a:t>
            </a:r>
          </a:p>
          <a:p>
            <a:r>
              <a:rPr lang="en-US" sz="2000" dirty="0" smtClean="0"/>
              <a:t>All </a:t>
            </a:r>
            <a:r>
              <a:rPr lang="en-US" sz="2000" dirty="0"/>
              <a:t>switch ports become a member of the default VLAN after the initial boot up of the switch. </a:t>
            </a:r>
            <a:endParaRPr lang="en-US" sz="2000" dirty="0" smtClean="0"/>
          </a:p>
          <a:p>
            <a:r>
              <a:rPr lang="en-US" sz="2000" dirty="0" smtClean="0"/>
              <a:t>Having </a:t>
            </a:r>
            <a:r>
              <a:rPr lang="en-US" sz="2000" dirty="0"/>
              <a:t>all the switch ports participate in the default VLAN makes them all part of the same broadcast domain. This allows any device connected to any switch port to communicate with other devices on other switch ports</a:t>
            </a:r>
            <a:r>
              <a:rPr lang="en-US" sz="2000" dirty="0" smtClean="0"/>
              <a:t>.</a:t>
            </a:r>
          </a:p>
          <a:p>
            <a:r>
              <a:rPr lang="en-US" sz="2000" dirty="0" smtClean="0"/>
              <a:t> </a:t>
            </a:r>
            <a:r>
              <a:rPr lang="en-US" sz="2000" dirty="0"/>
              <a:t>The default VLAN for Cisco switches is VLAN 1. VLAN 1 has all the features of any VLAN, except that you cannot rename it and you can not delete it</a:t>
            </a:r>
            <a:r>
              <a:rPr lang="en-US" sz="2000" dirty="0" smtClean="0"/>
              <a:t>.</a:t>
            </a:r>
          </a:p>
          <a:p>
            <a:pPr marL="0" indent="0">
              <a:buNone/>
            </a:pPr>
            <a:r>
              <a:rPr lang="en-US" sz="2400" b="1" dirty="0"/>
              <a:t>Native VLAN</a:t>
            </a:r>
          </a:p>
          <a:p>
            <a:pPr marL="0" indent="0">
              <a:buNone/>
            </a:pPr>
            <a:r>
              <a:rPr lang="en-US" sz="2000" dirty="0" smtClean="0"/>
              <a:t>A </a:t>
            </a:r>
            <a:r>
              <a:rPr lang="en-US" sz="2000" dirty="0"/>
              <a:t>native VLAN is assigned to an 802.1Q trunk port. </a:t>
            </a:r>
            <a:endParaRPr lang="en-US" sz="2000" dirty="0" smtClean="0"/>
          </a:p>
          <a:p>
            <a:pPr marL="0" indent="0">
              <a:buNone/>
            </a:pPr>
            <a:r>
              <a:rPr lang="en-US" sz="2000" dirty="0" smtClean="0"/>
              <a:t>An </a:t>
            </a:r>
            <a:r>
              <a:rPr lang="en-US" sz="2000" dirty="0"/>
              <a:t>802.1Q trunk port supports traffic coming from many VLANs (tagged traffic) as well as traffic that does not come from a VLAN (untagged traffic).</a:t>
            </a:r>
          </a:p>
        </p:txBody>
      </p:sp>
    </p:spTree>
    <p:extLst>
      <p:ext uri="{BB962C8B-B14F-4D97-AF65-F5344CB8AC3E}">
        <p14:creationId xmlns:p14="http://schemas.microsoft.com/office/powerpoint/2010/main" val="2825626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a:t>Types of VLAN </a:t>
            </a:r>
            <a:r>
              <a:rPr lang="en-US" dirty="0" err="1"/>
              <a:t>Cont</a:t>
            </a:r>
            <a:r>
              <a:rPr lang="en-US" dirty="0"/>
              <a:t>…</a:t>
            </a:r>
          </a:p>
        </p:txBody>
      </p:sp>
      <p:sp>
        <p:nvSpPr>
          <p:cNvPr id="3" name="Content Placeholder 2"/>
          <p:cNvSpPr>
            <a:spLocks noGrp="1"/>
          </p:cNvSpPr>
          <p:nvPr>
            <p:ph idx="1"/>
          </p:nvPr>
        </p:nvSpPr>
        <p:spPr>
          <a:xfrm>
            <a:off x="457200" y="685800"/>
            <a:ext cx="8229600" cy="5440363"/>
          </a:xfrm>
        </p:spPr>
        <p:txBody>
          <a:bodyPr>
            <a:normAutofit/>
          </a:bodyPr>
          <a:lstStyle/>
          <a:p>
            <a:pPr marL="0" indent="0">
              <a:buNone/>
            </a:pPr>
            <a:r>
              <a:rPr lang="en-US" sz="2400" b="1" dirty="0"/>
              <a:t>Management VLAN</a:t>
            </a:r>
          </a:p>
          <a:p>
            <a:pPr algn="just"/>
            <a:r>
              <a:rPr lang="en-US" sz="2000" dirty="0" smtClean="0"/>
              <a:t>A </a:t>
            </a:r>
            <a:r>
              <a:rPr lang="en-US" sz="2000" dirty="0"/>
              <a:t>management VLAN is any VLAN you configure to access the management capabilities of a switch. </a:t>
            </a:r>
            <a:endParaRPr lang="en-US" sz="2000" dirty="0" smtClean="0"/>
          </a:p>
          <a:p>
            <a:pPr algn="just"/>
            <a:r>
              <a:rPr lang="en-US" sz="2000" dirty="0" smtClean="0"/>
              <a:t>VLAN </a:t>
            </a:r>
            <a:r>
              <a:rPr lang="en-US" sz="2000" dirty="0"/>
              <a:t>1 would serve as the management VLAN if you did not proactively define a unique VLAN to serve as the management VLAN. </a:t>
            </a:r>
            <a:endParaRPr lang="en-US" sz="2000" dirty="0" smtClean="0"/>
          </a:p>
          <a:p>
            <a:r>
              <a:rPr lang="en-US" sz="2000" dirty="0" smtClean="0"/>
              <a:t>You </a:t>
            </a:r>
            <a:r>
              <a:rPr lang="en-US" sz="2000" dirty="0"/>
              <a:t>assign the management VLAN an IP address and subnet mask</a:t>
            </a:r>
            <a:r>
              <a:rPr lang="en-US" sz="2000" dirty="0" smtClean="0"/>
              <a:t>.</a:t>
            </a:r>
          </a:p>
          <a:p>
            <a:pPr marL="0" indent="0">
              <a:buNone/>
            </a:pPr>
            <a:r>
              <a:rPr lang="en-US" sz="2400" b="1" dirty="0"/>
              <a:t>Voice VLANs</a:t>
            </a:r>
          </a:p>
          <a:p>
            <a:pPr marL="0" indent="0">
              <a:buNone/>
            </a:pPr>
            <a:r>
              <a:rPr lang="en-US" sz="2000" dirty="0"/>
              <a:t>It is easy to appreciate why a separate VLAN is needed to support Voice over IP (VoIP). Imagine you are receiving an emergency call and suddenly the quality of the transmission degrades so much you cannot understand what the caller is saying. VoIP traffic requires:</a:t>
            </a:r>
          </a:p>
          <a:p>
            <a:pPr>
              <a:buFont typeface="Wingdings" pitchFamily="2" charset="2"/>
              <a:buChar char="ü"/>
            </a:pPr>
            <a:r>
              <a:rPr lang="en-US" sz="2000" dirty="0" smtClean="0"/>
              <a:t>Assured </a:t>
            </a:r>
            <a:r>
              <a:rPr lang="en-US" sz="2000" dirty="0"/>
              <a:t>bandwidth to ensure voice quality </a:t>
            </a:r>
          </a:p>
          <a:p>
            <a:pPr>
              <a:buFont typeface="Wingdings" pitchFamily="2" charset="2"/>
              <a:buChar char="ü"/>
            </a:pPr>
            <a:r>
              <a:rPr lang="en-US" sz="2000" dirty="0"/>
              <a:t>Transmission priority over other types of network traffic</a:t>
            </a:r>
          </a:p>
          <a:p>
            <a:pPr>
              <a:buFont typeface="Wingdings" pitchFamily="2" charset="2"/>
              <a:buChar char="ü"/>
            </a:pPr>
            <a:r>
              <a:rPr lang="en-US" sz="2000" dirty="0"/>
              <a:t>Ability to be routed around congested areas on the network</a:t>
            </a:r>
          </a:p>
          <a:p>
            <a:pPr>
              <a:buFont typeface="Wingdings" pitchFamily="2" charset="2"/>
              <a:buChar char="ü"/>
            </a:pPr>
            <a:r>
              <a:rPr lang="en-US" sz="2000" dirty="0"/>
              <a:t>Delay of less than 150 milliseconds (</a:t>
            </a:r>
            <a:r>
              <a:rPr lang="en-US" sz="2000" dirty="0" err="1"/>
              <a:t>ms</a:t>
            </a:r>
            <a:r>
              <a:rPr lang="en-US" sz="2000" dirty="0"/>
              <a:t>) across the network</a:t>
            </a:r>
          </a:p>
        </p:txBody>
      </p:sp>
    </p:spTree>
    <p:extLst>
      <p:ext uri="{BB962C8B-B14F-4D97-AF65-F5344CB8AC3E}">
        <p14:creationId xmlns:p14="http://schemas.microsoft.com/office/powerpoint/2010/main" val="2939711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Virtual </a:t>
            </a:r>
            <a:r>
              <a:rPr lang="en-US" dirty="0"/>
              <a:t>P</a:t>
            </a:r>
            <a:r>
              <a:rPr lang="en-US" dirty="0" smtClean="0"/>
              <a:t>rivate Network(VPN)</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sz="2000" dirty="0"/>
              <a:t>The Internet is a worldwide, publicly accessible IP network. Because of its vast global proliferation, it has become an attractive way to interconnect remote sites. </a:t>
            </a:r>
            <a:endParaRPr lang="en-US" sz="2000" dirty="0" smtClean="0"/>
          </a:p>
          <a:p>
            <a:r>
              <a:rPr lang="en-US" sz="2000" dirty="0" smtClean="0"/>
              <a:t>However</a:t>
            </a:r>
            <a:r>
              <a:rPr lang="en-US" sz="2000" dirty="0"/>
              <a:t>, the fact that it is a public infrastructure poses security risks to enterprises and their internal networks</a:t>
            </a:r>
            <a:r>
              <a:rPr lang="en-US" sz="2000" dirty="0" smtClean="0"/>
              <a:t>.</a:t>
            </a:r>
          </a:p>
          <a:p>
            <a:pPr algn="just"/>
            <a:r>
              <a:rPr lang="en-US" sz="2000" dirty="0" smtClean="0"/>
              <a:t>Fortunately</a:t>
            </a:r>
            <a:r>
              <a:rPr lang="en-US" sz="2000" dirty="0"/>
              <a:t>, VPN technology enables organizations to create private networks over the public Internet infrastructure that maintain confidentiality and security. </a:t>
            </a:r>
            <a:endParaRPr lang="en-US" sz="2000" dirty="0" smtClean="0"/>
          </a:p>
          <a:p>
            <a:pPr algn="just"/>
            <a:r>
              <a:rPr lang="en-US" sz="2000" dirty="0"/>
              <a:t>Organizations use VPNs to provide a virtual WAN infrastructure that connects branch offices, home </a:t>
            </a:r>
            <a:r>
              <a:rPr lang="en-US" sz="2000" dirty="0" smtClean="0"/>
              <a:t>offices and business </a:t>
            </a:r>
            <a:r>
              <a:rPr lang="en-US" sz="2000" dirty="0"/>
              <a:t>partner </a:t>
            </a:r>
            <a:r>
              <a:rPr lang="en-US" sz="2000" dirty="0" smtClean="0"/>
              <a:t>sites.</a:t>
            </a:r>
          </a:p>
          <a:p>
            <a:pPr algn="just"/>
            <a:r>
              <a:rPr lang="en-US" sz="2000" dirty="0"/>
              <a:t>To remain private, the traffic is encrypted. Instead of using a dedicated Layer 2 connection, such as a leased line, a VPN uses virtual connections that are routed through the Internet.</a:t>
            </a:r>
          </a:p>
        </p:txBody>
      </p:sp>
    </p:spTree>
    <p:extLst>
      <p:ext uri="{BB962C8B-B14F-4D97-AF65-F5344CB8AC3E}">
        <p14:creationId xmlns:p14="http://schemas.microsoft.com/office/powerpoint/2010/main" val="2680796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t>Benefits of VPN</a:t>
            </a:r>
            <a:endParaRPr lang="en-US" dirty="0"/>
          </a:p>
        </p:txBody>
      </p:sp>
      <p:sp>
        <p:nvSpPr>
          <p:cNvPr id="3" name="Content Placeholder 2"/>
          <p:cNvSpPr>
            <a:spLocks noGrp="1"/>
          </p:cNvSpPr>
          <p:nvPr>
            <p:ph idx="1"/>
          </p:nvPr>
        </p:nvSpPr>
        <p:spPr>
          <a:xfrm>
            <a:off x="457200" y="914400"/>
            <a:ext cx="8229600" cy="5211763"/>
          </a:xfrm>
        </p:spPr>
        <p:txBody>
          <a:bodyPr>
            <a:normAutofit lnSpcReduction="10000"/>
          </a:bodyPr>
          <a:lstStyle/>
          <a:p>
            <a:pPr algn="just"/>
            <a:r>
              <a:rPr lang="en-US" sz="2000" dirty="0" smtClean="0"/>
              <a:t>Remote </a:t>
            </a:r>
            <a:r>
              <a:rPr lang="en-US" sz="2000" dirty="0"/>
              <a:t>sites and teleworkers can connect securely to the corporate network from almost any place. </a:t>
            </a:r>
            <a:endParaRPr lang="en-US" sz="2000" dirty="0" smtClean="0"/>
          </a:p>
          <a:p>
            <a:pPr algn="just"/>
            <a:r>
              <a:rPr lang="en-US" sz="2000" dirty="0" smtClean="0"/>
              <a:t>Data </a:t>
            </a:r>
            <a:r>
              <a:rPr lang="en-US" sz="2000" dirty="0"/>
              <a:t>on a VPN is encrypted and undecipherable to anyone not entitled to have it. </a:t>
            </a:r>
            <a:endParaRPr lang="en-US" sz="2000" dirty="0" smtClean="0"/>
          </a:p>
          <a:p>
            <a:pPr algn="just"/>
            <a:r>
              <a:rPr lang="en-US" sz="2000" dirty="0" smtClean="0"/>
              <a:t>VPNs </a:t>
            </a:r>
            <a:r>
              <a:rPr lang="en-US" sz="2000" dirty="0"/>
              <a:t>bring remote hosts inside the firewall, giving them close to the same levels of access to network devices as if they were in a corporate office</a:t>
            </a:r>
            <a:r>
              <a:rPr lang="en-US" sz="2000" dirty="0" smtClean="0"/>
              <a:t>.</a:t>
            </a:r>
          </a:p>
          <a:p>
            <a:pPr marL="0" indent="0" algn="just">
              <a:buNone/>
            </a:pPr>
            <a:r>
              <a:rPr lang="en-US" sz="2000" dirty="0"/>
              <a:t>Consider these benefits when using VPNs:</a:t>
            </a:r>
          </a:p>
          <a:p>
            <a:pPr marL="0" indent="0" algn="just">
              <a:buNone/>
            </a:pPr>
            <a:r>
              <a:rPr lang="en-US" sz="2000" b="1" dirty="0" smtClean="0"/>
              <a:t>Cost </a:t>
            </a:r>
            <a:r>
              <a:rPr lang="en-US" sz="2000" b="1" dirty="0"/>
              <a:t>savings </a:t>
            </a:r>
            <a:r>
              <a:rPr lang="en-US" sz="2000" dirty="0"/>
              <a:t>- Organizations can use cost-effective, third-party Internet transport to connect remote offices and users to the main corporate site. This eliminates expensive dedicated WAN links and modem banks. By using broadband, VPNs reduce connectivity costs while increasing remote connection bandwidth.</a:t>
            </a:r>
          </a:p>
          <a:p>
            <a:pPr marL="0" indent="0" algn="just">
              <a:buNone/>
            </a:pPr>
            <a:r>
              <a:rPr lang="en-US" sz="2000" b="1" dirty="0"/>
              <a:t>Security</a:t>
            </a:r>
            <a:r>
              <a:rPr lang="en-US" sz="2000" dirty="0"/>
              <a:t> - Advanced encryption and authentication protocols protect data from unauthorized access. </a:t>
            </a:r>
          </a:p>
          <a:p>
            <a:pPr marL="0" indent="0" algn="just">
              <a:buNone/>
            </a:pPr>
            <a:r>
              <a:rPr lang="en-US" sz="2000" b="1" dirty="0"/>
              <a:t>Scalability</a:t>
            </a:r>
            <a:r>
              <a:rPr lang="en-US" sz="2000" dirty="0"/>
              <a:t> - VPNs use the Internet infrastructure within </a:t>
            </a:r>
            <a:r>
              <a:rPr lang="en-US" sz="2000" dirty="0" smtClean="0"/>
              <a:t>ISP, </a:t>
            </a:r>
            <a:r>
              <a:rPr lang="en-US" sz="2000" dirty="0"/>
              <a:t>making it easy for organizations to add new users. Organizations, big and small, are able to add large amounts of capacity without adding significant infrastructure.</a:t>
            </a:r>
          </a:p>
        </p:txBody>
      </p:sp>
    </p:spTree>
    <p:extLst>
      <p:ext uri="{BB962C8B-B14F-4D97-AF65-F5344CB8AC3E}">
        <p14:creationId xmlns:p14="http://schemas.microsoft.com/office/powerpoint/2010/main" val="2346200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381000"/>
          </a:xfrm>
        </p:spPr>
        <p:txBody>
          <a:bodyPr>
            <a:normAutofit fontScale="90000"/>
          </a:bodyPr>
          <a:lstStyle/>
          <a:p>
            <a:r>
              <a:rPr lang="en-US" b="1" dirty="0" smtClean="0"/>
              <a:t>IOS</a:t>
            </a:r>
            <a:br>
              <a:rPr lang="en-US" b="1" dirty="0" smtClean="0"/>
            </a:br>
            <a:endParaRPr lang="en-US" dirty="0"/>
          </a:p>
        </p:txBody>
      </p:sp>
      <p:sp>
        <p:nvSpPr>
          <p:cNvPr id="3" name="Content Placeholder 2"/>
          <p:cNvSpPr>
            <a:spLocks noGrp="1"/>
          </p:cNvSpPr>
          <p:nvPr>
            <p:ph idx="1"/>
          </p:nvPr>
        </p:nvSpPr>
        <p:spPr>
          <a:xfrm>
            <a:off x="457200" y="914400"/>
            <a:ext cx="8610600" cy="5211763"/>
          </a:xfrm>
        </p:spPr>
        <p:txBody>
          <a:bodyPr>
            <a:normAutofit/>
          </a:bodyPr>
          <a:lstStyle/>
          <a:p>
            <a:pPr algn="just"/>
            <a:r>
              <a:rPr lang="en-US" sz="2000" dirty="0" smtClean="0">
                <a:latin typeface="Times New Roman" pitchFamily="18" charset="0"/>
                <a:cs typeface="Times New Roman" pitchFamily="18" charset="0"/>
              </a:rPr>
              <a:t>The IOS </a:t>
            </a:r>
            <a:r>
              <a:rPr lang="en-US" sz="2000" dirty="0">
                <a:latin typeface="Times New Roman" pitchFamily="18" charset="0"/>
                <a:cs typeface="Times New Roman" pitchFamily="18" charset="0"/>
              </a:rPr>
              <a:t>is a proprietary kernel that provides routing, switching, internetworking</a:t>
            </a:r>
            <a:r>
              <a:rPr lang="en-US" sz="2000" dirty="0" smtClean="0">
                <a:latin typeface="Times New Roman" pitchFamily="18" charset="0"/>
                <a:cs typeface="Times New Roman" pitchFamily="18" charset="0"/>
              </a:rPr>
              <a:t>, and </a:t>
            </a:r>
            <a:r>
              <a:rPr lang="en-US" sz="2000" dirty="0">
                <a:latin typeface="Times New Roman" pitchFamily="18" charset="0"/>
                <a:cs typeface="Times New Roman" pitchFamily="18" charset="0"/>
              </a:rPr>
              <a:t>telecommunications features.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first IOS was written by William Yeager in 1986 </a:t>
            </a:r>
            <a:r>
              <a:rPr lang="en-US" sz="2000" dirty="0" smtClean="0">
                <a:latin typeface="Times New Roman" pitchFamily="18" charset="0"/>
                <a:cs typeface="Times New Roman" pitchFamily="18" charset="0"/>
              </a:rPr>
              <a:t>and enabled </a:t>
            </a:r>
            <a:r>
              <a:rPr lang="en-US" sz="2000" dirty="0">
                <a:latin typeface="Times New Roman" pitchFamily="18" charset="0"/>
                <a:cs typeface="Times New Roman" pitchFamily="18" charset="0"/>
              </a:rPr>
              <a:t>networked applications.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runs on most Cisco routers as well as a growing </a:t>
            </a:r>
            <a:r>
              <a:rPr lang="en-US" sz="2000" dirty="0" smtClean="0">
                <a:latin typeface="Times New Roman" pitchFamily="18" charset="0"/>
                <a:cs typeface="Times New Roman" pitchFamily="18" charset="0"/>
              </a:rPr>
              <a:t>number of </a:t>
            </a:r>
            <a:r>
              <a:rPr lang="en-US" sz="2000" dirty="0">
                <a:latin typeface="Times New Roman" pitchFamily="18" charset="0"/>
                <a:cs typeface="Times New Roman" pitchFamily="18" charset="0"/>
              </a:rPr>
              <a:t>Cisco Catalyst </a:t>
            </a:r>
            <a:r>
              <a:rPr lang="en-US" sz="2000" dirty="0" smtClean="0">
                <a:latin typeface="Times New Roman" pitchFamily="18" charset="0"/>
                <a:cs typeface="Times New Roman" pitchFamily="18" charset="0"/>
              </a:rPr>
              <a:t>switches.</a:t>
            </a:r>
          </a:p>
          <a:p>
            <a:r>
              <a:rPr lang="en-US" sz="2000" dirty="0"/>
              <a:t>S</a:t>
            </a:r>
            <a:r>
              <a:rPr lang="en-US" sz="2000" dirty="0" smtClean="0"/>
              <a:t>ome </a:t>
            </a:r>
            <a:r>
              <a:rPr lang="en-US" sz="2000" dirty="0"/>
              <a:t>important things that </a:t>
            </a:r>
            <a:r>
              <a:rPr lang="en-US" sz="2000" dirty="0" smtClean="0"/>
              <a:t>the IOS </a:t>
            </a:r>
            <a:r>
              <a:rPr lang="en-US" sz="2000" dirty="0"/>
              <a:t>software </a:t>
            </a:r>
            <a:r>
              <a:rPr lang="en-US" sz="2000" dirty="0" smtClean="0"/>
              <a:t>is responsible </a:t>
            </a:r>
            <a:r>
              <a:rPr lang="en-US" sz="2000" dirty="0"/>
              <a:t>for</a:t>
            </a:r>
            <a:r>
              <a:rPr lang="en-US" sz="2000" dirty="0" smtClean="0"/>
              <a:t>:</a:t>
            </a:r>
          </a:p>
          <a:p>
            <a:pPr>
              <a:buFont typeface="Wingdings" pitchFamily="2" charset="2"/>
              <a:buChar char="q"/>
            </a:pPr>
            <a:r>
              <a:rPr lang="en-US" sz="2000" dirty="0" smtClean="0"/>
              <a:t>Carrying </a:t>
            </a:r>
            <a:r>
              <a:rPr lang="en-US" sz="2000" dirty="0"/>
              <a:t>network protocols and functions</a:t>
            </a:r>
          </a:p>
          <a:p>
            <a:pPr>
              <a:buFont typeface="Wingdings" pitchFamily="2" charset="2"/>
              <a:buChar char="q"/>
            </a:pPr>
            <a:r>
              <a:rPr lang="en-US" sz="2000" dirty="0" smtClean="0"/>
              <a:t>Connecting </a:t>
            </a:r>
            <a:r>
              <a:rPr lang="en-US" sz="2000" dirty="0"/>
              <a:t>high-speed traffic between devices</a:t>
            </a:r>
          </a:p>
          <a:p>
            <a:pPr>
              <a:buFont typeface="Wingdings" pitchFamily="2" charset="2"/>
              <a:buChar char="q"/>
            </a:pPr>
            <a:r>
              <a:rPr lang="en-US" sz="2000" dirty="0" smtClean="0"/>
              <a:t>Adding </a:t>
            </a:r>
            <a:r>
              <a:rPr lang="en-US" sz="2000" dirty="0"/>
              <a:t>security to control access and stop unauthorized network use</a:t>
            </a:r>
          </a:p>
          <a:p>
            <a:pPr>
              <a:buFont typeface="Wingdings" pitchFamily="2" charset="2"/>
              <a:buChar char="q"/>
            </a:pPr>
            <a:r>
              <a:rPr lang="en-US" sz="2000" dirty="0" smtClean="0"/>
              <a:t>Providing </a:t>
            </a:r>
            <a:r>
              <a:rPr lang="en-US" sz="2000" dirty="0"/>
              <a:t>scalability for ease of network growth and redundancy</a:t>
            </a:r>
          </a:p>
          <a:p>
            <a:pPr>
              <a:buFont typeface="Wingdings" pitchFamily="2" charset="2"/>
              <a:buChar char="q"/>
            </a:pPr>
            <a:r>
              <a:rPr lang="en-US" sz="2000" dirty="0" smtClean="0"/>
              <a:t>Supplying </a:t>
            </a:r>
            <a:r>
              <a:rPr lang="en-US" sz="2000" dirty="0"/>
              <a:t>network reliability for connecting to network </a:t>
            </a:r>
            <a:r>
              <a:rPr lang="en-US" sz="2000" dirty="0" smtClean="0"/>
              <a:t>resources</a:t>
            </a:r>
          </a:p>
          <a:p>
            <a:pPr>
              <a:lnSpc>
                <a:spcPct val="90000"/>
              </a:lnSpc>
              <a:buClr>
                <a:schemeClr val="tx1"/>
              </a:buClr>
            </a:pPr>
            <a:r>
              <a:rPr lang="en-US" sz="2000" dirty="0"/>
              <a:t>Stored in flash memory </a:t>
            </a:r>
          </a:p>
          <a:p>
            <a:pPr lvl="1">
              <a:lnSpc>
                <a:spcPct val="90000"/>
              </a:lnSpc>
              <a:buClr>
                <a:schemeClr val="tx1"/>
              </a:buClr>
              <a:buFont typeface="Wingdings" pitchFamily="2" charset="2"/>
              <a:buChar char="§"/>
            </a:pPr>
            <a:r>
              <a:rPr lang="en-US" sz="1800" dirty="0"/>
              <a:t>contents in memory are not lost when the device loses power </a:t>
            </a:r>
          </a:p>
          <a:p>
            <a:pPr lvl="1">
              <a:lnSpc>
                <a:spcPct val="90000"/>
              </a:lnSpc>
              <a:buClr>
                <a:schemeClr val="tx1"/>
              </a:buClr>
              <a:buFont typeface="Wingdings" pitchFamily="2" charset="2"/>
              <a:buChar char="§"/>
            </a:pPr>
            <a:r>
              <a:rPr lang="en-US" sz="1800" dirty="0"/>
              <a:t>allows the IOS to be upgraded to newer versions </a:t>
            </a: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422529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dirty="0" smtClean="0"/>
              <a:t>Types of VPN</a:t>
            </a:r>
            <a:endParaRPr lang="en-US" dirty="0"/>
          </a:p>
        </p:txBody>
      </p:sp>
      <p:sp>
        <p:nvSpPr>
          <p:cNvPr id="3" name="Content Placeholder 2"/>
          <p:cNvSpPr>
            <a:spLocks noGrp="1"/>
          </p:cNvSpPr>
          <p:nvPr>
            <p:ph idx="1"/>
          </p:nvPr>
        </p:nvSpPr>
        <p:spPr>
          <a:xfrm>
            <a:off x="457200" y="990600"/>
            <a:ext cx="8229600" cy="5135563"/>
          </a:xfrm>
        </p:spPr>
        <p:txBody>
          <a:bodyPr/>
          <a:lstStyle/>
          <a:p>
            <a:pPr marL="0" indent="0">
              <a:buNone/>
            </a:pPr>
            <a:r>
              <a:rPr lang="en-US" sz="2400" b="1" dirty="0" smtClean="0"/>
              <a:t>Site-to-site </a:t>
            </a:r>
            <a:r>
              <a:rPr lang="en-US" sz="2400" b="1" dirty="0"/>
              <a:t>VPNs</a:t>
            </a:r>
            <a:endParaRPr lang="en-US" sz="2400" b="1" dirty="0" smtClean="0"/>
          </a:p>
          <a:p>
            <a:r>
              <a:rPr lang="en-US" sz="2000" dirty="0" smtClean="0"/>
              <a:t>Organizations </a:t>
            </a:r>
            <a:r>
              <a:rPr lang="en-US" sz="2000" dirty="0"/>
              <a:t>use site-to-site VPNs to connect dispersed locations in the same way as a leased line or Frame Relay connection is used. </a:t>
            </a:r>
            <a:endParaRPr lang="en-US" sz="2000" dirty="0" smtClean="0"/>
          </a:p>
          <a:p>
            <a:r>
              <a:rPr lang="en-US" sz="2000" dirty="0" smtClean="0"/>
              <a:t>Because </a:t>
            </a:r>
            <a:r>
              <a:rPr lang="en-US" sz="2000" dirty="0"/>
              <a:t>most organizations now have Internet access, it makes sense to take advantage of the benefits of site-to-site VPNs. </a:t>
            </a:r>
            <a:endParaRPr lang="en-US" sz="2000" dirty="0" smtClean="0"/>
          </a:p>
          <a:p>
            <a:r>
              <a:rPr lang="en-US" sz="2000" dirty="0"/>
              <a:t>In effect, a site-to-site VPN is an extension of classic WAN networking</a:t>
            </a:r>
            <a:r>
              <a:rPr lang="en-US" sz="2000" dirty="0" smtClean="0"/>
              <a:t>.</a:t>
            </a:r>
          </a:p>
          <a:p>
            <a:r>
              <a:rPr lang="en-US" sz="2000" dirty="0" smtClean="0"/>
              <a:t>Site-to-site </a:t>
            </a:r>
            <a:r>
              <a:rPr lang="en-US" sz="2000" dirty="0"/>
              <a:t>VPNs connect entire networks to each other. </a:t>
            </a:r>
            <a:endParaRPr lang="en-US" sz="2000" dirty="0" smtClean="0"/>
          </a:p>
          <a:p>
            <a:r>
              <a:rPr lang="en-US" sz="2000" dirty="0" smtClean="0"/>
              <a:t>For </a:t>
            </a:r>
            <a:r>
              <a:rPr lang="en-US" sz="2000" dirty="0"/>
              <a:t>example, they can connect a branch office network to a company headquarters network</a:t>
            </a:r>
            <a:r>
              <a:rPr lang="en-US" sz="2000" dirty="0" smtClean="0"/>
              <a:t>.</a:t>
            </a:r>
          </a:p>
          <a:p>
            <a:r>
              <a:rPr lang="en-US" sz="2000" dirty="0"/>
              <a:t>In a site-to-site VPN, hosts send and receive TCP/IP traffic through a VPN gateway, which could be a router, PIX firewall appliance, or an Adaptive Security Appliance (ASA).</a:t>
            </a:r>
          </a:p>
        </p:txBody>
      </p:sp>
    </p:spTree>
    <p:extLst>
      <p:ext uri="{BB962C8B-B14F-4D97-AF65-F5344CB8AC3E}">
        <p14:creationId xmlns:p14="http://schemas.microsoft.com/office/powerpoint/2010/main" val="203125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Types of </a:t>
            </a:r>
            <a:r>
              <a:rPr lang="en-US" dirty="0" smtClean="0"/>
              <a:t>VPN </a:t>
            </a:r>
            <a:r>
              <a:rPr lang="en-US" dirty="0" err="1" smtClean="0"/>
              <a:t>Cont</a:t>
            </a:r>
            <a:r>
              <a:rPr lang="en-US" dirty="0" smtClean="0"/>
              <a:t>…</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pPr marL="0" indent="0">
              <a:buNone/>
            </a:pPr>
            <a:r>
              <a:rPr lang="en-US" sz="2400" b="1" dirty="0" smtClean="0"/>
              <a:t>Remote </a:t>
            </a:r>
            <a:r>
              <a:rPr lang="en-US" sz="2400" b="1" dirty="0"/>
              <a:t>access VPNs</a:t>
            </a:r>
            <a:endParaRPr lang="en-US" sz="2400" b="1" dirty="0" smtClean="0"/>
          </a:p>
          <a:p>
            <a:r>
              <a:rPr lang="en-US" sz="2000" dirty="0" smtClean="0"/>
              <a:t>Mobile </a:t>
            </a:r>
            <a:r>
              <a:rPr lang="en-US" sz="2000" dirty="0"/>
              <a:t>users and telecommuters use remote access VPNs extensively. </a:t>
            </a:r>
            <a:endParaRPr lang="en-US" sz="2000" dirty="0" smtClean="0"/>
          </a:p>
          <a:p>
            <a:r>
              <a:rPr lang="en-US" sz="2000" dirty="0" smtClean="0"/>
              <a:t>In </a:t>
            </a:r>
            <a:r>
              <a:rPr lang="en-US" sz="2000" dirty="0"/>
              <a:t>the past, corporations supported remote users using dialup networks. This usually involved a toll call and incurring long distance charges to access the corporation. </a:t>
            </a:r>
            <a:endParaRPr lang="en-US" sz="2000" dirty="0" smtClean="0"/>
          </a:p>
          <a:p>
            <a:pPr algn="just"/>
            <a:r>
              <a:rPr lang="en-US" sz="2000" dirty="0"/>
              <a:t>In a remote-access VPN, each host typically has VPN client software</a:t>
            </a:r>
            <a:r>
              <a:rPr lang="en-US" sz="2000" dirty="0" smtClean="0"/>
              <a:t>.</a:t>
            </a:r>
          </a:p>
          <a:p>
            <a:pPr algn="just"/>
            <a:r>
              <a:rPr lang="en-US" sz="2000" dirty="0" smtClean="0"/>
              <a:t>Whenever </a:t>
            </a:r>
            <a:r>
              <a:rPr lang="en-US" sz="2000" dirty="0"/>
              <a:t>the host tries to send any traffic, the VPN client software encapsulates and encrypts that traffic before sending it over the Internet to the VPN gateway at the edge of the target network</a:t>
            </a:r>
            <a:r>
              <a:rPr lang="en-US" sz="2000" dirty="0" smtClean="0"/>
              <a:t>.</a:t>
            </a:r>
          </a:p>
          <a:p>
            <a:pPr algn="just"/>
            <a:endParaRPr lang="en-US" sz="2000" dirty="0"/>
          </a:p>
        </p:txBody>
      </p:sp>
    </p:spTree>
    <p:extLst>
      <p:ext uri="{BB962C8B-B14F-4D97-AF65-F5344CB8AC3E}">
        <p14:creationId xmlns:p14="http://schemas.microsoft.com/office/powerpoint/2010/main" val="2785427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dirty="0" smtClean="0"/>
              <a:t>Characteristics of VPN </a:t>
            </a:r>
            <a:endParaRPr lang="en-US" dirty="0"/>
          </a:p>
        </p:txBody>
      </p:sp>
      <p:sp>
        <p:nvSpPr>
          <p:cNvPr id="3" name="Content Placeholder 2"/>
          <p:cNvSpPr>
            <a:spLocks noGrp="1"/>
          </p:cNvSpPr>
          <p:nvPr>
            <p:ph idx="1"/>
          </p:nvPr>
        </p:nvSpPr>
        <p:spPr>
          <a:xfrm>
            <a:off x="457200" y="838200"/>
            <a:ext cx="8229600" cy="5287963"/>
          </a:xfrm>
        </p:spPr>
        <p:txBody>
          <a:bodyPr>
            <a:normAutofit/>
          </a:bodyPr>
          <a:lstStyle/>
          <a:p>
            <a:pPr algn="just"/>
            <a:r>
              <a:rPr lang="en-US" sz="2000" dirty="0"/>
              <a:t>VPNs use advanced encryption techniques and tunneling to permit organizations to establish secure, end-to-end, private network connections over the Internet</a:t>
            </a:r>
            <a:r>
              <a:rPr lang="en-US" sz="2000" dirty="0" smtClean="0"/>
              <a:t>.</a:t>
            </a:r>
          </a:p>
          <a:p>
            <a:pPr algn="just"/>
            <a:r>
              <a:rPr lang="en-US" sz="2000" dirty="0"/>
              <a:t>The foundation of a secure VPN is data confidentiality, data integrity, and authentication</a:t>
            </a:r>
            <a:r>
              <a:rPr lang="en-US" sz="2000" dirty="0" smtClean="0"/>
              <a:t>:</a:t>
            </a:r>
          </a:p>
          <a:p>
            <a:pPr marL="0" indent="0" algn="just">
              <a:buNone/>
            </a:pPr>
            <a:r>
              <a:rPr lang="en-US" sz="2000" b="1" dirty="0"/>
              <a:t>Data confidentiality </a:t>
            </a:r>
            <a:r>
              <a:rPr lang="en-US" sz="2000" dirty="0"/>
              <a:t>- A common security concern is protecting data from eavesdroppers. As a design feature, data confidentiality aims at protecting the contents of messages from interception by unauthenticated or unauthorized </a:t>
            </a:r>
            <a:r>
              <a:rPr lang="en-US" sz="2000" dirty="0" smtClean="0"/>
              <a:t>sources.</a:t>
            </a:r>
          </a:p>
          <a:p>
            <a:pPr marL="0" indent="0" algn="just">
              <a:buNone/>
            </a:pPr>
            <a:r>
              <a:rPr lang="en-US" sz="2000" b="1" dirty="0"/>
              <a:t>Data </a:t>
            </a:r>
            <a:r>
              <a:rPr lang="en-US" sz="2000" b="1" dirty="0" smtClean="0"/>
              <a:t>integrity </a:t>
            </a:r>
            <a:r>
              <a:rPr lang="en-US" sz="2000" dirty="0" smtClean="0"/>
              <a:t>- </a:t>
            </a:r>
            <a:r>
              <a:rPr lang="en-US" sz="2000" dirty="0"/>
              <a:t>guarantees that no tampering or alterations occur to data while it travels between the source and destination</a:t>
            </a:r>
            <a:r>
              <a:rPr lang="en-US" sz="2000" dirty="0" smtClean="0"/>
              <a:t>.</a:t>
            </a:r>
          </a:p>
          <a:p>
            <a:pPr marL="0" indent="0" algn="just">
              <a:buNone/>
            </a:pPr>
            <a:r>
              <a:rPr lang="en-US" sz="2000" b="1" dirty="0"/>
              <a:t>Authentication</a:t>
            </a:r>
            <a:r>
              <a:rPr lang="en-US" sz="2000" dirty="0"/>
              <a:t> - Authentication ensures that a message comes from an authentic source and goes to an authentic destination.</a:t>
            </a:r>
          </a:p>
        </p:txBody>
      </p:sp>
    </p:spTree>
    <p:extLst>
      <p:ext uri="{BB962C8B-B14F-4D97-AF65-F5344CB8AC3E}">
        <p14:creationId xmlns:p14="http://schemas.microsoft.com/office/powerpoint/2010/main" val="21146409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VPN Tunneling </a:t>
            </a:r>
            <a:endParaRPr lang="en-US" dirty="0"/>
          </a:p>
        </p:txBody>
      </p:sp>
      <p:sp>
        <p:nvSpPr>
          <p:cNvPr id="3" name="Content Placeholder 2"/>
          <p:cNvSpPr>
            <a:spLocks noGrp="1"/>
          </p:cNvSpPr>
          <p:nvPr>
            <p:ph idx="1"/>
          </p:nvPr>
        </p:nvSpPr>
        <p:spPr>
          <a:xfrm>
            <a:off x="457200" y="990600"/>
            <a:ext cx="8229600" cy="5135563"/>
          </a:xfrm>
        </p:spPr>
        <p:txBody>
          <a:bodyPr>
            <a:normAutofit/>
          </a:bodyPr>
          <a:lstStyle/>
          <a:p>
            <a:pPr algn="just"/>
            <a:r>
              <a:rPr lang="en-US" sz="2000" dirty="0"/>
              <a:t>Incorporating appropriate data confidentiality capabilities into a VPN ensures that only the intended sources and destinations are capable of interpreting the original message contents</a:t>
            </a:r>
            <a:r>
              <a:rPr lang="en-US" sz="2000" dirty="0" smtClean="0"/>
              <a:t>.</a:t>
            </a:r>
          </a:p>
          <a:p>
            <a:pPr algn="just"/>
            <a:r>
              <a:rPr lang="en-US" sz="2000" dirty="0"/>
              <a:t>Tunneling allows the use of public networks like the Internet to carry data for users as </a:t>
            </a:r>
            <a:r>
              <a:rPr lang="en-US" sz="2000" dirty="0" smtClean="0"/>
              <a:t>if the </a:t>
            </a:r>
            <a:r>
              <a:rPr lang="en-US" sz="2000" dirty="0"/>
              <a:t>users had access to a private network</a:t>
            </a:r>
            <a:r>
              <a:rPr lang="en-US" sz="2000" dirty="0" smtClean="0"/>
              <a:t>.</a:t>
            </a:r>
          </a:p>
          <a:p>
            <a:pPr algn="just"/>
            <a:r>
              <a:rPr lang="en-US" sz="2000" dirty="0" smtClean="0"/>
              <a:t> </a:t>
            </a:r>
            <a:r>
              <a:rPr lang="en-US" sz="2000" dirty="0"/>
              <a:t>Tunneling encapsulates an entire packet within another packet and sends the new, composite packet over a network</a:t>
            </a:r>
            <a:r>
              <a:rPr lang="en-US" sz="2000" dirty="0" smtClean="0"/>
              <a:t>.</a:t>
            </a:r>
          </a:p>
          <a:p>
            <a:pPr marL="0" indent="0" algn="just">
              <a:buNone/>
            </a:pPr>
            <a:r>
              <a:rPr lang="en-US" sz="2000" dirty="0"/>
              <a:t> </a:t>
            </a:r>
            <a:r>
              <a:rPr lang="en-US" sz="2000" dirty="0" smtClean="0"/>
              <a:t>  </a:t>
            </a:r>
            <a:endParaRPr 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75438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98202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dirty="0"/>
              <a:t>VPN </a:t>
            </a:r>
            <a:r>
              <a:rPr lang="en-US" dirty="0" smtClean="0"/>
              <a:t>Tunneling Cont..</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914400"/>
            <a:ext cx="8534400" cy="5333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9015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25227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dirty="0"/>
              <a:t>Access Methods</a:t>
            </a:r>
          </a:p>
        </p:txBody>
      </p:sp>
      <p:sp>
        <p:nvSpPr>
          <p:cNvPr id="3" name="Content Placeholder 2"/>
          <p:cNvSpPr>
            <a:spLocks noGrp="1"/>
          </p:cNvSpPr>
          <p:nvPr>
            <p:ph idx="1"/>
          </p:nvPr>
        </p:nvSpPr>
        <p:spPr>
          <a:xfrm>
            <a:off x="457200" y="914400"/>
            <a:ext cx="8229600" cy="5211763"/>
          </a:xfrm>
        </p:spPr>
        <p:txBody>
          <a:bodyPr/>
          <a:lstStyle/>
          <a:p>
            <a:pPr>
              <a:buClr>
                <a:schemeClr val="tx1"/>
              </a:buClr>
              <a:buFont typeface="Wingdings" pitchFamily="2" charset="2"/>
              <a:buChar char="q"/>
            </a:pPr>
            <a:r>
              <a:rPr lang="en-US" sz="2000" b="1" dirty="0"/>
              <a:t>Console</a:t>
            </a:r>
            <a:r>
              <a:rPr lang="en-US" sz="2000" dirty="0"/>
              <a:t> </a:t>
            </a:r>
          </a:p>
          <a:p>
            <a:pPr lvl="1">
              <a:buClr>
                <a:schemeClr val="tx1"/>
              </a:buClr>
              <a:buFont typeface="Arial" pitchFamily="34" charset="0"/>
              <a:buChar char="•"/>
            </a:pPr>
            <a:r>
              <a:rPr lang="en-US" sz="1800" dirty="0"/>
              <a:t>also known as the CTY line </a:t>
            </a:r>
          </a:p>
          <a:p>
            <a:pPr lvl="1">
              <a:buClr>
                <a:schemeClr val="tx1"/>
              </a:buClr>
              <a:buFont typeface="Arial" pitchFamily="34" charset="0"/>
              <a:buChar char="•"/>
            </a:pPr>
            <a:r>
              <a:rPr lang="en-US" sz="1800" dirty="0"/>
              <a:t>uses a low-speed connection to a computer or terminal </a:t>
            </a:r>
          </a:p>
          <a:p>
            <a:pPr lvl="1">
              <a:buClr>
                <a:schemeClr val="tx1"/>
              </a:buClr>
              <a:buFont typeface="Arial" pitchFamily="34" charset="0"/>
              <a:buChar char="•"/>
            </a:pPr>
            <a:r>
              <a:rPr lang="en-US" sz="1800" dirty="0"/>
              <a:t>a management port that provides out-of-band access </a:t>
            </a:r>
          </a:p>
          <a:p>
            <a:pPr lvl="1">
              <a:buClr>
                <a:schemeClr val="tx1"/>
              </a:buClr>
              <a:buFont typeface="Arial" pitchFamily="34" charset="0"/>
              <a:buChar char="•"/>
            </a:pPr>
            <a:r>
              <a:rPr lang="en-US" sz="1800" dirty="0"/>
              <a:t>used to access a device when the networking services have not been started or have failed </a:t>
            </a:r>
          </a:p>
          <a:p>
            <a:pPr lvl="1">
              <a:buClr>
                <a:schemeClr val="tx1"/>
              </a:buClr>
              <a:buFont typeface="Arial" pitchFamily="34" charset="0"/>
              <a:buChar char="•"/>
            </a:pPr>
            <a:r>
              <a:rPr lang="en-US" sz="1800" dirty="0"/>
              <a:t>initial configuration of the </a:t>
            </a:r>
            <a:r>
              <a:rPr lang="en-US" sz="1800" dirty="0" smtClean="0"/>
              <a:t>device</a:t>
            </a:r>
          </a:p>
          <a:p>
            <a:pPr lvl="1">
              <a:buClr>
                <a:schemeClr val="tx1"/>
              </a:buClr>
              <a:buFont typeface="Arial" pitchFamily="34" charset="0"/>
              <a:buChar char="•"/>
            </a:pPr>
            <a:r>
              <a:rPr lang="en-US" sz="1800" dirty="0"/>
              <a:t>password recovery </a:t>
            </a:r>
          </a:p>
          <a:p>
            <a:pPr lvl="1">
              <a:buClr>
                <a:schemeClr val="tx1"/>
              </a:buClr>
              <a:buFont typeface="Arial" pitchFamily="34" charset="0"/>
              <a:buChar char="•"/>
            </a:pPr>
            <a:r>
              <a:rPr lang="en-US" sz="1800" dirty="0"/>
              <a:t>disaster recovery procedures and troubleshooting when remote access is not possible</a:t>
            </a:r>
          </a:p>
          <a:p>
            <a:pPr marL="457200" lvl="1" indent="0">
              <a:buClr>
                <a:schemeClr val="tx1"/>
              </a:buClr>
              <a:buNone/>
            </a:pPr>
            <a:endParaRPr lang="en-US" sz="1800" dirty="0" smtClean="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990109"/>
            <a:ext cx="53340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6387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Access </a:t>
            </a:r>
            <a:r>
              <a:rPr lang="en-US" dirty="0" smtClean="0"/>
              <a:t>Methods </a:t>
            </a:r>
            <a:r>
              <a:rPr lang="en-US" dirty="0" err="1" smtClean="0"/>
              <a:t>Cont</a:t>
            </a:r>
            <a:r>
              <a:rPr lang="en-US" dirty="0" smtClean="0"/>
              <a:t>…</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pPr>
              <a:buClr>
                <a:schemeClr val="tx1"/>
              </a:buClr>
              <a:buFont typeface="Wingdings" pitchFamily="2" charset="2"/>
              <a:buChar char="q"/>
            </a:pPr>
            <a:r>
              <a:rPr lang="en-US" sz="2000" b="1" dirty="0"/>
              <a:t>Telnet or Secure Shell (SSH)  </a:t>
            </a:r>
          </a:p>
          <a:p>
            <a:pPr lvl="1">
              <a:buClr>
                <a:schemeClr val="tx1"/>
              </a:buClr>
              <a:buFont typeface="Arial" pitchFamily="34" charset="0"/>
              <a:buChar char="•"/>
            </a:pPr>
            <a:r>
              <a:rPr lang="en-US" sz="1800" dirty="0"/>
              <a:t>Telnet sessions require active networking services on the device </a:t>
            </a:r>
          </a:p>
          <a:p>
            <a:pPr lvl="1">
              <a:buClr>
                <a:schemeClr val="tx1"/>
              </a:buClr>
              <a:buFont typeface="Arial" pitchFamily="34" charset="0"/>
              <a:buChar char="•"/>
            </a:pPr>
            <a:r>
              <a:rPr lang="en-US" sz="1800" dirty="0"/>
              <a:t>network device must have at least one active interface configured with a Layer </a:t>
            </a:r>
            <a:r>
              <a:rPr lang="en-US" sz="1800"/>
              <a:t>3 </a:t>
            </a:r>
            <a:r>
              <a:rPr lang="en-US" sz="1800" smtClean="0"/>
              <a:t>address </a:t>
            </a:r>
            <a:endParaRPr lang="en-US" sz="1800" dirty="0"/>
          </a:p>
          <a:p>
            <a:pPr lvl="1">
              <a:buClr>
                <a:schemeClr val="tx1"/>
              </a:buClr>
              <a:buFont typeface="Arial" pitchFamily="34" charset="0"/>
              <a:buChar char="•"/>
            </a:pPr>
            <a:r>
              <a:rPr lang="en-US" sz="1800" dirty="0"/>
              <a:t>establish a password for virtual terminal line (VTY) connection</a:t>
            </a:r>
          </a:p>
          <a:p>
            <a:pPr lvl="1">
              <a:buClr>
                <a:schemeClr val="tx1"/>
              </a:buClr>
              <a:buFont typeface="Arial" pitchFamily="34" charset="0"/>
              <a:buChar char="•"/>
            </a:pPr>
            <a:r>
              <a:rPr lang="en-US" sz="1800" dirty="0"/>
              <a:t>SSH provides stronger password authentication than Telnet and uses encryption when transporting session data </a:t>
            </a:r>
          </a:p>
          <a:p>
            <a:pPr>
              <a:buFont typeface="Wingdings" pitchFamily="2" charset="2"/>
              <a:buChar char="q"/>
            </a:pPr>
            <a:r>
              <a:rPr lang="en-US" sz="2000" b="1" dirty="0" smtClean="0"/>
              <a:t>Auxiliary  </a:t>
            </a:r>
            <a:r>
              <a:rPr lang="en-US" dirty="0" smtClean="0"/>
              <a:t> </a:t>
            </a:r>
            <a:endParaRPr lang="en-US" dirty="0"/>
          </a:p>
          <a:p>
            <a:pPr lvl="1">
              <a:buClr>
                <a:schemeClr val="tx1"/>
              </a:buClr>
              <a:buFont typeface="Arial" pitchFamily="34" charset="0"/>
              <a:buChar char="•"/>
            </a:pPr>
            <a:r>
              <a:rPr lang="en-US" sz="1800" dirty="0"/>
              <a:t>establish a CLI session remotely via a telephone dialup connection using a modem connected to the AUX port </a:t>
            </a:r>
          </a:p>
          <a:p>
            <a:pPr lvl="1">
              <a:buClr>
                <a:schemeClr val="tx1"/>
              </a:buClr>
              <a:buFont typeface="Arial" pitchFamily="34" charset="0"/>
              <a:buChar char="•"/>
            </a:pPr>
            <a:r>
              <a:rPr lang="en-US" sz="1800" dirty="0"/>
              <a:t>can also be used locally when there are problems using the console port</a:t>
            </a:r>
          </a:p>
          <a:p>
            <a:endParaRPr lang="en-US" dirty="0"/>
          </a:p>
        </p:txBody>
      </p:sp>
    </p:spTree>
    <p:extLst>
      <p:ext uri="{BB962C8B-B14F-4D97-AF65-F5344CB8AC3E}">
        <p14:creationId xmlns:p14="http://schemas.microsoft.com/office/powerpoint/2010/main" val="30775606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a:t>Configuration Files</a:t>
            </a:r>
          </a:p>
        </p:txBody>
      </p:sp>
      <p:sp>
        <p:nvSpPr>
          <p:cNvPr id="3" name="Content Placeholder 2"/>
          <p:cNvSpPr>
            <a:spLocks noGrp="1"/>
          </p:cNvSpPr>
          <p:nvPr>
            <p:ph idx="1"/>
          </p:nvPr>
        </p:nvSpPr>
        <p:spPr>
          <a:xfrm>
            <a:off x="457200" y="914400"/>
            <a:ext cx="8382000" cy="5211763"/>
          </a:xfrm>
        </p:spPr>
        <p:txBody>
          <a:bodyPr>
            <a:normAutofit/>
          </a:bodyPr>
          <a:lstStyle/>
          <a:p>
            <a:pPr marL="0" indent="0">
              <a:buClr>
                <a:schemeClr val="tx1"/>
              </a:buClr>
              <a:buNone/>
            </a:pPr>
            <a:r>
              <a:rPr lang="en-US" sz="2000" dirty="0"/>
              <a:t>Network devices depend on two types of software for their operation: </a:t>
            </a:r>
            <a:endParaRPr lang="en-US" sz="2000" dirty="0" smtClean="0"/>
          </a:p>
          <a:p>
            <a:pPr>
              <a:buClr>
                <a:schemeClr val="tx1"/>
              </a:buClr>
              <a:buFont typeface="Courier New" pitchFamily="49" charset="0"/>
              <a:buChar char="o"/>
            </a:pPr>
            <a:r>
              <a:rPr lang="en-US" sz="2000" dirty="0"/>
              <a:t>O</a:t>
            </a:r>
            <a:r>
              <a:rPr lang="en-US" sz="2000" dirty="0" smtClean="0"/>
              <a:t>perating </a:t>
            </a:r>
            <a:r>
              <a:rPr lang="en-US" sz="2000" dirty="0"/>
              <a:t>system </a:t>
            </a:r>
            <a:endParaRPr lang="en-US" sz="2000" dirty="0" smtClean="0"/>
          </a:p>
          <a:p>
            <a:pPr>
              <a:buClr>
                <a:schemeClr val="tx1"/>
              </a:buClr>
              <a:buFont typeface="Courier New" pitchFamily="49" charset="0"/>
              <a:buChar char="o"/>
            </a:pPr>
            <a:r>
              <a:rPr lang="en-US" sz="2000" dirty="0" smtClean="0"/>
              <a:t>Configuration files </a:t>
            </a:r>
          </a:p>
          <a:p>
            <a:pPr>
              <a:buClr>
                <a:schemeClr val="tx1"/>
              </a:buClr>
            </a:pPr>
            <a:r>
              <a:rPr lang="en-US" sz="2000" dirty="0" smtClean="0"/>
              <a:t>Like </a:t>
            </a:r>
            <a:r>
              <a:rPr lang="en-US" sz="2000" dirty="0"/>
              <a:t>the operating system in any computer, the operating system facilitates the basic operation of the device's hardware components</a:t>
            </a:r>
            <a:r>
              <a:rPr lang="en-US" sz="2000" dirty="0" smtClean="0"/>
              <a:t>.</a:t>
            </a:r>
          </a:p>
          <a:p>
            <a:pPr>
              <a:buClr>
                <a:schemeClr val="tx1"/>
              </a:buClr>
            </a:pPr>
            <a:r>
              <a:rPr lang="en-US" sz="2000" dirty="0"/>
              <a:t>Configuration files contain the </a:t>
            </a:r>
            <a:r>
              <a:rPr lang="en-US" sz="2000" dirty="0" smtClean="0"/>
              <a:t>IOS </a:t>
            </a:r>
            <a:r>
              <a:rPr lang="en-US" sz="2000" dirty="0"/>
              <a:t>software commands used to customize the functionality of a </a:t>
            </a:r>
            <a:r>
              <a:rPr lang="en-US" sz="2000" dirty="0" smtClean="0"/>
              <a:t>device</a:t>
            </a:r>
            <a:r>
              <a:rPr lang="en-US" sz="2000" dirty="0"/>
              <a:t>. </a:t>
            </a:r>
            <a:endParaRPr lang="en-US" sz="2000" dirty="0" smtClean="0"/>
          </a:p>
          <a:p>
            <a:pPr marL="0" indent="0">
              <a:buClr>
                <a:schemeClr val="tx1"/>
              </a:buClr>
              <a:buNone/>
            </a:pPr>
            <a:endParaRPr lang="en-US" sz="1800" dirty="0" smtClean="0"/>
          </a:p>
          <a:p>
            <a:pPr marL="0" indent="0">
              <a:buClr>
                <a:schemeClr val="tx1"/>
              </a:buClr>
              <a:buNone/>
            </a:pPr>
            <a:r>
              <a:rPr lang="en-US" sz="2000" b="1" dirty="0" smtClean="0"/>
              <a:t>Types </a:t>
            </a:r>
            <a:r>
              <a:rPr lang="en-US" sz="2000" b="1" dirty="0"/>
              <a:t>of Configuration Files </a:t>
            </a:r>
          </a:p>
          <a:p>
            <a:pPr marL="0" indent="0">
              <a:buClr>
                <a:schemeClr val="tx1"/>
              </a:buClr>
              <a:buNone/>
            </a:pPr>
            <a:r>
              <a:rPr lang="en-US" sz="2000" dirty="0" smtClean="0"/>
              <a:t>A </a:t>
            </a:r>
            <a:r>
              <a:rPr lang="en-US" sz="2000" dirty="0"/>
              <a:t>Cisco network device contains two configuration files: </a:t>
            </a:r>
          </a:p>
          <a:p>
            <a:pPr>
              <a:buClr>
                <a:schemeClr val="tx1"/>
              </a:buClr>
            </a:pPr>
            <a:r>
              <a:rPr lang="en-US" sz="2000" dirty="0"/>
              <a:t>The running configuration file - used during the current operation of the device </a:t>
            </a:r>
          </a:p>
          <a:p>
            <a:pPr>
              <a:buClr>
                <a:schemeClr val="tx1"/>
              </a:buClr>
            </a:pPr>
            <a:r>
              <a:rPr lang="en-US" sz="2000" dirty="0"/>
              <a:t>The startup configuration file - used as the backup configuration and is loaded when the device is started</a:t>
            </a:r>
            <a:endParaRPr lang="en-US" dirty="0"/>
          </a:p>
        </p:txBody>
      </p:sp>
    </p:spTree>
    <p:extLst>
      <p:ext uri="{BB962C8B-B14F-4D97-AF65-F5344CB8AC3E}">
        <p14:creationId xmlns:p14="http://schemas.microsoft.com/office/powerpoint/2010/main" val="8499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a:t>Configuration </a:t>
            </a:r>
            <a:r>
              <a:rPr lang="en-US" dirty="0" smtClean="0"/>
              <a:t>Files </a:t>
            </a:r>
            <a:r>
              <a:rPr lang="en-US" dirty="0" err="1" smtClean="0"/>
              <a:t>Cont</a:t>
            </a:r>
            <a:r>
              <a:rPr lang="en-US" dirty="0" smtClean="0"/>
              <a:t>…</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r>
              <a:rPr lang="en-US" dirty="0"/>
              <a:t>Startup Configuration </a:t>
            </a:r>
            <a:r>
              <a:rPr lang="en-US" dirty="0" smtClean="0"/>
              <a:t>File</a:t>
            </a:r>
          </a:p>
          <a:p>
            <a:pPr algn="just"/>
            <a:r>
              <a:rPr lang="en-US" sz="2000" dirty="0" smtClean="0"/>
              <a:t>The </a:t>
            </a:r>
            <a:r>
              <a:rPr lang="en-US" sz="2000" dirty="0"/>
              <a:t>startup configuration file (startup-</a:t>
            </a:r>
            <a:r>
              <a:rPr lang="en-US" sz="2000" dirty="0" err="1"/>
              <a:t>config</a:t>
            </a:r>
            <a:r>
              <a:rPr lang="en-US" sz="2000" dirty="0"/>
              <a:t>) is used during system startup to configure the device. </a:t>
            </a:r>
            <a:endParaRPr lang="en-US" sz="2000" dirty="0" smtClean="0"/>
          </a:p>
          <a:p>
            <a:pPr algn="just"/>
            <a:r>
              <a:rPr lang="en-US" sz="2000" dirty="0" smtClean="0"/>
              <a:t>The </a:t>
            </a:r>
            <a:r>
              <a:rPr lang="en-US" sz="2000" dirty="0"/>
              <a:t>startup configuration file or startup-</a:t>
            </a:r>
            <a:r>
              <a:rPr lang="en-US" sz="2000" dirty="0" err="1"/>
              <a:t>config</a:t>
            </a:r>
            <a:r>
              <a:rPr lang="en-US" sz="2000" dirty="0"/>
              <a:t> file is stored in non-volatile RAM (NVRAM). Since NVRAM is non-volatile, when the Cisco device is turned off, the file remains intact. </a:t>
            </a:r>
            <a:endParaRPr lang="en-US" sz="2000" dirty="0" smtClean="0"/>
          </a:p>
          <a:p>
            <a:pPr algn="just"/>
            <a:r>
              <a:rPr lang="en-US" sz="2000" dirty="0" smtClean="0"/>
              <a:t>The </a:t>
            </a:r>
            <a:r>
              <a:rPr lang="en-US" sz="2000" dirty="0"/>
              <a:t>startup-</a:t>
            </a:r>
            <a:r>
              <a:rPr lang="en-US" sz="2000" dirty="0" err="1"/>
              <a:t>config</a:t>
            </a:r>
            <a:r>
              <a:rPr lang="en-US" sz="2000" dirty="0"/>
              <a:t> files are loaded into RAM each time the </a:t>
            </a:r>
            <a:r>
              <a:rPr lang="en-US" sz="2000" dirty="0" smtClean="0"/>
              <a:t>device is </a:t>
            </a:r>
            <a:r>
              <a:rPr lang="en-US" sz="2000" dirty="0"/>
              <a:t>started or reloaded. Once the configuration file is loaded into RAM, it is considered the running configuration or running-</a:t>
            </a:r>
            <a:r>
              <a:rPr lang="en-US" sz="2000" dirty="0" err="1"/>
              <a:t>config</a:t>
            </a:r>
            <a:r>
              <a:rPr lang="en-US" sz="2000" dirty="0"/>
              <a:t>.</a:t>
            </a:r>
          </a:p>
        </p:txBody>
      </p:sp>
    </p:spTree>
    <p:extLst>
      <p:ext uri="{BB962C8B-B14F-4D97-AF65-F5344CB8AC3E}">
        <p14:creationId xmlns:p14="http://schemas.microsoft.com/office/powerpoint/2010/main" val="22433667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Configuration Files </a:t>
            </a:r>
            <a:r>
              <a:rPr lang="en-US" dirty="0" err="1"/>
              <a:t>Cont</a:t>
            </a:r>
            <a:r>
              <a:rPr lang="en-US" dirty="0"/>
              <a:t>…</a:t>
            </a:r>
          </a:p>
        </p:txBody>
      </p:sp>
      <p:sp>
        <p:nvSpPr>
          <p:cNvPr id="3" name="Content Placeholder 2"/>
          <p:cNvSpPr>
            <a:spLocks noGrp="1"/>
          </p:cNvSpPr>
          <p:nvPr>
            <p:ph idx="1"/>
          </p:nvPr>
        </p:nvSpPr>
        <p:spPr>
          <a:xfrm>
            <a:off x="457200" y="1143000"/>
            <a:ext cx="8229600" cy="4983163"/>
          </a:xfrm>
        </p:spPr>
        <p:txBody>
          <a:bodyPr>
            <a:normAutofit/>
          </a:bodyPr>
          <a:lstStyle/>
          <a:p>
            <a:r>
              <a:rPr lang="en-US" dirty="0"/>
              <a:t>Running Configuration</a:t>
            </a:r>
          </a:p>
          <a:p>
            <a:r>
              <a:rPr lang="en-US" sz="2000" dirty="0"/>
              <a:t>Once in RAM, this configuration is used to operate the network device. </a:t>
            </a:r>
          </a:p>
          <a:p>
            <a:pPr algn="just"/>
            <a:r>
              <a:rPr lang="en-US" sz="2000" dirty="0" smtClean="0"/>
              <a:t>The </a:t>
            </a:r>
            <a:r>
              <a:rPr lang="en-US" sz="2000" dirty="0"/>
              <a:t>running configuration is modified when the network administrator performs device configuration. Changes to the running configuration will immediately affect the operation of the Cisco device. </a:t>
            </a:r>
            <a:endParaRPr lang="en-US" sz="2000" dirty="0" smtClean="0"/>
          </a:p>
          <a:p>
            <a:pPr algn="just"/>
            <a:r>
              <a:rPr lang="en-US" sz="2000" dirty="0" smtClean="0"/>
              <a:t>Because </a:t>
            </a:r>
            <a:r>
              <a:rPr lang="en-US" sz="2000" dirty="0"/>
              <a:t>the running configuration file is in RAM, it is lost if the power to the device is turned off or if the device is restarted</a:t>
            </a:r>
            <a:r>
              <a:rPr lang="en-US" sz="2000" dirty="0" smtClean="0"/>
              <a:t>.</a:t>
            </a:r>
          </a:p>
          <a:p>
            <a:pPr algn="just"/>
            <a:r>
              <a:rPr lang="en-US" sz="2000" dirty="0" smtClean="0"/>
              <a:t> </a:t>
            </a:r>
            <a:r>
              <a:rPr lang="en-US" sz="2000" dirty="0"/>
              <a:t>Changes made to the running-</a:t>
            </a:r>
            <a:r>
              <a:rPr lang="en-US" sz="2000" dirty="0" err="1"/>
              <a:t>config</a:t>
            </a:r>
            <a:r>
              <a:rPr lang="en-US" sz="2000" dirty="0"/>
              <a:t> file will also be lost if they are not saved to the startup-</a:t>
            </a:r>
            <a:r>
              <a:rPr lang="en-US" sz="2000" dirty="0" err="1"/>
              <a:t>config</a:t>
            </a:r>
            <a:r>
              <a:rPr lang="en-US" sz="2000" dirty="0"/>
              <a:t> file before the device is powered down. </a:t>
            </a:r>
          </a:p>
        </p:txBody>
      </p:sp>
    </p:spTree>
    <p:extLst>
      <p:ext uri="{BB962C8B-B14F-4D97-AF65-F5344CB8AC3E}">
        <p14:creationId xmlns:p14="http://schemas.microsoft.com/office/powerpoint/2010/main" val="10075721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Configuration Files </a:t>
            </a:r>
            <a:r>
              <a:rPr lang="en-US" dirty="0" err="1"/>
              <a:t>Cont</a:t>
            </a:r>
            <a:r>
              <a:rPr lang="en-US" dirty="0"/>
              <a:t>…</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990600"/>
            <a:ext cx="8534400" cy="5333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41288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5844</TotalTime>
  <Words>2964</Words>
  <Application>Microsoft Office PowerPoint</Application>
  <PresentationFormat>On-screen Show (4:3)</PresentationFormat>
  <Paragraphs>219</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Network Device  and Configuration (ITec4113) </vt:lpstr>
      <vt:lpstr>Introduction </vt:lpstr>
      <vt:lpstr>IOS </vt:lpstr>
      <vt:lpstr>Access Methods</vt:lpstr>
      <vt:lpstr>Access Methods Cont…</vt:lpstr>
      <vt:lpstr>Configuration Files</vt:lpstr>
      <vt:lpstr>Configuration Files Cont…</vt:lpstr>
      <vt:lpstr>Configuration Files Cont…</vt:lpstr>
      <vt:lpstr>Configuration Files Cont…</vt:lpstr>
      <vt:lpstr>IOS Modes</vt:lpstr>
      <vt:lpstr>IOS Modes Cont…</vt:lpstr>
      <vt:lpstr>IOS Modes Cont…</vt:lpstr>
      <vt:lpstr>IOS Modes Cont…</vt:lpstr>
      <vt:lpstr>IOS Modes Cont…</vt:lpstr>
      <vt:lpstr>IOS Modes Cont…</vt:lpstr>
      <vt:lpstr>Cisco Discovery Protocol (CDP)</vt:lpstr>
      <vt:lpstr>Cisco Discovery Protocol (CDP) Cont..</vt:lpstr>
      <vt:lpstr>Cisco Discovery Protocol (CDP) Cont..</vt:lpstr>
      <vt:lpstr>virtual LAN (VLAN)</vt:lpstr>
      <vt:lpstr>virtual LAN (VLAN) Cont…</vt:lpstr>
      <vt:lpstr>Benefits of a VLAN </vt:lpstr>
      <vt:lpstr>Benefits of a VLAN Cont…</vt:lpstr>
      <vt:lpstr>VLAN ID Ranges </vt:lpstr>
      <vt:lpstr>VLAN ID Ranges Cont…</vt:lpstr>
      <vt:lpstr>Types of VLAN</vt:lpstr>
      <vt:lpstr>Types of VLAN Cont…</vt:lpstr>
      <vt:lpstr>Types of VLAN Cont…</vt:lpstr>
      <vt:lpstr>Virtual Private Network(VPN)</vt:lpstr>
      <vt:lpstr>Benefits of VPN</vt:lpstr>
      <vt:lpstr>Types of VPN</vt:lpstr>
      <vt:lpstr>Types of VPN Cont…</vt:lpstr>
      <vt:lpstr>Characteristics of VPN </vt:lpstr>
      <vt:lpstr>VPN Tunneling </vt:lpstr>
      <vt:lpstr>VPN Tunneling Cont..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86</cp:revision>
  <dcterms:created xsi:type="dcterms:W3CDTF">2018-02-27T01:41:05Z</dcterms:created>
  <dcterms:modified xsi:type="dcterms:W3CDTF">2019-04-05T02:04:11Z</dcterms:modified>
</cp:coreProperties>
</file>