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7" r:id="rId1"/>
  </p:sldMasterIdLst>
  <p:notesMasterIdLst>
    <p:notesMasterId r:id="rId27"/>
  </p:notesMasterIdLst>
  <p:handoutMasterIdLst>
    <p:handoutMasterId r:id="rId28"/>
  </p:handoutMasterIdLst>
  <p:sldIdLst>
    <p:sldId id="295" r:id="rId2"/>
    <p:sldId id="414" r:id="rId3"/>
    <p:sldId id="410" r:id="rId4"/>
    <p:sldId id="389" r:id="rId5"/>
    <p:sldId id="390" r:id="rId6"/>
    <p:sldId id="413" r:id="rId7"/>
    <p:sldId id="412" r:id="rId8"/>
    <p:sldId id="271" r:id="rId9"/>
    <p:sldId id="418" r:id="rId10"/>
    <p:sldId id="391" r:id="rId11"/>
    <p:sldId id="279" r:id="rId12"/>
    <p:sldId id="280" r:id="rId13"/>
    <p:sldId id="281" r:id="rId14"/>
    <p:sldId id="282" r:id="rId15"/>
    <p:sldId id="283" r:id="rId16"/>
    <p:sldId id="285" r:id="rId17"/>
    <p:sldId id="288" r:id="rId18"/>
    <p:sldId id="291" r:id="rId19"/>
    <p:sldId id="416" r:id="rId20"/>
    <p:sldId id="417" r:id="rId21"/>
    <p:sldId id="419" r:id="rId22"/>
    <p:sldId id="420" r:id="rId23"/>
    <p:sldId id="421" r:id="rId24"/>
    <p:sldId id="422" r:id="rId25"/>
    <p:sldId id="423"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FFB1"/>
    <a:srgbClr val="5EF1FC"/>
    <a:srgbClr val="CCCCFF"/>
    <a:srgbClr val="FF66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255" autoAdjust="0"/>
  </p:normalViewPr>
  <p:slideViewPr>
    <p:cSldViewPr>
      <p:cViewPr varScale="1">
        <p:scale>
          <a:sx n="70" d="100"/>
          <a:sy n="70" d="100"/>
        </p:scale>
        <p:origin x="124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9C09527-F0B1-4C3A-8934-3A11C78A611D}" type="slidenum">
              <a:rPr lang="fr-FR"/>
              <a:pPr>
                <a:defRPr/>
              </a:pPr>
              <a:t>‹#›</a:t>
            </a:fld>
            <a:endParaRPr lang="fr-FR"/>
          </a:p>
        </p:txBody>
      </p:sp>
    </p:spTree>
    <p:extLst>
      <p:ext uri="{BB962C8B-B14F-4D97-AF65-F5344CB8AC3E}">
        <p14:creationId xmlns:p14="http://schemas.microsoft.com/office/powerpoint/2010/main" val="3641683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DD42B3F-3C3C-4FDF-82CB-46FB42C743EF}" type="slidenum">
              <a:rPr lang="fr-FR"/>
              <a:pPr>
                <a:defRPr/>
              </a:pPr>
              <a:t>‹#›</a:t>
            </a:fld>
            <a:endParaRPr lang="fr-FR"/>
          </a:p>
        </p:txBody>
      </p:sp>
    </p:spTree>
    <p:extLst>
      <p:ext uri="{BB962C8B-B14F-4D97-AF65-F5344CB8AC3E}">
        <p14:creationId xmlns:p14="http://schemas.microsoft.com/office/powerpoint/2010/main" val="260139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032C2FC-1DD1-44B3-814D-5AFEC1F638D9}" type="slidenum">
              <a:rPr lang="fr-FR" smtClean="0"/>
              <a:pPr/>
              <a:t>1</a:t>
            </a:fld>
            <a:endParaRPr lang="fr-FR"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32995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B182D64-EE87-4F58-BB1B-F85526C467FB}" type="slidenum">
              <a:rPr lang="fr-FR" smtClean="0"/>
              <a:pPr/>
              <a:t>12</a:t>
            </a:fld>
            <a:endParaRPr lang="fr-FR"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455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29FAF9D-DF63-4BA0-850B-7947672CDF63}" type="slidenum">
              <a:rPr lang="fr-FR" smtClean="0"/>
              <a:pPr/>
              <a:t>13</a:t>
            </a:fld>
            <a:endParaRPr lang="fr-FR"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80214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53FE2F3-2C13-4E70-8D65-A722A902B689}" type="slidenum">
              <a:rPr lang="fr-FR" smtClean="0"/>
              <a:pPr/>
              <a:t>14</a:t>
            </a:fld>
            <a:endParaRPr lang="fr-FR"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674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8D0E56B-D8AA-4D55-B084-3B779959A1EC}" type="slidenum">
              <a:rPr lang="fr-FR" smtClean="0"/>
              <a:pPr/>
              <a:t>15</a:t>
            </a:fld>
            <a:endParaRPr lang="fr-FR"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36725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AE006CE-A276-489E-B7C8-424D3D5660A0}" type="slidenum">
              <a:rPr lang="fr-FR" smtClean="0"/>
              <a:pPr/>
              <a:t>16</a:t>
            </a:fld>
            <a:endParaRPr lang="fr-FR"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25391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CDBE795-39E4-4CCF-AB09-0AE6949AEE2F}" type="slidenum">
              <a:rPr lang="fr-FR" smtClean="0"/>
              <a:pPr/>
              <a:t>17</a:t>
            </a:fld>
            <a:endParaRPr lang="fr-FR"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9091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20D5459-95D0-41A8-9A85-4E74E85A7F54}" type="slidenum">
              <a:rPr lang="fr-FR" smtClean="0"/>
              <a:pPr/>
              <a:t>18</a:t>
            </a:fld>
            <a:endParaRPr lang="fr-FR"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17264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5EF8FC22-6FBC-45B8-BD95-B0D32E3AB1E7}" type="slidenum">
              <a:rPr lang="fr-FR" smtClean="0"/>
              <a:pPr/>
              <a:t>19</a:t>
            </a:fld>
            <a:endParaRPr lang="fr-FR" smtClean="0"/>
          </a:p>
        </p:txBody>
      </p:sp>
    </p:spTree>
    <p:extLst>
      <p:ext uri="{BB962C8B-B14F-4D97-AF65-F5344CB8AC3E}">
        <p14:creationId xmlns:p14="http://schemas.microsoft.com/office/powerpoint/2010/main" val="313572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Detail of security</a:t>
            </a:r>
            <a:r>
              <a:rPr lang="en-US" baseline="0" dirty="0" smtClean="0"/>
              <a:t> policies are discussed in the last chapter of this course.</a:t>
            </a:r>
            <a:endParaRPr lang="en-US" dirty="0"/>
          </a:p>
        </p:txBody>
      </p:sp>
      <p:sp>
        <p:nvSpPr>
          <p:cNvPr id="4" name="Slide Number Placeholder 3"/>
          <p:cNvSpPr>
            <a:spLocks noGrp="1"/>
          </p:cNvSpPr>
          <p:nvPr>
            <p:ph type="sldNum" sz="quarter" idx="10"/>
          </p:nvPr>
        </p:nvSpPr>
        <p:spPr/>
        <p:txBody>
          <a:bodyPr/>
          <a:lstStyle/>
          <a:p>
            <a:pPr>
              <a:defRPr/>
            </a:pPr>
            <a:fld id="{7DD42B3F-3C3C-4FDF-82CB-46FB42C743EF}" type="slidenum">
              <a:rPr lang="fr-FR" smtClean="0"/>
              <a:pPr>
                <a:defRPr/>
              </a:pPr>
              <a:t>20</a:t>
            </a:fld>
            <a:endParaRPr lang="fr-FR"/>
          </a:p>
        </p:txBody>
      </p:sp>
    </p:spTree>
    <p:extLst>
      <p:ext uri="{BB962C8B-B14F-4D97-AF65-F5344CB8AC3E}">
        <p14:creationId xmlns:p14="http://schemas.microsoft.com/office/powerpoint/2010/main" val="2435846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Three-way handshake opens the port in the server, an intruder can enter the system  because while one port remains open, the server can still entertain other three-way handshakes from other clients that want to communicate with it (this situation is true both</a:t>
            </a:r>
            <a:r>
              <a:rPr lang="en-US" baseline="0" dirty="0" smtClean="0"/>
              <a:t> in TCP and UDP transport protocols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7DD42B3F-3C3C-4FDF-82CB-46FB42C743EF}" type="slidenum">
              <a:rPr lang="fr-FR" smtClean="0"/>
              <a:pPr>
                <a:defRPr/>
              </a:pPr>
              <a:t>21</a:t>
            </a:fld>
            <a:endParaRPr lang="fr-FR"/>
          </a:p>
        </p:txBody>
      </p:sp>
    </p:spTree>
    <p:extLst>
      <p:ext uri="{BB962C8B-B14F-4D97-AF65-F5344CB8AC3E}">
        <p14:creationId xmlns:p14="http://schemas.microsoft.com/office/powerpoint/2010/main" val="40347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5C260DA-446A-4BDF-91AB-25A7BB4F1453}" type="slidenum">
              <a:rPr lang="fr-FR" smtClean="0"/>
              <a:pPr/>
              <a:t>3</a:t>
            </a:fld>
            <a:endParaRPr lang="fr-FR"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5514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false negative in case of un-updated anti-virus software</a:t>
            </a:r>
            <a:r>
              <a:rPr lang="en-US" baseline="0" dirty="0" smtClean="0"/>
              <a:t> for scanning a system. </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7DD42B3F-3C3C-4FDF-82CB-46FB42C743EF}" type="slidenum">
              <a:rPr lang="fr-FR" smtClean="0"/>
              <a:pPr>
                <a:defRPr/>
              </a:pPr>
              <a:t>24</a:t>
            </a:fld>
            <a:endParaRPr lang="fr-FR"/>
          </a:p>
        </p:txBody>
      </p:sp>
    </p:spTree>
    <p:extLst>
      <p:ext uri="{BB962C8B-B14F-4D97-AF65-F5344CB8AC3E}">
        <p14:creationId xmlns:p14="http://schemas.microsoft.com/office/powerpoint/2010/main" val="25025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EB14E0D-EFC1-4DF1-B9CD-9481640C86CE}" type="slidenum">
              <a:rPr lang="fr-FR" smtClean="0"/>
              <a:pPr/>
              <a:t>4</a:t>
            </a:fld>
            <a:endParaRPr lang="fr-FR"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7757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7488BD-6B55-49C0-A548-7676379D1006}" type="slidenum">
              <a:rPr lang="fr-FR" smtClean="0"/>
              <a:pPr/>
              <a:t>5</a:t>
            </a:fld>
            <a:endParaRPr lang="fr-FR"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98820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53A81E2-8FAE-49C8-A6E6-C392E3BC4607}" type="slidenum">
              <a:rPr lang="fr-FR" smtClean="0"/>
              <a:pPr/>
              <a:t>6</a:t>
            </a:fld>
            <a:endParaRPr lang="fr-FR"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00917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AF34868-E6CA-490C-9205-2EEAC881E2A3}" type="slidenum">
              <a:rPr lang="fr-FR" smtClean="0"/>
              <a:pPr/>
              <a:t>7</a:t>
            </a:fld>
            <a:endParaRPr lang="fr-FR"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12478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9BB8EDC-B3C1-48C7-B95B-3C1ABFE61E9D}" type="slidenum">
              <a:rPr lang="fr-FR" smtClean="0"/>
              <a:pPr/>
              <a:t>8</a:t>
            </a:fld>
            <a:endParaRPr lang="fr-FR"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8706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1528C65-4518-40A3-9A45-CC0FFB8132CC}" type="slidenum">
              <a:rPr lang="fr-FR" smtClean="0"/>
              <a:pPr/>
              <a:t>10</a:t>
            </a:fld>
            <a:endParaRPr lang="fr-FR"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8715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7C25716-8B1A-4496-9239-9D6B3562D32F}" type="slidenum">
              <a:rPr lang="fr-FR" smtClean="0"/>
              <a:pPr/>
              <a:t>11</a:t>
            </a:fld>
            <a:endParaRPr lang="fr-FR"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2400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7A3966-6A64-41A0-AEEF-50385ED745A4}"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66046"/>
      </p:ext>
    </p:extLst>
  </p:cSld>
  <p:clrMapOvr>
    <a:masterClrMapping/>
  </p:clrMapOvr>
  <p:transition spd="slow">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FB440B-AE3A-46BA-BBDA-C688F6391B19}"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0741238"/>
      </p:ext>
    </p:extLst>
  </p:cSld>
  <p:clrMapOvr>
    <a:masterClrMapping/>
  </p:clrMapOvr>
  <p:transition spd="slow">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2535B-B7BF-4B23-ADC9-771E1A7CC89A}"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2203049"/>
      </p:ext>
    </p:extLst>
  </p:cSld>
  <p:clrMapOvr>
    <a:masterClrMapping/>
  </p:clrMapOvr>
  <p:transition spd="slow">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E0B1EC1-2600-4BEA-A044-B173CD04890F}" type="datetime1">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320409"/>
      </p:ext>
    </p:extLst>
  </p:cSld>
  <p:clrMapOvr>
    <a:masterClrMapping/>
  </p:clrMapOvr>
  <p:transition spd="slow">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8D1182-047C-41F5-A1DB-61A0EB923553}" type="datetime1">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1288408"/>
      </p:ext>
    </p:extLst>
  </p:cSld>
  <p:clrMapOvr>
    <a:masterClrMapping/>
  </p:clrMapOvr>
  <p:transition spd="slow">
    <p:cover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8D1182-047C-41F5-A1DB-61A0EB923553}" type="datetime1">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909384"/>
      </p:ext>
    </p:extLst>
  </p:cSld>
  <p:clrMapOvr>
    <a:masterClrMapping/>
  </p:clrMapOvr>
  <p:transition spd="slow">
    <p:cover dir="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6A98DE-7479-4543-BB76-9C50B8D6A445}"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785436"/>
      </p:ext>
    </p:extLst>
  </p:cSld>
  <p:clrMapOvr>
    <a:masterClrMapping/>
  </p:clrMapOvr>
  <p:transition spd="slow">
    <p:cover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B7682A-3007-4592-8DFA-6839F703FCAA}"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088049"/>
      </p:ext>
    </p:extLst>
  </p:cSld>
  <p:clrMapOvr>
    <a:masterClrMapping/>
  </p:clrMapOvr>
  <p:transition spd="slow">
    <p:cover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188913"/>
            <a:ext cx="8208963" cy="7778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125538"/>
            <a:ext cx="4171950" cy="509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25538"/>
            <a:ext cx="4171950" cy="2470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48088"/>
            <a:ext cx="4171950" cy="2470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772525"/>
      </p:ext>
    </p:extLst>
  </p:cSld>
  <p:clrMapOvr>
    <a:masterClrMapping/>
  </p:clrMapOvr>
  <p:transition spd="slow">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593AC-3149-424B-93F9-1FFAF9B474B1}"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3332000393"/>
      </p:ext>
    </p:extLst>
  </p:cSld>
  <p:clrMapOvr>
    <a:masterClrMapping/>
  </p:clrMapOvr>
  <p:transition spd="slow">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02308A-10F5-476C-997B-BBA5B9D6FB33}" type="datetime1">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2430400"/>
      </p:ext>
    </p:extLst>
  </p:cSld>
  <p:clrMapOvr>
    <a:masterClrMapping/>
  </p:clrMapOvr>
  <p:transition spd="slow">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5061EF-5D5F-4ECE-A9A0-7B2F99416291}" type="datetime1">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3354592535"/>
      </p:ext>
    </p:extLst>
  </p:cSld>
  <p:clrMapOvr>
    <a:masterClrMapping/>
  </p:clrMapOvr>
  <p:transition spd="slow">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2AD21-1711-4433-8491-45D4A9723718}" type="datetime1">
              <a:rPr lang="en-US" smtClean="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3414156"/>
      </p:ext>
    </p:extLst>
  </p:cSld>
  <p:clrMapOvr>
    <a:masterClrMapping/>
  </p:clrMapOvr>
  <p:transition spd="slow">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820712-19E2-4B10-BAAB-80AF37D20586}" type="datetime1">
              <a:rPr lang="en-US" smtClean="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8262638"/>
      </p:ext>
    </p:extLst>
  </p:cSld>
  <p:clrMapOvr>
    <a:masterClrMapping/>
  </p:clrMapOvr>
  <p:transition spd="slow">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7BE24-428D-47BF-8A6D-82759B9A13DB}" type="datetime1">
              <a:rPr lang="en-US" smtClean="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029898"/>
      </p:ext>
    </p:extLst>
  </p:cSld>
  <p:clrMapOvr>
    <a:masterClrMapping/>
  </p:clrMapOvr>
  <p:transition spd="slow">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5F897-A1AD-4251-AF7A-67D9888AE5BF}" type="datetime1">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077189"/>
      </p:ext>
    </p:extLst>
  </p:cSld>
  <p:clrMapOvr>
    <a:masterClrMapping/>
  </p:clrMapOvr>
  <p:transition spd="slow">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08771-0225-4AEC-ACAC-13D5026A0151}" type="datetime1">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009391"/>
      </p:ext>
    </p:extLst>
  </p:cSld>
  <p:clrMapOvr>
    <a:masterClrMapping/>
  </p:clrMapOvr>
  <p:transition spd="slow">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400">
              <a:srgbClr val="F6F9EF"/>
            </a:gs>
            <a:gs pos="31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88D1182-047C-41F5-A1DB-61A0EB923553}" type="datetime1">
              <a:rPr lang="en-US" smtClean="0"/>
              <a:pPr/>
              <a:t>4/11/2019</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pic>
        <p:nvPicPr>
          <p:cNvPr id="34" name="Picture 2" descr="fond_dia"/>
          <p:cNvPicPr>
            <a:picLocks noChangeAspect="1" noChangeArrowheads="1"/>
          </p:cNvPicPr>
          <p:nvPr userDrawn="1"/>
        </p:nvPicPr>
        <p:blipFill>
          <a:blip r:embed="rId19"/>
          <a:srcRect/>
          <a:stretch>
            <a:fillRect/>
          </a:stretch>
        </p:blipFill>
        <p:spPr bwMode="auto">
          <a:xfrm>
            <a:off x="0" y="0"/>
            <a:ext cx="9144000" cy="6859588"/>
          </a:xfrm>
          <a:prstGeom prst="rect">
            <a:avLst/>
          </a:prstGeom>
          <a:noFill/>
          <a:ln w="9525">
            <a:noFill/>
            <a:miter lim="800000"/>
            <a:headEnd/>
            <a:tailEnd/>
          </a:ln>
        </p:spPr>
      </p:pic>
    </p:spTree>
    <p:extLst>
      <p:ext uri="{BB962C8B-B14F-4D97-AF65-F5344CB8AC3E}">
        <p14:creationId xmlns:p14="http://schemas.microsoft.com/office/powerpoint/2010/main" val="4045486332"/>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 id="2147484609" r:id="rId12"/>
    <p:sldLayoutId id="2147484610" r:id="rId13"/>
    <p:sldLayoutId id="2147484611" r:id="rId14"/>
    <p:sldLayoutId id="2147484612" r:id="rId15"/>
    <p:sldLayoutId id="2147484613" r:id="rId16"/>
    <p:sldLayoutId id="2147484614" r:id="rId17"/>
  </p:sldLayoutIdLst>
  <p:transition spd="slow">
    <p:cover dir="r"/>
  </p:transition>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Chapter%20II.pptx"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sz="half" idx="1"/>
          </p:nvPr>
        </p:nvSpPr>
        <p:spPr>
          <a:xfrm>
            <a:off x="285750" y="928688"/>
            <a:ext cx="8569325" cy="4786312"/>
          </a:xfrm>
        </p:spPr>
        <p:txBody>
          <a:bodyPr>
            <a:normAutofit/>
          </a:bodyPr>
          <a:lstStyle/>
          <a:p>
            <a:pPr algn="ctr">
              <a:lnSpc>
                <a:spcPct val="90000"/>
              </a:lnSpc>
              <a:buNone/>
            </a:pPr>
            <a:r>
              <a:rPr lang="en-US" sz="3600" dirty="0" smtClean="0">
                <a:solidFill>
                  <a:schemeClr val="tx1">
                    <a:lumMod val="95000"/>
                    <a:lumOff val="5000"/>
                  </a:schemeClr>
                </a:solidFill>
              </a:rPr>
              <a:t>Department </a:t>
            </a:r>
            <a:r>
              <a:rPr lang="en-US" sz="3600" dirty="0">
                <a:solidFill>
                  <a:schemeClr val="tx1">
                    <a:lumMod val="95000"/>
                    <a:lumOff val="5000"/>
                  </a:schemeClr>
                </a:solidFill>
              </a:rPr>
              <a:t>of Computer Science</a:t>
            </a:r>
          </a:p>
          <a:p>
            <a:pPr algn="ctr">
              <a:lnSpc>
                <a:spcPct val="90000"/>
              </a:lnSpc>
              <a:buNone/>
            </a:pPr>
            <a:endParaRPr lang="en-US" sz="4400" dirty="0"/>
          </a:p>
          <a:p>
            <a:pPr algn="ctr" eaLnBrk="1" hangingPunct="1">
              <a:lnSpc>
                <a:spcPct val="90000"/>
              </a:lnSpc>
              <a:buFontTx/>
              <a:buNone/>
            </a:pPr>
            <a:r>
              <a:rPr lang="en-US" sz="4800" b="1" dirty="0" smtClean="0">
                <a:solidFill>
                  <a:srgbClr val="C00000"/>
                </a:solidFill>
                <a:latin typeface="Broadway BT" pitchFamily="82" charset="0"/>
              </a:rPr>
              <a:t>Computer Security (</a:t>
            </a:r>
            <a:r>
              <a:rPr lang="en-US" sz="4800" b="1" dirty="0" err="1" smtClean="0">
                <a:solidFill>
                  <a:srgbClr val="C00000"/>
                </a:solidFill>
                <a:latin typeface="Broadway BT" pitchFamily="82" charset="0"/>
              </a:rPr>
              <a:t>CoSc</a:t>
            </a:r>
            <a:r>
              <a:rPr lang="en-US" sz="4800" b="1" dirty="0" smtClean="0">
                <a:solidFill>
                  <a:srgbClr val="C00000"/>
                </a:solidFill>
                <a:latin typeface="Broadway BT" pitchFamily="82" charset="0"/>
              </a:rPr>
              <a:t> 4171)</a:t>
            </a:r>
            <a:endParaRPr lang="en-US" b="1" dirty="0" smtClean="0">
              <a:solidFill>
                <a:srgbClr val="C00000"/>
              </a:solidFill>
              <a:latin typeface="Broadway BT" pitchFamily="82" charset="0"/>
            </a:endParaRPr>
          </a:p>
          <a:p>
            <a:pPr algn="ctr" eaLnBrk="1" hangingPunct="1">
              <a:lnSpc>
                <a:spcPct val="90000"/>
              </a:lnSpc>
              <a:buFontTx/>
              <a:buNone/>
            </a:pPr>
            <a:endParaRPr lang="en-US" sz="2000" b="0" dirty="0" smtClean="0">
              <a:latin typeface="Broadway BT" pitchFamily="82" charset="0"/>
            </a:endParaRPr>
          </a:p>
          <a:p>
            <a:pPr algn="ctr" eaLnBrk="1" hangingPunct="1">
              <a:lnSpc>
                <a:spcPct val="90000"/>
              </a:lnSpc>
              <a:buFontTx/>
              <a:buNone/>
            </a:pPr>
            <a:endParaRPr lang="en-US" sz="3200" dirty="0" smtClean="0"/>
          </a:p>
        </p:txBody>
      </p:sp>
    </p:spTree>
  </p:cSld>
  <p:clrMapOvr>
    <a:masterClrMapping/>
  </p:clrMapOvr>
  <p:transition spd="slow">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a:xfrm>
            <a:off x="515938" y="290513"/>
            <a:ext cx="8110537" cy="604837"/>
          </a:xfrm>
        </p:spPr>
        <p:txBody>
          <a:bodyPr/>
          <a:lstStyle/>
          <a:p>
            <a:pPr eaLnBrk="1" hangingPunct="1"/>
            <a:r>
              <a:rPr lang="en-US" sz="2800" smtClean="0"/>
              <a:t>Computer Security and Privacy/Attacks</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10</a:t>
            </a:fld>
            <a:endParaRPr lang="en-US" dirty="0"/>
          </a:p>
        </p:txBody>
      </p:sp>
      <p:sp>
        <p:nvSpPr>
          <p:cNvPr id="349187" name="Rectangle 3"/>
          <p:cNvSpPr>
            <a:spLocks noChangeArrowheads="1"/>
          </p:cNvSpPr>
          <p:nvPr/>
        </p:nvSpPr>
        <p:spPr bwMode="auto">
          <a:xfrm>
            <a:off x="928688" y="1857375"/>
            <a:ext cx="7143750" cy="3683000"/>
          </a:xfrm>
          <a:prstGeom prst="rect">
            <a:avLst/>
          </a:prstGeom>
          <a:solidFill>
            <a:schemeClr val="accent2">
              <a:lumMod val="20000"/>
              <a:lumOff val="80000"/>
              <a:alpha val="94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lnSpc>
                <a:spcPct val="200000"/>
              </a:lnSpc>
              <a:spcBef>
                <a:spcPct val="20000"/>
              </a:spcBef>
              <a:buSzPct val="150000"/>
              <a:buFontTx/>
              <a:buBlip>
                <a:blip r:embed="rId3"/>
              </a:buBlip>
              <a:defRPr/>
            </a:pPr>
            <a:r>
              <a:rPr lang="en-US" sz="2800" b="1" dirty="0">
                <a:solidFill>
                  <a:schemeClr val="accent2"/>
                </a:solidFill>
                <a:latin typeface="Garamond" pitchFamily="18" charset="0"/>
              </a:rPr>
              <a:t>Interruption: </a:t>
            </a:r>
            <a:r>
              <a:rPr lang="en-US" sz="2800" b="1" dirty="0">
                <a:solidFill>
                  <a:srgbClr val="1E4C7C"/>
                </a:solidFill>
                <a:latin typeface="Garamond" pitchFamily="18" charset="0"/>
              </a:rPr>
              <a:t>An attack on availability</a:t>
            </a:r>
          </a:p>
          <a:p>
            <a:pPr marL="342900" indent="-342900" algn="just">
              <a:lnSpc>
                <a:spcPct val="200000"/>
              </a:lnSpc>
              <a:spcBef>
                <a:spcPct val="20000"/>
              </a:spcBef>
              <a:buSzPct val="150000"/>
              <a:buFontTx/>
              <a:buBlip>
                <a:blip r:embed="rId3"/>
              </a:buBlip>
              <a:defRPr/>
            </a:pPr>
            <a:r>
              <a:rPr lang="en-US" sz="2800" b="1" dirty="0">
                <a:solidFill>
                  <a:schemeClr val="accent2"/>
                </a:solidFill>
                <a:latin typeface="Garamond" pitchFamily="18" charset="0"/>
              </a:rPr>
              <a:t>Interception: </a:t>
            </a:r>
            <a:r>
              <a:rPr lang="en-US" sz="2800" b="1" dirty="0">
                <a:solidFill>
                  <a:srgbClr val="1E4C7C"/>
                </a:solidFill>
                <a:latin typeface="Garamond" pitchFamily="18" charset="0"/>
              </a:rPr>
              <a:t>An attack on confidentiality</a:t>
            </a:r>
          </a:p>
          <a:p>
            <a:pPr marL="342900" indent="-342900" algn="just">
              <a:lnSpc>
                <a:spcPct val="200000"/>
              </a:lnSpc>
              <a:spcBef>
                <a:spcPct val="20000"/>
              </a:spcBef>
              <a:buSzPct val="150000"/>
              <a:buFontTx/>
              <a:buBlip>
                <a:blip r:embed="rId3"/>
              </a:buBlip>
              <a:defRPr/>
            </a:pPr>
            <a:r>
              <a:rPr lang="en-US" sz="2800" b="1" dirty="0">
                <a:solidFill>
                  <a:schemeClr val="accent2"/>
                </a:solidFill>
                <a:latin typeface="Garamond" pitchFamily="18" charset="0"/>
              </a:rPr>
              <a:t>Modification: </a:t>
            </a:r>
            <a:r>
              <a:rPr lang="en-US" sz="2800" b="1" dirty="0">
                <a:solidFill>
                  <a:srgbClr val="1E4C7C"/>
                </a:solidFill>
                <a:latin typeface="Garamond" pitchFamily="18" charset="0"/>
              </a:rPr>
              <a:t>An attack on integrity</a:t>
            </a:r>
          </a:p>
          <a:p>
            <a:pPr marL="342900" indent="-342900" algn="just">
              <a:lnSpc>
                <a:spcPct val="200000"/>
              </a:lnSpc>
              <a:spcBef>
                <a:spcPct val="20000"/>
              </a:spcBef>
              <a:buSzPct val="150000"/>
              <a:buFontTx/>
              <a:buBlip>
                <a:blip r:embed="rId3"/>
              </a:buBlip>
              <a:defRPr/>
            </a:pPr>
            <a:r>
              <a:rPr lang="en-US" sz="2800" b="1" dirty="0">
                <a:solidFill>
                  <a:schemeClr val="accent2"/>
                </a:solidFill>
                <a:latin typeface="Garamond" pitchFamily="18" charset="0"/>
              </a:rPr>
              <a:t>Fabrication: </a:t>
            </a:r>
            <a:r>
              <a:rPr lang="en-US" sz="2800" b="1" dirty="0">
                <a:solidFill>
                  <a:srgbClr val="1E4C7C"/>
                </a:solidFill>
                <a:latin typeface="Garamond" pitchFamily="18" charset="0"/>
              </a:rPr>
              <a:t>An attack on authenticity</a:t>
            </a:r>
          </a:p>
        </p:txBody>
      </p:sp>
      <p:sp>
        <p:nvSpPr>
          <p:cNvPr id="4" name="Rectangle 3"/>
          <p:cNvSpPr>
            <a:spLocks noChangeArrowheads="1"/>
          </p:cNvSpPr>
          <p:nvPr/>
        </p:nvSpPr>
        <p:spPr bwMode="auto">
          <a:xfrm>
            <a:off x="571500" y="1125538"/>
            <a:ext cx="7500938" cy="482600"/>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defRPr/>
            </a:pPr>
            <a:r>
              <a:rPr lang="en-US" sz="2500" b="1" dirty="0">
                <a:solidFill>
                  <a:srgbClr val="1E4C7C"/>
                </a:solidFill>
                <a:latin typeface="Garamond" pitchFamily="18" charset="0"/>
              </a:rPr>
              <a:t>Categories of Attacks</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49187">
                                            <p:txEl>
                                              <p:pRg st="0" end="0"/>
                                            </p:txEl>
                                          </p:spTgt>
                                        </p:tgtEl>
                                        <p:attrNameLst>
                                          <p:attrName>style.visibility</p:attrName>
                                        </p:attrNameLst>
                                      </p:cBhvr>
                                      <p:to>
                                        <p:strVal val="visible"/>
                                      </p:to>
                                    </p:set>
                                    <p:anim calcmode="lin" valueType="num">
                                      <p:cBhvr additive="base">
                                        <p:cTn id="12"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9187">
                                            <p:txEl>
                                              <p:pRg st="1" end="1"/>
                                            </p:txEl>
                                          </p:spTgt>
                                        </p:tgtEl>
                                        <p:attrNameLst>
                                          <p:attrName>style.visibility</p:attrName>
                                        </p:attrNameLst>
                                      </p:cBhvr>
                                      <p:to>
                                        <p:strVal val="visible"/>
                                      </p:to>
                                    </p:set>
                                    <p:anim calcmode="lin" valueType="num">
                                      <p:cBhvr additive="base">
                                        <p:cTn id="17"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49187">
                                            <p:txEl>
                                              <p:pRg st="2" end="2"/>
                                            </p:txEl>
                                          </p:spTgt>
                                        </p:tgtEl>
                                        <p:attrNameLst>
                                          <p:attrName>style.visibility</p:attrName>
                                        </p:attrNameLst>
                                      </p:cBhvr>
                                      <p:to>
                                        <p:strVal val="visible"/>
                                      </p:to>
                                    </p:set>
                                    <p:anim calcmode="lin" valueType="num">
                                      <p:cBhvr additive="base">
                                        <p:cTn id="22" dur="500" fill="hold"/>
                                        <p:tgtEl>
                                          <p:spTgt spid="34918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9187">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49187">
                                            <p:txEl>
                                              <p:pRg st="3" end="3"/>
                                            </p:txEl>
                                          </p:spTgt>
                                        </p:tgtEl>
                                        <p:attrNameLst>
                                          <p:attrName>style.visibility</p:attrName>
                                        </p:attrNameLst>
                                      </p:cBhvr>
                                      <p:to>
                                        <p:strVal val="visible"/>
                                      </p:to>
                                    </p:set>
                                    <p:anim calcmode="lin" valueType="num">
                                      <p:cBhvr additive="base">
                                        <p:cTn id="27" dur="500" fill="hold"/>
                                        <p:tgtEl>
                                          <p:spTgt spid="34918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91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a:xfrm>
            <a:off x="515938" y="290513"/>
            <a:ext cx="8110537" cy="604837"/>
          </a:xfrm>
        </p:spPr>
        <p:txBody>
          <a:bodyPr/>
          <a:lstStyle/>
          <a:p>
            <a:pPr eaLnBrk="1" hangingPunct="1"/>
            <a:r>
              <a:rPr lang="en-US" sz="2800" smtClean="0"/>
              <a:t>Computer Security and Privacy/Attacks</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11</a:t>
            </a:fld>
            <a:endParaRPr lang="en-US" dirty="0"/>
          </a:p>
        </p:txBody>
      </p:sp>
      <p:sp>
        <p:nvSpPr>
          <p:cNvPr id="348163" name="Rectangle 3"/>
          <p:cNvSpPr>
            <a:spLocks noChangeArrowheads="1"/>
          </p:cNvSpPr>
          <p:nvPr/>
        </p:nvSpPr>
        <p:spPr bwMode="auto">
          <a:xfrm>
            <a:off x="323850" y="1125538"/>
            <a:ext cx="8569325" cy="482600"/>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500" b="1" dirty="0">
                <a:solidFill>
                  <a:srgbClr val="1E4C7C"/>
                </a:solidFill>
                <a:latin typeface="Garamond" pitchFamily="18" charset="0"/>
              </a:rPr>
              <a:t>Categories of Attacks/Threats </a:t>
            </a:r>
          </a:p>
        </p:txBody>
      </p:sp>
      <p:grpSp>
        <p:nvGrpSpPr>
          <p:cNvPr id="20484" name="Group 43"/>
          <p:cNvGrpSpPr>
            <a:grpSpLocks/>
          </p:cNvGrpSpPr>
          <p:nvPr/>
        </p:nvGrpSpPr>
        <p:grpSpPr bwMode="auto">
          <a:xfrm>
            <a:off x="357188" y="1928813"/>
            <a:ext cx="3527425" cy="936625"/>
            <a:chOff x="357158" y="1928802"/>
            <a:chExt cx="3527425" cy="936625"/>
          </a:xfrm>
        </p:grpSpPr>
        <p:sp>
          <p:nvSpPr>
            <p:cNvPr id="20522" name="Rectangle 34"/>
            <p:cNvSpPr>
              <a:spLocks noChangeArrowheads="1"/>
            </p:cNvSpPr>
            <p:nvPr/>
          </p:nvSpPr>
          <p:spPr bwMode="auto">
            <a:xfrm>
              <a:off x="357158" y="1928802"/>
              <a:ext cx="3527425" cy="936625"/>
            </a:xfrm>
            <a:prstGeom prst="rect">
              <a:avLst/>
            </a:prstGeom>
            <a:solidFill>
              <a:srgbClr val="FFFF99"/>
            </a:solidFill>
            <a:ln w="28575">
              <a:solidFill>
                <a:schemeClr val="accent2"/>
              </a:solidFill>
              <a:miter lim="800000"/>
              <a:headEnd/>
              <a:tailEnd/>
            </a:ln>
          </p:spPr>
          <p:txBody>
            <a:bodyPr wrap="none" anchor="ctr"/>
            <a:lstStyle/>
            <a:p>
              <a:endParaRPr lang="en-US"/>
            </a:p>
          </p:txBody>
        </p:sp>
        <p:sp>
          <p:nvSpPr>
            <p:cNvPr id="20523" name="Oval 4"/>
            <p:cNvSpPr>
              <a:spLocks noChangeArrowheads="1"/>
            </p:cNvSpPr>
            <p:nvPr/>
          </p:nvSpPr>
          <p:spPr bwMode="auto">
            <a:xfrm>
              <a:off x="717521" y="2073265"/>
              <a:ext cx="431800" cy="431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524" name="Oval 5"/>
            <p:cNvSpPr>
              <a:spLocks noChangeArrowheads="1"/>
            </p:cNvSpPr>
            <p:nvPr/>
          </p:nvSpPr>
          <p:spPr bwMode="auto">
            <a:xfrm>
              <a:off x="2949546" y="2073265"/>
              <a:ext cx="431800" cy="431800"/>
            </a:xfrm>
            <a:prstGeom prst="ellipse">
              <a:avLst/>
            </a:prstGeom>
            <a:solidFill>
              <a:srgbClr val="0000B4"/>
            </a:solidFill>
            <a:ln w="9525">
              <a:solidFill>
                <a:schemeClr val="tx1"/>
              </a:solidFill>
              <a:round/>
              <a:headEnd/>
              <a:tailEnd/>
            </a:ln>
          </p:spPr>
          <p:txBody>
            <a:bodyPr wrap="none" anchor="ctr"/>
            <a:lstStyle/>
            <a:p>
              <a:endParaRPr lang="en-US"/>
            </a:p>
          </p:txBody>
        </p:sp>
        <p:sp>
          <p:nvSpPr>
            <p:cNvPr id="20525" name="Line 6"/>
            <p:cNvSpPr>
              <a:spLocks noChangeShapeType="1"/>
            </p:cNvSpPr>
            <p:nvPr/>
          </p:nvSpPr>
          <p:spPr bwMode="auto">
            <a:xfrm>
              <a:off x="1149321" y="2289165"/>
              <a:ext cx="1800225" cy="0"/>
            </a:xfrm>
            <a:prstGeom prst="line">
              <a:avLst/>
            </a:prstGeom>
            <a:noFill/>
            <a:ln w="38100">
              <a:solidFill>
                <a:schemeClr val="tx1"/>
              </a:solidFill>
              <a:round/>
              <a:headEnd/>
              <a:tailEnd type="triangle" w="med" len="med"/>
            </a:ln>
          </p:spPr>
          <p:txBody>
            <a:bodyPr/>
            <a:lstStyle/>
            <a:p>
              <a:endParaRPr lang="en-US"/>
            </a:p>
          </p:txBody>
        </p:sp>
        <p:sp>
          <p:nvSpPr>
            <p:cNvPr id="20526" name="Line 7"/>
            <p:cNvSpPr>
              <a:spLocks noChangeShapeType="1"/>
            </p:cNvSpPr>
            <p:nvPr/>
          </p:nvSpPr>
          <p:spPr bwMode="auto">
            <a:xfrm>
              <a:off x="1149321" y="2289165"/>
              <a:ext cx="1800225" cy="0"/>
            </a:xfrm>
            <a:prstGeom prst="line">
              <a:avLst/>
            </a:prstGeom>
            <a:noFill/>
            <a:ln w="38100">
              <a:solidFill>
                <a:schemeClr val="tx1"/>
              </a:solidFill>
              <a:round/>
              <a:headEnd/>
              <a:tailEnd type="triangle" w="med" len="med"/>
            </a:ln>
          </p:spPr>
          <p:txBody>
            <a:bodyPr/>
            <a:lstStyle/>
            <a:p>
              <a:endParaRPr lang="en-US"/>
            </a:p>
          </p:txBody>
        </p:sp>
        <p:sp>
          <p:nvSpPr>
            <p:cNvPr id="20527" name="Text Box 39"/>
            <p:cNvSpPr txBox="1">
              <a:spLocks noChangeArrowheads="1"/>
            </p:cNvSpPr>
            <p:nvPr/>
          </p:nvSpPr>
          <p:spPr bwMode="auto">
            <a:xfrm>
              <a:off x="857224" y="2500306"/>
              <a:ext cx="2809875" cy="336550"/>
            </a:xfrm>
            <a:prstGeom prst="rect">
              <a:avLst/>
            </a:prstGeom>
            <a:noFill/>
            <a:ln w="9525">
              <a:noFill/>
              <a:miter lim="800000"/>
              <a:headEnd/>
              <a:tailEnd/>
            </a:ln>
          </p:spPr>
          <p:txBody>
            <a:bodyPr>
              <a:spAutoFit/>
            </a:bodyPr>
            <a:lstStyle/>
            <a:p>
              <a:pPr>
                <a:spcBef>
                  <a:spcPct val="50000"/>
                </a:spcBef>
              </a:pPr>
              <a:r>
                <a:rPr lang="fr-FR" sz="1600" b="1"/>
                <a:t>Normal flow of information</a:t>
              </a:r>
            </a:p>
          </p:txBody>
        </p:sp>
      </p:grpSp>
      <p:grpSp>
        <p:nvGrpSpPr>
          <p:cNvPr id="20485" name="Group 45"/>
          <p:cNvGrpSpPr>
            <a:grpSpLocks/>
          </p:cNvGrpSpPr>
          <p:nvPr/>
        </p:nvGrpSpPr>
        <p:grpSpPr bwMode="auto">
          <a:xfrm>
            <a:off x="357188" y="3214688"/>
            <a:ext cx="3529012" cy="1296987"/>
            <a:chOff x="204" y="1933"/>
            <a:chExt cx="2223" cy="817"/>
          </a:xfrm>
        </p:grpSpPr>
        <p:sp>
          <p:nvSpPr>
            <p:cNvPr id="20516" name="Rectangle 35"/>
            <p:cNvSpPr>
              <a:spLocks noChangeArrowheads="1"/>
            </p:cNvSpPr>
            <p:nvPr/>
          </p:nvSpPr>
          <p:spPr bwMode="auto">
            <a:xfrm>
              <a:off x="204" y="1933"/>
              <a:ext cx="2222" cy="817"/>
            </a:xfrm>
            <a:prstGeom prst="rect">
              <a:avLst/>
            </a:prstGeom>
            <a:solidFill>
              <a:srgbClr val="FFFF99"/>
            </a:solidFill>
            <a:ln w="28575">
              <a:solidFill>
                <a:schemeClr val="accent2"/>
              </a:solidFill>
              <a:miter lim="800000"/>
              <a:headEnd/>
              <a:tailEnd/>
            </a:ln>
          </p:spPr>
          <p:txBody>
            <a:bodyPr wrap="none" anchor="ctr"/>
            <a:lstStyle/>
            <a:p>
              <a:endParaRPr lang="en-US"/>
            </a:p>
          </p:txBody>
        </p:sp>
        <p:sp>
          <p:nvSpPr>
            <p:cNvPr id="20517" name="Oval 8"/>
            <p:cNvSpPr>
              <a:spLocks noChangeArrowheads="1"/>
            </p:cNvSpPr>
            <p:nvPr/>
          </p:nvSpPr>
          <p:spPr bwMode="auto">
            <a:xfrm>
              <a:off x="431" y="2160"/>
              <a:ext cx="272" cy="27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518" name="Oval 9"/>
            <p:cNvSpPr>
              <a:spLocks noChangeArrowheads="1"/>
            </p:cNvSpPr>
            <p:nvPr/>
          </p:nvSpPr>
          <p:spPr bwMode="auto">
            <a:xfrm>
              <a:off x="1837" y="2160"/>
              <a:ext cx="272" cy="272"/>
            </a:xfrm>
            <a:prstGeom prst="ellipse">
              <a:avLst/>
            </a:prstGeom>
            <a:solidFill>
              <a:srgbClr val="0000B4"/>
            </a:solidFill>
            <a:ln w="9525">
              <a:solidFill>
                <a:schemeClr val="tx1"/>
              </a:solidFill>
              <a:round/>
              <a:headEnd/>
              <a:tailEnd/>
            </a:ln>
          </p:spPr>
          <p:txBody>
            <a:bodyPr wrap="none" anchor="ctr"/>
            <a:lstStyle/>
            <a:p>
              <a:endParaRPr lang="en-US"/>
            </a:p>
          </p:txBody>
        </p:sp>
        <p:sp>
          <p:nvSpPr>
            <p:cNvPr id="20519" name="Line 10"/>
            <p:cNvSpPr>
              <a:spLocks noChangeShapeType="1"/>
            </p:cNvSpPr>
            <p:nvPr/>
          </p:nvSpPr>
          <p:spPr bwMode="auto">
            <a:xfrm>
              <a:off x="703" y="2296"/>
              <a:ext cx="589" cy="0"/>
            </a:xfrm>
            <a:prstGeom prst="line">
              <a:avLst/>
            </a:prstGeom>
            <a:noFill/>
            <a:ln w="38100">
              <a:solidFill>
                <a:schemeClr val="tx1"/>
              </a:solidFill>
              <a:round/>
              <a:headEnd/>
              <a:tailEnd type="triangle" w="med" len="med"/>
            </a:ln>
          </p:spPr>
          <p:txBody>
            <a:bodyPr/>
            <a:lstStyle/>
            <a:p>
              <a:endParaRPr lang="en-US"/>
            </a:p>
          </p:txBody>
        </p:sp>
        <p:sp>
          <p:nvSpPr>
            <p:cNvPr id="20520" name="Line 11"/>
            <p:cNvSpPr>
              <a:spLocks noChangeShapeType="1"/>
            </p:cNvSpPr>
            <p:nvPr/>
          </p:nvSpPr>
          <p:spPr bwMode="auto">
            <a:xfrm>
              <a:off x="1292" y="2160"/>
              <a:ext cx="0" cy="272"/>
            </a:xfrm>
            <a:prstGeom prst="line">
              <a:avLst/>
            </a:prstGeom>
            <a:noFill/>
            <a:ln w="38100">
              <a:solidFill>
                <a:schemeClr val="tx1"/>
              </a:solidFill>
              <a:round/>
              <a:headEnd/>
              <a:tailEnd/>
            </a:ln>
          </p:spPr>
          <p:txBody>
            <a:bodyPr/>
            <a:lstStyle/>
            <a:p>
              <a:endParaRPr lang="en-US"/>
            </a:p>
          </p:txBody>
        </p:sp>
        <p:sp>
          <p:nvSpPr>
            <p:cNvPr id="20521" name="Text Box 40"/>
            <p:cNvSpPr txBox="1">
              <a:spLocks noChangeArrowheads="1"/>
            </p:cNvSpPr>
            <p:nvPr/>
          </p:nvSpPr>
          <p:spPr bwMode="auto">
            <a:xfrm>
              <a:off x="1565" y="2523"/>
              <a:ext cx="862" cy="212"/>
            </a:xfrm>
            <a:prstGeom prst="rect">
              <a:avLst/>
            </a:prstGeom>
            <a:noFill/>
            <a:ln w="9525">
              <a:noFill/>
              <a:miter lim="800000"/>
              <a:headEnd/>
              <a:tailEnd/>
            </a:ln>
          </p:spPr>
          <p:txBody>
            <a:bodyPr>
              <a:spAutoFit/>
            </a:bodyPr>
            <a:lstStyle/>
            <a:p>
              <a:pPr>
                <a:spcBef>
                  <a:spcPct val="50000"/>
                </a:spcBef>
              </a:pPr>
              <a:r>
                <a:rPr lang="fr-FR" sz="1600" b="1"/>
                <a:t>Interruption</a:t>
              </a:r>
            </a:p>
          </p:txBody>
        </p:sp>
      </p:grpSp>
      <p:grpSp>
        <p:nvGrpSpPr>
          <p:cNvPr id="20486" name="Group 47"/>
          <p:cNvGrpSpPr>
            <a:grpSpLocks/>
          </p:cNvGrpSpPr>
          <p:nvPr/>
        </p:nvGrpSpPr>
        <p:grpSpPr bwMode="auto">
          <a:xfrm>
            <a:off x="4821238" y="3287713"/>
            <a:ext cx="3529012" cy="1223962"/>
            <a:chOff x="3016" y="1979"/>
            <a:chExt cx="2223" cy="771"/>
          </a:xfrm>
        </p:grpSpPr>
        <p:sp>
          <p:nvSpPr>
            <p:cNvPr id="20508" name="Rectangle 37"/>
            <p:cNvSpPr>
              <a:spLocks noChangeArrowheads="1"/>
            </p:cNvSpPr>
            <p:nvPr/>
          </p:nvSpPr>
          <p:spPr bwMode="auto">
            <a:xfrm>
              <a:off x="3016" y="1979"/>
              <a:ext cx="2222" cy="771"/>
            </a:xfrm>
            <a:prstGeom prst="rect">
              <a:avLst/>
            </a:prstGeom>
            <a:solidFill>
              <a:srgbClr val="FFFF99"/>
            </a:solidFill>
            <a:ln w="28575">
              <a:solidFill>
                <a:schemeClr val="accent2"/>
              </a:solidFill>
              <a:miter lim="800000"/>
              <a:headEnd/>
              <a:tailEnd/>
            </a:ln>
          </p:spPr>
          <p:txBody>
            <a:bodyPr wrap="none" anchor="ctr"/>
            <a:lstStyle/>
            <a:p>
              <a:endParaRPr lang="en-US"/>
            </a:p>
          </p:txBody>
        </p:sp>
        <p:sp>
          <p:nvSpPr>
            <p:cNvPr id="20509" name="Oval 23"/>
            <p:cNvSpPr>
              <a:spLocks noChangeArrowheads="1"/>
            </p:cNvSpPr>
            <p:nvPr/>
          </p:nvSpPr>
          <p:spPr bwMode="auto">
            <a:xfrm>
              <a:off x="3288" y="2024"/>
              <a:ext cx="272" cy="27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510" name="Oval 24"/>
            <p:cNvSpPr>
              <a:spLocks noChangeArrowheads="1"/>
            </p:cNvSpPr>
            <p:nvPr/>
          </p:nvSpPr>
          <p:spPr bwMode="auto">
            <a:xfrm>
              <a:off x="4694" y="2024"/>
              <a:ext cx="272" cy="272"/>
            </a:xfrm>
            <a:prstGeom prst="ellipse">
              <a:avLst/>
            </a:prstGeom>
            <a:solidFill>
              <a:srgbClr val="0000B4"/>
            </a:solidFill>
            <a:ln w="9525">
              <a:solidFill>
                <a:schemeClr val="tx1"/>
              </a:solidFill>
              <a:round/>
              <a:headEnd/>
              <a:tailEnd/>
            </a:ln>
          </p:spPr>
          <p:txBody>
            <a:bodyPr wrap="none" anchor="ctr"/>
            <a:lstStyle/>
            <a:p>
              <a:endParaRPr lang="en-US"/>
            </a:p>
          </p:txBody>
        </p:sp>
        <p:sp>
          <p:nvSpPr>
            <p:cNvPr id="20511" name="Line 25"/>
            <p:cNvSpPr>
              <a:spLocks noChangeShapeType="1"/>
            </p:cNvSpPr>
            <p:nvPr/>
          </p:nvSpPr>
          <p:spPr bwMode="auto">
            <a:xfrm>
              <a:off x="3560" y="2160"/>
              <a:ext cx="1134" cy="0"/>
            </a:xfrm>
            <a:prstGeom prst="line">
              <a:avLst/>
            </a:prstGeom>
            <a:noFill/>
            <a:ln w="38100">
              <a:solidFill>
                <a:schemeClr val="tx1"/>
              </a:solidFill>
              <a:round/>
              <a:headEnd/>
              <a:tailEnd type="triangle" w="med" len="med"/>
            </a:ln>
          </p:spPr>
          <p:txBody>
            <a:bodyPr/>
            <a:lstStyle/>
            <a:p>
              <a:endParaRPr lang="en-US"/>
            </a:p>
          </p:txBody>
        </p:sp>
        <p:sp>
          <p:nvSpPr>
            <p:cNvPr id="20512" name="Line 26"/>
            <p:cNvSpPr>
              <a:spLocks noChangeShapeType="1"/>
            </p:cNvSpPr>
            <p:nvPr/>
          </p:nvSpPr>
          <p:spPr bwMode="auto">
            <a:xfrm>
              <a:off x="3560" y="2160"/>
              <a:ext cx="1134" cy="0"/>
            </a:xfrm>
            <a:prstGeom prst="line">
              <a:avLst/>
            </a:prstGeom>
            <a:noFill/>
            <a:ln w="38100">
              <a:solidFill>
                <a:schemeClr val="tx1"/>
              </a:solidFill>
              <a:round/>
              <a:headEnd/>
              <a:tailEnd type="triangle" w="med" len="med"/>
            </a:ln>
          </p:spPr>
          <p:txBody>
            <a:bodyPr/>
            <a:lstStyle/>
            <a:p>
              <a:endParaRPr lang="en-US"/>
            </a:p>
          </p:txBody>
        </p:sp>
        <p:sp>
          <p:nvSpPr>
            <p:cNvPr id="20513" name="Oval 27"/>
            <p:cNvSpPr>
              <a:spLocks noChangeArrowheads="1"/>
            </p:cNvSpPr>
            <p:nvPr/>
          </p:nvSpPr>
          <p:spPr bwMode="auto">
            <a:xfrm>
              <a:off x="3969" y="2432"/>
              <a:ext cx="272" cy="272"/>
            </a:xfrm>
            <a:prstGeom prst="ellipse">
              <a:avLst/>
            </a:prstGeom>
            <a:solidFill>
              <a:srgbClr val="FF3232"/>
            </a:solidFill>
            <a:ln w="9525">
              <a:solidFill>
                <a:schemeClr val="tx1"/>
              </a:solidFill>
              <a:round/>
              <a:headEnd/>
              <a:tailEnd/>
            </a:ln>
          </p:spPr>
          <p:txBody>
            <a:bodyPr wrap="none" anchor="ctr"/>
            <a:lstStyle/>
            <a:p>
              <a:endParaRPr lang="en-US"/>
            </a:p>
          </p:txBody>
        </p:sp>
        <p:sp>
          <p:nvSpPr>
            <p:cNvPr id="20514" name="Freeform 28"/>
            <p:cNvSpPr>
              <a:spLocks/>
            </p:cNvSpPr>
            <p:nvPr/>
          </p:nvSpPr>
          <p:spPr bwMode="auto">
            <a:xfrm>
              <a:off x="3878" y="2160"/>
              <a:ext cx="227" cy="272"/>
            </a:xfrm>
            <a:custGeom>
              <a:avLst/>
              <a:gdLst>
                <a:gd name="T0" fmla="*/ 0 w 227"/>
                <a:gd name="T1" fmla="*/ 0 h 272"/>
                <a:gd name="T2" fmla="*/ 181 w 227"/>
                <a:gd name="T3" fmla="*/ 136 h 272"/>
                <a:gd name="T4" fmla="*/ 227 w 227"/>
                <a:gd name="T5" fmla="*/ 272 h 272"/>
                <a:gd name="T6" fmla="*/ 0 60000 65536"/>
                <a:gd name="T7" fmla="*/ 0 60000 65536"/>
                <a:gd name="T8" fmla="*/ 0 60000 65536"/>
                <a:gd name="T9" fmla="*/ 0 w 227"/>
                <a:gd name="T10" fmla="*/ 0 h 272"/>
                <a:gd name="T11" fmla="*/ 227 w 227"/>
                <a:gd name="T12" fmla="*/ 272 h 272"/>
              </a:gdLst>
              <a:ahLst/>
              <a:cxnLst>
                <a:cxn ang="T6">
                  <a:pos x="T0" y="T1"/>
                </a:cxn>
                <a:cxn ang="T7">
                  <a:pos x="T2" y="T3"/>
                </a:cxn>
                <a:cxn ang="T8">
                  <a:pos x="T4" y="T5"/>
                </a:cxn>
              </a:cxnLst>
              <a:rect l="T9" t="T10" r="T11" b="T12"/>
              <a:pathLst>
                <a:path w="227" h="272">
                  <a:moveTo>
                    <a:pt x="0" y="0"/>
                  </a:moveTo>
                  <a:cubicBezTo>
                    <a:pt x="71" y="45"/>
                    <a:pt x="143" y="91"/>
                    <a:pt x="181" y="136"/>
                  </a:cubicBezTo>
                  <a:cubicBezTo>
                    <a:pt x="219" y="181"/>
                    <a:pt x="223" y="226"/>
                    <a:pt x="227" y="272"/>
                  </a:cubicBezTo>
                </a:path>
              </a:pathLst>
            </a:custGeom>
            <a:noFill/>
            <a:ln w="38100">
              <a:solidFill>
                <a:schemeClr val="tx1"/>
              </a:solidFill>
              <a:round/>
              <a:headEnd/>
              <a:tailEnd type="triangle" w="med" len="med"/>
            </a:ln>
          </p:spPr>
          <p:txBody>
            <a:bodyPr/>
            <a:lstStyle/>
            <a:p>
              <a:endParaRPr lang="en-US"/>
            </a:p>
          </p:txBody>
        </p:sp>
        <p:sp>
          <p:nvSpPr>
            <p:cNvPr id="20515" name="Text Box 41"/>
            <p:cNvSpPr txBox="1">
              <a:spLocks noChangeArrowheads="1"/>
            </p:cNvSpPr>
            <p:nvPr/>
          </p:nvSpPr>
          <p:spPr bwMode="auto">
            <a:xfrm>
              <a:off x="4377" y="2523"/>
              <a:ext cx="862" cy="212"/>
            </a:xfrm>
            <a:prstGeom prst="rect">
              <a:avLst/>
            </a:prstGeom>
            <a:noFill/>
            <a:ln w="9525">
              <a:noFill/>
              <a:miter lim="800000"/>
              <a:headEnd/>
              <a:tailEnd/>
            </a:ln>
          </p:spPr>
          <p:txBody>
            <a:bodyPr>
              <a:spAutoFit/>
            </a:bodyPr>
            <a:lstStyle/>
            <a:p>
              <a:pPr>
                <a:spcBef>
                  <a:spcPct val="50000"/>
                </a:spcBef>
              </a:pPr>
              <a:r>
                <a:rPr lang="fr-FR" sz="1600" b="1"/>
                <a:t>Interception</a:t>
              </a:r>
            </a:p>
          </p:txBody>
        </p:sp>
      </p:grpSp>
      <p:grpSp>
        <p:nvGrpSpPr>
          <p:cNvPr id="20487" name="Group 46"/>
          <p:cNvGrpSpPr>
            <a:grpSpLocks/>
          </p:cNvGrpSpPr>
          <p:nvPr/>
        </p:nvGrpSpPr>
        <p:grpSpPr bwMode="auto">
          <a:xfrm>
            <a:off x="323850" y="5013325"/>
            <a:ext cx="3529013" cy="1223963"/>
            <a:chOff x="323850" y="5013325"/>
            <a:chExt cx="3529013" cy="1223963"/>
          </a:xfrm>
        </p:grpSpPr>
        <p:sp>
          <p:nvSpPr>
            <p:cNvPr id="20501" name="Rectangle 36"/>
            <p:cNvSpPr>
              <a:spLocks noChangeArrowheads="1"/>
            </p:cNvSpPr>
            <p:nvPr/>
          </p:nvSpPr>
          <p:spPr bwMode="auto">
            <a:xfrm>
              <a:off x="323850" y="5013325"/>
              <a:ext cx="3527425" cy="1223963"/>
            </a:xfrm>
            <a:prstGeom prst="rect">
              <a:avLst/>
            </a:prstGeom>
            <a:solidFill>
              <a:srgbClr val="FFFF99"/>
            </a:solidFill>
            <a:ln w="28575">
              <a:solidFill>
                <a:schemeClr val="accent2"/>
              </a:solidFill>
              <a:miter lim="800000"/>
              <a:headEnd/>
              <a:tailEnd/>
            </a:ln>
          </p:spPr>
          <p:txBody>
            <a:bodyPr wrap="none" anchor="ctr"/>
            <a:lstStyle/>
            <a:p>
              <a:endParaRPr lang="en-US"/>
            </a:p>
          </p:txBody>
        </p:sp>
        <p:sp>
          <p:nvSpPr>
            <p:cNvPr id="20502" name="Oval 12"/>
            <p:cNvSpPr>
              <a:spLocks noChangeArrowheads="1"/>
            </p:cNvSpPr>
            <p:nvPr/>
          </p:nvSpPr>
          <p:spPr bwMode="auto">
            <a:xfrm>
              <a:off x="611188" y="5084763"/>
              <a:ext cx="431800" cy="431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503" name="Oval 13"/>
            <p:cNvSpPr>
              <a:spLocks noChangeArrowheads="1"/>
            </p:cNvSpPr>
            <p:nvPr/>
          </p:nvSpPr>
          <p:spPr bwMode="auto">
            <a:xfrm>
              <a:off x="2843213" y="5084763"/>
              <a:ext cx="431800" cy="431800"/>
            </a:xfrm>
            <a:prstGeom prst="ellipse">
              <a:avLst/>
            </a:prstGeom>
            <a:solidFill>
              <a:srgbClr val="0000B4"/>
            </a:solidFill>
            <a:ln w="9525" algn="ctr">
              <a:solidFill>
                <a:schemeClr val="tx1"/>
              </a:solidFill>
              <a:round/>
              <a:headEnd/>
              <a:tailEnd/>
            </a:ln>
          </p:spPr>
          <p:txBody>
            <a:bodyPr wrap="none" anchor="ctr"/>
            <a:lstStyle/>
            <a:p>
              <a:endParaRPr lang="en-US"/>
            </a:p>
          </p:txBody>
        </p:sp>
        <p:sp>
          <p:nvSpPr>
            <p:cNvPr id="20504" name="Oval 16"/>
            <p:cNvSpPr>
              <a:spLocks noChangeArrowheads="1"/>
            </p:cNvSpPr>
            <p:nvPr/>
          </p:nvSpPr>
          <p:spPr bwMode="auto">
            <a:xfrm>
              <a:off x="1666875" y="5727700"/>
              <a:ext cx="431800" cy="431800"/>
            </a:xfrm>
            <a:prstGeom prst="ellipse">
              <a:avLst/>
            </a:prstGeom>
            <a:solidFill>
              <a:srgbClr val="FF3232"/>
            </a:solidFill>
            <a:ln w="9525">
              <a:solidFill>
                <a:schemeClr val="tx1"/>
              </a:solidFill>
              <a:round/>
              <a:headEnd/>
              <a:tailEnd/>
            </a:ln>
          </p:spPr>
          <p:txBody>
            <a:bodyPr wrap="none" anchor="ctr"/>
            <a:lstStyle/>
            <a:p>
              <a:endParaRPr lang="en-US"/>
            </a:p>
          </p:txBody>
        </p:sp>
        <p:sp>
          <p:nvSpPr>
            <p:cNvPr id="20505" name="Freeform 19"/>
            <p:cNvSpPr>
              <a:spLocks/>
            </p:cNvSpPr>
            <p:nvPr/>
          </p:nvSpPr>
          <p:spPr bwMode="auto">
            <a:xfrm>
              <a:off x="1042988" y="5229225"/>
              <a:ext cx="792163" cy="504825"/>
            </a:xfrm>
            <a:custGeom>
              <a:avLst/>
              <a:gdLst>
                <a:gd name="T0" fmla="*/ 0 w 545"/>
                <a:gd name="T1" fmla="*/ 2147483647 h 318"/>
                <a:gd name="T2" fmla="*/ 2147483647 w 545"/>
                <a:gd name="T3" fmla="*/ 2147483647 h 318"/>
                <a:gd name="T4" fmla="*/ 2147483647 w 545"/>
                <a:gd name="T5" fmla="*/ 2147483647 h 318"/>
                <a:gd name="T6" fmla="*/ 0 60000 65536"/>
                <a:gd name="T7" fmla="*/ 0 60000 65536"/>
                <a:gd name="T8" fmla="*/ 0 60000 65536"/>
                <a:gd name="T9" fmla="*/ 0 w 545"/>
                <a:gd name="T10" fmla="*/ 0 h 318"/>
                <a:gd name="T11" fmla="*/ 545 w 545"/>
                <a:gd name="T12" fmla="*/ 318 h 318"/>
              </a:gdLst>
              <a:ahLst/>
              <a:cxnLst>
                <a:cxn ang="T6">
                  <a:pos x="T0" y="T1"/>
                </a:cxn>
                <a:cxn ang="T7">
                  <a:pos x="T2" y="T3"/>
                </a:cxn>
                <a:cxn ang="T8">
                  <a:pos x="T4" y="T5"/>
                </a:cxn>
              </a:cxnLst>
              <a:rect l="T9" t="T10" r="T11" b="T12"/>
              <a:pathLst>
                <a:path w="545" h="318">
                  <a:moveTo>
                    <a:pt x="0" y="45"/>
                  </a:moveTo>
                  <a:cubicBezTo>
                    <a:pt x="159" y="22"/>
                    <a:pt x="318" y="0"/>
                    <a:pt x="409" y="45"/>
                  </a:cubicBezTo>
                  <a:cubicBezTo>
                    <a:pt x="500" y="90"/>
                    <a:pt x="522" y="204"/>
                    <a:pt x="545" y="318"/>
                  </a:cubicBezTo>
                </a:path>
              </a:pathLst>
            </a:custGeom>
            <a:noFill/>
            <a:ln w="38100">
              <a:solidFill>
                <a:schemeClr val="tx1"/>
              </a:solidFill>
              <a:round/>
              <a:headEnd/>
              <a:tailEnd type="triangle" w="med" len="med"/>
            </a:ln>
          </p:spPr>
          <p:txBody>
            <a:bodyPr/>
            <a:lstStyle/>
            <a:p>
              <a:endParaRPr lang="en-US"/>
            </a:p>
          </p:txBody>
        </p:sp>
        <p:sp>
          <p:nvSpPr>
            <p:cNvPr id="20506" name="Freeform 22"/>
            <p:cNvSpPr>
              <a:spLocks/>
            </p:cNvSpPr>
            <p:nvPr/>
          </p:nvSpPr>
          <p:spPr bwMode="auto">
            <a:xfrm flipH="1">
              <a:off x="1979613" y="5229225"/>
              <a:ext cx="865188" cy="504825"/>
            </a:xfrm>
            <a:custGeom>
              <a:avLst/>
              <a:gdLst>
                <a:gd name="T0" fmla="*/ 0 w 545"/>
                <a:gd name="T1" fmla="*/ 2147483647 h 318"/>
                <a:gd name="T2" fmla="*/ 2147483647 w 545"/>
                <a:gd name="T3" fmla="*/ 2147483647 h 318"/>
                <a:gd name="T4" fmla="*/ 2147483647 w 545"/>
                <a:gd name="T5" fmla="*/ 2147483647 h 318"/>
                <a:gd name="T6" fmla="*/ 0 60000 65536"/>
                <a:gd name="T7" fmla="*/ 0 60000 65536"/>
                <a:gd name="T8" fmla="*/ 0 60000 65536"/>
                <a:gd name="T9" fmla="*/ 0 w 545"/>
                <a:gd name="T10" fmla="*/ 0 h 318"/>
                <a:gd name="T11" fmla="*/ 545 w 545"/>
                <a:gd name="T12" fmla="*/ 318 h 318"/>
              </a:gdLst>
              <a:ahLst/>
              <a:cxnLst>
                <a:cxn ang="T6">
                  <a:pos x="T0" y="T1"/>
                </a:cxn>
                <a:cxn ang="T7">
                  <a:pos x="T2" y="T3"/>
                </a:cxn>
                <a:cxn ang="T8">
                  <a:pos x="T4" y="T5"/>
                </a:cxn>
              </a:cxnLst>
              <a:rect l="T9" t="T10" r="T11" b="T12"/>
              <a:pathLst>
                <a:path w="545" h="318">
                  <a:moveTo>
                    <a:pt x="0" y="45"/>
                  </a:moveTo>
                  <a:cubicBezTo>
                    <a:pt x="159" y="22"/>
                    <a:pt x="318" y="0"/>
                    <a:pt x="409" y="45"/>
                  </a:cubicBezTo>
                  <a:cubicBezTo>
                    <a:pt x="500" y="90"/>
                    <a:pt x="522" y="204"/>
                    <a:pt x="545" y="318"/>
                  </a:cubicBezTo>
                </a:path>
              </a:pathLst>
            </a:custGeom>
            <a:noFill/>
            <a:ln w="38100">
              <a:solidFill>
                <a:schemeClr val="tx1"/>
              </a:solidFill>
              <a:round/>
              <a:headEnd type="triangle" w="med" len="med"/>
              <a:tailEnd/>
            </a:ln>
          </p:spPr>
          <p:txBody>
            <a:bodyPr/>
            <a:lstStyle/>
            <a:p>
              <a:endParaRPr lang="en-US"/>
            </a:p>
          </p:txBody>
        </p:sp>
        <p:sp>
          <p:nvSpPr>
            <p:cNvPr id="20507" name="Text Box 42"/>
            <p:cNvSpPr txBox="1">
              <a:spLocks noChangeArrowheads="1"/>
            </p:cNvSpPr>
            <p:nvPr/>
          </p:nvSpPr>
          <p:spPr bwMode="auto">
            <a:xfrm>
              <a:off x="2339975" y="5876925"/>
              <a:ext cx="1512888" cy="336550"/>
            </a:xfrm>
            <a:prstGeom prst="rect">
              <a:avLst/>
            </a:prstGeom>
            <a:noFill/>
            <a:ln w="9525">
              <a:noFill/>
              <a:miter lim="800000"/>
              <a:headEnd/>
              <a:tailEnd/>
            </a:ln>
          </p:spPr>
          <p:txBody>
            <a:bodyPr>
              <a:spAutoFit/>
            </a:bodyPr>
            <a:lstStyle/>
            <a:p>
              <a:pPr>
                <a:spcBef>
                  <a:spcPct val="50000"/>
                </a:spcBef>
              </a:pPr>
              <a:r>
                <a:rPr lang="fr-FR" sz="1600" b="1"/>
                <a:t>Modification</a:t>
              </a:r>
            </a:p>
          </p:txBody>
        </p:sp>
      </p:grpSp>
      <p:grpSp>
        <p:nvGrpSpPr>
          <p:cNvPr id="20488" name="Group 48"/>
          <p:cNvGrpSpPr>
            <a:grpSpLocks/>
          </p:cNvGrpSpPr>
          <p:nvPr/>
        </p:nvGrpSpPr>
        <p:grpSpPr bwMode="auto">
          <a:xfrm>
            <a:off x="4787900" y="4941888"/>
            <a:ext cx="3529013" cy="1295400"/>
            <a:chOff x="3016" y="3113"/>
            <a:chExt cx="2223" cy="816"/>
          </a:xfrm>
        </p:grpSpPr>
        <p:sp>
          <p:nvSpPr>
            <p:cNvPr id="20495" name="Rectangle 38"/>
            <p:cNvSpPr>
              <a:spLocks noChangeArrowheads="1"/>
            </p:cNvSpPr>
            <p:nvPr/>
          </p:nvSpPr>
          <p:spPr bwMode="auto">
            <a:xfrm>
              <a:off x="3016" y="3113"/>
              <a:ext cx="2222" cy="816"/>
            </a:xfrm>
            <a:prstGeom prst="rect">
              <a:avLst/>
            </a:prstGeom>
            <a:solidFill>
              <a:srgbClr val="FFFF99"/>
            </a:solidFill>
            <a:ln w="28575">
              <a:solidFill>
                <a:schemeClr val="accent2"/>
              </a:solidFill>
              <a:miter lim="800000"/>
              <a:headEnd/>
              <a:tailEnd/>
            </a:ln>
          </p:spPr>
          <p:txBody>
            <a:bodyPr wrap="none" anchor="ctr"/>
            <a:lstStyle/>
            <a:p>
              <a:endParaRPr lang="en-US"/>
            </a:p>
          </p:txBody>
        </p:sp>
        <p:sp>
          <p:nvSpPr>
            <p:cNvPr id="20496" name="Oval 29"/>
            <p:cNvSpPr>
              <a:spLocks noChangeArrowheads="1"/>
            </p:cNvSpPr>
            <p:nvPr/>
          </p:nvSpPr>
          <p:spPr bwMode="auto">
            <a:xfrm>
              <a:off x="3304" y="3206"/>
              <a:ext cx="272" cy="27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97" name="Oval 30"/>
            <p:cNvSpPr>
              <a:spLocks noChangeArrowheads="1"/>
            </p:cNvSpPr>
            <p:nvPr/>
          </p:nvSpPr>
          <p:spPr bwMode="auto">
            <a:xfrm>
              <a:off x="4710" y="3206"/>
              <a:ext cx="272" cy="272"/>
            </a:xfrm>
            <a:prstGeom prst="ellipse">
              <a:avLst/>
            </a:prstGeom>
            <a:solidFill>
              <a:srgbClr val="0000B4"/>
            </a:solidFill>
            <a:ln w="9525">
              <a:solidFill>
                <a:schemeClr val="tx1"/>
              </a:solidFill>
              <a:round/>
              <a:headEnd/>
              <a:tailEnd/>
            </a:ln>
          </p:spPr>
          <p:txBody>
            <a:bodyPr wrap="none" anchor="ctr"/>
            <a:lstStyle/>
            <a:p>
              <a:endParaRPr lang="en-US"/>
            </a:p>
          </p:txBody>
        </p:sp>
        <p:sp>
          <p:nvSpPr>
            <p:cNvPr id="20498" name="Oval 31"/>
            <p:cNvSpPr>
              <a:spLocks noChangeArrowheads="1"/>
            </p:cNvSpPr>
            <p:nvPr/>
          </p:nvSpPr>
          <p:spPr bwMode="auto">
            <a:xfrm>
              <a:off x="3969" y="3611"/>
              <a:ext cx="272" cy="272"/>
            </a:xfrm>
            <a:prstGeom prst="ellipse">
              <a:avLst/>
            </a:prstGeom>
            <a:solidFill>
              <a:srgbClr val="FF3232"/>
            </a:solidFill>
            <a:ln w="9525">
              <a:solidFill>
                <a:schemeClr val="tx1"/>
              </a:solidFill>
              <a:round/>
              <a:headEnd/>
              <a:tailEnd/>
            </a:ln>
          </p:spPr>
          <p:txBody>
            <a:bodyPr wrap="none" anchor="ctr"/>
            <a:lstStyle/>
            <a:p>
              <a:endParaRPr lang="en-US"/>
            </a:p>
          </p:txBody>
        </p:sp>
        <p:sp>
          <p:nvSpPr>
            <p:cNvPr id="20499" name="Freeform 33"/>
            <p:cNvSpPr>
              <a:spLocks/>
            </p:cNvSpPr>
            <p:nvPr/>
          </p:nvSpPr>
          <p:spPr bwMode="auto">
            <a:xfrm flipH="1">
              <a:off x="4166" y="3297"/>
              <a:ext cx="545" cy="318"/>
            </a:xfrm>
            <a:custGeom>
              <a:avLst/>
              <a:gdLst>
                <a:gd name="T0" fmla="*/ 0 w 545"/>
                <a:gd name="T1" fmla="*/ 45 h 318"/>
                <a:gd name="T2" fmla="*/ 409 w 545"/>
                <a:gd name="T3" fmla="*/ 45 h 318"/>
                <a:gd name="T4" fmla="*/ 545 w 545"/>
                <a:gd name="T5" fmla="*/ 318 h 318"/>
                <a:gd name="T6" fmla="*/ 0 60000 65536"/>
                <a:gd name="T7" fmla="*/ 0 60000 65536"/>
                <a:gd name="T8" fmla="*/ 0 60000 65536"/>
                <a:gd name="T9" fmla="*/ 0 w 545"/>
                <a:gd name="T10" fmla="*/ 0 h 318"/>
                <a:gd name="T11" fmla="*/ 545 w 545"/>
                <a:gd name="T12" fmla="*/ 318 h 318"/>
              </a:gdLst>
              <a:ahLst/>
              <a:cxnLst>
                <a:cxn ang="T6">
                  <a:pos x="T0" y="T1"/>
                </a:cxn>
                <a:cxn ang="T7">
                  <a:pos x="T2" y="T3"/>
                </a:cxn>
                <a:cxn ang="T8">
                  <a:pos x="T4" y="T5"/>
                </a:cxn>
              </a:cxnLst>
              <a:rect l="T9" t="T10" r="T11" b="T12"/>
              <a:pathLst>
                <a:path w="545" h="318">
                  <a:moveTo>
                    <a:pt x="0" y="45"/>
                  </a:moveTo>
                  <a:cubicBezTo>
                    <a:pt x="159" y="22"/>
                    <a:pt x="318" y="0"/>
                    <a:pt x="409" y="45"/>
                  </a:cubicBezTo>
                  <a:cubicBezTo>
                    <a:pt x="500" y="90"/>
                    <a:pt x="522" y="204"/>
                    <a:pt x="545" y="318"/>
                  </a:cubicBezTo>
                </a:path>
              </a:pathLst>
            </a:custGeom>
            <a:noFill/>
            <a:ln w="38100">
              <a:solidFill>
                <a:schemeClr val="tx1"/>
              </a:solidFill>
              <a:round/>
              <a:headEnd type="triangle" w="med" len="med"/>
              <a:tailEnd/>
            </a:ln>
          </p:spPr>
          <p:txBody>
            <a:bodyPr/>
            <a:lstStyle/>
            <a:p>
              <a:endParaRPr lang="en-US"/>
            </a:p>
          </p:txBody>
        </p:sp>
        <p:sp>
          <p:nvSpPr>
            <p:cNvPr id="20500" name="Text Box 43"/>
            <p:cNvSpPr txBox="1">
              <a:spLocks noChangeArrowheads="1"/>
            </p:cNvSpPr>
            <p:nvPr/>
          </p:nvSpPr>
          <p:spPr bwMode="auto">
            <a:xfrm>
              <a:off x="4286" y="3702"/>
              <a:ext cx="953" cy="212"/>
            </a:xfrm>
            <a:prstGeom prst="rect">
              <a:avLst/>
            </a:prstGeom>
            <a:noFill/>
            <a:ln w="9525">
              <a:noFill/>
              <a:miter lim="800000"/>
              <a:headEnd/>
              <a:tailEnd/>
            </a:ln>
          </p:spPr>
          <p:txBody>
            <a:bodyPr>
              <a:spAutoFit/>
            </a:bodyPr>
            <a:lstStyle/>
            <a:p>
              <a:pPr>
                <a:spcBef>
                  <a:spcPct val="50000"/>
                </a:spcBef>
              </a:pPr>
              <a:r>
                <a:rPr lang="fr-FR" sz="1600" b="1"/>
                <a:t>Fabrication</a:t>
              </a:r>
            </a:p>
          </p:txBody>
        </p:sp>
      </p:grpSp>
      <p:sp>
        <p:nvSpPr>
          <p:cNvPr id="20489" name="Oval 4"/>
          <p:cNvSpPr>
            <a:spLocks noChangeArrowheads="1"/>
          </p:cNvSpPr>
          <p:nvPr/>
        </p:nvSpPr>
        <p:spPr bwMode="auto">
          <a:xfrm>
            <a:off x="5572125" y="1714500"/>
            <a:ext cx="431800" cy="431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490" name="Oval 5"/>
          <p:cNvSpPr>
            <a:spLocks noChangeArrowheads="1"/>
          </p:cNvSpPr>
          <p:nvPr/>
        </p:nvSpPr>
        <p:spPr bwMode="auto">
          <a:xfrm>
            <a:off x="5572125" y="2214563"/>
            <a:ext cx="431800" cy="431800"/>
          </a:xfrm>
          <a:prstGeom prst="ellipse">
            <a:avLst/>
          </a:prstGeom>
          <a:solidFill>
            <a:srgbClr val="0000B4"/>
          </a:solidFill>
          <a:ln w="9525">
            <a:solidFill>
              <a:schemeClr val="tx1"/>
            </a:solidFill>
            <a:round/>
            <a:headEnd/>
            <a:tailEnd/>
          </a:ln>
        </p:spPr>
        <p:txBody>
          <a:bodyPr wrap="none" anchor="ctr"/>
          <a:lstStyle/>
          <a:p>
            <a:endParaRPr lang="en-US"/>
          </a:p>
        </p:txBody>
      </p:sp>
      <p:sp>
        <p:nvSpPr>
          <p:cNvPr id="20491" name="Oval 16"/>
          <p:cNvSpPr>
            <a:spLocks noChangeArrowheads="1"/>
          </p:cNvSpPr>
          <p:nvPr/>
        </p:nvSpPr>
        <p:spPr bwMode="auto">
          <a:xfrm>
            <a:off x="5572125" y="2714625"/>
            <a:ext cx="431800" cy="431800"/>
          </a:xfrm>
          <a:prstGeom prst="ellipse">
            <a:avLst/>
          </a:prstGeom>
          <a:solidFill>
            <a:srgbClr val="FF3232"/>
          </a:solidFill>
          <a:ln w="9525">
            <a:solidFill>
              <a:schemeClr val="tx1"/>
            </a:solidFill>
            <a:round/>
            <a:headEnd/>
            <a:tailEnd/>
          </a:ln>
        </p:spPr>
        <p:txBody>
          <a:bodyPr wrap="none" anchor="ctr"/>
          <a:lstStyle/>
          <a:p>
            <a:endParaRPr lang="en-US"/>
          </a:p>
        </p:txBody>
      </p:sp>
      <p:sp>
        <p:nvSpPr>
          <p:cNvPr id="20492" name="Text Box 42"/>
          <p:cNvSpPr txBox="1">
            <a:spLocks noChangeArrowheads="1"/>
          </p:cNvSpPr>
          <p:nvPr/>
        </p:nvSpPr>
        <p:spPr bwMode="auto">
          <a:xfrm>
            <a:off x="6000750" y="1785938"/>
            <a:ext cx="928688" cy="338137"/>
          </a:xfrm>
          <a:prstGeom prst="rect">
            <a:avLst/>
          </a:prstGeom>
          <a:noFill/>
          <a:ln w="9525">
            <a:noFill/>
            <a:miter lim="800000"/>
            <a:headEnd/>
            <a:tailEnd/>
          </a:ln>
        </p:spPr>
        <p:txBody>
          <a:bodyPr>
            <a:spAutoFit/>
          </a:bodyPr>
          <a:lstStyle/>
          <a:p>
            <a:pPr>
              <a:spcBef>
                <a:spcPct val="50000"/>
              </a:spcBef>
            </a:pPr>
            <a:r>
              <a:rPr lang="fr-FR" sz="1600" b="1">
                <a:solidFill>
                  <a:srgbClr val="006600"/>
                </a:solidFill>
              </a:rPr>
              <a:t>Source</a:t>
            </a:r>
          </a:p>
        </p:txBody>
      </p:sp>
      <p:sp>
        <p:nvSpPr>
          <p:cNvPr id="20493" name="Text Box 42"/>
          <p:cNvSpPr txBox="1">
            <a:spLocks noChangeArrowheads="1"/>
          </p:cNvSpPr>
          <p:nvPr/>
        </p:nvSpPr>
        <p:spPr bwMode="auto">
          <a:xfrm>
            <a:off x="6000750" y="2286000"/>
            <a:ext cx="1428750" cy="338138"/>
          </a:xfrm>
          <a:prstGeom prst="rect">
            <a:avLst/>
          </a:prstGeom>
          <a:noFill/>
          <a:ln w="9525">
            <a:noFill/>
            <a:miter lim="800000"/>
            <a:headEnd/>
            <a:tailEnd/>
          </a:ln>
        </p:spPr>
        <p:txBody>
          <a:bodyPr>
            <a:spAutoFit/>
          </a:bodyPr>
          <a:lstStyle/>
          <a:p>
            <a:pPr>
              <a:spcBef>
                <a:spcPct val="50000"/>
              </a:spcBef>
            </a:pPr>
            <a:r>
              <a:rPr lang="fr-FR" sz="1600" b="1">
                <a:solidFill>
                  <a:srgbClr val="006600"/>
                </a:solidFill>
              </a:rPr>
              <a:t>Destination</a:t>
            </a:r>
          </a:p>
        </p:txBody>
      </p:sp>
      <p:sp>
        <p:nvSpPr>
          <p:cNvPr id="20494" name="Text Box 42"/>
          <p:cNvSpPr txBox="1">
            <a:spLocks noChangeArrowheads="1"/>
          </p:cNvSpPr>
          <p:nvPr/>
        </p:nvSpPr>
        <p:spPr bwMode="auto">
          <a:xfrm>
            <a:off x="6000750" y="2786063"/>
            <a:ext cx="928688" cy="338137"/>
          </a:xfrm>
          <a:prstGeom prst="rect">
            <a:avLst/>
          </a:prstGeom>
          <a:noFill/>
          <a:ln w="9525">
            <a:noFill/>
            <a:miter lim="800000"/>
            <a:headEnd/>
            <a:tailEnd/>
          </a:ln>
        </p:spPr>
        <p:txBody>
          <a:bodyPr>
            <a:spAutoFit/>
          </a:bodyPr>
          <a:lstStyle/>
          <a:p>
            <a:pPr>
              <a:spcBef>
                <a:spcPct val="50000"/>
              </a:spcBef>
            </a:pPr>
            <a:r>
              <a:rPr lang="en-US" sz="1600" b="1">
                <a:solidFill>
                  <a:srgbClr val="006600"/>
                </a:solidFill>
              </a:rPr>
              <a:t>Attack</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48163"/>
                                        </p:tgtEl>
                                        <p:attrNameLst>
                                          <p:attrName>style.visibility</p:attrName>
                                        </p:attrNameLst>
                                      </p:cBhvr>
                                      <p:to>
                                        <p:strVal val="visible"/>
                                      </p:to>
                                    </p:set>
                                    <p:anim calcmode="lin" valueType="num">
                                      <p:cBhvr additive="base">
                                        <p:cTn id="7" dur="500" fill="hold"/>
                                        <p:tgtEl>
                                          <p:spTgt spid="348163"/>
                                        </p:tgtEl>
                                        <p:attrNameLst>
                                          <p:attrName>ppt_x</p:attrName>
                                        </p:attrNameLst>
                                      </p:cBhvr>
                                      <p:tavLst>
                                        <p:tav tm="0">
                                          <p:val>
                                            <p:strVal val="#ppt_x"/>
                                          </p:val>
                                        </p:tav>
                                        <p:tav tm="100000">
                                          <p:val>
                                            <p:strVal val="#ppt_x"/>
                                          </p:val>
                                        </p:tav>
                                      </p:tavLst>
                                    </p:anim>
                                    <p:anim calcmode="lin" valueType="num">
                                      <p:cBhvr additive="base">
                                        <p:cTn id="8" dur="500" fill="hold"/>
                                        <p:tgtEl>
                                          <p:spTgt spid="348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a:xfrm>
            <a:off x="515938" y="290513"/>
            <a:ext cx="8110537" cy="604837"/>
          </a:xfrm>
        </p:spPr>
        <p:txBody>
          <a:bodyPr/>
          <a:lstStyle/>
          <a:p>
            <a:pPr eaLnBrk="1" hangingPunct="1"/>
            <a:r>
              <a:rPr lang="en-US" sz="2800" smtClean="0"/>
              <a:t>Computer Security and Privacy/Vulnerabilities</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12</a:t>
            </a:fld>
            <a:endParaRPr lang="en-US" dirty="0"/>
          </a:p>
        </p:txBody>
      </p:sp>
      <p:sp>
        <p:nvSpPr>
          <p:cNvPr id="349187" name="Rectangle 3"/>
          <p:cNvSpPr>
            <a:spLocks noChangeArrowheads="1"/>
          </p:cNvSpPr>
          <p:nvPr/>
        </p:nvSpPr>
        <p:spPr bwMode="auto">
          <a:xfrm>
            <a:off x="357188" y="1643063"/>
            <a:ext cx="8569325" cy="5054600"/>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lnSpc>
                <a:spcPct val="200000"/>
              </a:lnSpc>
              <a:spcBef>
                <a:spcPct val="20000"/>
              </a:spcBef>
              <a:buSzPct val="150000"/>
              <a:buFontTx/>
              <a:buBlip>
                <a:blip r:embed="rId3"/>
              </a:buBlip>
              <a:defRPr/>
            </a:pPr>
            <a:r>
              <a:rPr lang="en-US" sz="2500" b="1" dirty="0">
                <a:solidFill>
                  <a:schemeClr val="accent2"/>
                </a:solidFill>
                <a:latin typeface="Garamond" pitchFamily="18" charset="0"/>
              </a:rPr>
              <a:t>Physical</a:t>
            </a:r>
            <a:r>
              <a:rPr lang="en-US" sz="2500" b="1" dirty="0">
                <a:solidFill>
                  <a:srgbClr val="1E4C7C"/>
                </a:solidFill>
                <a:latin typeface="Garamond" pitchFamily="18" charset="0"/>
              </a:rPr>
              <a:t> vulnerabilities (Ex. Buildings)</a:t>
            </a:r>
          </a:p>
          <a:p>
            <a:pPr marL="342900" indent="-342900" algn="just">
              <a:lnSpc>
                <a:spcPct val="200000"/>
              </a:lnSpc>
              <a:spcBef>
                <a:spcPct val="20000"/>
              </a:spcBef>
              <a:buSzPct val="150000"/>
              <a:buFontTx/>
              <a:buBlip>
                <a:blip r:embed="rId3"/>
              </a:buBlip>
              <a:defRPr/>
            </a:pPr>
            <a:r>
              <a:rPr lang="en-US" sz="2500" b="1" dirty="0">
                <a:solidFill>
                  <a:schemeClr val="accent2"/>
                </a:solidFill>
                <a:latin typeface="Garamond" pitchFamily="18" charset="0"/>
              </a:rPr>
              <a:t>Natural</a:t>
            </a:r>
            <a:r>
              <a:rPr lang="en-US" sz="2500" b="1" dirty="0">
                <a:solidFill>
                  <a:srgbClr val="1E4C7C"/>
                </a:solidFill>
                <a:latin typeface="Garamond" pitchFamily="18" charset="0"/>
              </a:rPr>
              <a:t> vulnerabilities (Ex. Earthquake)</a:t>
            </a:r>
          </a:p>
          <a:p>
            <a:pPr marL="342900" indent="-342900" algn="just">
              <a:lnSpc>
                <a:spcPct val="200000"/>
              </a:lnSpc>
              <a:spcBef>
                <a:spcPct val="20000"/>
              </a:spcBef>
              <a:buSzPct val="150000"/>
              <a:buFontTx/>
              <a:buBlip>
                <a:blip r:embed="rId3"/>
              </a:buBlip>
              <a:defRPr/>
            </a:pPr>
            <a:r>
              <a:rPr lang="en-US" sz="2500" b="1" dirty="0">
                <a:solidFill>
                  <a:schemeClr val="accent2"/>
                </a:solidFill>
                <a:latin typeface="Garamond" pitchFamily="18" charset="0"/>
              </a:rPr>
              <a:t>Hardware</a:t>
            </a:r>
            <a:r>
              <a:rPr lang="en-US" sz="2500" b="1" dirty="0">
                <a:solidFill>
                  <a:srgbClr val="1E4C7C"/>
                </a:solidFill>
                <a:latin typeface="Garamond" pitchFamily="18" charset="0"/>
              </a:rPr>
              <a:t> and </a:t>
            </a:r>
            <a:r>
              <a:rPr lang="en-US" sz="2500" b="1" dirty="0">
                <a:solidFill>
                  <a:schemeClr val="accent2"/>
                </a:solidFill>
                <a:latin typeface="Garamond" pitchFamily="18" charset="0"/>
              </a:rPr>
              <a:t>Software</a:t>
            </a:r>
            <a:r>
              <a:rPr lang="en-US" sz="2500" b="1" dirty="0">
                <a:solidFill>
                  <a:srgbClr val="1E4C7C"/>
                </a:solidFill>
                <a:latin typeface="Garamond" pitchFamily="18" charset="0"/>
              </a:rPr>
              <a:t> vulnerabilities (Ex. Failures)</a:t>
            </a:r>
          </a:p>
          <a:p>
            <a:pPr marL="342900" indent="-342900" algn="just">
              <a:lnSpc>
                <a:spcPct val="200000"/>
              </a:lnSpc>
              <a:spcBef>
                <a:spcPct val="20000"/>
              </a:spcBef>
              <a:buSzPct val="150000"/>
              <a:buFontTx/>
              <a:buBlip>
                <a:blip r:embed="rId3"/>
              </a:buBlip>
              <a:defRPr/>
            </a:pPr>
            <a:r>
              <a:rPr lang="en-US" sz="2500" b="1" dirty="0">
                <a:solidFill>
                  <a:schemeClr val="accent2"/>
                </a:solidFill>
                <a:latin typeface="Garamond" pitchFamily="18" charset="0"/>
              </a:rPr>
              <a:t>Media</a:t>
            </a:r>
            <a:r>
              <a:rPr lang="en-US" sz="2500" b="1" dirty="0">
                <a:solidFill>
                  <a:srgbClr val="1E4C7C"/>
                </a:solidFill>
                <a:latin typeface="Garamond" pitchFamily="18" charset="0"/>
              </a:rPr>
              <a:t> vulnerabilities (Ex. Disks can be stolen)</a:t>
            </a:r>
          </a:p>
          <a:p>
            <a:pPr marL="342900" indent="-342900" algn="just">
              <a:lnSpc>
                <a:spcPct val="200000"/>
              </a:lnSpc>
              <a:spcBef>
                <a:spcPct val="20000"/>
              </a:spcBef>
              <a:buSzPct val="150000"/>
              <a:buFontTx/>
              <a:buBlip>
                <a:blip r:embed="rId3"/>
              </a:buBlip>
              <a:defRPr/>
            </a:pPr>
            <a:r>
              <a:rPr lang="en-US" sz="2500" b="1" dirty="0">
                <a:solidFill>
                  <a:schemeClr val="accent2"/>
                </a:solidFill>
                <a:latin typeface="Garamond" pitchFamily="18" charset="0"/>
              </a:rPr>
              <a:t>Communication</a:t>
            </a:r>
            <a:r>
              <a:rPr lang="en-US" sz="2500" b="1" dirty="0">
                <a:solidFill>
                  <a:srgbClr val="1E4C7C"/>
                </a:solidFill>
                <a:latin typeface="Garamond" pitchFamily="18" charset="0"/>
              </a:rPr>
              <a:t> vulnerabilities (Ex. Wires can be tapped)</a:t>
            </a:r>
          </a:p>
          <a:p>
            <a:pPr marL="342900" indent="-342900" algn="just">
              <a:lnSpc>
                <a:spcPct val="200000"/>
              </a:lnSpc>
              <a:spcBef>
                <a:spcPct val="20000"/>
              </a:spcBef>
              <a:buSzPct val="150000"/>
              <a:buFontTx/>
              <a:buBlip>
                <a:blip r:embed="rId3"/>
              </a:buBlip>
              <a:defRPr/>
            </a:pPr>
            <a:r>
              <a:rPr lang="en-US" sz="2500" b="1" dirty="0">
                <a:solidFill>
                  <a:schemeClr val="accent2"/>
                </a:solidFill>
                <a:latin typeface="Garamond" pitchFamily="18" charset="0"/>
              </a:rPr>
              <a:t>Human</a:t>
            </a:r>
            <a:r>
              <a:rPr lang="en-US" sz="2500" b="1" dirty="0">
                <a:solidFill>
                  <a:srgbClr val="1E4C7C"/>
                </a:solidFill>
                <a:latin typeface="Garamond" pitchFamily="18" charset="0"/>
              </a:rPr>
              <a:t> vulnerabilities (Ex. Insiders)</a:t>
            </a:r>
            <a:endParaRPr lang="en-US" sz="3300" b="1" dirty="0">
              <a:solidFill>
                <a:srgbClr val="1E4C7C"/>
              </a:solidFill>
              <a:latin typeface="Garamond" pitchFamily="18" charset="0"/>
            </a:endParaRPr>
          </a:p>
        </p:txBody>
      </p:sp>
      <p:sp>
        <p:nvSpPr>
          <p:cNvPr id="4" name="Rectangle 3"/>
          <p:cNvSpPr>
            <a:spLocks noChangeArrowheads="1"/>
          </p:cNvSpPr>
          <p:nvPr/>
        </p:nvSpPr>
        <p:spPr bwMode="auto">
          <a:xfrm>
            <a:off x="357188" y="1000125"/>
            <a:ext cx="8572500" cy="482600"/>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defRPr/>
            </a:pPr>
            <a:r>
              <a:rPr lang="en-US" sz="2500" b="1" dirty="0">
                <a:solidFill>
                  <a:srgbClr val="1E4C7C"/>
                </a:solidFill>
                <a:latin typeface="Garamond" pitchFamily="18" charset="0"/>
              </a:rPr>
              <a:t>Types of Vulnerabilities</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49187">
                                            <p:txEl>
                                              <p:pRg st="0" end="0"/>
                                            </p:txEl>
                                          </p:spTgt>
                                        </p:tgtEl>
                                        <p:attrNameLst>
                                          <p:attrName>style.visibility</p:attrName>
                                        </p:attrNameLst>
                                      </p:cBhvr>
                                      <p:to>
                                        <p:strVal val="visible"/>
                                      </p:to>
                                    </p:set>
                                    <p:anim calcmode="lin" valueType="num">
                                      <p:cBhvr additive="base">
                                        <p:cTn id="12"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49187">
                                            <p:txEl>
                                              <p:pRg st="1" end="1"/>
                                            </p:txEl>
                                          </p:spTgt>
                                        </p:tgtEl>
                                        <p:attrNameLst>
                                          <p:attrName>style.visibility</p:attrName>
                                        </p:attrNameLst>
                                      </p:cBhvr>
                                      <p:to>
                                        <p:strVal val="visible"/>
                                      </p:to>
                                    </p:set>
                                    <p:anim calcmode="lin" valueType="num">
                                      <p:cBhvr additive="base">
                                        <p:cTn id="18"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49187">
                                            <p:txEl>
                                              <p:pRg st="2" end="2"/>
                                            </p:txEl>
                                          </p:spTgt>
                                        </p:tgtEl>
                                        <p:attrNameLst>
                                          <p:attrName>style.visibility</p:attrName>
                                        </p:attrNameLst>
                                      </p:cBhvr>
                                      <p:to>
                                        <p:strVal val="visible"/>
                                      </p:to>
                                    </p:set>
                                    <p:anim calcmode="lin" valueType="num">
                                      <p:cBhvr additive="base">
                                        <p:cTn id="24" dur="500" fill="hold"/>
                                        <p:tgtEl>
                                          <p:spTgt spid="34918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49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49187">
                                            <p:txEl>
                                              <p:pRg st="3" end="3"/>
                                            </p:txEl>
                                          </p:spTgt>
                                        </p:tgtEl>
                                        <p:attrNameLst>
                                          <p:attrName>style.visibility</p:attrName>
                                        </p:attrNameLst>
                                      </p:cBhvr>
                                      <p:to>
                                        <p:strVal val="visible"/>
                                      </p:to>
                                    </p:set>
                                    <p:anim calcmode="lin" valueType="num">
                                      <p:cBhvr additive="base">
                                        <p:cTn id="30" dur="500" fill="hold"/>
                                        <p:tgtEl>
                                          <p:spTgt spid="34918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49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49187">
                                            <p:txEl>
                                              <p:pRg st="4" end="4"/>
                                            </p:txEl>
                                          </p:spTgt>
                                        </p:tgtEl>
                                        <p:attrNameLst>
                                          <p:attrName>style.visibility</p:attrName>
                                        </p:attrNameLst>
                                      </p:cBhvr>
                                      <p:to>
                                        <p:strVal val="visible"/>
                                      </p:to>
                                    </p:set>
                                    <p:anim calcmode="lin" valueType="num">
                                      <p:cBhvr additive="base">
                                        <p:cTn id="36" dur="500" fill="hold"/>
                                        <p:tgtEl>
                                          <p:spTgt spid="34918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49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49187">
                                            <p:txEl>
                                              <p:pRg st="5" end="5"/>
                                            </p:txEl>
                                          </p:spTgt>
                                        </p:tgtEl>
                                        <p:attrNameLst>
                                          <p:attrName>style.visibility</p:attrName>
                                        </p:attrNameLst>
                                      </p:cBhvr>
                                      <p:to>
                                        <p:strVal val="visible"/>
                                      </p:to>
                                    </p:set>
                                    <p:anim calcmode="lin" valueType="num">
                                      <p:cBhvr additive="base">
                                        <p:cTn id="42"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49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p:nvPr>
        </p:nvSpPr>
        <p:spPr>
          <a:xfrm>
            <a:off x="414338" y="290513"/>
            <a:ext cx="8313737" cy="604837"/>
          </a:xfrm>
        </p:spPr>
        <p:txBody>
          <a:bodyPr/>
          <a:lstStyle/>
          <a:p>
            <a:pPr eaLnBrk="1" hangingPunct="1"/>
            <a:r>
              <a:rPr lang="en-US" sz="2400" smtClean="0"/>
              <a:t>Computer Security and Privacy/ </a:t>
            </a:r>
            <a:r>
              <a:rPr lang="en-US" sz="2800" smtClean="0"/>
              <a:t>Countermeasures</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13</a:t>
            </a:fld>
            <a:endParaRPr lang="en-US" dirty="0"/>
          </a:p>
        </p:txBody>
      </p:sp>
      <p:sp>
        <p:nvSpPr>
          <p:cNvPr id="350211" name="Rectangle 3"/>
          <p:cNvSpPr>
            <a:spLocks noChangeArrowheads="1"/>
          </p:cNvSpPr>
          <p:nvPr/>
        </p:nvSpPr>
        <p:spPr bwMode="auto">
          <a:xfrm>
            <a:off x="428625" y="1285875"/>
            <a:ext cx="8143875" cy="5419725"/>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3300" b="1" dirty="0">
                <a:solidFill>
                  <a:srgbClr val="1E4C7C"/>
                </a:solidFill>
                <a:latin typeface="Garamond" pitchFamily="18" charset="0"/>
              </a:rPr>
              <a:t>Computer security controls</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Authentication (Password, Cards, Biometrics)</a:t>
            </a:r>
          </a:p>
          <a:p>
            <a:pPr marL="742950" lvl="1" indent="-285750" algn="just">
              <a:spcBef>
                <a:spcPct val="20000"/>
              </a:spcBef>
              <a:buClr>
                <a:srgbClr val="FF0000"/>
              </a:buClr>
              <a:buSzPct val="90000"/>
              <a:defRPr/>
            </a:pPr>
            <a:r>
              <a:rPr lang="en-US" sz="2900" b="1" dirty="0">
                <a:solidFill>
                  <a:srgbClr val="1E4C7C"/>
                </a:solidFill>
                <a:latin typeface="Garamond" pitchFamily="18" charset="0"/>
              </a:rPr>
              <a:t>		</a:t>
            </a:r>
            <a:r>
              <a:rPr lang="en-US" sz="2800" b="1" dirty="0">
                <a:solidFill>
                  <a:srgbClr val="C00000"/>
                </a:solidFill>
                <a:latin typeface="Garamond" pitchFamily="18" charset="0"/>
              </a:rPr>
              <a:t>(What we 		know,      have,   are!)</a:t>
            </a:r>
            <a:endParaRPr lang="en-US" sz="2900" b="1" dirty="0">
              <a:solidFill>
                <a:srgbClr val="C00000"/>
              </a:solidFill>
              <a:latin typeface="Garamond" pitchFamily="18" charset="0"/>
            </a:endParaRP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Encryption</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Auditing</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Administrative procedures</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Standards</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Certifications</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Physical Security</a:t>
            </a:r>
          </a:p>
          <a:p>
            <a:pPr marL="742950" lvl="1" indent="-285750" algn="just">
              <a:spcBef>
                <a:spcPct val="20000"/>
              </a:spcBef>
              <a:buClr>
                <a:srgbClr val="FF0000"/>
              </a:buClr>
              <a:buSzPct val="90000"/>
              <a:buFont typeface="Wingdings 2" pitchFamily="18" charset="2"/>
              <a:buChar char=""/>
              <a:defRPr/>
            </a:pPr>
            <a:r>
              <a:rPr lang="en-US" sz="2900" b="1" dirty="0">
                <a:solidFill>
                  <a:srgbClr val="1E4C7C"/>
                </a:solidFill>
                <a:latin typeface="Garamond" pitchFamily="18" charset="0"/>
              </a:rPr>
              <a:t>Laws</a:t>
            </a:r>
          </a:p>
        </p:txBody>
      </p:sp>
      <p:cxnSp>
        <p:nvCxnSpPr>
          <p:cNvPr id="5" name="Straight Arrow Connector 4"/>
          <p:cNvCxnSpPr/>
          <p:nvPr/>
        </p:nvCxnSpPr>
        <p:spPr>
          <a:xfrm rot="5400000">
            <a:off x="4285456" y="242808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5644356" y="2428082"/>
            <a:ext cx="4286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6573044" y="2428082"/>
            <a:ext cx="42862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 calcmode="lin" valueType="num">
                                      <p:cBhvr additive="base">
                                        <p:cTn id="12" dur="500" fill="hold"/>
                                        <p:tgtEl>
                                          <p:spTgt spid="3502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02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 calcmode="lin" valueType="num">
                                      <p:cBhvr additive="base">
                                        <p:cTn id="17" dur="500" fill="hold"/>
                                        <p:tgtEl>
                                          <p:spTgt spid="3502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02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 calcmode="lin" valueType="num">
                                      <p:cBhvr additive="base">
                                        <p:cTn id="22" dur="500" fill="hold"/>
                                        <p:tgtEl>
                                          <p:spTgt spid="3502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021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 calcmode="lin" valueType="num">
                                      <p:cBhvr additive="base">
                                        <p:cTn id="27" dur="500" fill="hold"/>
                                        <p:tgtEl>
                                          <p:spTgt spid="3502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021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 calcmode="lin" valueType="num">
                                      <p:cBhvr additive="base">
                                        <p:cTn id="32" dur="500" fill="hold"/>
                                        <p:tgtEl>
                                          <p:spTgt spid="35021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5021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 calcmode="lin" valueType="num">
                                      <p:cBhvr additive="base">
                                        <p:cTn id="37" dur="500" fill="hold"/>
                                        <p:tgtEl>
                                          <p:spTgt spid="3502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0211">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 calcmode="lin" valueType="num">
                                      <p:cBhvr additive="base">
                                        <p:cTn id="42" dur="500" fill="hold"/>
                                        <p:tgtEl>
                                          <p:spTgt spid="35021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50211">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350211">
                                            <p:txEl>
                                              <p:pRg st="8" end="8"/>
                                            </p:txEl>
                                          </p:spTgt>
                                        </p:tgtEl>
                                        <p:attrNameLst>
                                          <p:attrName>style.visibility</p:attrName>
                                        </p:attrNameLst>
                                      </p:cBhvr>
                                      <p:to>
                                        <p:strVal val="visible"/>
                                      </p:to>
                                    </p:set>
                                    <p:anim calcmode="lin" valueType="num">
                                      <p:cBhvr additive="base">
                                        <p:cTn id="47" dur="500" fill="hold"/>
                                        <p:tgtEl>
                                          <p:spTgt spid="35021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0211">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350211">
                                            <p:txEl>
                                              <p:pRg st="9" end="9"/>
                                            </p:txEl>
                                          </p:spTgt>
                                        </p:tgtEl>
                                        <p:attrNameLst>
                                          <p:attrName>style.visibility</p:attrName>
                                        </p:attrNameLst>
                                      </p:cBhvr>
                                      <p:to>
                                        <p:strVal val="visible"/>
                                      </p:to>
                                    </p:set>
                                    <p:anim calcmode="lin" valueType="num">
                                      <p:cBhvr additive="base">
                                        <p:cTn id="52" dur="500" fill="hold"/>
                                        <p:tgtEl>
                                          <p:spTgt spid="350211">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50211">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3" presetClass="entr" presetSubtype="10"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par>
                                <p:cTn id="58" presetID="3" presetClass="entr" presetSubtype="1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horizontal)">
                                      <p:cBhvr>
                                        <p:cTn id="60" dur="500"/>
                                        <p:tgtEl>
                                          <p:spTgt spid="6"/>
                                        </p:tgtEl>
                                      </p:cBhvr>
                                    </p:animEffect>
                                  </p:childTnLst>
                                </p:cTn>
                              </p:par>
                              <p:par>
                                <p:cTn id="61" presetID="3" presetClass="entr" presetSubtype="1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linds(horizontal)">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a:xfrm>
            <a:off x="414338" y="290513"/>
            <a:ext cx="8313737" cy="606425"/>
          </a:xfrm>
        </p:spPr>
        <p:txBody>
          <a:bodyPr>
            <a:normAutofit fontScale="90000"/>
          </a:bodyPr>
          <a:lstStyle/>
          <a:p>
            <a:pPr eaLnBrk="1" hangingPunct="1"/>
            <a:r>
              <a:rPr lang="en-US" sz="2800" smtClean="0"/>
              <a:t>Computer Security and Privacy/ </a:t>
            </a:r>
            <a:r>
              <a:rPr lang="en-US" sz="2400" smtClean="0"/>
              <a:t>The Human Factor</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14</a:t>
            </a:fld>
            <a:endParaRPr lang="en-US" dirty="0"/>
          </a:p>
        </p:txBody>
      </p:sp>
      <p:sp>
        <p:nvSpPr>
          <p:cNvPr id="351235" name="Rectangle 3"/>
          <p:cNvSpPr>
            <a:spLocks noChangeArrowheads="1"/>
          </p:cNvSpPr>
          <p:nvPr/>
        </p:nvSpPr>
        <p:spPr bwMode="auto">
          <a:xfrm>
            <a:off x="357188" y="1143000"/>
            <a:ext cx="8424862" cy="5373688"/>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800" b="1" dirty="0">
                <a:solidFill>
                  <a:srgbClr val="1E4C7C"/>
                </a:solidFill>
                <a:latin typeface="Garamond" pitchFamily="18" charset="0"/>
              </a:rPr>
              <a:t>The </a:t>
            </a:r>
            <a:r>
              <a:rPr lang="en-US" sz="2000" b="1" dirty="0">
                <a:solidFill>
                  <a:srgbClr val="006600"/>
                </a:solidFill>
              </a:rPr>
              <a:t>human factor</a:t>
            </a:r>
            <a:r>
              <a:rPr lang="en-US" sz="2800" b="1" dirty="0">
                <a:solidFill>
                  <a:srgbClr val="1E4C7C"/>
                </a:solidFill>
                <a:latin typeface="Garamond" pitchFamily="18" charset="0"/>
              </a:rPr>
              <a:t> is an important component of computer security</a:t>
            </a:r>
          </a:p>
          <a:p>
            <a:pPr marL="342900" indent="-342900" algn="just">
              <a:spcBef>
                <a:spcPct val="20000"/>
              </a:spcBef>
              <a:buSzPct val="150000"/>
              <a:buFontTx/>
              <a:buBlip>
                <a:blip r:embed="rId3"/>
              </a:buBlip>
              <a:defRPr/>
            </a:pPr>
            <a:r>
              <a:rPr lang="en-US" sz="2800" b="1" dirty="0">
                <a:solidFill>
                  <a:srgbClr val="1E4C7C"/>
                </a:solidFill>
                <a:latin typeface="Garamond" pitchFamily="18" charset="0"/>
              </a:rPr>
              <a:t>Some organizations view </a:t>
            </a:r>
            <a:r>
              <a:rPr lang="en-US" sz="2400" b="1" dirty="0">
                <a:solidFill>
                  <a:srgbClr val="006600"/>
                </a:solidFill>
              </a:rPr>
              <a:t>technical solutions</a:t>
            </a:r>
            <a:r>
              <a:rPr lang="en-US" sz="2800" b="1" dirty="0">
                <a:solidFill>
                  <a:srgbClr val="1E4C7C"/>
                </a:solidFill>
                <a:latin typeface="Garamond" pitchFamily="18" charset="0"/>
              </a:rPr>
              <a:t> as “their solutions” for computer security. However:</a:t>
            </a:r>
          </a:p>
          <a:p>
            <a:pPr marL="742950" lvl="1" indent="-285750" algn="just">
              <a:spcBef>
                <a:spcPct val="20000"/>
              </a:spcBef>
              <a:buClr>
                <a:srgbClr val="FF0000"/>
              </a:buClr>
              <a:buSzPct val="90000"/>
              <a:buFont typeface="Wingdings 2" pitchFamily="18" charset="2"/>
              <a:buChar char=""/>
              <a:defRPr/>
            </a:pPr>
            <a:r>
              <a:rPr lang="en-US" sz="2000" b="1" dirty="0">
                <a:solidFill>
                  <a:srgbClr val="1E4C7C"/>
                </a:solidFill>
                <a:latin typeface="Garamond" pitchFamily="18" charset="0"/>
              </a:rPr>
              <a:t>Technology is </a:t>
            </a:r>
            <a:r>
              <a:rPr lang="en-US" sz="2000" b="1" dirty="0">
                <a:solidFill>
                  <a:srgbClr val="006600"/>
                </a:solidFill>
              </a:rPr>
              <a:t>fallible (imperfect)</a:t>
            </a:r>
          </a:p>
          <a:p>
            <a:pPr marL="1143000" lvl="2" indent="-228600" algn="just">
              <a:spcBef>
                <a:spcPct val="20000"/>
              </a:spcBef>
              <a:buSzPct val="80000"/>
              <a:buFont typeface="Wingdings 2" pitchFamily="18" charset="2"/>
              <a:buChar char=""/>
              <a:defRPr/>
            </a:pPr>
            <a:r>
              <a:rPr lang="en-US" sz="2000" b="1" dirty="0">
                <a:solidFill>
                  <a:srgbClr val="1E4C7C"/>
                </a:solidFill>
                <a:latin typeface="Garamond" pitchFamily="18" charset="0"/>
              </a:rPr>
              <a:t>Ex. UNIX holes that opened the door for Morris worm</a:t>
            </a:r>
          </a:p>
          <a:p>
            <a:pPr marL="742950" lvl="1" indent="-285750" algn="just">
              <a:spcBef>
                <a:spcPct val="20000"/>
              </a:spcBef>
              <a:buClr>
                <a:srgbClr val="FF0000"/>
              </a:buClr>
              <a:buSzPct val="90000"/>
              <a:buFont typeface="Wingdings 2" pitchFamily="18" charset="2"/>
              <a:buChar char=""/>
              <a:defRPr/>
            </a:pPr>
            <a:r>
              <a:rPr lang="en-US" sz="2000" b="1" dirty="0">
                <a:solidFill>
                  <a:srgbClr val="1E4C7C"/>
                </a:solidFill>
                <a:latin typeface="Garamond" pitchFamily="18" charset="0"/>
              </a:rPr>
              <a:t>The technology may </a:t>
            </a:r>
            <a:r>
              <a:rPr lang="en-US" b="1" dirty="0">
                <a:solidFill>
                  <a:srgbClr val="006600"/>
                </a:solidFill>
              </a:rPr>
              <a:t>not</a:t>
            </a:r>
            <a:r>
              <a:rPr lang="en-US" sz="2000" b="1" dirty="0">
                <a:solidFill>
                  <a:srgbClr val="1E4C7C"/>
                </a:solidFill>
                <a:latin typeface="Garamond" pitchFamily="18" charset="0"/>
              </a:rPr>
              <a:t> be </a:t>
            </a:r>
            <a:r>
              <a:rPr lang="en-US" b="1" dirty="0">
                <a:solidFill>
                  <a:srgbClr val="006600"/>
                </a:solidFill>
              </a:rPr>
              <a:t>appropriate</a:t>
            </a:r>
          </a:p>
          <a:p>
            <a:pPr marL="1143000" lvl="2" indent="-228600" algn="just">
              <a:spcBef>
                <a:spcPct val="20000"/>
              </a:spcBef>
              <a:buSzPct val="80000"/>
              <a:buFont typeface="Wingdings 2" pitchFamily="18" charset="2"/>
              <a:buChar char=""/>
              <a:defRPr/>
            </a:pPr>
            <a:r>
              <a:rPr lang="en-US" sz="2000" b="1" dirty="0">
                <a:solidFill>
                  <a:srgbClr val="1E4C7C"/>
                </a:solidFill>
                <a:latin typeface="Garamond" pitchFamily="18" charset="0"/>
              </a:rPr>
              <a:t>Ex. It is difficult to define all the security requirements and find a solution that satisfies those requirements</a:t>
            </a:r>
          </a:p>
          <a:p>
            <a:pPr marL="742950" lvl="1" indent="-285750" algn="just">
              <a:spcBef>
                <a:spcPct val="20000"/>
              </a:spcBef>
              <a:buClr>
                <a:srgbClr val="FF0000"/>
              </a:buClr>
              <a:buSzPct val="90000"/>
              <a:buFont typeface="Wingdings 2" pitchFamily="18" charset="2"/>
              <a:buChar char=""/>
              <a:defRPr/>
            </a:pPr>
            <a:r>
              <a:rPr lang="en-US" sz="2000" b="1" dirty="0">
                <a:solidFill>
                  <a:srgbClr val="1E4C7C"/>
                </a:solidFill>
                <a:latin typeface="Garamond" pitchFamily="18" charset="0"/>
              </a:rPr>
              <a:t>Technical solutions are usually (very) </a:t>
            </a:r>
            <a:r>
              <a:rPr lang="en-US" b="1" dirty="0">
                <a:solidFill>
                  <a:srgbClr val="006600"/>
                </a:solidFill>
              </a:rPr>
              <a:t>expensive</a:t>
            </a:r>
          </a:p>
          <a:p>
            <a:pPr marL="1143000" lvl="2" indent="-228600" algn="just">
              <a:spcBef>
                <a:spcPct val="20000"/>
              </a:spcBef>
              <a:buSzPct val="80000"/>
              <a:buFont typeface="Wingdings 2" pitchFamily="18" charset="2"/>
              <a:buChar char=""/>
              <a:defRPr/>
            </a:pPr>
            <a:r>
              <a:rPr lang="en-US" sz="2000" b="1" dirty="0">
                <a:solidFill>
                  <a:srgbClr val="1E4C7C"/>
                </a:solidFill>
                <a:latin typeface="Garamond" pitchFamily="18" charset="0"/>
              </a:rPr>
              <a:t>Ex. Antivirus purchased by ETC to protect its Internet services</a:t>
            </a:r>
          </a:p>
          <a:p>
            <a:pPr marL="342900" indent="-342900" algn="just">
              <a:spcBef>
                <a:spcPct val="20000"/>
              </a:spcBef>
              <a:buClr>
                <a:srgbClr val="FF0000"/>
              </a:buClr>
              <a:buSzPct val="150000"/>
              <a:buFontTx/>
              <a:buBlip>
                <a:blip r:embed="rId3"/>
              </a:buBlip>
              <a:defRPr/>
            </a:pPr>
            <a:r>
              <a:rPr lang="en-US" sz="2800" b="1" dirty="0">
                <a:solidFill>
                  <a:srgbClr val="1E4C7C"/>
                </a:solidFill>
                <a:latin typeface="Garamond" pitchFamily="18" charset="0"/>
              </a:rPr>
              <a:t>Given all these, someone, a </a:t>
            </a:r>
            <a:r>
              <a:rPr lang="en-US" sz="2400" b="1" dirty="0">
                <a:solidFill>
                  <a:srgbClr val="006600"/>
                </a:solidFill>
              </a:rPr>
              <a:t>human</a:t>
            </a:r>
            <a:r>
              <a:rPr lang="en-US" sz="2800" b="1" dirty="0">
                <a:solidFill>
                  <a:srgbClr val="1E4C7C"/>
                </a:solidFill>
                <a:latin typeface="Garamond" pitchFamily="18" charset="0"/>
              </a:rPr>
              <a:t>, has to </a:t>
            </a:r>
            <a:r>
              <a:rPr lang="en-US" sz="2400" b="1" dirty="0">
                <a:solidFill>
                  <a:srgbClr val="006600"/>
                </a:solidFill>
              </a:rPr>
              <a:t>implement</a:t>
            </a:r>
            <a:r>
              <a:rPr lang="en-US" sz="2800" b="1" dirty="0">
                <a:solidFill>
                  <a:srgbClr val="1E4C7C"/>
                </a:solidFill>
                <a:latin typeface="Garamond" pitchFamily="18" charset="0"/>
              </a:rPr>
              <a:t> the solution</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1235">
                                            <p:txEl>
                                              <p:pRg st="5" end="5"/>
                                            </p:txEl>
                                          </p:spTgt>
                                        </p:tgtEl>
                                        <p:attrNameLst>
                                          <p:attrName>style.visibility</p:attrName>
                                        </p:attrNameLst>
                                      </p:cBhvr>
                                      <p:to>
                                        <p:strVal val="visible"/>
                                      </p:to>
                                    </p:set>
                                    <p:anim calcmode="lin" valueType="num">
                                      <p:cBhvr additive="base">
                                        <p:cTn id="35" dur="500" fill="hold"/>
                                        <p:tgtEl>
                                          <p:spTgt spid="35123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1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51235">
                                            <p:txEl>
                                              <p:pRg st="6" end="6"/>
                                            </p:txEl>
                                          </p:spTgt>
                                        </p:tgtEl>
                                        <p:attrNameLst>
                                          <p:attrName>style.visibility</p:attrName>
                                        </p:attrNameLst>
                                      </p:cBhvr>
                                      <p:to>
                                        <p:strVal val="visible"/>
                                      </p:to>
                                    </p:set>
                                    <p:anim calcmode="lin" valueType="num">
                                      <p:cBhvr additive="base">
                                        <p:cTn id="41" dur="500" fill="hold"/>
                                        <p:tgtEl>
                                          <p:spTgt spid="35123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123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51235">
                                            <p:txEl>
                                              <p:pRg st="7" end="7"/>
                                            </p:txEl>
                                          </p:spTgt>
                                        </p:tgtEl>
                                        <p:attrNameLst>
                                          <p:attrName>style.visibility</p:attrName>
                                        </p:attrNameLst>
                                      </p:cBhvr>
                                      <p:to>
                                        <p:strVal val="visible"/>
                                      </p:to>
                                    </p:set>
                                    <p:anim calcmode="lin" valueType="num">
                                      <p:cBhvr additive="base">
                                        <p:cTn id="45" dur="500" fill="hold"/>
                                        <p:tgtEl>
                                          <p:spTgt spid="35123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12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51235">
                                            <p:txEl>
                                              <p:pRg st="8" end="8"/>
                                            </p:txEl>
                                          </p:spTgt>
                                        </p:tgtEl>
                                        <p:attrNameLst>
                                          <p:attrName>style.visibility</p:attrName>
                                        </p:attrNameLst>
                                      </p:cBhvr>
                                      <p:to>
                                        <p:strVal val="visible"/>
                                      </p:to>
                                    </p:set>
                                    <p:anim calcmode="lin" valueType="num">
                                      <p:cBhvr additive="base">
                                        <p:cTn id="51" dur="500" fill="hold"/>
                                        <p:tgtEl>
                                          <p:spTgt spid="35123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12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428625" y="357188"/>
            <a:ext cx="8313738" cy="606425"/>
          </a:xfrm>
        </p:spPr>
        <p:txBody>
          <a:bodyPr>
            <a:normAutofit fontScale="90000"/>
          </a:bodyPr>
          <a:lstStyle/>
          <a:p>
            <a:pPr eaLnBrk="1" hangingPunct="1"/>
            <a:r>
              <a:rPr lang="en-US" sz="2800" smtClean="0"/>
              <a:t>Computer Security and Privacy</a:t>
            </a:r>
            <a:r>
              <a:rPr lang="en-US" sz="2400" smtClean="0"/>
              <a:t>/ The Human Factor</a:t>
            </a:r>
            <a:endParaRPr lang="fr-FR" sz="24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15</a:t>
            </a:fld>
            <a:endParaRPr lang="en-US" dirty="0"/>
          </a:p>
        </p:txBody>
      </p:sp>
      <p:sp>
        <p:nvSpPr>
          <p:cNvPr id="352259" name="Rectangle 3"/>
          <p:cNvSpPr>
            <a:spLocks noChangeArrowheads="1"/>
          </p:cNvSpPr>
          <p:nvPr/>
        </p:nvSpPr>
        <p:spPr bwMode="auto">
          <a:xfrm>
            <a:off x="395288" y="1268413"/>
            <a:ext cx="8424862" cy="4624387"/>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800" b="1" dirty="0">
                <a:solidFill>
                  <a:srgbClr val="006600"/>
                </a:solidFill>
              </a:rPr>
              <a:t>Competence</a:t>
            </a:r>
            <a:r>
              <a:rPr lang="en-US" sz="3300" b="1" dirty="0">
                <a:solidFill>
                  <a:srgbClr val="1E4C7C"/>
                </a:solidFill>
                <a:latin typeface="Garamond" pitchFamily="18" charset="0"/>
              </a:rPr>
              <a:t> of the security staff</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Ex. Crackers may know more than the security team</a:t>
            </a:r>
          </a:p>
          <a:p>
            <a:pPr marL="342900" indent="-342900" algn="just">
              <a:spcBef>
                <a:spcPct val="20000"/>
              </a:spcBef>
              <a:buSzPct val="150000"/>
              <a:buFontTx/>
              <a:buBlip>
                <a:blip r:embed="rId3"/>
              </a:buBlip>
              <a:defRPr/>
            </a:pPr>
            <a:r>
              <a:rPr lang="en-US" sz="3300" b="1" dirty="0">
                <a:solidFill>
                  <a:srgbClr val="1E4C7C"/>
                </a:solidFill>
                <a:latin typeface="Garamond" pitchFamily="18" charset="0"/>
              </a:rPr>
              <a:t>Understanding and </a:t>
            </a:r>
            <a:r>
              <a:rPr lang="en-US" sz="2400" b="1" dirty="0">
                <a:solidFill>
                  <a:srgbClr val="006600"/>
                </a:solidFill>
              </a:rPr>
              <a:t>support</a:t>
            </a:r>
            <a:r>
              <a:rPr lang="en-US" sz="3300" b="1" dirty="0">
                <a:solidFill>
                  <a:srgbClr val="1E4C7C"/>
                </a:solidFill>
                <a:latin typeface="Garamond" pitchFamily="18" charset="0"/>
              </a:rPr>
              <a:t> of </a:t>
            </a:r>
            <a:r>
              <a:rPr lang="en-US" sz="2400" b="1" dirty="0">
                <a:solidFill>
                  <a:srgbClr val="006600"/>
                </a:solidFill>
              </a:rPr>
              <a:t>management</a:t>
            </a:r>
            <a:r>
              <a:rPr lang="en-US" sz="3300" b="1" dirty="0">
                <a:solidFill>
                  <a:srgbClr val="1E4C7C"/>
                </a:solidFill>
                <a:latin typeface="Garamond" pitchFamily="18" charset="0"/>
              </a:rPr>
              <a:t> </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Ex. Management does not want to spend money on security</a:t>
            </a:r>
          </a:p>
          <a:p>
            <a:pPr marL="342900" indent="-342900" algn="just">
              <a:spcBef>
                <a:spcPct val="20000"/>
              </a:spcBef>
              <a:buSzPct val="150000"/>
              <a:buFontTx/>
              <a:buBlip>
                <a:blip r:embed="rId3"/>
              </a:buBlip>
              <a:defRPr/>
            </a:pPr>
            <a:r>
              <a:rPr lang="en-US" sz="3300" b="1" dirty="0">
                <a:solidFill>
                  <a:srgbClr val="1E4C7C"/>
                </a:solidFill>
                <a:latin typeface="Garamond" pitchFamily="18" charset="0"/>
              </a:rPr>
              <a:t>Staff’s </a:t>
            </a:r>
            <a:r>
              <a:rPr lang="en-US" sz="2400" b="1" dirty="0">
                <a:solidFill>
                  <a:srgbClr val="006600"/>
                </a:solidFill>
              </a:rPr>
              <a:t>discipline</a:t>
            </a:r>
            <a:r>
              <a:rPr lang="en-US" sz="3300" b="1" dirty="0">
                <a:solidFill>
                  <a:srgbClr val="1E4C7C"/>
                </a:solidFill>
                <a:latin typeface="Garamond" pitchFamily="18" charset="0"/>
              </a:rPr>
              <a:t> to follow procedures</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Ex. Staff members choose simple passwords</a:t>
            </a:r>
          </a:p>
          <a:p>
            <a:pPr marL="342900" indent="-342900" algn="just">
              <a:spcBef>
                <a:spcPct val="20000"/>
              </a:spcBef>
              <a:buSzPct val="150000"/>
              <a:buFontTx/>
              <a:buBlip>
                <a:blip r:embed="rId3"/>
              </a:buBlip>
              <a:defRPr/>
            </a:pPr>
            <a:r>
              <a:rPr lang="en-US" sz="3300" b="1" dirty="0">
                <a:solidFill>
                  <a:srgbClr val="1E4C7C"/>
                </a:solidFill>
                <a:latin typeface="Garamond" pitchFamily="18" charset="0"/>
              </a:rPr>
              <a:t>Staff members may </a:t>
            </a:r>
            <a:r>
              <a:rPr lang="en-US" sz="2400" b="1" dirty="0">
                <a:solidFill>
                  <a:srgbClr val="006600"/>
                </a:solidFill>
              </a:rPr>
              <a:t>not</a:t>
            </a:r>
            <a:r>
              <a:rPr lang="en-US" sz="3300" b="1" dirty="0">
                <a:solidFill>
                  <a:srgbClr val="1E4C7C"/>
                </a:solidFill>
                <a:latin typeface="Garamond" pitchFamily="18" charset="0"/>
              </a:rPr>
              <a:t> be </a:t>
            </a:r>
            <a:r>
              <a:rPr lang="en-US" sz="2400" b="1" dirty="0">
                <a:solidFill>
                  <a:srgbClr val="006600"/>
                </a:solidFill>
              </a:rPr>
              <a:t>trustworthy</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Ex. Bank theft</a:t>
            </a:r>
            <a:endParaRPr lang="en-US" sz="2800" b="1" dirty="0">
              <a:solidFill>
                <a:srgbClr val="1E4C7C"/>
              </a:solidFill>
              <a:latin typeface="Garamond" pitchFamily="18" charset="0"/>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 calcmode="lin" valueType="num">
                                      <p:cBhvr additive="base">
                                        <p:cTn id="12"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2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2259">
                                            <p:txEl>
                                              <p:pRg st="2" end="2"/>
                                            </p:txEl>
                                          </p:spTgt>
                                        </p:tgtEl>
                                        <p:attrNameLst>
                                          <p:attrName>style.visibility</p:attrName>
                                        </p:attrNameLst>
                                      </p:cBhvr>
                                      <p:to>
                                        <p:strVal val="visible"/>
                                      </p:to>
                                    </p:set>
                                    <p:anim calcmode="lin" valueType="num">
                                      <p:cBhvr additive="base">
                                        <p:cTn id="18" dur="500" fill="hold"/>
                                        <p:tgtEl>
                                          <p:spTgt spid="35225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5225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52259">
                                            <p:txEl>
                                              <p:pRg st="3" end="3"/>
                                            </p:txEl>
                                          </p:spTgt>
                                        </p:tgtEl>
                                        <p:attrNameLst>
                                          <p:attrName>style.visibility</p:attrName>
                                        </p:attrNameLst>
                                      </p:cBhvr>
                                      <p:to>
                                        <p:strVal val="visible"/>
                                      </p:to>
                                    </p:set>
                                    <p:anim calcmode="lin" valueType="num">
                                      <p:cBhvr additive="base">
                                        <p:cTn id="23" dur="500" fill="hold"/>
                                        <p:tgtEl>
                                          <p:spTgt spid="3522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2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2259">
                                            <p:txEl>
                                              <p:pRg st="4" end="4"/>
                                            </p:txEl>
                                          </p:spTgt>
                                        </p:tgtEl>
                                        <p:attrNameLst>
                                          <p:attrName>style.visibility</p:attrName>
                                        </p:attrNameLst>
                                      </p:cBhvr>
                                      <p:to>
                                        <p:strVal val="visible"/>
                                      </p:to>
                                    </p:set>
                                    <p:anim calcmode="lin" valueType="num">
                                      <p:cBhvr additive="base">
                                        <p:cTn id="29" dur="500" fill="hold"/>
                                        <p:tgtEl>
                                          <p:spTgt spid="35225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2259">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52259">
                                            <p:txEl>
                                              <p:pRg st="5" end="5"/>
                                            </p:txEl>
                                          </p:spTgt>
                                        </p:tgtEl>
                                        <p:attrNameLst>
                                          <p:attrName>style.visibility</p:attrName>
                                        </p:attrNameLst>
                                      </p:cBhvr>
                                      <p:to>
                                        <p:strVal val="visible"/>
                                      </p:to>
                                    </p:set>
                                    <p:anim calcmode="lin" valueType="num">
                                      <p:cBhvr additive="base">
                                        <p:cTn id="34" dur="500" fill="hold"/>
                                        <p:tgtEl>
                                          <p:spTgt spid="35225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52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52259">
                                            <p:txEl>
                                              <p:pRg st="6" end="6"/>
                                            </p:txEl>
                                          </p:spTgt>
                                        </p:tgtEl>
                                        <p:attrNameLst>
                                          <p:attrName>style.visibility</p:attrName>
                                        </p:attrNameLst>
                                      </p:cBhvr>
                                      <p:to>
                                        <p:strVal val="visible"/>
                                      </p:to>
                                    </p:set>
                                    <p:anim calcmode="lin" valueType="num">
                                      <p:cBhvr additive="base">
                                        <p:cTn id="40" dur="500" fill="hold"/>
                                        <p:tgtEl>
                                          <p:spTgt spid="352259">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2259">
                                            <p:txEl>
                                              <p:pRg st="6" end="6"/>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352259">
                                            <p:txEl>
                                              <p:pRg st="7" end="7"/>
                                            </p:txEl>
                                          </p:spTgt>
                                        </p:tgtEl>
                                        <p:attrNameLst>
                                          <p:attrName>style.visibility</p:attrName>
                                        </p:attrNameLst>
                                      </p:cBhvr>
                                      <p:to>
                                        <p:strVal val="visible"/>
                                      </p:to>
                                    </p:set>
                                    <p:anim calcmode="lin" valueType="num">
                                      <p:cBhvr additive="base">
                                        <p:cTn id="45" dur="500" fill="hold"/>
                                        <p:tgtEl>
                                          <p:spTgt spid="35225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2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rrowheads="1"/>
          </p:cNvSpPr>
          <p:nvPr>
            <p:ph type="title"/>
          </p:nvPr>
        </p:nvSpPr>
        <p:spPr>
          <a:xfrm>
            <a:off x="414338" y="290513"/>
            <a:ext cx="8313737" cy="604837"/>
          </a:xfrm>
        </p:spPr>
        <p:txBody>
          <a:bodyPr>
            <a:normAutofit fontScale="90000"/>
          </a:bodyPr>
          <a:lstStyle/>
          <a:p>
            <a:pPr eaLnBrk="1" hangingPunct="1"/>
            <a:r>
              <a:rPr lang="en-US" sz="2800" smtClean="0"/>
              <a:t>Computer Security and Privacy/ Physical Security</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16</a:t>
            </a:fld>
            <a:endParaRPr lang="en-US" dirty="0"/>
          </a:p>
        </p:txBody>
      </p:sp>
      <p:sp>
        <p:nvSpPr>
          <p:cNvPr id="354307" name="Rectangle 3"/>
          <p:cNvSpPr>
            <a:spLocks noChangeArrowheads="1"/>
          </p:cNvSpPr>
          <p:nvPr/>
        </p:nvSpPr>
        <p:spPr bwMode="auto">
          <a:xfrm>
            <a:off x="395288" y="3573463"/>
            <a:ext cx="8424862" cy="1431161"/>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900" b="1" dirty="0">
                <a:solidFill>
                  <a:srgbClr val="1E4C7C"/>
                </a:solidFill>
                <a:latin typeface="Garamond" pitchFamily="18" charset="0"/>
              </a:rPr>
              <a:t>Physical security protects your </a:t>
            </a:r>
            <a:r>
              <a:rPr lang="en-US" sz="2000" b="1" dirty="0">
                <a:solidFill>
                  <a:srgbClr val="006600"/>
                </a:solidFill>
              </a:rPr>
              <a:t>physical computer facility</a:t>
            </a:r>
            <a:r>
              <a:rPr lang="en-US" sz="2900" b="1" dirty="0">
                <a:solidFill>
                  <a:srgbClr val="1E4C7C"/>
                </a:solidFill>
                <a:latin typeface="Garamond" pitchFamily="18" charset="0"/>
              </a:rPr>
              <a:t> (your building, your computer room, your computer, your disks and other media</a:t>
            </a:r>
            <a:r>
              <a:rPr lang="en-US" sz="2900" b="1" dirty="0" smtClean="0">
                <a:solidFill>
                  <a:srgbClr val="1E4C7C"/>
                </a:solidFill>
                <a:latin typeface="Garamond" pitchFamily="18" charset="0"/>
              </a:rPr>
              <a:t>).</a:t>
            </a:r>
            <a:endParaRPr lang="en-US" sz="2100" b="1" dirty="0">
              <a:solidFill>
                <a:schemeClr val="accent2"/>
              </a:solidFill>
              <a:latin typeface="Garamond" pitchFamily="18" charset="0"/>
            </a:endParaRPr>
          </a:p>
        </p:txBody>
      </p:sp>
      <p:sp>
        <p:nvSpPr>
          <p:cNvPr id="354308" name="Rectangle 4"/>
          <p:cNvSpPr>
            <a:spLocks noChangeArrowheads="1"/>
          </p:cNvSpPr>
          <p:nvPr/>
        </p:nvSpPr>
        <p:spPr bwMode="auto">
          <a:xfrm>
            <a:off x="468313" y="1484313"/>
            <a:ext cx="8424862" cy="1425575"/>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900" b="1" dirty="0">
                <a:solidFill>
                  <a:srgbClr val="1E4C7C"/>
                </a:solidFill>
                <a:latin typeface="Garamond" pitchFamily="18" charset="0"/>
              </a:rPr>
              <a:t>Physical security is the use of </a:t>
            </a:r>
            <a:r>
              <a:rPr lang="en-US" sz="2000" b="1" dirty="0">
                <a:solidFill>
                  <a:srgbClr val="006600"/>
                </a:solidFill>
              </a:rPr>
              <a:t>physical controls</a:t>
            </a:r>
            <a:r>
              <a:rPr lang="en-US" sz="2900" b="1" dirty="0">
                <a:solidFill>
                  <a:srgbClr val="1E4C7C"/>
                </a:solidFill>
                <a:latin typeface="Garamond" pitchFamily="18" charset="0"/>
              </a:rPr>
              <a:t> to protect premises, site, facility, building or other physical asset of an </a:t>
            </a:r>
            <a:r>
              <a:rPr lang="en-US" sz="2900" b="1" dirty="0" smtClean="0">
                <a:solidFill>
                  <a:srgbClr val="1E4C7C"/>
                </a:solidFill>
                <a:latin typeface="Garamond" pitchFamily="18" charset="0"/>
              </a:rPr>
              <a:t>organization.</a:t>
            </a:r>
            <a:endParaRPr lang="en-US" sz="2400" b="1" dirty="0">
              <a:solidFill>
                <a:schemeClr val="accent2"/>
              </a:solidFill>
              <a:latin typeface="Garamond" pitchFamily="18" charset="0"/>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ppt_x"/>
                                          </p:val>
                                        </p:tav>
                                        <p:tav tm="100000">
                                          <p:val>
                                            <p:strVal val="#ppt_x"/>
                                          </p:val>
                                        </p:tav>
                                      </p:tavLst>
                                    </p:anim>
                                    <p:anim calcmode="lin" valueType="num">
                                      <p:cBhvr additive="base">
                                        <p:cTn id="8"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4307"/>
                                        </p:tgtEl>
                                        <p:attrNameLst>
                                          <p:attrName>style.visibility</p:attrName>
                                        </p:attrNameLst>
                                      </p:cBhvr>
                                      <p:to>
                                        <p:strVal val="visible"/>
                                      </p:to>
                                    </p:set>
                                    <p:anim calcmode="lin" valueType="num">
                                      <p:cBhvr additive="base">
                                        <p:cTn id="13" dur="500" fill="hold"/>
                                        <p:tgtEl>
                                          <p:spTgt spid="354307"/>
                                        </p:tgtEl>
                                        <p:attrNameLst>
                                          <p:attrName>ppt_x</p:attrName>
                                        </p:attrNameLst>
                                      </p:cBhvr>
                                      <p:tavLst>
                                        <p:tav tm="0">
                                          <p:val>
                                            <p:strVal val="#ppt_x"/>
                                          </p:val>
                                        </p:tav>
                                        <p:tav tm="100000">
                                          <p:val>
                                            <p:strVal val="#ppt_x"/>
                                          </p:val>
                                        </p:tav>
                                      </p:tavLst>
                                    </p:anim>
                                    <p:anim calcmode="lin" valueType="num">
                                      <p:cBhvr additive="base">
                                        <p:cTn id="14" dur="500" fill="hold"/>
                                        <p:tgtEl>
                                          <p:spTgt spid="354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nimBg="1"/>
      <p:bldP spid="3543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Grp="1" noChangeArrowheads="1"/>
          </p:cNvSpPr>
          <p:nvPr>
            <p:ph type="title"/>
          </p:nvPr>
        </p:nvSpPr>
        <p:spPr/>
        <p:txBody>
          <a:bodyPr/>
          <a:lstStyle/>
          <a:p>
            <a:pPr eaLnBrk="1" hangingPunct="1"/>
            <a:endParaRPr lang="fr-FR" sz="2800" dirty="0" smtClean="0"/>
          </a:p>
        </p:txBody>
      </p:sp>
      <p:sp>
        <p:nvSpPr>
          <p:cNvPr id="2" name="Content Placeholder 1"/>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D84065D-F351-4B03-BD91-D8A6B8D4B362}" type="slidenum">
              <a:rPr lang="en-US" smtClean="0"/>
              <a:pPr/>
              <a:t>17</a:t>
            </a:fld>
            <a:endParaRPr lang="en-US" dirty="0"/>
          </a:p>
        </p:txBody>
      </p:sp>
      <p:sp>
        <p:nvSpPr>
          <p:cNvPr id="357379" name="Rectangle 3"/>
          <p:cNvSpPr>
            <a:spLocks noChangeArrowheads="1"/>
          </p:cNvSpPr>
          <p:nvPr/>
        </p:nvSpPr>
        <p:spPr bwMode="auto">
          <a:xfrm>
            <a:off x="395536" y="1477963"/>
            <a:ext cx="8207375" cy="3191643"/>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500" b="1" dirty="0">
                <a:solidFill>
                  <a:srgbClr val="1E4C7C"/>
                </a:solidFill>
                <a:latin typeface="Garamond" pitchFamily="18" charset="0"/>
              </a:rPr>
              <a:t>Natural Disasters</a:t>
            </a:r>
          </a:p>
          <a:p>
            <a:pPr marL="742950" lvl="1" indent="-285750" algn="just">
              <a:spcBef>
                <a:spcPct val="20000"/>
              </a:spcBef>
              <a:buClr>
                <a:srgbClr val="FF0000"/>
              </a:buClr>
              <a:buSzPct val="90000"/>
              <a:buFont typeface="Wingdings 2" pitchFamily="18" charset="2"/>
              <a:buChar char=""/>
              <a:defRPr/>
            </a:pPr>
            <a:r>
              <a:rPr lang="en-US" sz="2100" b="1" dirty="0">
                <a:solidFill>
                  <a:srgbClr val="1E4C7C"/>
                </a:solidFill>
                <a:latin typeface="Garamond" pitchFamily="18" charset="0"/>
              </a:rPr>
              <a:t>Fire and smoke</a:t>
            </a:r>
          </a:p>
          <a:p>
            <a:pPr marL="742950" lvl="1" indent="-285750" algn="just">
              <a:spcBef>
                <a:spcPct val="20000"/>
              </a:spcBef>
              <a:buClr>
                <a:srgbClr val="FF0000"/>
              </a:buClr>
              <a:buSzPct val="90000"/>
              <a:buFont typeface="Wingdings 2" pitchFamily="18" charset="2"/>
              <a:buChar char=""/>
              <a:defRPr/>
            </a:pPr>
            <a:r>
              <a:rPr lang="en-US" sz="2100" b="1" dirty="0" smtClean="0">
                <a:solidFill>
                  <a:srgbClr val="1E4C7C"/>
                </a:solidFill>
                <a:latin typeface="Garamond" pitchFamily="18" charset="0"/>
              </a:rPr>
              <a:t>Climate: Heat, Direct sun or Humidity</a:t>
            </a:r>
          </a:p>
          <a:p>
            <a:pPr marL="742950" lvl="1" indent="-285750" algn="just">
              <a:spcBef>
                <a:spcPct val="20000"/>
              </a:spcBef>
              <a:buClr>
                <a:srgbClr val="FF0000"/>
              </a:buClr>
              <a:buSzPct val="90000"/>
              <a:buFont typeface="Wingdings 2" pitchFamily="18" charset="2"/>
              <a:buChar char=""/>
              <a:defRPr/>
            </a:pPr>
            <a:r>
              <a:rPr lang="en-US" sz="2100" b="1" dirty="0">
                <a:solidFill>
                  <a:srgbClr val="1E4C7C"/>
                </a:solidFill>
                <a:latin typeface="Garamond" pitchFamily="18" charset="0"/>
              </a:rPr>
              <a:t>Hurricane, storm, cyclone</a:t>
            </a:r>
          </a:p>
          <a:p>
            <a:pPr marL="742950" lvl="1" indent="-285750" algn="just">
              <a:spcBef>
                <a:spcPct val="20000"/>
              </a:spcBef>
              <a:buClr>
                <a:srgbClr val="FF0000"/>
              </a:buClr>
              <a:buSzPct val="90000"/>
              <a:buFont typeface="Wingdings 2" pitchFamily="18" charset="2"/>
              <a:buChar char=""/>
              <a:defRPr/>
            </a:pPr>
            <a:r>
              <a:rPr lang="en-US" sz="2100" b="1" dirty="0">
                <a:solidFill>
                  <a:srgbClr val="1E4C7C"/>
                </a:solidFill>
                <a:latin typeface="Garamond" pitchFamily="18" charset="0"/>
              </a:rPr>
              <a:t>Earthquakes</a:t>
            </a:r>
          </a:p>
          <a:p>
            <a:pPr marL="742950" lvl="1" indent="-285750" algn="just">
              <a:spcBef>
                <a:spcPct val="20000"/>
              </a:spcBef>
              <a:buClr>
                <a:srgbClr val="FF0000"/>
              </a:buClr>
              <a:buSzPct val="90000"/>
              <a:buFont typeface="Wingdings 2" pitchFamily="18" charset="2"/>
              <a:buChar char=""/>
              <a:defRPr/>
            </a:pPr>
            <a:r>
              <a:rPr lang="en-US" sz="2100" b="1" dirty="0" smtClean="0">
                <a:solidFill>
                  <a:srgbClr val="1E4C7C"/>
                </a:solidFill>
                <a:latin typeface="Garamond" pitchFamily="18" charset="0"/>
              </a:rPr>
              <a:t>Water</a:t>
            </a:r>
            <a:endParaRPr lang="en-US" sz="1900" b="1" dirty="0">
              <a:solidFill>
                <a:srgbClr val="1E4C7C"/>
              </a:solidFill>
              <a:latin typeface="Garamond" pitchFamily="18" charset="0"/>
            </a:endParaRPr>
          </a:p>
          <a:p>
            <a:pPr marL="742950" lvl="1" indent="-285750" algn="just">
              <a:spcBef>
                <a:spcPct val="20000"/>
              </a:spcBef>
              <a:buClr>
                <a:srgbClr val="FF0000"/>
              </a:buClr>
              <a:buSzPct val="90000"/>
              <a:buFont typeface="Wingdings 2" pitchFamily="18" charset="2"/>
              <a:buChar char=""/>
              <a:defRPr/>
            </a:pPr>
            <a:r>
              <a:rPr lang="en-US" sz="2100" b="1" dirty="0">
                <a:solidFill>
                  <a:srgbClr val="1E4C7C"/>
                </a:solidFill>
                <a:latin typeface="Garamond" pitchFamily="18" charset="0"/>
              </a:rPr>
              <a:t>Electric </a:t>
            </a:r>
            <a:r>
              <a:rPr lang="en-US" sz="2100" b="1" dirty="0" smtClean="0">
                <a:solidFill>
                  <a:srgbClr val="1E4C7C"/>
                </a:solidFill>
                <a:latin typeface="Garamond" pitchFamily="18" charset="0"/>
              </a:rPr>
              <a:t>supply</a:t>
            </a:r>
            <a:endParaRPr lang="en-US" sz="2100" i="1" dirty="0">
              <a:solidFill>
                <a:srgbClr val="1E4C7C"/>
              </a:solidFill>
              <a:latin typeface="Garamond" pitchFamily="18" charset="0"/>
            </a:endParaRPr>
          </a:p>
          <a:p>
            <a:pPr marL="742950" lvl="1" indent="-285750" algn="just">
              <a:spcBef>
                <a:spcPct val="20000"/>
              </a:spcBef>
              <a:buClr>
                <a:srgbClr val="FF0000"/>
              </a:buClr>
              <a:buSzPct val="90000"/>
              <a:buFont typeface="Wingdings 2" pitchFamily="18" charset="2"/>
              <a:buChar char=""/>
              <a:defRPr/>
            </a:pPr>
            <a:r>
              <a:rPr lang="en-US" sz="2100" b="1" dirty="0" smtClean="0">
                <a:solidFill>
                  <a:srgbClr val="1E4C7C"/>
                </a:solidFill>
                <a:latin typeface="Garamond" pitchFamily="18" charset="0"/>
              </a:rPr>
              <a:t>Lightning</a:t>
            </a:r>
            <a:endParaRPr lang="en-US" sz="2100" b="1" dirty="0">
              <a:solidFill>
                <a:srgbClr val="1E4C7C"/>
              </a:solidFill>
              <a:latin typeface="Garamond" pitchFamily="18" charset="0"/>
            </a:endParaRPr>
          </a:p>
        </p:txBody>
      </p:sp>
      <p:sp>
        <p:nvSpPr>
          <p:cNvPr id="30724" name="Rectangle 4"/>
          <p:cNvSpPr>
            <a:spLocks noChangeArrowheads="1"/>
          </p:cNvSpPr>
          <p:nvPr/>
        </p:nvSpPr>
        <p:spPr bwMode="auto">
          <a:xfrm>
            <a:off x="395288" y="954088"/>
            <a:ext cx="4840287" cy="523875"/>
          </a:xfrm>
          <a:prstGeom prst="rect">
            <a:avLst/>
          </a:prstGeom>
          <a:noFill/>
          <a:ln w="9525">
            <a:noFill/>
            <a:miter lim="800000"/>
            <a:headEnd/>
            <a:tailEnd/>
          </a:ln>
        </p:spPr>
        <p:txBody>
          <a:bodyPr wrap="none">
            <a:spAutoFit/>
          </a:bodyPr>
          <a:lstStyle/>
          <a:p>
            <a:r>
              <a:rPr lang="en-US" sz="2800" b="1">
                <a:solidFill>
                  <a:srgbClr val="006600"/>
                </a:solidFill>
              </a:rPr>
              <a:t>Threats and vulnerabilities</a:t>
            </a:r>
            <a:endParaRPr lang="fr-FR" sz="2800" b="1">
              <a:solidFill>
                <a:srgbClr val="006600"/>
              </a:solidFill>
            </a:endParaRPr>
          </a:p>
        </p:txBody>
      </p:sp>
      <p:sp>
        <p:nvSpPr>
          <p:cNvPr id="5" name="Rectangle 5"/>
          <p:cNvSpPr>
            <a:spLocks noChangeArrowheads="1"/>
          </p:cNvSpPr>
          <p:nvPr/>
        </p:nvSpPr>
        <p:spPr bwMode="auto">
          <a:xfrm>
            <a:off x="395288" y="5373688"/>
            <a:ext cx="8207375" cy="736600"/>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000" b="1" dirty="0">
                <a:solidFill>
                  <a:srgbClr val="006600"/>
                </a:solidFill>
              </a:rPr>
              <a:t>Solution</a:t>
            </a:r>
          </a:p>
          <a:p>
            <a:pPr marL="742950" lvl="1" indent="-285750" algn="just">
              <a:spcBef>
                <a:spcPct val="20000"/>
              </a:spcBef>
              <a:buClr>
                <a:srgbClr val="FF0000"/>
              </a:buClr>
              <a:buSzPct val="90000"/>
              <a:buFont typeface="Wingdings 2" pitchFamily="18" charset="2"/>
              <a:buChar char=""/>
              <a:defRPr/>
            </a:pPr>
            <a:r>
              <a:rPr lang="en-US" b="1" dirty="0">
                <a:solidFill>
                  <a:srgbClr val="006600"/>
                </a:solidFill>
              </a:rPr>
              <a:t>Avoid having servers in areas often hit by Natural Disasters!</a:t>
            </a: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79"/>
                                        </p:tgtEl>
                                        <p:attrNameLst>
                                          <p:attrName>style.visibility</p:attrName>
                                        </p:attrNameLst>
                                      </p:cBhvr>
                                      <p:to>
                                        <p:strVal val="visible"/>
                                      </p:to>
                                    </p:set>
                                    <p:anim calcmode="lin" valueType="num">
                                      <p:cBhvr additive="base">
                                        <p:cTn id="7" dur="500" fill="hold"/>
                                        <p:tgtEl>
                                          <p:spTgt spid="357379"/>
                                        </p:tgtEl>
                                        <p:attrNameLst>
                                          <p:attrName>ppt_x</p:attrName>
                                        </p:attrNameLst>
                                      </p:cBhvr>
                                      <p:tavLst>
                                        <p:tav tm="0">
                                          <p:val>
                                            <p:strVal val="#ppt_x"/>
                                          </p:val>
                                        </p:tav>
                                        <p:tav tm="100000">
                                          <p:val>
                                            <p:strVal val="#ppt_x"/>
                                          </p:val>
                                        </p:tav>
                                      </p:tavLst>
                                    </p:anim>
                                    <p:anim calcmode="lin" valueType="num">
                                      <p:cBhvr additive="base">
                                        <p:cTn id="8" dur="500" fill="hold"/>
                                        <p:tgtEl>
                                          <p:spTgt spid="3573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a:xfrm>
            <a:off x="414338" y="290513"/>
            <a:ext cx="8313737" cy="604837"/>
          </a:xfrm>
        </p:spPr>
        <p:txBody>
          <a:bodyPr/>
          <a:lstStyle/>
          <a:p>
            <a:pPr eaLnBrk="1" hangingPunct="1"/>
            <a:r>
              <a:rPr lang="en-US" sz="2400" smtClean="0"/>
              <a:t>Computer Security and Privacy/ </a:t>
            </a:r>
            <a:r>
              <a:rPr lang="en-US" sz="2800" smtClean="0"/>
              <a:t>Physical Security</a:t>
            </a:r>
            <a:endParaRPr lang="fr-FR" sz="280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18</a:t>
            </a:fld>
            <a:endParaRPr lang="en-US" dirty="0"/>
          </a:p>
        </p:txBody>
      </p:sp>
      <p:sp>
        <p:nvSpPr>
          <p:cNvPr id="360451" name="Rectangle 3"/>
          <p:cNvSpPr>
            <a:spLocks noChangeArrowheads="1"/>
          </p:cNvSpPr>
          <p:nvPr/>
        </p:nvSpPr>
        <p:spPr bwMode="auto">
          <a:xfrm>
            <a:off x="468313" y="1484313"/>
            <a:ext cx="8207375" cy="4656137"/>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marL="342900" indent="-342900" algn="just">
              <a:spcBef>
                <a:spcPct val="20000"/>
              </a:spcBef>
              <a:buSzPct val="150000"/>
              <a:buFontTx/>
              <a:buBlip>
                <a:blip r:embed="rId3"/>
              </a:buBlip>
              <a:defRPr/>
            </a:pPr>
            <a:r>
              <a:rPr lang="en-US" sz="2900" b="1" dirty="0">
                <a:solidFill>
                  <a:srgbClr val="1E4C7C"/>
                </a:solidFill>
                <a:latin typeface="Garamond" pitchFamily="18" charset="0"/>
              </a:rPr>
              <a:t>People</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Intruders</a:t>
            </a:r>
          </a:p>
          <a:p>
            <a:pPr marL="1143000" lvl="2" indent="-228600" algn="just">
              <a:spcBef>
                <a:spcPct val="20000"/>
              </a:spcBef>
              <a:buSzPct val="80000"/>
              <a:buFont typeface="Wingdings 2" pitchFamily="18" charset="2"/>
              <a:buChar char=""/>
              <a:defRPr/>
            </a:pPr>
            <a:r>
              <a:rPr lang="en-US" sz="2100" b="1" dirty="0">
                <a:solidFill>
                  <a:srgbClr val="1E4C7C"/>
                </a:solidFill>
                <a:latin typeface="Garamond" pitchFamily="18" charset="0"/>
              </a:rPr>
              <a:t>Thieves</a:t>
            </a:r>
          </a:p>
          <a:p>
            <a:pPr marL="1143000" lvl="2" indent="-228600" algn="just">
              <a:spcBef>
                <a:spcPct val="20000"/>
              </a:spcBef>
              <a:buSzPct val="80000"/>
              <a:buFont typeface="Wingdings 2" pitchFamily="18" charset="2"/>
              <a:buChar char=""/>
              <a:defRPr/>
            </a:pPr>
            <a:r>
              <a:rPr lang="en-US" sz="2100" b="1" dirty="0">
                <a:solidFill>
                  <a:srgbClr val="1E4C7C"/>
                </a:solidFill>
                <a:latin typeface="Garamond" pitchFamily="18" charset="0"/>
              </a:rPr>
              <a:t>People who have been given access unintentionally by the insiders</a:t>
            </a:r>
          </a:p>
          <a:p>
            <a:pPr marL="1143000" lvl="2" indent="-228600" algn="just">
              <a:spcBef>
                <a:spcPct val="20000"/>
              </a:spcBef>
              <a:buSzPct val="80000"/>
              <a:buFont typeface="Wingdings 2" pitchFamily="18" charset="2"/>
              <a:buChar char=""/>
              <a:defRPr/>
            </a:pPr>
            <a:r>
              <a:rPr lang="en-US" sz="2100" b="1" dirty="0">
                <a:solidFill>
                  <a:srgbClr val="1E4C7C"/>
                </a:solidFill>
                <a:latin typeface="Garamond" pitchFamily="18" charset="0"/>
              </a:rPr>
              <a:t>Employees, contractors, etc. who have access to the facilities</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 External thieves</a:t>
            </a:r>
          </a:p>
          <a:p>
            <a:pPr marL="1143000" lvl="2" indent="-228600" algn="just">
              <a:spcBef>
                <a:spcPct val="20000"/>
              </a:spcBef>
              <a:buSzPct val="80000"/>
              <a:buFont typeface="Wingdings 2" pitchFamily="18" charset="2"/>
              <a:buChar char=""/>
              <a:defRPr/>
            </a:pPr>
            <a:r>
              <a:rPr lang="en-US" sz="2100" b="1" dirty="0">
                <a:solidFill>
                  <a:srgbClr val="1E4C7C"/>
                </a:solidFill>
                <a:latin typeface="Garamond" pitchFamily="18" charset="0"/>
              </a:rPr>
              <a:t>Portable computing devices can be stolen outside the organization’s premises</a:t>
            </a:r>
          </a:p>
          <a:p>
            <a:pPr marL="342900" indent="-342900" algn="just">
              <a:spcBef>
                <a:spcPct val="20000"/>
              </a:spcBef>
              <a:buSzPct val="150000"/>
              <a:buFontTx/>
              <a:buBlip>
                <a:blip r:embed="rId3"/>
              </a:buBlip>
              <a:defRPr/>
            </a:pPr>
            <a:r>
              <a:rPr lang="en-US" sz="2900" b="1" dirty="0">
                <a:solidFill>
                  <a:srgbClr val="1E4C7C"/>
                </a:solidFill>
                <a:latin typeface="Garamond" pitchFamily="18" charset="0"/>
              </a:rPr>
              <a:t>Loss of a computing device</a:t>
            </a:r>
          </a:p>
          <a:p>
            <a:pPr marL="742950" lvl="1" indent="-285750" algn="just">
              <a:spcBef>
                <a:spcPct val="20000"/>
              </a:spcBef>
              <a:buClr>
                <a:srgbClr val="FF0000"/>
              </a:buClr>
              <a:buSzPct val="90000"/>
              <a:buFont typeface="Wingdings 2" pitchFamily="18" charset="2"/>
              <a:buChar char=""/>
              <a:defRPr/>
            </a:pPr>
            <a:r>
              <a:rPr lang="en-US" sz="2500" b="1" dirty="0">
                <a:solidFill>
                  <a:srgbClr val="1E4C7C"/>
                </a:solidFill>
                <a:latin typeface="Garamond" pitchFamily="18" charset="0"/>
              </a:rPr>
              <a:t>Mainly laptop</a:t>
            </a:r>
            <a:endParaRPr lang="en-US" sz="2900" b="1" dirty="0">
              <a:solidFill>
                <a:srgbClr val="1E4C7C"/>
              </a:solidFill>
              <a:latin typeface="Garamond" pitchFamily="18" charset="0"/>
            </a:endParaRPr>
          </a:p>
        </p:txBody>
      </p:sp>
      <p:sp>
        <p:nvSpPr>
          <p:cNvPr id="32772" name="Rectangle 4"/>
          <p:cNvSpPr>
            <a:spLocks noChangeArrowheads="1"/>
          </p:cNvSpPr>
          <p:nvPr/>
        </p:nvSpPr>
        <p:spPr bwMode="auto">
          <a:xfrm>
            <a:off x="395288" y="954088"/>
            <a:ext cx="5149850" cy="519112"/>
          </a:xfrm>
          <a:prstGeom prst="rect">
            <a:avLst/>
          </a:prstGeom>
          <a:noFill/>
          <a:ln w="9525">
            <a:noFill/>
            <a:miter lim="800000"/>
            <a:headEnd/>
            <a:tailEnd/>
          </a:ln>
        </p:spPr>
        <p:txBody>
          <a:bodyPr wrap="none">
            <a:spAutoFit/>
          </a:bodyPr>
          <a:lstStyle/>
          <a:p>
            <a:r>
              <a:rPr lang="en-US" sz="2800" b="1">
                <a:solidFill>
                  <a:srgbClr val="006600"/>
                </a:solidFill>
              </a:rPr>
              <a:t>Threats and vulnerabilities …</a:t>
            </a:r>
            <a:endParaRPr lang="fr-FR" sz="2800" b="1">
              <a:solidFill>
                <a:srgbClr val="006600"/>
              </a:solidFill>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1"/>
                                        </p:tgtEl>
                                        <p:attrNameLst>
                                          <p:attrName>style.visibility</p:attrName>
                                        </p:attrNameLst>
                                      </p:cBhvr>
                                      <p:to>
                                        <p:strVal val="visible"/>
                                      </p:to>
                                    </p:set>
                                    <p:anim calcmode="lin" valueType="num">
                                      <p:cBhvr additive="base">
                                        <p:cTn id="7" dur="500" fill="hold"/>
                                        <p:tgtEl>
                                          <p:spTgt spid="360451"/>
                                        </p:tgtEl>
                                        <p:attrNameLst>
                                          <p:attrName>ppt_x</p:attrName>
                                        </p:attrNameLst>
                                      </p:cBhvr>
                                      <p:tavLst>
                                        <p:tav tm="0">
                                          <p:val>
                                            <p:strVal val="#ppt_x"/>
                                          </p:val>
                                        </p:tav>
                                        <p:tav tm="100000">
                                          <p:val>
                                            <p:strVal val="#ppt_x"/>
                                          </p:val>
                                        </p:tav>
                                      </p:tavLst>
                                    </p:anim>
                                    <p:anim calcmode="lin" valueType="num">
                                      <p:cBhvr additive="base">
                                        <p:cTn id="8" dur="500" fill="hold"/>
                                        <p:tgtEl>
                                          <p:spTgt spid="360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Rectangle 4"/>
          <p:cNvSpPr>
            <a:spLocks noChangeArrowheads="1"/>
          </p:cNvSpPr>
          <p:nvPr/>
        </p:nvSpPr>
        <p:spPr bwMode="auto">
          <a:xfrm>
            <a:off x="251521" y="1214438"/>
            <a:ext cx="4345880" cy="2850011"/>
          </a:xfrm>
          <a:prstGeom prst="rect">
            <a:avLst/>
          </a:prstGeom>
          <a:solidFill>
            <a:schemeClr val="accent2">
              <a:lumMod val="20000"/>
              <a:lumOff val="80000"/>
            </a:schemeClr>
          </a:solidFill>
          <a:ln w="9525" algn="ctr">
            <a:solidFill>
              <a:schemeClr val="accent2"/>
            </a:solidFill>
            <a:miter lim="800000"/>
            <a:headEnd/>
            <a:tailEnd/>
          </a:ln>
          <a:effectLst>
            <a:outerShdw dist="107763" dir="2700000" algn="ctr" rotWithShape="0">
              <a:schemeClr val="accent2">
                <a:alpha val="50000"/>
              </a:schemeClr>
            </a:outerShdw>
          </a:effectLst>
        </p:spPr>
        <p:txBody>
          <a:bodyPr wrap="square">
            <a:spAutoFit/>
          </a:bodyPr>
          <a:lstStyle/>
          <a:p>
            <a:pPr marL="342900" indent="-342900" algn="just">
              <a:spcBef>
                <a:spcPct val="20000"/>
              </a:spcBef>
              <a:buSzPct val="150000"/>
              <a:buFont typeface="Arial" pitchFamily="34" charset="0"/>
              <a:buChar char="•"/>
              <a:defRPr/>
            </a:pPr>
            <a:r>
              <a:rPr lang="en-US" sz="1600" b="1" dirty="0" smtClean="0">
                <a:solidFill>
                  <a:schemeClr val="accent1"/>
                </a:solidFill>
                <a:latin typeface="Bookman Old Style" panose="02050604050505020204" pitchFamily="18" charset="0"/>
              </a:rPr>
              <a:t>Read </a:t>
            </a:r>
            <a:r>
              <a:rPr lang="en-US" sz="1600" b="1" dirty="0">
                <a:solidFill>
                  <a:schemeClr val="accent1"/>
                </a:solidFill>
                <a:latin typeface="Bookman Old Style" panose="02050604050505020204" pitchFamily="18" charset="0"/>
              </a:rPr>
              <a:t>about these security attack related keywords. Study about one of these keywords and write </a:t>
            </a:r>
            <a:r>
              <a:rPr lang="en-US" sz="1600" b="1" dirty="0" smtClean="0">
                <a:solidFill>
                  <a:schemeClr val="accent1"/>
                </a:solidFill>
                <a:latin typeface="Bookman Old Style" panose="02050604050505020204" pitchFamily="18" charset="0"/>
              </a:rPr>
              <a:t>a 10</a:t>
            </a:r>
            <a:r>
              <a:rPr lang="en-US" sz="1600" b="1" dirty="0" smtClean="0">
                <a:solidFill>
                  <a:schemeClr val="accent1"/>
                </a:solidFill>
                <a:latin typeface="Bookman Old Style" panose="02050604050505020204" pitchFamily="18" charset="0"/>
              </a:rPr>
              <a:t> </a:t>
            </a:r>
            <a:r>
              <a:rPr lang="en-US" sz="1600" b="1" dirty="0">
                <a:solidFill>
                  <a:schemeClr val="accent1"/>
                </a:solidFill>
                <a:latin typeface="Bookman Old Style" panose="02050604050505020204" pitchFamily="18" charset="0"/>
              </a:rPr>
              <a:t>page (maximum) summary of your findings including any recorded history of significant damages created by these attacks.</a:t>
            </a:r>
          </a:p>
          <a:p>
            <a:pPr marL="342900" indent="-342900" algn="just">
              <a:spcBef>
                <a:spcPct val="20000"/>
              </a:spcBef>
              <a:buSzPct val="150000"/>
              <a:buFont typeface="Arial" pitchFamily="34" charset="0"/>
              <a:buChar char="•"/>
              <a:defRPr/>
            </a:pPr>
            <a:r>
              <a:rPr lang="en-US" sz="1600" b="1" dirty="0">
                <a:solidFill>
                  <a:schemeClr val="accent1"/>
                </a:solidFill>
                <a:latin typeface="Bookman Old Style" panose="02050604050505020204" pitchFamily="18" charset="0"/>
              </a:rPr>
              <a:t>Send your report by email in word </a:t>
            </a:r>
            <a:r>
              <a:rPr lang="en-US" sz="1600" b="1" dirty="0" smtClean="0">
                <a:solidFill>
                  <a:schemeClr val="accent1"/>
                </a:solidFill>
                <a:latin typeface="Bookman Old Style" panose="02050604050505020204" pitchFamily="18" charset="0"/>
              </a:rPr>
              <a:t>format </a:t>
            </a:r>
            <a:r>
              <a:rPr lang="en-US" sz="1600" b="1" dirty="0">
                <a:solidFill>
                  <a:schemeClr val="accent1"/>
                </a:solidFill>
                <a:latin typeface="Bookman Old Style" panose="02050604050505020204" pitchFamily="18" charset="0"/>
              </a:rPr>
              <a:t>before </a:t>
            </a:r>
            <a:r>
              <a:rPr lang="en-US" sz="1600" b="1" dirty="0" smtClean="0">
                <a:solidFill>
                  <a:schemeClr val="accent1"/>
                </a:solidFill>
                <a:latin typeface="Bookman Old Style" panose="02050604050505020204" pitchFamily="18" charset="0"/>
              </a:rPr>
              <a:t>15 days </a:t>
            </a:r>
            <a:r>
              <a:rPr lang="en-US" sz="1600" b="1" dirty="0">
                <a:solidFill>
                  <a:schemeClr val="accent1"/>
                </a:solidFill>
                <a:latin typeface="Bookman Old Style" panose="02050604050505020204" pitchFamily="18" charset="0"/>
              </a:rPr>
              <a:t>(Use your names as the file name). </a:t>
            </a:r>
            <a:r>
              <a:rPr lang="en-US" sz="1600" b="1" dirty="0" smtClean="0">
                <a:solidFill>
                  <a:schemeClr val="accent1"/>
                </a:solidFill>
                <a:latin typeface="Bookman Old Style" panose="02050604050505020204" pitchFamily="18" charset="0"/>
              </a:rPr>
              <a:t>second </a:t>
            </a:r>
            <a:r>
              <a:rPr lang="en-US" sz="1600" b="1" dirty="0">
                <a:solidFill>
                  <a:schemeClr val="accent1"/>
                </a:solidFill>
                <a:latin typeface="Bookman Old Style" panose="02050604050505020204" pitchFamily="18" charset="0"/>
              </a:rPr>
              <a:t>page of your report.</a:t>
            </a:r>
          </a:p>
        </p:txBody>
      </p:sp>
      <p:sp>
        <p:nvSpPr>
          <p:cNvPr id="6147" name="AutoShape 2"/>
          <p:cNvSpPr>
            <a:spLocks noGrp="1" noChangeArrowheads="1"/>
          </p:cNvSpPr>
          <p:nvPr>
            <p:ph type="title"/>
          </p:nvPr>
        </p:nvSpPr>
        <p:spPr>
          <a:xfrm>
            <a:off x="571500" y="142875"/>
            <a:ext cx="8110538" cy="865188"/>
          </a:xfrm>
        </p:spPr>
        <p:txBody>
          <a:bodyPr>
            <a:normAutofit fontScale="90000"/>
          </a:bodyPr>
          <a:lstStyle/>
          <a:p>
            <a:pPr algn="ctr"/>
            <a:r>
              <a:rPr lang="en-US" sz="4000" b="1" dirty="0" smtClean="0">
                <a:solidFill>
                  <a:srgbClr val="002060"/>
                </a:solidFill>
              </a:rPr>
              <a:t>Individual Assignment </a:t>
            </a:r>
            <a:r>
              <a:rPr lang="en-US" sz="4000" b="1" dirty="0">
                <a:solidFill>
                  <a:srgbClr val="002060"/>
                </a:solidFill>
              </a:rPr>
              <a:t>(10</a:t>
            </a:r>
            <a:r>
              <a:rPr lang="en-US" sz="4000" b="1" dirty="0" smtClean="0">
                <a:solidFill>
                  <a:srgbClr val="002060"/>
                </a:solidFill>
              </a:rPr>
              <a:t>%)</a:t>
            </a:r>
            <a:r>
              <a:rPr lang="en-US" sz="4000" b="1" dirty="0">
                <a:solidFill>
                  <a:srgbClr val="002060"/>
                </a:solidFill>
              </a:rPr>
              <a:t/>
            </a:r>
            <a:br>
              <a:rPr lang="en-US" sz="4000" b="1" dirty="0">
                <a:solidFill>
                  <a:srgbClr val="002060"/>
                </a:solidFill>
              </a:rPr>
            </a:br>
            <a:endParaRPr lang="fr-FR" sz="4000" dirty="0" smtClean="0"/>
          </a:p>
        </p:txBody>
      </p:sp>
      <p:graphicFrame>
        <p:nvGraphicFramePr>
          <p:cNvPr id="5" name="Table 4"/>
          <p:cNvGraphicFramePr>
            <a:graphicFrameLocks noGrp="1"/>
          </p:cNvGraphicFramePr>
          <p:nvPr>
            <p:extLst>
              <p:ext uri="{D42A27DB-BD31-4B8C-83A1-F6EECF244321}">
                <p14:modId xmlns:p14="http://schemas.microsoft.com/office/powerpoint/2010/main" val="3695696858"/>
              </p:ext>
            </p:extLst>
          </p:nvPr>
        </p:nvGraphicFramePr>
        <p:xfrm>
          <a:off x="4716016" y="1214438"/>
          <a:ext cx="4248472" cy="4096512"/>
        </p:xfrm>
        <a:graphic>
          <a:graphicData uri="http://schemas.openxmlformats.org/drawingml/2006/table">
            <a:tbl>
              <a:tblPr/>
              <a:tblGrid>
                <a:gridCol w="2085614"/>
                <a:gridCol w="2162858"/>
              </a:tblGrid>
              <a:tr h="0">
                <a:tc>
                  <a:txBody>
                    <a:bodyPr/>
                    <a:lstStyle/>
                    <a:p>
                      <a:pPr marL="342900" lvl="0" indent="-342900">
                        <a:lnSpc>
                          <a:spcPct val="120000"/>
                        </a:lnSpc>
                        <a:spcAft>
                          <a:spcPts val="0"/>
                        </a:spcAft>
                        <a:buFont typeface="+mj-lt"/>
                        <a:buAutoNum type="arabicPeriod"/>
                      </a:pPr>
                      <a:r>
                        <a:rPr lang="en-US" sz="1400" b="1" dirty="0" smtClean="0">
                          <a:latin typeface="Cambria"/>
                          <a:ea typeface="Times New Roman"/>
                        </a:rPr>
                        <a:t>Brute </a:t>
                      </a:r>
                      <a:r>
                        <a:rPr lang="en-US" sz="1400" b="1" dirty="0">
                          <a:latin typeface="Cambria"/>
                          <a:ea typeface="Times New Roman"/>
                        </a:rPr>
                        <a:t>Force Attack</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GB" sz="1400" b="1" dirty="0">
                          <a:latin typeface="Cambria"/>
                          <a:ea typeface="Times New Roman"/>
                        </a:rPr>
                        <a:t>Buffer Overflow </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GB" sz="1400" b="1" dirty="0">
                          <a:latin typeface="Cambria"/>
                          <a:ea typeface="Times New Roman"/>
                        </a:rPr>
                        <a:t>Cookie Injection </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GB" sz="1400" b="1" dirty="0">
                          <a:latin typeface="Cambria"/>
                          <a:ea typeface="Times New Roman"/>
                        </a:rPr>
                        <a:t>Cookie Poisoning </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GB" sz="1400" b="1" dirty="0" smtClean="0">
                          <a:latin typeface="Cambria"/>
                          <a:ea typeface="Times New Roman"/>
                        </a:rPr>
                        <a:t>DNS </a:t>
                      </a:r>
                      <a:r>
                        <a:rPr lang="en-GB" sz="1400" b="1" dirty="0">
                          <a:latin typeface="Cambria"/>
                          <a:ea typeface="Times New Roman"/>
                        </a:rPr>
                        <a:t>Poisoning </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US" sz="1400" b="1" dirty="0" err="1">
                          <a:latin typeface="Cambria"/>
                          <a:ea typeface="Times New Roman"/>
                        </a:rPr>
                        <a:t>DoS</a:t>
                      </a:r>
                      <a:r>
                        <a:rPr lang="en-US" sz="1400" b="1" dirty="0">
                          <a:latin typeface="Cambria"/>
                          <a:ea typeface="Times New Roman"/>
                        </a:rPr>
                        <a:t> </a:t>
                      </a:r>
                      <a:r>
                        <a:rPr lang="en-US" sz="1400" b="1" dirty="0" smtClean="0">
                          <a:latin typeface="Cambria"/>
                          <a:ea typeface="Times New Roman"/>
                        </a:rPr>
                        <a:t>and </a:t>
                      </a:r>
                      <a:r>
                        <a:rPr lang="en-US" sz="1400" b="1" dirty="0" err="1" smtClean="0">
                          <a:latin typeface="Cambria"/>
                          <a:ea typeface="Times New Roman"/>
                        </a:rPr>
                        <a:t>DDoS</a:t>
                      </a:r>
                      <a:r>
                        <a:rPr lang="en-US" sz="1400" b="1" dirty="0" smtClean="0">
                          <a:latin typeface="Cambria"/>
                          <a:ea typeface="Times New Roman"/>
                        </a:rPr>
                        <a:t> </a:t>
                      </a:r>
                      <a:r>
                        <a:rPr lang="en-US" sz="1400" b="1" dirty="0">
                          <a:latin typeface="Cambria"/>
                          <a:ea typeface="Times New Roman"/>
                        </a:rPr>
                        <a:t>Attack </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US" sz="1400" b="1" dirty="0">
                          <a:latin typeface="Cambria"/>
                          <a:ea typeface="Times New Roman"/>
                        </a:rPr>
                        <a:t>Eavesdropping</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GB" sz="1400" b="1" dirty="0">
                          <a:latin typeface="Cambria"/>
                          <a:ea typeface="Times New Roman"/>
                        </a:rPr>
                        <a:t>HTTP Tunnel Exploit</a:t>
                      </a:r>
                      <a:endParaRPr lang="en-GB" sz="1200" dirty="0">
                        <a:latin typeface="Times New Roman"/>
                        <a:ea typeface="Times New Roman"/>
                      </a:endParaRPr>
                    </a:p>
                    <a:p>
                      <a:pPr marL="342900" lvl="0" indent="-342900" algn="just">
                        <a:lnSpc>
                          <a:spcPct val="120000"/>
                        </a:lnSpc>
                        <a:spcAft>
                          <a:spcPts val="0"/>
                        </a:spcAft>
                        <a:buFont typeface="+mj-lt"/>
                        <a:buAutoNum type="arabicPeriod"/>
                      </a:pPr>
                      <a:r>
                        <a:rPr lang="en-GB" sz="1400" b="1" dirty="0">
                          <a:latin typeface="Cambria"/>
                          <a:ea typeface="Times New Roman"/>
                        </a:rPr>
                        <a:t>ICMP </a:t>
                      </a:r>
                      <a:r>
                        <a:rPr lang="en-GB" sz="1400" b="1" dirty="0" smtClean="0">
                          <a:latin typeface="Cambria"/>
                          <a:ea typeface="Times New Roman"/>
                        </a:rPr>
                        <a:t>and UDP Flood</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US" sz="1400" b="1" dirty="0">
                          <a:latin typeface="Cambria"/>
                          <a:ea typeface="Times New Roman"/>
                        </a:rPr>
                        <a:t>Logic Bomb</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US" sz="1400" b="1" dirty="0">
                          <a:latin typeface="Cambria"/>
                          <a:ea typeface="Times New Roman"/>
                        </a:rPr>
                        <a:t>Malware Attack</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US" sz="1400" b="1" dirty="0">
                          <a:latin typeface="Cambria"/>
                          <a:ea typeface="Times New Roman"/>
                        </a:rPr>
                        <a:t>Packet Sniffing</a:t>
                      </a:r>
                      <a:endParaRPr lang="en-GB" sz="1200" dirty="0">
                        <a:latin typeface="Times New Roman"/>
                        <a:ea typeface="Times New Roman"/>
                      </a:endParaRPr>
                    </a:p>
                    <a:p>
                      <a:pPr marL="342900" lvl="0" indent="-342900">
                        <a:lnSpc>
                          <a:spcPct val="120000"/>
                        </a:lnSpc>
                        <a:spcAft>
                          <a:spcPts val="0"/>
                        </a:spcAft>
                        <a:buFont typeface="+mj-lt"/>
                        <a:buAutoNum type="arabicPeriod"/>
                      </a:pPr>
                      <a:r>
                        <a:rPr lang="en-US" sz="1400" b="1" dirty="0">
                          <a:latin typeface="Cambria"/>
                          <a:ea typeface="Times New Roman"/>
                        </a:rPr>
                        <a:t>Ping of </a:t>
                      </a:r>
                      <a:r>
                        <a:rPr lang="en-US" sz="1400" b="1" dirty="0" smtClean="0">
                          <a:latin typeface="Cambria"/>
                          <a:ea typeface="Times New Roman"/>
                        </a:rPr>
                        <a:t>Death</a:t>
                      </a:r>
                      <a:endParaRPr lang="en-GB"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mj-lt"/>
                        <a:buAutoNum type="arabicPeriod" startAt="14"/>
                      </a:pPr>
                      <a:r>
                        <a:rPr lang="en-GB" sz="1400" b="1" dirty="0" smtClean="0">
                          <a:latin typeface="Cambria"/>
                          <a:ea typeface="Times New Roman"/>
                        </a:rPr>
                        <a:t>Server </a:t>
                      </a:r>
                      <a:r>
                        <a:rPr lang="en-GB" sz="1400" b="1" dirty="0">
                          <a:latin typeface="Cambria"/>
                          <a:ea typeface="Times New Roman"/>
                        </a:rPr>
                        <a:t>Spoofing </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Session Hijacking</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Smurf </a:t>
                      </a:r>
                      <a:r>
                        <a:rPr lang="en-US" sz="1400" b="1" dirty="0" smtClean="0">
                          <a:latin typeface="Cambria"/>
                          <a:ea typeface="Times New Roman"/>
                        </a:rPr>
                        <a:t>Attack</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GB" sz="1400" b="1" dirty="0">
                          <a:latin typeface="Cambria"/>
                          <a:ea typeface="Times New Roman"/>
                        </a:rPr>
                        <a:t>Spamming</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GB" sz="1400" b="1" dirty="0">
                          <a:latin typeface="Cambria"/>
                          <a:ea typeface="Times New Roman"/>
                        </a:rPr>
                        <a:t>Scam and Phishing</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Spoofing Attack</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GB" sz="1400" b="1" dirty="0">
                          <a:latin typeface="Cambria"/>
                          <a:ea typeface="Times New Roman"/>
                        </a:rPr>
                        <a:t>SQL Injection</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SYN Attack</a:t>
                      </a:r>
                      <a:endParaRPr lang="en-GB" sz="1200" dirty="0">
                        <a:latin typeface="Times New Roman"/>
                        <a:ea typeface="Times New Roman"/>
                      </a:endParaRPr>
                    </a:p>
                    <a:p>
                      <a:pPr marL="342900" lvl="0" indent="-342900" algn="just">
                        <a:lnSpc>
                          <a:spcPct val="120000"/>
                        </a:lnSpc>
                        <a:spcAft>
                          <a:spcPts val="0"/>
                        </a:spcAft>
                        <a:buFont typeface="+mj-lt"/>
                        <a:buAutoNum type="arabicPeriod" startAt="14"/>
                      </a:pPr>
                      <a:r>
                        <a:rPr lang="en-GB" sz="1400" b="1" dirty="0">
                          <a:latin typeface="Cambria"/>
                          <a:ea typeface="Times New Roman"/>
                        </a:rPr>
                        <a:t>Teardrop</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Traffic Analysis</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Trojan </a:t>
                      </a:r>
                      <a:r>
                        <a:rPr lang="en-US" sz="1400" b="1" dirty="0" smtClean="0">
                          <a:latin typeface="Cambria"/>
                          <a:ea typeface="Times New Roman"/>
                        </a:rPr>
                        <a:t>Horses, Viruses, and Worms</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War Dialing</a:t>
                      </a:r>
                      <a:endParaRPr lang="en-GB" sz="1200" dirty="0">
                        <a:latin typeface="Times New Roman"/>
                        <a:ea typeface="Times New Roman"/>
                      </a:endParaRPr>
                    </a:p>
                    <a:p>
                      <a:pPr marL="342900" lvl="0" indent="-342900">
                        <a:lnSpc>
                          <a:spcPct val="120000"/>
                        </a:lnSpc>
                        <a:spcAft>
                          <a:spcPts val="0"/>
                        </a:spcAft>
                        <a:buFont typeface="+mj-lt"/>
                        <a:buAutoNum type="arabicPeriod" startAt="14"/>
                      </a:pPr>
                      <a:r>
                        <a:rPr lang="en-US" sz="1400" b="1" dirty="0">
                          <a:latin typeface="Cambria"/>
                          <a:ea typeface="Times New Roman"/>
                        </a:rPr>
                        <a:t>Wire Tapping</a:t>
                      </a:r>
                      <a:endParaRPr lang="en-GB"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179735"/>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0004"/>
                                        </p:tgtEl>
                                        <p:attrNameLst>
                                          <p:attrName>style.visibility</p:attrName>
                                        </p:attrNameLst>
                                      </p:cBhvr>
                                      <p:to>
                                        <p:strVal val="visible"/>
                                      </p:to>
                                    </p:set>
                                    <p:anim calcmode="lin" valueType="num">
                                      <p:cBhvr additive="base">
                                        <p:cTn id="7" dur="1000" fill="hold"/>
                                        <p:tgtEl>
                                          <p:spTgt spid="640004"/>
                                        </p:tgtEl>
                                        <p:attrNameLst>
                                          <p:attrName>ppt_x</p:attrName>
                                        </p:attrNameLst>
                                      </p:cBhvr>
                                      <p:tavLst>
                                        <p:tav tm="0">
                                          <p:val>
                                            <p:strVal val="0-#ppt_w/2"/>
                                          </p:val>
                                        </p:tav>
                                        <p:tav tm="100000">
                                          <p:val>
                                            <p:strVal val="#ppt_x"/>
                                          </p:val>
                                        </p:tav>
                                      </p:tavLst>
                                    </p:anim>
                                    <p:anim calcmode="lin" valueType="num">
                                      <p:cBhvr additive="base">
                                        <p:cTn id="8" dur="1000" fill="hold"/>
                                        <p:tgtEl>
                                          <p:spTgt spid="640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Course outline</a:t>
            </a:r>
            <a:endParaRPr lang="en-US" dirty="0"/>
          </a:p>
        </p:txBody>
      </p:sp>
      <p:sp>
        <p:nvSpPr>
          <p:cNvPr id="7" name="Content Placeholder 6"/>
          <p:cNvSpPr>
            <a:spLocks noGrp="1"/>
          </p:cNvSpPr>
          <p:nvPr>
            <p:ph idx="1"/>
          </p:nvPr>
        </p:nvSpPr>
        <p:spPr>
          <a:xfrm>
            <a:off x="1403649" y="1484784"/>
            <a:ext cx="7130752" cy="4426438"/>
          </a:xfrm>
          <a:noFill/>
        </p:spPr>
        <p:txBody>
          <a:bodyPr>
            <a:normAutofit/>
          </a:bodyPr>
          <a:lstStyle/>
          <a:p>
            <a:r>
              <a:rPr lang="en-US" b="1" dirty="0"/>
              <a:t>Chapter I. Introduction</a:t>
            </a:r>
            <a:endParaRPr lang="en-US" dirty="0"/>
          </a:p>
          <a:p>
            <a:r>
              <a:rPr lang="en-US" b="1" dirty="0" smtClean="0"/>
              <a:t>Chapter </a:t>
            </a:r>
            <a:r>
              <a:rPr lang="en-US" b="1" dirty="0"/>
              <a:t>II. Basic </a:t>
            </a:r>
            <a:r>
              <a:rPr lang="en-US" b="1" dirty="0" smtClean="0"/>
              <a:t>cryptography</a:t>
            </a:r>
            <a:endParaRPr lang="en-US" dirty="0"/>
          </a:p>
          <a:p>
            <a:r>
              <a:rPr lang="en-US" b="1" dirty="0" smtClean="0"/>
              <a:t>Chapter </a:t>
            </a:r>
            <a:r>
              <a:rPr lang="en-US" b="1" dirty="0"/>
              <a:t>III. Security in conventional operating systems</a:t>
            </a:r>
            <a:endParaRPr lang="en-US" dirty="0"/>
          </a:p>
          <a:p>
            <a:r>
              <a:rPr lang="en-US" b="1" dirty="0" smtClean="0"/>
              <a:t>Chapter </a:t>
            </a:r>
            <a:r>
              <a:rPr lang="en-US" b="1" dirty="0"/>
              <a:t>IV. Database management systems security </a:t>
            </a:r>
            <a:endParaRPr lang="en-US" dirty="0"/>
          </a:p>
          <a:p>
            <a:r>
              <a:rPr lang="en-US" b="1" dirty="0" smtClean="0"/>
              <a:t>Chapter</a:t>
            </a:r>
            <a:r>
              <a:rPr lang="en-US" dirty="0" smtClean="0"/>
              <a:t> </a:t>
            </a:r>
            <a:r>
              <a:rPr lang="en-US" b="1" dirty="0"/>
              <a:t>V</a:t>
            </a:r>
            <a:r>
              <a:rPr lang="en-US" dirty="0"/>
              <a:t>. </a:t>
            </a:r>
            <a:r>
              <a:rPr lang="en-US" b="1" i="1" dirty="0"/>
              <a:t>Network </a:t>
            </a:r>
            <a:r>
              <a:rPr lang="en-US" b="1" i="1"/>
              <a:t>security </a:t>
            </a:r>
            <a:endParaRPr lang="en-US" dirty="0"/>
          </a:p>
        </p:txBody>
      </p:sp>
      <p:sp>
        <p:nvSpPr>
          <p:cNvPr id="9" name="Slide Number Placeholder 8"/>
          <p:cNvSpPr>
            <a:spLocks noGrp="1"/>
          </p:cNvSpPr>
          <p:nvPr>
            <p:ph type="sldNum" sz="quarter" idx="12"/>
          </p:nvPr>
        </p:nvSpPr>
        <p:spPr/>
        <p:txBody>
          <a:bodyPr/>
          <a:lstStyle/>
          <a:p>
            <a:fld id="{5D84065D-F351-4B03-BD91-D8A6B8D4B362}" type="slidenum">
              <a:rPr lang="en-US" smtClean="0"/>
              <a:pPr/>
              <a:t>2</a:t>
            </a:fld>
            <a:endParaRPr lang="en-US" dirty="0"/>
          </a:p>
        </p:txBody>
      </p:sp>
    </p:spTree>
    <p:extLst>
      <p:ext uri="{BB962C8B-B14F-4D97-AF65-F5344CB8AC3E}">
        <p14:creationId xmlns:p14="http://schemas.microsoft.com/office/powerpoint/2010/main" val="4283128880"/>
      </p:ext>
    </p:extLst>
  </p:cSld>
  <p:clrMapOvr>
    <a:masterClrMapping/>
  </p:clrMapOvr>
  <p:transition spd="slow">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 </a:t>
            </a:r>
            <a:endParaRPr lang="en-US" dirty="0"/>
          </a:p>
        </p:txBody>
      </p:sp>
      <p:sp>
        <p:nvSpPr>
          <p:cNvPr id="3" name="Content Placeholder 2"/>
          <p:cNvSpPr>
            <a:spLocks noGrp="1"/>
          </p:cNvSpPr>
          <p:nvPr>
            <p:ph idx="1"/>
          </p:nvPr>
        </p:nvSpPr>
        <p:spPr>
          <a:xfrm>
            <a:off x="1096206" y="1628800"/>
            <a:ext cx="7652258" cy="4752528"/>
          </a:xfrm>
        </p:spPr>
        <p:txBody>
          <a:bodyPr>
            <a:normAutofit/>
          </a:bodyPr>
          <a:lstStyle/>
          <a:p>
            <a:pPr algn="just"/>
            <a:r>
              <a:rPr lang="en-US" dirty="0">
                <a:latin typeface="Bookman Old Style" panose="02050604050505020204" pitchFamily="18" charset="0"/>
              </a:rPr>
              <a:t>A security policy is a formal statement of the rules by which people who are </a:t>
            </a:r>
            <a:r>
              <a:rPr lang="en-US" dirty="0" smtClean="0">
                <a:latin typeface="Bookman Old Style" panose="02050604050505020204" pitchFamily="18" charset="0"/>
              </a:rPr>
              <a:t>given access </a:t>
            </a:r>
            <a:r>
              <a:rPr lang="en-US" dirty="0">
                <a:latin typeface="Bookman Old Style" panose="02050604050505020204" pitchFamily="18" charset="0"/>
              </a:rPr>
              <a:t>to an organization's technology and information assets must abide</a:t>
            </a:r>
            <a:r>
              <a:rPr lang="en-US" dirty="0" smtClean="0">
                <a:latin typeface="Bookman Old Style" panose="02050604050505020204" pitchFamily="18" charset="0"/>
              </a:rPr>
              <a:t>.</a:t>
            </a:r>
          </a:p>
          <a:p>
            <a:pPr marL="0" indent="0" algn="just">
              <a:buNone/>
            </a:pPr>
            <a:r>
              <a:rPr lang="en-US" b="1" dirty="0">
                <a:latin typeface="Bookman Old Style" panose="02050604050505020204" pitchFamily="18" charset="0"/>
              </a:rPr>
              <a:t>Purposes of a Security Policy</a:t>
            </a:r>
          </a:p>
          <a:p>
            <a:pPr algn="just"/>
            <a:r>
              <a:rPr lang="en-US" dirty="0">
                <a:latin typeface="Bookman Old Style" panose="02050604050505020204" pitchFamily="18" charset="0"/>
              </a:rPr>
              <a:t>The main purpose of a security policy is to inform users, staff and managers of </a:t>
            </a:r>
            <a:r>
              <a:rPr lang="en-US" dirty="0" smtClean="0">
                <a:latin typeface="Bookman Old Style" panose="02050604050505020204" pitchFamily="18" charset="0"/>
              </a:rPr>
              <a:t>their obligatory </a:t>
            </a:r>
            <a:r>
              <a:rPr lang="en-US" dirty="0">
                <a:latin typeface="Bookman Old Style" panose="02050604050505020204" pitchFamily="18" charset="0"/>
              </a:rPr>
              <a:t>requirements for protecting technology and information assets.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 policy </a:t>
            </a:r>
            <a:r>
              <a:rPr lang="en-US" dirty="0">
                <a:latin typeface="Bookman Old Style" panose="02050604050505020204" pitchFamily="18" charset="0"/>
              </a:rPr>
              <a:t>should specify the mechanisms through which these requirements can </a:t>
            </a:r>
            <a:r>
              <a:rPr lang="en-US" dirty="0" smtClean="0">
                <a:latin typeface="Bookman Old Style" panose="02050604050505020204" pitchFamily="18" charset="0"/>
              </a:rPr>
              <a:t>be met</a:t>
            </a:r>
            <a:r>
              <a:rPr lang="en-US" dirty="0">
                <a:latin typeface="Bookman Old Style" panose="02050604050505020204" pitchFamily="18" charset="0"/>
              </a:rPr>
              <a:t>.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Another </a:t>
            </a:r>
            <a:r>
              <a:rPr lang="en-US" dirty="0">
                <a:latin typeface="Bookman Old Style" panose="02050604050505020204" pitchFamily="18" charset="0"/>
              </a:rPr>
              <a:t>purpose is to provide a baseline from which to acquire, configure </a:t>
            </a:r>
            <a:r>
              <a:rPr lang="en-US" dirty="0" smtClean="0">
                <a:latin typeface="Bookman Old Style" panose="02050604050505020204" pitchFamily="18" charset="0"/>
              </a:rPr>
              <a:t>and audit </a:t>
            </a:r>
            <a:r>
              <a:rPr lang="en-US" dirty="0">
                <a:latin typeface="Bookman Old Style" panose="02050604050505020204" pitchFamily="18" charset="0"/>
              </a:rPr>
              <a:t>computer systems and networks for compliance with the policy.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Therefore</a:t>
            </a:r>
            <a:r>
              <a:rPr lang="en-US" dirty="0">
                <a:latin typeface="Bookman Old Style" panose="02050604050505020204" pitchFamily="18" charset="0"/>
              </a:rPr>
              <a:t>, </a:t>
            </a:r>
            <a:r>
              <a:rPr lang="en-US" dirty="0" smtClean="0">
                <a:latin typeface="Bookman Old Style" panose="02050604050505020204" pitchFamily="18" charset="0"/>
              </a:rPr>
              <a:t>an attempt </a:t>
            </a:r>
            <a:r>
              <a:rPr lang="en-US" dirty="0">
                <a:latin typeface="Bookman Old Style" panose="02050604050505020204" pitchFamily="18" charset="0"/>
              </a:rPr>
              <a:t>to use a set of security tools in the absence of at least an implied </a:t>
            </a:r>
            <a:r>
              <a:rPr lang="en-US" dirty="0" smtClean="0">
                <a:latin typeface="Bookman Old Style" panose="02050604050505020204" pitchFamily="18" charset="0"/>
              </a:rPr>
              <a:t>security policy </a:t>
            </a:r>
            <a:r>
              <a:rPr lang="en-US" dirty="0">
                <a:latin typeface="Bookman Old Style" panose="02050604050505020204" pitchFamily="18" charset="0"/>
              </a:rPr>
              <a:t>is meaningless.</a:t>
            </a:r>
            <a:endParaRPr lang="en-US" dirty="0" smtClean="0">
              <a:latin typeface="Bookman Old Style" panose="02050604050505020204" pitchFamily="18" charset="0"/>
            </a:endParaRPr>
          </a:p>
          <a:p>
            <a:pPr algn="just"/>
            <a:endParaRPr lang="en-US" dirty="0" smtClean="0">
              <a:latin typeface="Bookman Old Style" panose="02050604050505020204" pitchFamily="18" charset="0"/>
            </a:endParaRPr>
          </a:p>
          <a:p>
            <a:pPr marL="0" indent="0" algn="just">
              <a:buNone/>
            </a:pPr>
            <a:endParaRPr lang="en-US"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5D84065D-F351-4B03-BD91-D8A6B8D4B362}" type="slidenum">
              <a:rPr lang="en-US" smtClean="0"/>
              <a:pPr/>
              <a:t>20</a:t>
            </a:fld>
            <a:endParaRPr lang="en-US" dirty="0"/>
          </a:p>
        </p:txBody>
      </p:sp>
    </p:spTree>
    <p:extLst>
      <p:ext uri="{BB962C8B-B14F-4D97-AF65-F5344CB8AC3E}">
        <p14:creationId xmlns:p14="http://schemas.microsoft.com/office/powerpoint/2010/main" val="2997679200"/>
      </p:ext>
    </p:extLst>
  </p:cSld>
  <p:clrMapOvr>
    <a:masterClrMapping/>
  </p:clrMapOvr>
  <p:transition spd="slow">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88666"/>
          </a:xfrm>
        </p:spPr>
        <p:txBody>
          <a:bodyPr/>
          <a:lstStyle/>
          <a:p>
            <a:r>
              <a:rPr lang="en-US" dirty="0"/>
              <a:t>Sources of Security Threats</a:t>
            </a:r>
          </a:p>
        </p:txBody>
      </p:sp>
      <p:sp>
        <p:nvSpPr>
          <p:cNvPr id="3" name="Content Placeholder 2"/>
          <p:cNvSpPr>
            <a:spLocks noGrp="1"/>
          </p:cNvSpPr>
          <p:nvPr>
            <p:ph idx="1"/>
          </p:nvPr>
        </p:nvSpPr>
        <p:spPr>
          <a:xfrm>
            <a:off x="971600" y="1628800"/>
            <a:ext cx="7992887" cy="4752528"/>
          </a:xfrm>
        </p:spPr>
        <p:txBody>
          <a:bodyPr>
            <a:normAutofit fontScale="92500" lnSpcReduction="10000"/>
          </a:bodyPr>
          <a:lstStyle/>
          <a:p>
            <a:pPr algn="just"/>
            <a:r>
              <a:rPr lang="en-US" b="1" dirty="0">
                <a:latin typeface="Bookman Old Style" panose="02050604050505020204" pitchFamily="18" charset="0"/>
              </a:rPr>
              <a:t>Design Philosophy</a:t>
            </a:r>
            <a:r>
              <a:rPr lang="en-US" dirty="0">
                <a:latin typeface="Bookman Old Style" panose="02050604050505020204" pitchFamily="18" charset="0"/>
              </a:rPr>
              <a:t>:- </a:t>
            </a:r>
            <a:r>
              <a:rPr lang="en-US" dirty="0" smtClean="0">
                <a:latin typeface="Bookman Old Style" panose="02050604050505020204" pitchFamily="18" charset="0"/>
              </a:rPr>
              <a:t>since of  </a:t>
            </a:r>
            <a:r>
              <a:rPr lang="en-US" dirty="0">
                <a:latin typeface="Bookman Old Style" panose="02050604050505020204" pitchFamily="18" charset="0"/>
              </a:rPr>
              <a:t>the  Internet  and  cyberspace  in  general </a:t>
            </a:r>
            <a:r>
              <a:rPr lang="en-US" dirty="0" smtClean="0">
                <a:latin typeface="Bookman Old Style" panose="02050604050505020204" pitchFamily="18" charset="0"/>
              </a:rPr>
              <a:t>was </a:t>
            </a:r>
            <a:r>
              <a:rPr lang="en-US" dirty="0">
                <a:latin typeface="Bookman Old Style" panose="02050604050505020204" pitchFamily="18" charset="0"/>
              </a:rPr>
              <a:t>based on an open architecture work in </a:t>
            </a:r>
            <a:r>
              <a:rPr lang="en-US" dirty="0" smtClean="0">
                <a:latin typeface="Bookman Old Style" panose="02050604050505020204" pitchFamily="18" charset="0"/>
              </a:rPr>
              <a:t>progress philosophy</a:t>
            </a:r>
            <a:r>
              <a:rPr lang="en-US" dirty="0">
                <a:latin typeface="Bookman Old Style" panose="02050604050505020204" pitchFamily="18" charset="0"/>
              </a:rPr>
              <a:t>. </a:t>
            </a:r>
          </a:p>
          <a:p>
            <a:pPr algn="just"/>
            <a:r>
              <a:rPr lang="en-US" b="1" dirty="0">
                <a:latin typeface="Bookman Old Style" panose="02050604050505020204" pitchFamily="18" charset="0"/>
              </a:rPr>
              <a:t>Weaknesses in Network Infrastructure and Communication </a:t>
            </a:r>
            <a:r>
              <a:rPr lang="en-US" b="1" dirty="0" smtClean="0">
                <a:latin typeface="Bookman Old Style" panose="02050604050505020204" pitchFamily="18" charset="0"/>
              </a:rPr>
              <a:t>Protocols</a:t>
            </a:r>
          </a:p>
          <a:p>
            <a:pPr algn="just"/>
            <a:r>
              <a:rPr lang="en-US" b="1" dirty="0">
                <a:latin typeface="Bookman Old Style" panose="02050604050505020204" pitchFamily="18" charset="0"/>
              </a:rPr>
              <a:t>Rapid Growth of </a:t>
            </a:r>
            <a:r>
              <a:rPr lang="en-US" b="1" dirty="0" smtClean="0">
                <a:latin typeface="Bookman Old Style" panose="02050604050505020204" pitchFamily="18" charset="0"/>
              </a:rPr>
              <a:t>Cyberspace</a:t>
            </a:r>
          </a:p>
          <a:p>
            <a:pPr algn="just"/>
            <a:r>
              <a:rPr lang="en-US" b="1" dirty="0">
                <a:latin typeface="Bookman Old Style" panose="02050604050505020204" pitchFamily="18" charset="0"/>
              </a:rPr>
              <a:t>The Growth of the Hacker </a:t>
            </a:r>
            <a:r>
              <a:rPr lang="en-US" b="1" dirty="0" smtClean="0">
                <a:latin typeface="Bookman Old Style" panose="02050604050505020204" pitchFamily="18" charset="0"/>
              </a:rPr>
              <a:t>Community</a:t>
            </a:r>
          </a:p>
          <a:p>
            <a:pPr algn="just"/>
            <a:r>
              <a:rPr lang="en-US" b="1" dirty="0">
                <a:latin typeface="Bookman Old Style" panose="02050604050505020204" pitchFamily="18" charset="0"/>
              </a:rPr>
              <a:t>Vulnerability in Operating System Protocol:- </a:t>
            </a:r>
            <a:r>
              <a:rPr lang="en-US" dirty="0" smtClean="0">
                <a:latin typeface="Bookman Old Style" panose="02050604050505020204" pitchFamily="18" charset="0"/>
              </a:rPr>
              <a:t>every </a:t>
            </a:r>
            <a:r>
              <a:rPr lang="en-US" dirty="0">
                <a:latin typeface="Bookman Old Style" panose="02050604050505020204" pitchFamily="18" charset="0"/>
              </a:rPr>
              <a:t>OS comes with some security vulnerabilities. In fact many security vulnerabilities are OS specific. Hacker look for OS-identifying information like file </a:t>
            </a:r>
            <a:r>
              <a:rPr lang="en-US" dirty="0" smtClean="0">
                <a:latin typeface="Bookman Old Style" panose="02050604050505020204" pitchFamily="18" charset="0"/>
              </a:rPr>
              <a:t>extensions </a:t>
            </a:r>
            <a:r>
              <a:rPr lang="en-US" dirty="0">
                <a:latin typeface="Bookman Old Style" panose="02050604050505020204" pitchFamily="18" charset="0"/>
              </a:rPr>
              <a:t>for exploits</a:t>
            </a:r>
            <a:r>
              <a:rPr lang="en-US" dirty="0" smtClean="0">
                <a:latin typeface="Bookman Old Style" panose="02050604050505020204" pitchFamily="18" charset="0"/>
              </a:rPr>
              <a:t>.</a:t>
            </a:r>
          </a:p>
          <a:p>
            <a:pPr algn="just"/>
            <a:r>
              <a:rPr lang="en-US" b="1" dirty="0">
                <a:latin typeface="Bookman Old Style" panose="02050604050505020204" pitchFamily="18" charset="0"/>
              </a:rPr>
              <a:t>The Invisible Security Threat </a:t>
            </a:r>
            <a:r>
              <a:rPr lang="en-US" b="1" dirty="0" smtClean="0">
                <a:latin typeface="Bookman Old Style" panose="02050604050505020204" pitchFamily="18" charset="0"/>
              </a:rPr>
              <a:t>(the </a:t>
            </a:r>
            <a:r>
              <a:rPr lang="en-US" b="1" dirty="0">
                <a:latin typeface="Bookman Old Style" panose="02050604050505020204" pitchFamily="18" charset="0"/>
              </a:rPr>
              <a:t>Insider effect): - </a:t>
            </a:r>
            <a:r>
              <a:rPr lang="en-US" dirty="0" smtClean="0">
                <a:latin typeface="Bookman Old Style" panose="02050604050505020204" pitchFamily="18" charset="0"/>
              </a:rPr>
              <a:t>research </a:t>
            </a:r>
            <a:r>
              <a:rPr lang="en-US" dirty="0">
                <a:latin typeface="Bookman Old Style" panose="02050604050505020204" pitchFamily="18" charset="0"/>
              </a:rPr>
              <a:t>data from many reputable agencies consistently show that </a:t>
            </a:r>
            <a:r>
              <a:rPr lang="en-US" dirty="0" smtClean="0">
                <a:latin typeface="Bookman Old Style" panose="02050604050505020204" pitchFamily="18" charset="0"/>
              </a:rPr>
              <a:t>the greatest </a:t>
            </a:r>
            <a:r>
              <a:rPr lang="en-US" dirty="0">
                <a:latin typeface="Bookman Old Style" panose="02050604050505020204" pitchFamily="18" charset="0"/>
              </a:rPr>
              <a:t>threat to security in any enterprise is the guy down the hall.</a:t>
            </a:r>
          </a:p>
          <a:p>
            <a:pPr algn="just"/>
            <a:r>
              <a:rPr lang="en-US" b="1" dirty="0">
                <a:latin typeface="Bookman Old Style" panose="02050604050505020204" pitchFamily="18" charset="0"/>
              </a:rPr>
              <a:t>Social </a:t>
            </a:r>
            <a:r>
              <a:rPr lang="en-US" b="1" dirty="0" smtClean="0">
                <a:latin typeface="Bookman Old Style" panose="02050604050505020204" pitchFamily="18" charset="0"/>
              </a:rPr>
              <a:t>Engineering: - </a:t>
            </a:r>
          </a:p>
          <a:p>
            <a:pPr algn="just"/>
            <a:r>
              <a:rPr lang="en-US" b="1" dirty="0">
                <a:latin typeface="Bookman Old Style" panose="02050604050505020204" pitchFamily="18" charset="0"/>
              </a:rPr>
              <a:t>Physical Theft</a:t>
            </a:r>
          </a:p>
        </p:txBody>
      </p:sp>
      <p:sp>
        <p:nvSpPr>
          <p:cNvPr id="4" name="Slide Number Placeholder 3"/>
          <p:cNvSpPr>
            <a:spLocks noGrp="1"/>
          </p:cNvSpPr>
          <p:nvPr>
            <p:ph type="sldNum" sz="quarter" idx="12"/>
          </p:nvPr>
        </p:nvSpPr>
        <p:spPr/>
        <p:txBody>
          <a:bodyPr/>
          <a:lstStyle/>
          <a:p>
            <a:fld id="{5D84065D-F351-4B03-BD91-D8A6B8D4B362}" type="slidenum">
              <a:rPr lang="en-US" smtClean="0"/>
              <a:pPr/>
              <a:t>21</a:t>
            </a:fld>
            <a:endParaRPr lang="en-US" dirty="0"/>
          </a:p>
        </p:txBody>
      </p:sp>
    </p:spTree>
    <p:extLst>
      <p:ext uri="{BB962C8B-B14F-4D97-AF65-F5344CB8AC3E}">
        <p14:creationId xmlns:p14="http://schemas.microsoft.com/office/powerpoint/2010/main" val="4211875632"/>
      </p:ext>
    </p:extLst>
  </p:cSld>
  <p:clrMapOvr>
    <a:masterClrMapping/>
  </p:clrMapOvr>
  <p:transition spd="slow">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514797"/>
            <a:ext cx="6589199" cy="644650"/>
          </a:xfrm>
        </p:spPr>
        <p:txBody>
          <a:bodyPr/>
          <a:lstStyle/>
          <a:p>
            <a:r>
              <a:rPr lang="en-US" dirty="0"/>
              <a:t>Security Threat Motives</a:t>
            </a:r>
          </a:p>
        </p:txBody>
      </p:sp>
      <p:sp>
        <p:nvSpPr>
          <p:cNvPr id="3" name="Content Placeholder 2"/>
          <p:cNvSpPr>
            <a:spLocks noGrp="1"/>
          </p:cNvSpPr>
          <p:nvPr>
            <p:ph idx="1"/>
          </p:nvPr>
        </p:nvSpPr>
        <p:spPr>
          <a:xfrm>
            <a:off x="683568" y="1484784"/>
            <a:ext cx="8208912" cy="4968552"/>
          </a:xfrm>
        </p:spPr>
        <p:txBody>
          <a:bodyPr>
            <a:normAutofit/>
          </a:bodyPr>
          <a:lstStyle/>
          <a:p>
            <a:pPr algn="just"/>
            <a:r>
              <a:rPr lang="en-US" dirty="0" smtClean="0">
                <a:latin typeface="Bookman Old Style" panose="02050604050505020204" pitchFamily="18" charset="0"/>
              </a:rPr>
              <a:t>Based on the </a:t>
            </a:r>
            <a:r>
              <a:rPr lang="en-US" dirty="0">
                <a:latin typeface="Bookman Old Style" panose="02050604050505020204" pitchFamily="18" charset="0"/>
              </a:rPr>
              <a:t>FBI’s foreign counterintelligence </a:t>
            </a:r>
            <a:r>
              <a:rPr lang="en-US" dirty="0" smtClean="0">
                <a:latin typeface="Bookman Old Style" panose="02050604050505020204" pitchFamily="18" charset="0"/>
              </a:rPr>
              <a:t>mission, security </a:t>
            </a:r>
            <a:r>
              <a:rPr lang="en-US" dirty="0">
                <a:latin typeface="Bookman Old Style" panose="02050604050505020204" pitchFamily="18" charset="0"/>
              </a:rPr>
              <a:t>threats broadly </a:t>
            </a:r>
            <a:r>
              <a:rPr lang="en-US" dirty="0" smtClean="0">
                <a:latin typeface="Bookman Old Style" panose="02050604050505020204" pitchFamily="18" charset="0"/>
              </a:rPr>
              <a:t>categorized into the following groups: </a:t>
            </a:r>
            <a:endParaRPr lang="en-US" dirty="0">
              <a:latin typeface="Bookman Old Style" panose="02050604050505020204" pitchFamily="18" charset="0"/>
            </a:endParaRPr>
          </a:p>
          <a:p>
            <a:pPr algn="just"/>
            <a:r>
              <a:rPr lang="en-US" b="1" dirty="0" smtClean="0">
                <a:latin typeface="Bookman Old Style" panose="02050604050505020204" pitchFamily="18" charset="0"/>
              </a:rPr>
              <a:t>Terrorism: - </a:t>
            </a:r>
            <a:r>
              <a:rPr lang="en-US" dirty="0" smtClean="0">
                <a:latin typeface="Bookman Old Style" panose="02050604050505020204" pitchFamily="18" charset="0"/>
              </a:rPr>
              <a:t>e</a:t>
            </a:r>
            <a:r>
              <a:rPr lang="en-US" dirty="0">
                <a:latin typeface="Bookman Old Style" panose="02050604050505020204" pitchFamily="18" charset="0"/>
              </a:rPr>
              <a:t>lectronic terrorism is used to attack military installations, banking, and many other targets of interest </a:t>
            </a:r>
            <a:r>
              <a:rPr lang="en-US" dirty="0" smtClean="0">
                <a:latin typeface="Bookman Old Style" panose="02050604050505020204" pitchFamily="18" charset="0"/>
              </a:rPr>
              <a:t>based </a:t>
            </a:r>
            <a:r>
              <a:rPr lang="en-US" dirty="0">
                <a:latin typeface="Bookman Old Style" panose="02050604050505020204" pitchFamily="18" charset="0"/>
              </a:rPr>
              <a:t>on politics, religion, and probably hate. </a:t>
            </a:r>
            <a:r>
              <a:rPr lang="en-US" dirty="0" smtClean="0">
                <a:latin typeface="Bookman Old Style" panose="02050604050505020204" pitchFamily="18" charset="0"/>
              </a:rPr>
              <a:t>Cyber-terrorism  </a:t>
            </a:r>
            <a:r>
              <a:rPr lang="en-US" dirty="0">
                <a:latin typeface="Bookman Old Style" panose="02050604050505020204" pitchFamily="18" charset="0"/>
              </a:rPr>
              <a:t>is  not  only  about </a:t>
            </a:r>
            <a:r>
              <a:rPr lang="en-US" dirty="0" smtClean="0">
                <a:latin typeface="Bookman Old Style" panose="02050604050505020204" pitchFamily="18" charset="0"/>
              </a:rPr>
              <a:t>obtaining </a:t>
            </a:r>
            <a:r>
              <a:rPr lang="en-US" dirty="0">
                <a:latin typeface="Bookman Old Style" panose="02050604050505020204" pitchFamily="18" charset="0"/>
              </a:rPr>
              <a:t>information; it is also about instilling fear and doubt and compromising </a:t>
            </a:r>
            <a:r>
              <a:rPr lang="en-US" dirty="0" smtClean="0">
                <a:latin typeface="Bookman Old Style" panose="02050604050505020204" pitchFamily="18" charset="0"/>
              </a:rPr>
              <a:t>the </a:t>
            </a:r>
            <a:r>
              <a:rPr lang="en-US" dirty="0">
                <a:latin typeface="Bookman Old Style" panose="02050604050505020204" pitchFamily="18" charset="0"/>
              </a:rPr>
              <a:t>integrity of the data</a:t>
            </a:r>
            <a:r>
              <a:rPr lang="en-US" dirty="0" smtClean="0">
                <a:latin typeface="Bookman Old Style" panose="02050604050505020204" pitchFamily="18" charset="0"/>
              </a:rPr>
              <a:t>.</a:t>
            </a:r>
          </a:p>
          <a:p>
            <a:pPr algn="just"/>
            <a:r>
              <a:rPr lang="en-US" b="1" dirty="0">
                <a:latin typeface="Bookman Old Style" panose="02050604050505020204" pitchFamily="18" charset="0"/>
              </a:rPr>
              <a:t>Military Espionage</a:t>
            </a:r>
          </a:p>
          <a:p>
            <a:pPr algn="just"/>
            <a:r>
              <a:rPr lang="en-US" b="1" dirty="0">
                <a:latin typeface="Bookman Old Style" panose="02050604050505020204" pitchFamily="18" charset="0"/>
              </a:rPr>
              <a:t>Economic Espionage</a:t>
            </a:r>
          </a:p>
          <a:p>
            <a:pPr algn="just"/>
            <a:r>
              <a:rPr lang="en-US" b="1" dirty="0">
                <a:latin typeface="Bookman Old Style" panose="02050604050505020204" pitchFamily="18" charset="0"/>
              </a:rPr>
              <a:t>Vendetta/Revenge</a:t>
            </a:r>
          </a:p>
          <a:p>
            <a:pPr algn="just"/>
            <a:r>
              <a:rPr lang="en-US" b="1" dirty="0">
                <a:latin typeface="Bookman Old Style" panose="02050604050505020204" pitchFamily="18" charset="0"/>
              </a:rPr>
              <a:t>Hate (National Origin, Gender, and Race)</a:t>
            </a:r>
          </a:p>
          <a:p>
            <a:r>
              <a:rPr lang="en-US" b="1" dirty="0">
                <a:latin typeface="Bookman Old Style" panose="02050604050505020204" pitchFamily="18" charset="0"/>
              </a:rPr>
              <a:t>Notoriety (ill fame</a:t>
            </a:r>
            <a:r>
              <a:rPr lang="en-US" b="1" dirty="0" smtClean="0">
                <a:latin typeface="Bookman Old Style" panose="02050604050505020204" pitchFamily="18" charset="0"/>
              </a:rPr>
              <a:t>)</a:t>
            </a:r>
          </a:p>
          <a:p>
            <a:r>
              <a:rPr lang="en-US" b="1" dirty="0" smtClean="0">
                <a:latin typeface="Bookman Old Style" panose="02050604050505020204" pitchFamily="18" charset="0"/>
              </a:rPr>
              <a:t>Greed</a:t>
            </a:r>
            <a:endParaRPr lang="en-US" b="1"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5D84065D-F351-4B03-BD91-D8A6B8D4B362}" type="slidenum">
              <a:rPr lang="en-US" smtClean="0"/>
              <a:pPr/>
              <a:t>22</a:t>
            </a:fld>
            <a:endParaRPr lang="en-US" dirty="0"/>
          </a:p>
        </p:txBody>
      </p:sp>
    </p:spTree>
    <p:extLst>
      <p:ext uri="{BB962C8B-B14F-4D97-AF65-F5344CB8AC3E}">
        <p14:creationId xmlns:p14="http://schemas.microsoft.com/office/powerpoint/2010/main" val="1360872965"/>
      </p:ext>
    </p:extLst>
  </p:cSld>
  <p:clrMapOvr>
    <a:masterClrMapping/>
  </p:clrMapOvr>
  <p:transition spd="slow">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16658"/>
          </a:xfrm>
        </p:spPr>
        <p:txBody>
          <a:bodyPr>
            <a:normAutofit fontScale="90000"/>
          </a:bodyPr>
          <a:lstStyle/>
          <a:p>
            <a:pPr algn="ctr"/>
            <a:r>
              <a:rPr lang="en-US" dirty="0"/>
              <a:t>Security Threat </a:t>
            </a:r>
            <a:r>
              <a:rPr lang="en-US" dirty="0" smtClean="0"/>
              <a:t>Motives cont….</a:t>
            </a:r>
            <a:endParaRPr lang="en-US" dirty="0"/>
          </a:p>
        </p:txBody>
      </p:sp>
      <p:sp>
        <p:nvSpPr>
          <p:cNvPr id="3" name="Content Placeholder 2"/>
          <p:cNvSpPr>
            <a:spLocks noGrp="1"/>
          </p:cNvSpPr>
          <p:nvPr>
            <p:ph idx="1"/>
          </p:nvPr>
        </p:nvSpPr>
        <p:spPr>
          <a:xfrm>
            <a:off x="611560" y="1484784"/>
            <a:ext cx="8136904" cy="4824536"/>
          </a:xfrm>
        </p:spPr>
        <p:txBody>
          <a:bodyPr>
            <a:normAutofit lnSpcReduction="10000"/>
          </a:bodyPr>
          <a:lstStyle/>
          <a:p>
            <a:pPr algn="just"/>
            <a:r>
              <a:rPr lang="en-US" b="1" dirty="0" smtClean="0">
                <a:latin typeface="Bookman Old Style" panose="02050604050505020204" pitchFamily="18" charset="0"/>
              </a:rPr>
              <a:t>Targeting </a:t>
            </a:r>
            <a:r>
              <a:rPr lang="en-US" b="1" dirty="0">
                <a:latin typeface="Bookman Old Style" panose="02050604050505020204" pitchFamily="18" charset="0"/>
              </a:rPr>
              <a:t>the National Information Infrastructure: - </a:t>
            </a:r>
            <a:r>
              <a:rPr lang="en-US" dirty="0">
                <a:latin typeface="Bookman Old Style" panose="02050604050505020204" pitchFamily="18" charset="0"/>
              </a:rPr>
              <a:t>Activities may include the following </a:t>
            </a:r>
          </a:p>
          <a:p>
            <a:pPr lvl="1" algn="just"/>
            <a:r>
              <a:rPr lang="en-US" dirty="0">
                <a:latin typeface="Bookman Old Style" panose="02050604050505020204" pitchFamily="18" charset="0"/>
              </a:rPr>
              <a:t>Denial  or  disruption  of  computer,  cable,  satellite,  or  telecommunications (tele)  services;</a:t>
            </a:r>
          </a:p>
          <a:p>
            <a:pPr lvl="1" algn="just"/>
            <a:r>
              <a:rPr lang="en-US" dirty="0">
                <a:latin typeface="Bookman Old Style" panose="02050604050505020204" pitchFamily="18" charset="0"/>
              </a:rPr>
              <a:t>Unauthorized monitoring of computer, cable, satellite, or tele  systems;</a:t>
            </a:r>
          </a:p>
          <a:p>
            <a:pPr lvl="1" algn="just"/>
            <a:r>
              <a:rPr lang="en-US" dirty="0">
                <a:latin typeface="Bookman Old Style" panose="02050604050505020204" pitchFamily="18" charset="0"/>
              </a:rPr>
              <a:t>Unauthorized disclosure of proprietary or classified information stored within or  communicated  through  computer,  cable,  satellite,  or  tele systems; </a:t>
            </a:r>
          </a:p>
          <a:p>
            <a:pPr lvl="1" algn="just"/>
            <a:r>
              <a:rPr lang="en-US" dirty="0">
                <a:latin typeface="Bookman Old Style" panose="02050604050505020204" pitchFamily="18" charset="0"/>
              </a:rPr>
              <a:t>Unauthorized  modification  or  destruction  of  computer  programming  codes, computer network databases, stored information or computer capabilities; or </a:t>
            </a:r>
          </a:p>
          <a:p>
            <a:pPr lvl="1" algn="just"/>
            <a:r>
              <a:rPr lang="en-US" dirty="0">
                <a:latin typeface="Bookman Old Style" panose="02050604050505020204" pitchFamily="18" charset="0"/>
              </a:rPr>
              <a:t>Manipulation  of  computer,  cable,  satellite,  or  tele  services  resulting in fraud, financial loss, or other federal criminal violations.</a:t>
            </a:r>
          </a:p>
          <a:p>
            <a:pPr algn="just"/>
            <a:r>
              <a:rPr lang="en-US" b="1" dirty="0" smtClean="0">
                <a:latin typeface="Bookman Old Style" panose="02050604050505020204" pitchFamily="18" charset="0"/>
              </a:rPr>
              <a:t>Ignorance</a:t>
            </a:r>
            <a:r>
              <a:rPr lang="en-US" b="1" dirty="0">
                <a:latin typeface="Bookman Old Style" panose="02050604050505020204" pitchFamily="18" charset="0"/>
              </a:rPr>
              <a:t>: - </a:t>
            </a:r>
            <a:r>
              <a:rPr lang="en-US" dirty="0">
                <a:latin typeface="Bookman Old Style" panose="02050604050505020204" pitchFamily="18" charset="0"/>
              </a:rPr>
              <a:t>it happens when a novice in computer security </a:t>
            </a:r>
            <a:r>
              <a:rPr lang="en-US" dirty="0" smtClean="0">
                <a:latin typeface="Bookman Old Style" panose="02050604050505020204" pitchFamily="18" charset="0"/>
              </a:rPr>
              <a:t>stumbles (upsets) </a:t>
            </a:r>
            <a:r>
              <a:rPr lang="en-US" dirty="0">
                <a:latin typeface="Bookman Old Style" panose="02050604050505020204" pitchFamily="18" charset="0"/>
              </a:rPr>
              <a:t>on an exploit or vulnerability and without knowing or understanding </a:t>
            </a:r>
            <a:r>
              <a:rPr lang="en-US" dirty="0" smtClean="0">
                <a:latin typeface="Bookman Old Style" panose="02050604050505020204" pitchFamily="18" charset="0"/>
              </a:rPr>
              <a:t>it </a:t>
            </a:r>
            <a:r>
              <a:rPr lang="en-US" dirty="0">
                <a:latin typeface="Bookman Old Style" panose="02050604050505020204" pitchFamily="18" charset="0"/>
              </a:rPr>
              <a:t>uses it to attack other systems.</a:t>
            </a:r>
          </a:p>
        </p:txBody>
      </p:sp>
      <p:sp>
        <p:nvSpPr>
          <p:cNvPr id="4" name="Slide Number Placeholder 3"/>
          <p:cNvSpPr>
            <a:spLocks noGrp="1"/>
          </p:cNvSpPr>
          <p:nvPr>
            <p:ph type="sldNum" sz="quarter" idx="12"/>
          </p:nvPr>
        </p:nvSpPr>
        <p:spPr/>
        <p:txBody>
          <a:bodyPr/>
          <a:lstStyle/>
          <a:p>
            <a:fld id="{5D84065D-F351-4B03-BD91-D8A6B8D4B362}" type="slidenum">
              <a:rPr lang="en-US" smtClean="0"/>
              <a:pPr/>
              <a:t>23</a:t>
            </a:fld>
            <a:endParaRPr lang="en-US" dirty="0"/>
          </a:p>
        </p:txBody>
      </p:sp>
    </p:spTree>
    <p:extLst>
      <p:ext uri="{BB962C8B-B14F-4D97-AF65-F5344CB8AC3E}">
        <p14:creationId xmlns:p14="http://schemas.microsoft.com/office/powerpoint/2010/main" val="3791826356"/>
      </p:ext>
    </p:extLst>
  </p:cSld>
  <p:clrMapOvr>
    <a:masterClrMapping/>
  </p:clrMapOvr>
  <p:transition spd="slow">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16658"/>
          </a:xfrm>
        </p:spPr>
        <p:txBody>
          <a:bodyPr>
            <a:normAutofit fontScale="90000"/>
          </a:bodyPr>
          <a:lstStyle/>
          <a:p>
            <a:r>
              <a:rPr lang="en-US" dirty="0"/>
              <a:t>Security Threat Management</a:t>
            </a:r>
          </a:p>
        </p:txBody>
      </p:sp>
      <p:sp>
        <p:nvSpPr>
          <p:cNvPr id="3" name="Content Placeholder 2"/>
          <p:cNvSpPr>
            <a:spLocks noGrp="1"/>
          </p:cNvSpPr>
          <p:nvPr>
            <p:ph idx="1"/>
          </p:nvPr>
        </p:nvSpPr>
        <p:spPr>
          <a:xfrm>
            <a:off x="827584" y="1340768"/>
            <a:ext cx="7706817" cy="4570454"/>
          </a:xfrm>
        </p:spPr>
        <p:txBody>
          <a:bodyPr/>
          <a:lstStyle/>
          <a:p>
            <a:pPr algn="just"/>
            <a:r>
              <a:rPr lang="en-US" dirty="0" smtClean="0">
                <a:latin typeface="Bookman Old Style" panose="02050604050505020204" pitchFamily="18" charset="0"/>
              </a:rPr>
              <a:t>It a </a:t>
            </a:r>
            <a:r>
              <a:rPr lang="en-US" dirty="0">
                <a:latin typeface="Bookman Old Style" panose="02050604050505020204" pitchFamily="18" charset="0"/>
              </a:rPr>
              <a:t>technique used to monitor an organization’s critical </a:t>
            </a:r>
            <a:r>
              <a:rPr lang="en-US" dirty="0" smtClean="0">
                <a:latin typeface="Bookman Old Style" panose="02050604050505020204" pitchFamily="18" charset="0"/>
              </a:rPr>
              <a:t>security </a:t>
            </a:r>
            <a:r>
              <a:rPr lang="en-US" dirty="0">
                <a:latin typeface="Bookman Old Style" panose="02050604050505020204" pitchFamily="18" charset="0"/>
              </a:rPr>
              <a:t>systems in real-time to review reports from the monitoring sensors such as the </a:t>
            </a:r>
            <a:r>
              <a:rPr lang="en-US" dirty="0" smtClean="0">
                <a:latin typeface="Bookman Old Style" panose="02050604050505020204" pitchFamily="18" charset="0"/>
              </a:rPr>
              <a:t>intrusion </a:t>
            </a:r>
            <a:r>
              <a:rPr lang="en-US" dirty="0">
                <a:latin typeface="Bookman Old Style" panose="02050604050505020204" pitchFamily="18" charset="0"/>
              </a:rPr>
              <a:t>detection systems, firewall, and other scanning sensors.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These </a:t>
            </a:r>
            <a:r>
              <a:rPr lang="en-US" dirty="0">
                <a:latin typeface="Bookman Old Style" panose="02050604050505020204" pitchFamily="18" charset="0"/>
              </a:rPr>
              <a:t>reviews help </a:t>
            </a:r>
            <a:r>
              <a:rPr lang="en-US" dirty="0" smtClean="0">
                <a:latin typeface="Bookman Old Style" panose="02050604050505020204" pitchFamily="18" charset="0"/>
              </a:rPr>
              <a:t>to </a:t>
            </a:r>
            <a:r>
              <a:rPr lang="en-US" dirty="0">
                <a:latin typeface="Bookman Old Style" panose="02050604050505020204" pitchFamily="18" charset="0"/>
              </a:rPr>
              <a:t>reduce false positives from the sensors, develop quick response techniques for threat </a:t>
            </a:r>
            <a:r>
              <a:rPr lang="en-US" dirty="0" smtClean="0">
                <a:latin typeface="Bookman Old Style" panose="02050604050505020204" pitchFamily="18" charset="0"/>
              </a:rPr>
              <a:t>containment </a:t>
            </a:r>
            <a:r>
              <a:rPr lang="en-US" dirty="0">
                <a:latin typeface="Bookman Old Style" panose="02050604050505020204" pitchFamily="18" charset="0"/>
              </a:rPr>
              <a:t>and assessment, correlate and escalate false positives across multiple sensors or platforms, and develop intuitive analytical, forensic, and management </a:t>
            </a:r>
            <a:r>
              <a:rPr lang="en-US" dirty="0" smtClean="0">
                <a:latin typeface="Bookman Old Style" panose="02050604050505020204" pitchFamily="18" charset="0"/>
              </a:rPr>
              <a:t>reports. </a:t>
            </a:r>
          </a:p>
          <a:p>
            <a:pPr algn="just"/>
            <a:r>
              <a:rPr lang="en-US" dirty="0">
                <a:latin typeface="Bookman Old Style" panose="02050604050505020204" pitchFamily="18" charset="0"/>
              </a:rPr>
              <a:t>To secure company resources, security managers </a:t>
            </a:r>
            <a:r>
              <a:rPr lang="en-US" dirty="0" smtClean="0">
                <a:latin typeface="Bookman Old Style" panose="02050604050505020204" pitchFamily="18" charset="0"/>
              </a:rPr>
              <a:t>have </a:t>
            </a:r>
            <a:r>
              <a:rPr lang="en-US" dirty="0">
                <a:latin typeface="Bookman Old Style" panose="02050604050505020204" pitchFamily="18" charset="0"/>
              </a:rPr>
              <a:t>to do real-time management. </a:t>
            </a:r>
            <a:endParaRPr lang="en-US" dirty="0" smtClean="0">
              <a:latin typeface="Bookman Old Style" panose="02050604050505020204" pitchFamily="18" charset="0"/>
            </a:endParaRPr>
          </a:p>
          <a:p>
            <a:pPr algn="just"/>
            <a:r>
              <a:rPr lang="en-US" dirty="0" smtClean="0">
                <a:latin typeface="Bookman Old Style" panose="02050604050505020204" pitchFamily="18" charset="0"/>
              </a:rPr>
              <a:t>Real-time </a:t>
            </a:r>
            <a:r>
              <a:rPr lang="en-US" dirty="0">
                <a:latin typeface="Bookman Old Style" panose="02050604050505020204" pitchFamily="18" charset="0"/>
              </a:rPr>
              <a:t>management requires access to </a:t>
            </a:r>
            <a:r>
              <a:rPr lang="en-US" dirty="0" smtClean="0">
                <a:latin typeface="Bookman Old Style" panose="02050604050505020204" pitchFamily="18" charset="0"/>
              </a:rPr>
              <a:t>real time </a:t>
            </a:r>
            <a:r>
              <a:rPr lang="en-US" dirty="0">
                <a:latin typeface="Bookman Old Style" panose="02050604050505020204" pitchFamily="18" charset="0"/>
              </a:rPr>
              <a:t>data from all network sensors.</a:t>
            </a:r>
          </a:p>
        </p:txBody>
      </p:sp>
      <p:sp>
        <p:nvSpPr>
          <p:cNvPr id="4" name="Slide Number Placeholder 3"/>
          <p:cNvSpPr>
            <a:spLocks noGrp="1"/>
          </p:cNvSpPr>
          <p:nvPr>
            <p:ph type="sldNum" sz="quarter" idx="12"/>
          </p:nvPr>
        </p:nvSpPr>
        <p:spPr/>
        <p:txBody>
          <a:bodyPr/>
          <a:lstStyle/>
          <a:p>
            <a:fld id="{5D84065D-F351-4B03-BD91-D8A6B8D4B362}" type="slidenum">
              <a:rPr lang="en-US" smtClean="0"/>
              <a:pPr/>
              <a:t>24</a:t>
            </a:fld>
            <a:endParaRPr lang="en-US" dirty="0"/>
          </a:p>
        </p:txBody>
      </p:sp>
    </p:spTree>
    <p:extLst>
      <p:ext uri="{BB962C8B-B14F-4D97-AF65-F5344CB8AC3E}">
        <p14:creationId xmlns:p14="http://schemas.microsoft.com/office/powerpoint/2010/main" val="2778831368"/>
      </p:ext>
    </p:extLst>
  </p:cSld>
  <p:clrMapOvr>
    <a:masterClrMapping/>
  </p:clrMapOvr>
  <p:transition spd="slow">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63688" y="3140968"/>
            <a:ext cx="6589200" cy="1280890"/>
          </a:xfrm>
        </p:spPr>
        <p:txBody>
          <a:bodyPr>
            <a:noAutofit/>
          </a:bodyPr>
          <a:lstStyle/>
          <a:p>
            <a:pPr algn="ct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okman Old Style" panose="02050604050505020204" pitchFamily="18" charset="0"/>
              </a:rPr>
              <a:t>End of Chapter I</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5D84065D-F351-4B03-BD91-D8A6B8D4B362}" type="slidenum">
              <a:rPr lang="en-US" smtClean="0"/>
              <a:pPr/>
              <a:t>25</a:t>
            </a:fld>
            <a:endParaRPr lang="en-US" dirty="0"/>
          </a:p>
        </p:txBody>
      </p:sp>
      <p:sp>
        <p:nvSpPr>
          <p:cNvPr id="2" name="TextBox 1"/>
          <p:cNvSpPr txBox="1"/>
          <p:nvPr/>
        </p:nvSpPr>
        <p:spPr>
          <a:xfrm>
            <a:off x="7092280" y="5949280"/>
            <a:ext cx="1808508" cy="461665"/>
          </a:xfrm>
          <a:prstGeom prst="rect">
            <a:avLst/>
          </a:prstGeom>
          <a:noFill/>
        </p:spPr>
        <p:txBody>
          <a:bodyPr wrap="none" rtlCol="0">
            <a:spAutoFit/>
          </a:bodyPr>
          <a:lstStyle/>
          <a:p>
            <a:r>
              <a:rPr lang="en-US" sz="2400" b="1" dirty="0" smtClean="0">
                <a:solidFill>
                  <a:schemeClr val="accent6">
                    <a:lumMod val="75000"/>
                  </a:schemeClr>
                </a:solidFill>
                <a:latin typeface="Bookman Old Style" panose="02050604050505020204" pitchFamily="18" charset="0"/>
                <a:hlinkClick r:id="rId2" action="ppaction://hlinkpres?slideindex=1&amp;slidetitle="/>
              </a:rPr>
              <a:t>Chapter II</a:t>
            </a:r>
            <a:endParaRPr lang="en-US" sz="2400" b="1" dirty="0">
              <a:solidFill>
                <a:schemeClr val="accent6">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1426141097"/>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3000"/>
                                        <p:tgtEl>
                                          <p:spTgt spid="2">
                                            <p:txEl>
                                              <p:pRg st="0" end="0"/>
                                            </p:txEl>
                                          </p:spTgt>
                                        </p:tgtEl>
                                      </p:cBhvr>
                                    </p:animEffect>
                                    <p:anim calcmode="lin" valueType="num">
                                      <p:cBhvr>
                                        <p:cTn id="14" dur="3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3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a:xfrm>
            <a:off x="539750" y="146050"/>
            <a:ext cx="8208963" cy="1212850"/>
          </a:xfrm>
        </p:spPr>
        <p:txBody>
          <a:bodyPr>
            <a:noAutofit/>
          </a:bodyPr>
          <a:lstStyle/>
          <a:p>
            <a:pPr algn="ctr" eaLnBrk="1" hangingPunct="1"/>
            <a:r>
              <a:rPr lang="en-US" sz="4000" b="1" dirty="0" smtClean="0">
                <a:latin typeface="Bookman Old Style" panose="02050604050505020204" pitchFamily="18" charset="0"/>
              </a:rPr>
              <a:t>Chapter I </a:t>
            </a:r>
            <a:br>
              <a:rPr lang="en-US" sz="4000" b="1" dirty="0" smtClean="0">
                <a:latin typeface="Bookman Old Style" panose="02050604050505020204" pitchFamily="18" charset="0"/>
              </a:rPr>
            </a:br>
            <a:r>
              <a:rPr lang="en-US" sz="4000" b="1" dirty="0" smtClean="0">
                <a:latin typeface="Bookman Old Style" panose="02050604050505020204" pitchFamily="18" charset="0"/>
              </a:rPr>
              <a:t>Introduction </a:t>
            </a:r>
            <a:endParaRPr lang="fr-FR" sz="4000" b="1" dirty="0" smtClean="0">
              <a:latin typeface="Bookman Old Style" panose="02050604050505020204" pitchFamily="18" charset="0"/>
            </a:endParaRPr>
          </a:p>
        </p:txBody>
      </p:sp>
      <p:pic>
        <p:nvPicPr>
          <p:cNvPr id="3075" name="Picture 43" descr="ComputerSecurity"/>
          <p:cNvPicPr>
            <a:picLocks noGrp="1" noChangeAspect="1" noChangeArrowheads="1"/>
          </p:cNvPicPr>
          <p:nvPr>
            <p:ph sz="half" idx="1"/>
          </p:nvPr>
        </p:nvPicPr>
        <p:blipFill>
          <a:blip r:embed="rId3"/>
          <a:stretch>
            <a:fillRect/>
          </a:stretch>
        </p:blipFill>
        <p:spPr>
          <a:xfrm>
            <a:off x="1943100" y="2421731"/>
            <a:ext cx="3197225" cy="3197225"/>
          </a:xfrm>
          <a:noFill/>
        </p:spPr>
      </p:pic>
      <p:sp>
        <p:nvSpPr>
          <p:cNvPr id="3" name="Slide Number Placeholder 2"/>
          <p:cNvSpPr>
            <a:spLocks noGrp="1"/>
          </p:cNvSpPr>
          <p:nvPr>
            <p:ph type="sldNum" sz="quarter" idx="12"/>
          </p:nvPr>
        </p:nvSpPr>
        <p:spPr/>
        <p:txBody>
          <a:bodyPr/>
          <a:lstStyle/>
          <a:p>
            <a:fld id="{5D84065D-F351-4B03-BD91-D8A6B8D4B362}" type="slidenum">
              <a:rPr lang="en-US" smtClean="0"/>
              <a:pPr/>
              <a:t>3</a:t>
            </a:fld>
            <a:endParaRPr lang="en-US" dirty="0"/>
          </a:p>
        </p:txBody>
      </p:sp>
      <p:sp>
        <p:nvSpPr>
          <p:cNvPr id="3076" name="Rectangle 41"/>
          <p:cNvSpPr>
            <a:spLocks noChangeArrowheads="1"/>
          </p:cNvSpPr>
          <p:nvPr/>
        </p:nvSpPr>
        <p:spPr bwMode="auto">
          <a:xfrm>
            <a:off x="250825" y="1358900"/>
            <a:ext cx="8496300" cy="1677988"/>
          </a:xfrm>
          <a:prstGeom prst="rect">
            <a:avLst/>
          </a:prstGeom>
          <a:noFill/>
          <a:ln w="9525">
            <a:noFill/>
            <a:miter lim="800000"/>
            <a:headEnd/>
            <a:tailEnd/>
          </a:ln>
        </p:spPr>
        <p:txBody>
          <a:bodyPr anchor="ctr">
            <a:spAutoFit/>
          </a:bodyPr>
          <a:lstStyle/>
          <a:p>
            <a:pPr algn="ctr">
              <a:spcBef>
                <a:spcPct val="20000"/>
              </a:spcBef>
              <a:buSzPct val="150000"/>
            </a:pPr>
            <a:r>
              <a:rPr lang="en-US" sz="3200" b="1" dirty="0">
                <a:solidFill>
                  <a:srgbClr val="006600"/>
                </a:solidFill>
              </a:rPr>
              <a:t>“The </a:t>
            </a:r>
            <a:r>
              <a:rPr lang="en-US" sz="3200" b="1" dirty="0"/>
              <a:t>most secure</a:t>
            </a:r>
            <a:r>
              <a:rPr lang="en-US" sz="3200" b="1" dirty="0">
                <a:solidFill>
                  <a:srgbClr val="006600"/>
                </a:solidFill>
              </a:rPr>
              <a:t> computers are those </a:t>
            </a:r>
            <a:r>
              <a:rPr lang="en-US" sz="3600" b="1" dirty="0"/>
              <a:t>not connected</a:t>
            </a:r>
            <a:r>
              <a:rPr lang="en-US" sz="3200" b="1" dirty="0">
                <a:solidFill>
                  <a:srgbClr val="006600"/>
                </a:solidFill>
              </a:rPr>
              <a:t> to the Internet and </a:t>
            </a:r>
            <a:r>
              <a:rPr lang="en-US" sz="3200" b="1" dirty="0"/>
              <a:t>shielded </a:t>
            </a:r>
            <a:r>
              <a:rPr lang="en-US" sz="3600" b="1" dirty="0">
                <a:solidFill>
                  <a:srgbClr val="006600"/>
                </a:solidFill>
              </a:rPr>
              <a:t>from any interference” </a:t>
            </a:r>
            <a:endParaRPr lang="fr-FR" sz="3600" b="1" dirty="0">
              <a:solidFill>
                <a:srgbClr val="006600"/>
              </a:solidFill>
            </a:endParaRPr>
          </a:p>
        </p:txBody>
      </p:sp>
    </p:spTree>
  </p:cSld>
  <p:clrMapOvr>
    <a:masterClrMapping/>
  </p:clrMapOvr>
  <p:transition spd="slow">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a:xfrm>
            <a:off x="515938" y="290513"/>
            <a:ext cx="8110537" cy="865187"/>
          </a:xfrm>
        </p:spPr>
        <p:txBody>
          <a:bodyPr/>
          <a:lstStyle/>
          <a:p>
            <a:pPr eaLnBrk="1" hangingPunct="1"/>
            <a:r>
              <a:rPr lang="fr-FR" sz="4000" b="1" dirty="0" smtClean="0"/>
              <a:t>Definition</a:t>
            </a:r>
          </a:p>
        </p:txBody>
      </p:sp>
      <p:pic>
        <p:nvPicPr>
          <p:cNvPr id="4100" name="Picture 5"/>
          <p:cNvPicPr>
            <a:picLocks noGrp="1" noChangeAspect="1" noChangeArrowheads="1"/>
          </p:cNvPicPr>
          <p:nvPr>
            <p:ph idx="1"/>
          </p:nvPr>
        </p:nvPicPr>
        <p:blipFill>
          <a:blip r:embed="rId3"/>
          <a:srcRect/>
          <a:stretch>
            <a:fillRect/>
          </a:stretch>
        </p:blipFill>
        <p:spPr>
          <a:xfrm>
            <a:off x="785813" y="4286250"/>
            <a:ext cx="2857500" cy="2384425"/>
          </a:xfrm>
          <a:noFill/>
        </p:spPr>
      </p:pic>
      <p:sp>
        <p:nvSpPr>
          <p:cNvPr id="3" name="Slide Number Placeholder 2"/>
          <p:cNvSpPr>
            <a:spLocks noGrp="1"/>
          </p:cNvSpPr>
          <p:nvPr>
            <p:ph type="sldNum" sz="quarter" idx="12"/>
          </p:nvPr>
        </p:nvSpPr>
        <p:spPr/>
        <p:txBody>
          <a:bodyPr/>
          <a:lstStyle/>
          <a:p>
            <a:fld id="{5D84065D-F351-4B03-BD91-D8A6B8D4B362}" type="slidenum">
              <a:rPr lang="en-US" smtClean="0"/>
              <a:pPr/>
              <a:t>4</a:t>
            </a:fld>
            <a:endParaRPr lang="en-US" dirty="0"/>
          </a:p>
        </p:txBody>
      </p:sp>
      <p:sp>
        <p:nvSpPr>
          <p:cNvPr id="340995" name="Rectangle 3"/>
          <p:cNvSpPr>
            <a:spLocks noChangeArrowheads="1"/>
          </p:cNvSpPr>
          <p:nvPr/>
        </p:nvSpPr>
        <p:spPr bwMode="auto">
          <a:xfrm>
            <a:off x="357188" y="1357313"/>
            <a:ext cx="8535292" cy="2308324"/>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wrap="square">
            <a:spAutoFit/>
          </a:bodyPr>
          <a:lstStyle/>
          <a:p>
            <a:pPr algn="just">
              <a:defRPr/>
            </a:pPr>
            <a:r>
              <a:rPr lang="en-US" sz="3200" b="1" dirty="0">
                <a:solidFill>
                  <a:schemeClr val="tx1">
                    <a:lumMod val="95000"/>
                    <a:lumOff val="5000"/>
                  </a:schemeClr>
                </a:solidFill>
              </a:rPr>
              <a:t>Computer security </a:t>
            </a:r>
            <a:r>
              <a:rPr lang="en-US" sz="2800" dirty="0">
                <a:solidFill>
                  <a:schemeClr val="tx1">
                    <a:lumMod val="95000"/>
                    <a:lumOff val="5000"/>
                  </a:schemeClr>
                </a:solidFill>
              </a:rPr>
              <a:t>is about provisions and policies adopted to protect information and property from theft, corruption, or natural disaster while allowing the information and property to remain accessible and productive to its intended users. </a:t>
            </a:r>
          </a:p>
        </p:txBody>
      </p:sp>
      <p:pic>
        <p:nvPicPr>
          <p:cNvPr id="4101" name="Picture 10"/>
          <p:cNvPicPr>
            <a:picLocks noChangeAspect="1" noChangeArrowheads="1"/>
          </p:cNvPicPr>
          <p:nvPr/>
        </p:nvPicPr>
        <p:blipFill>
          <a:blip r:embed="rId4"/>
          <a:srcRect/>
          <a:stretch>
            <a:fillRect/>
          </a:stretch>
        </p:blipFill>
        <p:spPr bwMode="auto">
          <a:xfrm>
            <a:off x="6286500" y="4286250"/>
            <a:ext cx="1657350" cy="2366963"/>
          </a:xfrm>
          <a:prstGeom prst="rect">
            <a:avLst/>
          </a:prstGeom>
          <a:noFill/>
          <a:ln w="9525">
            <a:noFill/>
            <a:miter lim="800000"/>
            <a:headEnd/>
            <a:tailEnd/>
          </a:ln>
        </p:spPr>
      </p:pic>
    </p:spTree>
  </p:cSld>
  <p:clrMapOvr>
    <a:masterClrMapping/>
  </p:clrMapOvr>
  <p:transition spd="slow">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1981200" y="5013325"/>
            <a:ext cx="5400675" cy="1665288"/>
            <a:chOff x="1338" y="2568"/>
            <a:chExt cx="3402" cy="1406"/>
          </a:xfrm>
        </p:grpSpPr>
        <p:sp>
          <p:nvSpPr>
            <p:cNvPr id="5133" name="Freeform 17"/>
            <p:cNvSpPr>
              <a:spLocks/>
            </p:cNvSpPr>
            <p:nvPr/>
          </p:nvSpPr>
          <p:spPr bwMode="auto">
            <a:xfrm>
              <a:off x="1338" y="2568"/>
              <a:ext cx="3402" cy="1233"/>
            </a:xfrm>
            <a:custGeom>
              <a:avLst/>
              <a:gdLst>
                <a:gd name="T0" fmla="*/ 0 w 3402"/>
                <a:gd name="T1" fmla="*/ 46 h 1233"/>
                <a:gd name="T2" fmla="*/ 1950 w 3402"/>
                <a:gd name="T3" fmla="*/ 1225 h 1233"/>
                <a:gd name="T4" fmla="*/ 3402 w 3402"/>
                <a:gd name="T5" fmla="*/ 0 h 1233"/>
                <a:gd name="T6" fmla="*/ 0 60000 65536"/>
                <a:gd name="T7" fmla="*/ 0 60000 65536"/>
                <a:gd name="T8" fmla="*/ 0 60000 65536"/>
                <a:gd name="T9" fmla="*/ 0 w 3402"/>
                <a:gd name="T10" fmla="*/ 0 h 1233"/>
                <a:gd name="T11" fmla="*/ 3402 w 3402"/>
                <a:gd name="T12" fmla="*/ 1233 h 1233"/>
              </a:gdLst>
              <a:ahLst/>
              <a:cxnLst>
                <a:cxn ang="T6">
                  <a:pos x="T0" y="T1"/>
                </a:cxn>
                <a:cxn ang="T7">
                  <a:pos x="T2" y="T3"/>
                </a:cxn>
                <a:cxn ang="T8">
                  <a:pos x="T4" y="T5"/>
                </a:cxn>
              </a:cxnLst>
              <a:rect l="T9" t="T10" r="T11" b="T12"/>
              <a:pathLst>
                <a:path w="3402" h="1233">
                  <a:moveTo>
                    <a:pt x="0" y="46"/>
                  </a:moveTo>
                  <a:cubicBezTo>
                    <a:pt x="691" y="639"/>
                    <a:pt x="1383" y="1233"/>
                    <a:pt x="1950" y="1225"/>
                  </a:cubicBezTo>
                  <a:cubicBezTo>
                    <a:pt x="2517" y="1217"/>
                    <a:pt x="2959" y="608"/>
                    <a:pt x="3402" y="0"/>
                  </a:cubicBezTo>
                </a:path>
              </a:pathLst>
            </a:custGeom>
            <a:noFill/>
            <a:ln w="38100">
              <a:solidFill>
                <a:schemeClr val="tx1"/>
              </a:solidFill>
              <a:round/>
              <a:headEnd/>
              <a:tailEnd/>
            </a:ln>
          </p:spPr>
          <p:txBody>
            <a:bodyPr/>
            <a:lstStyle/>
            <a:p>
              <a:endParaRPr lang="en-US"/>
            </a:p>
          </p:txBody>
        </p:sp>
        <p:sp>
          <p:nvSpPr>
            <p:cNvPr id="9" name="Cloud"/>
            <p:cNvSpPr>
              <a:spLocks noChangeAspect="1" noEditPoints="1" noChangeArrowheads="1"/>
            </p:cNvSpPr>
            <p:nvPr/>
          </p:nvSpPr>
          <p:spPr bwMode="auto">
            <a:xfrm>
              <a:off x="2971" y="3430"/>
              <a:ext cx="859" cy="54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nchorCtr="1"/>
            <a:lstStyle/>
            <a:p>
              <a:pPr>
                <a:defRPr/>
              </a:pPr>
              <a:r>
                <a:rPr lang="en-US" sz="1600"/>
                <a:t>Internet</a:t>
              </a:r>
            </a:p>
          </p:txBody>
        </p:sp>
      </p:grpSp>
      <p:sp>
        <p:nvSpPr>
          <p:cNvPr id="5123" name="AutoShape 2"/>
          <p:cNvSpPr>
            <a:spLocks noGrp="1" noChangeArrowheads="1"/>
          </p:cNvSpPr>
          <p:nvPr>
            <p:ph type="title"/>
          </p:nvPr>
        </p:nvSpPr>
        <p:spPr>
          <a:xfrm>
            <a:off x="515938" y="290513"/>
            <a:ext cx="8110537" cy="865187"/>
          </a:xfrm>
        </p:spPr>
        <p:txBody>
          <a:bodyPr/>
          <a:lstStyle/>
          <a:p>
            <a:pPr eaLnBrk="1" hangingPunct="1"/>
            <a:r>
              <a:rPr lang="fr-FR" sz="4000" b="1" dirty="0" smtClean="0"/>
              <a:t>Definition</a:t>
            </a:r>
            <a:r>
              <a:rPr lang="fr-FR" sz="4000" dirty="0" smtClean="0"/>
              <a:t>: </a:t>
            </a:r>
          </a:p>
        </p:txBody>
      </p:sp>
      <p:pic>
        <p:nvPicPr>
          <p:cNvPr id="5125" name="Picture 5"/>
          <p:cNvPicPr>
            <a:picLocks noGrp="1" noChangeAspect="1" noChangeArrowheads="1"/>
          </p:cNvPicPr>
          <p:nvPr>
            <p:ph idx="1"/>
          </p:nvPr>
        </p:nvPicPr>
        <p:blipFill>
          <a:blip r:embed="rId3"/>
          <a:srcRect/>
          <a:stretch>
            <a:fillRect/>
          </a:stretch>
        </p:blipFill>
        <p:spPr>
          <a:xfrm>
            <a:off x="1214438" y="3571875"/>
            <a:ext cx="2030412" cy="1693863"/>
          </a:xfrm>
          <a:noFill/>
        </p:spPr>
      </p:pic>
      <p:sp>
        <p:nvSpPr>
          <p:cNvPr id="5" name="Slide Number Placeholder 4"/>
          <p:cNvSpPr>
            <a:spLocks noGrp="1"/>
          </p:cNvSpPr>
          <p:nvPr>
            <p:ph type="sldNum" sz="quarter" idx="12"/>
          </p:nvPr>
        </p:nvSpPr>
        <p:spPr/>
        <p:txBody>
          <a:bodyPr/>
          <a:lstStyle/>
          <a:p>
            <a:fld id="{5D84065D-F351-4B03-BD91-D8A6B8D4B362}" type="slidenum">
              <a:rPr lang="en-US" smtClean="0"/>
              <a:pPr/>
              <a:t>5</a:t>
            </a:fld>
            <a:endParaRPr lang="en-US" dirty="0"/>
          </a:p>
        </p:txBody>
      </p:sp>
      <p:sp>
        <p:nvSpPr>
          <p:cNvPr id="340995" name="Rectangle 3"/>
          <p:cNvSpPr>
            <a:spLocks noChangeArrowheads="1"/>
          </p:cNvSpPr>
          <p:nvPr/>
        </p:nvSpPr>
        <p:spPr bwMode="auto">
          <a:xfrm>
            <a:off x="428625" y="1214438"/>
            <a:ext cx="8135938" cy="1938337"/>
          </a:xfrm>
          <a:prstGeom prst="rect">
            <a:avLst/>
          </a:prstGeom>
          <a:solidFill>
            <a:schemeClr val="accent2">
              <a:lumMod val="20000"/>
              <a:lumOff val="80000"/>
            </a:schemeClr>
          </a:solidFill>
          <a:ln w="9525">
            <a:solidFill>
              <a:schemeClr val="accent2"/>
            </a:solidFill>
            <a:miter lim="800000"/>
            <a:headEnd/>
            <a:tailEnd/>
          </a:ln>
          <a:effectLst>
            <a:outerShdw dist="107763" dir="2700000" algn="ctr" rotWithShape="0">
              <a:schemeClr val="accent2">
                <a:alpha val="50000"/>
              </a:schemeClr>
            </a:outerShdw>
          </a:effectLst>
        </p:spPr>
        <p:txBody>
          <a:bodyPr>
            <a:spAutoFit/>
          </a:bodyPr>
          <a:lstStyle/>
          <a:p>
            <a:pPr algn="just">
              <a:defRPr/>
            </a:pPr>
            <a:r>
              <a:rPr lang="en-US" sz="2400" b="1" dirty="0">
                <a:solidFill>
                  <a:schemeClr val="tx1">
                    <a:lumMod val="95000"/>
                    <a:lumOff val="5000"/>
                  </a:schemeClr>
                </a:solidFill>
              </a:rPr>
              <a:t>Computer Security </a:t>
            </a:r>
            <a:r>
              <a:rPr lang="en-US" sz="2400" dirty="0">
                <a:solidFill>
                  <a:schemeClr val="tx1">
                    <a:lumMod val="95000"/>
                    <a:lumOff val="5000"/>
                  </a:schemeClr>
                </a:solidFill>
              </a:rPr>
              <a:t>when there is connection to networks (</a:t>
            </a:r>
            <a:r>
              <a:rPr lang="en-US" sz="2400" b="1" dirty="0">
                <a:solidFill>
                  <a:schemeClr val="tx1">
                    <a:lumMod val="95000"/>
                    <a:lumOff val="5000"/>
                  </a:schemeClr>
                </a:solidFill>
              </a:rPr>
              <a:t>Network security</a:t>
            </a:r>
            <a:r>
              <a:rPr lang="en-US" sz="2400" dirty="0">
                <a:solidFill>
                  <a:schemeClr val="tx1">
                    <a:lumMod val="95000"/>
                    <a:lumOff val="5000"/>
                  </a:schemeClr>
                </a:solidFill>
              </a:rPr>
              <a:t>) on the other hand deals with provisions and policies adopted to prevent and monitor unauthorized access, misuse, modification, or denial of the computer network and network-accessible resources.</a:t>
            </a:r>
          </a:p>
        </p:txBody>
      </p:sp>
      <p:pic>
        <p:nvPicPr>
          <p:cNvPr id="5124" name="Picture 28"/>
          <p:cNvPicPr>
            <a:picLocks noChangeAspect="1" noChangeArrowheads="1"/>
          </p:cNvPicPr>
          <p:nvPr/>
        </p:nvPicPr>
        <p:blipFill>
          <a:blip r:embed="rId4"/>
          <a:srcRect/>
          <a:stretch>
            <a:fillRect/>
          </a:stretch>
        </p:blipFill>
        <p:spPr bwMode="auto">
          <a:xfrm>
            <a:off x="6643688" y="5573713"/>
            <a:ext cx="1428750" cy="1011237"/>
          </a:xfrm>
          <a:prstGeom prst="rect">
            <a:avLst/>
          </a:prstGeom>
          <a:noFill/>
          <a:ln w="12700">
            <a:noFill/>
            <a:miter lim="800000"/>
            <a:headEnd type="none" w="sm" len="sm"/>
            <a:tailEnd type="none" w="sm" len="sm"/>
          </a:ln>
        </p:spPr>
      </p:pic>
      <p:pic>
        <p:nvPicPr>
          <p:cNvPr id="5126" name="Picture 18"/>
          <p:cNvPicPr>
            <a:picLocks noChangeAspect="1" noChangeArrowheads="1"/>
          </p:cNvPicPr>
          <p:nvPr/>
        </p:nvPicPr>
        <p:blipFill>
          <a:blip r:embed="rId5"/>
          <a:srcRect/>
          <a:stretch>
            <a:fillRect/>
          </a:stretch>
        </p:blipFill>
        <p:spPr bwMode="auto">
          <a:xfrm>
            <a:off x="2000250" y="5681663"/>
            <a:ext cx="1276350" cy="903287"/>
          </a:xfrm>
          <a:prstGeom prst="rect">
            <a:avLst/>
          </a:prstGeom>
          <a:noFill/>
          <a:ln w="9525">
            <a:noFill/>
            <a:miter lim="800000"/>
            <a:headEnd/>
            <a:tailEnd/>
          </a:ln>
        </p:spPr>
      </p:pic>
      <p:pic>
        <p:nvPicPr>
          <p:cNvPr id="5128" name="Picture 10"/>
          <p:cNvPicPr>
            <a:picLocks noChangeAspect="1" noChangeArrowheads="1"/>
          </p:cNvPicPr>
          <p:nvPr/>
        </p:nvPicPr>
        <p:blipFill>
          <a:blip r:embed="rId6"/>
          <a:srcRect/>
          <a:stretch>
            <a:fillRect/>
          </a:stretch>
        </p:blipFill>
        <p:spPr bwMode="auto">
          <a:xfrm>
            <a:off x="6858000" y="3571875"/>
            <a:ext cx="1036638" cy="1481138"/>
          </a:xfrm>
          <a:prstGeom prst="rect">
            <a:avLst/>
          </a:prstGeom>
          <a:noFill/>
          <a:ln w="9525">
            <a:noFill/>
            <a:miter lim="800000"/>
            <a:headEnd/>
            <a:tailEnd/>
          </a:ln>
        </p:spPr>
      </p:pic>
      <p:sp>
        <p:nvSpPr>
          <p:cNvPr id="5129" name="Text Box 24"/>
          <p:cNvSpPr txBox="1">
            <a:spLocks noChangeArrowheads="1"/>
          </p:cNvSpPr>
          <p:nvPr/>
        </p:nvSpPr>
        <p:spPr bwMode="auto">
          <a:xfrm>
            <a:off x="3714750" y="4429125"/>
            <a:ext cx="2881313" cy="457200"/>
          </a:xfrm>
          <a:prstGeom prst="rect">
            <a:avLst/>
          </a:prstGeom>
          <a:noFill/>
          <a:ln w="9525">
            <a:noFill/>
            <a:miter lim="800000"/>
            <a:headEnd/>
            <a:tailEnd/>
          </a:ln>
        </p:spPr>
        <p:txBody>
          <a:bodyPr>
            <a:spAutoFit/>
          </a:bodyPr>
          <a:lstStyle/>
          <a:p>
            <a:pPr algn="ctr">
              <a:spcBef>
                <a:spcPct val="50000"/>
              </a:spcBef>
            </a:pPr>
            <a:r>
              <a:rPr lang="en-US" sz="2400" b="1">
                <a:solidFill>
                  <a:srgbClr val="FF0000"/>
                </a:solidFill>
              </a:rPr>
              <a:t>Not Sufficient!!</a:t>
            </a:r>
          </a:p>
        </p:txBody>
      </p:sp>
      <p:grpSp>
        <p:nvGrpSpPr>
          <p:cNvPr id="3" name="Group 27"/>
          <p:cNvGrpSpPr>
            <a:grpSpLocks/>
          </p:cNvGrpSpPr>
          <p:nvPr/>
        </p:nvGrpSpPr>
        <p:grpSpPr bwMode="auto">
          <a:xfrm>
            <a:off x="3071813" y="3500438"/>
            <a:ext cx="3887787" cy="936625"/>
            <a:chOff x="2064" y="1230"/>
            <a:chExt cx="2449" cy="590"/>
          </a:xfrm>
        </p:grpSpPr>
        <p:sp>
          <p:nvSpPr>
            <p:cNvPr id="5131" name="Freeform 25"/>
            <p:cNvSpPr>
              <a:spLocks/>
            </p:cNvSpPr>
            <p:nvPr/>
          </p:nvSpPr>
          <p:spPr bwMode="auto">
            <a:xfrm>
              <a:off x="2064" y="1230"/>
              <a:ext cx="1315" cy="567"/>
            </a:xfrm>
            <a:custGeom>
              <a:avLst/>
              <a:gdLst>
                <a:gd name="T0" fmla="*/ 0 w 1315"/>
                <a:gd name="T1" fmla="*/ 159 h 567"/>
                <a:gd name="T2" fmla="*/ 816 w 1315"/>
                <a:gd name="T3" fmla="*/ 68 h 567"/>
                <a:gd name="T4" fmla="*/ 1315 w 1315"/>
                <a:gd name="T5" fmla="*/ 567 h 567"/>
                <a:gd name="T6" fmla="*/ 0 60000 65536"/>
                <a:gd name="T7" fmla="*/ 0 60000 65536"/>
                <a:gd name="T8" fmla="*/ 0 60000 65536"/>
                <a:gd name="T9" fmla="*/ 0 w 1315"/>
                <a:gd name="T10" fmla="*/ 0 h 567"/>
                <a:gd name="T11" fmla="*/ 1315 w 1315"/>
                <a:gd name="T12" fmla="*/ 567 h 567"/>
              </a:gdLst>
              <a:ahLst/>
              <a:cxnLst>
                <a:cxn ang="T6">
                  <a:pos x="T0" y="T1"/>
                </a:cxn>
                <a:cxn ang="T7">
                  <a:pos x="T2" y="T3"/>
                </a:cxn>
                <a:cxn ang="T8">
                  <a:pos x="T4" y="T5"/>
                </a:cxn>
              </a:cxnLst>
              <a:rect l="T9" t="T10" r="T11" b="T12"/>
              <a:pathLst>
                <a:path w="1315" h="567">
                  <a:moveTo>
                    <a:pt x="0" y="159"/>
                  </a:moveTo>
                  <a:cubicBezTo>
                    <a:pt x="298" y="79"/>
                    <a:pt x="597" y="0"/>
                    <a:pt x="816" y="68"/>
                  </a:cubicBezTo>
                  <a:cubicBezTo>
                    <a:pt x="1035" y="136"/>
                    <a:pt x="1175" y="351"/>
                    <a:pt x="1315" y="567"/>
                  </a:cubicBezTo>
                </a:path>
              </a:pathLst>
            </a:custGeom>
            <a:noFill/>
            <a:ln w="38100">
              <a:solidFill>
                <a:schemeClr val="tx1"/>
              </a:solidFill>
              <a:round/>
              <a:headEnd type="triangle" w="med" len="med"/>
              <a:tailEnd/>
            </a:ln>
          </p:spPr>
          <p:txBody>
            <a:bodyPr/>
            <a:lstStyle/>
            <a:p>
              <a:endParaRPr lang="en-US"/>
            </a:p>
          </p:txBody>
        </p:sp>
        <p:sp>
          <p:nvSpPr>
            <p:cNvPr id="5132" name="Freeform 26"/>
            <p:cNvSpPr>
              <a:spLocks/>
            </p:cNvSpPr>
            <p:nvPr/>
          </p:nvSpPr>
          <p:spPr bwMode="auto">
            <a:xfrm flipH="1">
              <a:off x="3379" y="1253"/>
              <a:ext cx="1134" cy="567"/>
            </a:xfrm>
            <a:custGeom>
              <a:avLst/>
              <a:gdLst>
                <a:gd name="T0" fmla="*/ 0 w 1315"/>
                <a:gd name="T1" fmla="*/ 159 h 567"/>
                <a:gd name="T2" fmla="*/ 23 w 1315"/>
                <a:gd name="T3" fmla="*/ 68 h 567"/>
                <a:gd name="T4" fmla="*/ 37 w 1315"/>
                <a:gd name="T5" fmla="*/ 567 h 567"/>
                <a:gd name="T6" fmla="*/ 0 60000 65536"/>
                <a:gd name="T7" fmla="*/ 0 60000 65536"/>
                <a:gd name="T8" fmla="*/ 0 60000 65536"/>
                <a:gd name="T9" fmla="*/ 0 w 1315"/>
                <a:gd name="T10" fmla="*/ 0 h 567"/>
                <a:gd name="T11" fmla="*/ 1315 w 1315"/>
                <a:gd name="T12" fmla="*/ 567 h 567"/>
              </a:gdLst>
              <a:ahLst/>
              <a:cxnLst>
                <a:cxn ang="T6">
                  <a:pos x="T0" y="T1"/>
                </a:cxn>
                <a:cxn ang="T7">
                  <a:pos x="T2" y="T3"/>
                </a:cxn>
                <a:cxn ang="T8">
                  <a:pos x="T4" y="T5"/>
                </a:cxn>
              </a:cxnLst>
              <a:rect l="T9" t="T10" r="T11" b="T12"/>
              <a:pathLst>
                <a:path w="1315" h="567">
                  <a:moveTo>
                    <a:pt x="0" y="159"/>
                  </a:moveTo>
                  <a:cubicBezTo>
                    <a:pt x="298" y="79"/>
                    <a:pt x="597" y="0"/>
                    <a:pt x="816" y="68"/>
                  </a:cubicBezTo>
                  <a:cubicBezTo>
                    <a:pt x="1035" y="136"/>
                    <a:pt x="1175" y="351"/>
                    <a:pt x="1315" y="567"/>
                  </a:cubicBezTo>
                </a:path>
              </a:pathLst>
            </a:custGeom>
            <a:noFill/>
            <a:ln w="38100">
              <a:solidFill>
                <a:schemeClr val="tx1"/>
              </a:solidFill>
              <a:round/>
              <a:headEnd type="triangle" w="med" len="med"/>
              <a:tailEnd/>
            </a:ln>
          </p:spPr>
          <p:txBody>
            <a:bodyPr/>
            <a:lstStyle/>
            <a:p>
              <a:endParaRPr lang="en-US"/>
            </a:p>
          </p:txBody>
        </p:sp>
      </p:gr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checkerboard(across)">
                                      <p:cBhvr>
                                        <p:cTn id="7" dur="500"/>
                                        <p:tgtEl>
                                          <p:spTgt spid="5125"/>
                                        </p:tgtEl>
                                      </p:cBhvr>
                                    </p:animEffect>
                                  </p:childTnLst>
                                </p:cTn>
                              </p:par>
                              <p:par>
                                <p:cTn id="8" presetID="5" presetClass="entr" presetSubtype="10" fill="hold" nodeType="withEffect">
                                  <p:stCondLst>
                                    <p:cond delay="0"/>
                                  </p:stCondLst>
                                  <p:childTnLst>
                                    <p:set>
                                      <p:cBhvr>
                                        <p:cTn id="9" dur="1" fill="hold">
                                          <p:stCondLst>
                                            <p:cond delay="0"/>
                                          </p:stCondLst>
                                        </p:cTn>
                                        <p:tgtEl>
                                          <p:spTgt spid="5128"/>
                                        </p:tgtEl>
                                        <p:attrNameLst>
                                          <p:attrName>style.visibility</p:attrName>
                                        </p:attrNameLst>
                                      </p:cBhvr>
                                      <p:to>
                                        <p:strVal val="visible"/>
                                      </p:to>
                                    </p:set>
                                    <p:animEffect transition="in" filter="checkerboard(across)">
                                      <p:cBhvr>
                                        <p:cTn id="10" dur="500"/>
                                        <p:tgtEl>
                                          <p:spTgt spid="512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129"/>
                                        </p:tgtEl>
                                        <p:attrNameLst>
                                          <p:attrName>style.visibility</p:attrName>
                                        </p:attrNameLst>
                                      </p:cBhvr>
                                      <p:to>
                                        <p:strVal val="visible"/>
                                      </p:to>
                                    </p:set>
                                    <p:animEffect transition="in" filter="checkerboard(across)">
                                      <p:cBhvr>
                                        <p:cTn id="13" dur="500"/>
                                        <p:tgtEl>
                                          <p:spTgt spid="5129"/>
                                        </p:tgtEl>
                                      </p:cBhvr>
                                    </p:animEffect>
                                  </p:childTnLst>
                                </p:cTn>
                              </p:par>
                              <p:par>
                                <p:cTn id="14" presetID="5"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6"/>
                                        </p:tgtEl>
                                        <p:attrNameLst>
                                          <p:attrName>style.visibility</p:attrName>
                                        </p:attrNameLst>
                                      </p:cBhvr>
                                      <p:to>
                                        <p:strVal val="visible"/>
                                      </p:to>
                                    </p:set>
                                    <p:anim calcmode="lin" valueType="num">
                                      <p:cBhvr additive="base">
                                        <p:cTn id="21" dur="500" fill="hold"/>
                                        <p:tgtEl>
                                          <p:spTgt spid="5126"/>
                                        </p:tgtEl>
                                        <p:attrNameLst>
                                          <p:attrName>ppt_x</p:attrName>
                                        </p:attrNameLst>
                                      </p:cBhvr>
                                      <p:tavLst>
                                        <p:tav tm="0">
                                          <p:val>
                                            <p:strVal val="#ppt_x"/>
                                          </p:val>
                                        </p:tav>
                                        <p:tav tm="100000">
                                          <p:val>
                                            <p:strVal val="#ppt_x"/>
                                          </p:val>
                                        </p:tav>
                                      </p:tavLst>
                                    </p:anim>
                                    <p:anim calcmode="lin" valueType="num">
                                      <p:cBhvr additive="base">
                                        <p:cTn id="22" dur="500" fill="hold"/>
                                        <p:tgtEl>
                                          <p:spTgt spid="512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124"/>
                                        </p:tgtEl>
                                        <p:attrNameLst>
                                          <p:attrName>style.visibility</p:attrName>
                                        </p:attrNameLst>
                                      </p:cBhvr>
                                      <p:to>
                                        <p:strVal val="visible"/>
                                      </p:to>
                                    </p:set>
                                    <p:anim calcmode="lin" valueType="num">
                                      <p:cBhvr additive="base">
                                        <p:cTn id="29" dur="500" fill="hold"/>
                                        <p:tgtEl>
                                          <p:spTgt spid="5124"/>
                                        </p:tgtEl>
                                        <p:attrNameLst>
                                          <p:attrName>ppt_x</p:attrName>
                                        </p:attrNameLst>
                                      </p:cBhvr>
                                      <p:tavLst>
                                        <p:tav tm="0">
                                          <p:val>
                                            <p:strVal val="#ppt_x"/>
                                          </p:val>
                                        </p:tav>
                                        <p:tav tm="100000">
                                          <p:val>
                                            <p:strVal val="#ppt_x"/>
                                          </p:val>
                                        </p:tav>
                                      </p:tavLst>
                                    </p:anim>
                                    <p:anim calcmode="lin" valueType="num">
                                      <p:cBhvr additive="base">
                                        <p:cTn id="30"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a:xfrm>
            <a:off x="515938" y="290513"/>
            <a:ext cx="8110537" cy="865187"/>
          </a:xfrm>
        </p:spPr>
        <p:txBody>
          <a:bodyPr>
            <a:normAutofit fontScale="90000"/>
          </a:bodyPr>
          <a:lstStyle/>
          <a:p>
            <a:pPr algn="ctr"/>
            <a:r>
              <a:rPr lang="en-US" sz="4000" dirty="0" smtClean="0"/>
              <a:t>Computer </a:t>
            </a:r>
            <a:r>
              <a:rPr lang="en-GB" sz="4000" dirty="0"/>
              <a:t>Security Goals</a:t>
            </a:r>
            <a:br>
              <a:rPr lang="en-GB" sz="4000" dirty="0"/>
            </a:br>
            <a:endParaRPr lang="fr-FR" sz="4000" dirty="0" smtClean="0"/>
          </a:p>
        </p:txBody>
      </p:sp>
      <p:sp>
        <p:nvSpPr>
          <p:cNvPr id="9219" name="Content Placeholder 14"/>
          <p:cNvSpPr>
            <a:spLocks noGrp="1"/>
          </p:cNvSpPr>
          <p:nvPr>
            <p:ph idx="1"/>
          </p:nvPr>
        </p:nvSpPr>
        <p:spPr>
          <a:xfrm>
            <a:off x="285750" y="1214438"/>
            <a:ext cx="8496300" cy="5214937"/>
          </a:xfrm>
        </p:spPr>
        <p:txBody>
          <a:bodyPr/>
          <a:lstStyle/>
          <a:p>
            <a:pPr algn="ctr">
              <a:buFontTx/>
              <a:buNone/>
            </a:pPr>
            <a:endParaRPr lang="en-GB" sz="2800" dirty="0" smtClean="0"/>
          </a:p>
        </p:txBody>
      </p:sp>
      <p:sp>
        <p:nvSpPr>
          <p:cNvPr id="3" name="Slide Number Placeholder 2"/>
          <p:cNvSpPr>
            <a:spLocks noGrp="1"/>
          </p:cNvSpPr>
          <p:nvPr>
            <p:ph type="sldNum" sz="quarter" idx="12"/>
          </p:nvPr>
        </p:nvSpPr>
        <p:spPr/>
        <p:txBody>
          <a:bodyPr/>
          <a:lstStyle/>
          <a:p>
            <a:fld id="{5D84065D-F351-4B03-BD91-D8A6B8D4B362}" type="slidenum">
              <a:rPr lang="en-US" smtClean="0"/>
              <a:pPr/>
              <a:t>6</a:t>
            </a:fld>
            <a:endParaRPr lang="en-US" dirty="0"/>
          </a:p>
        </p:txBody>
      </p:sp>
      <p:sp>
        <p:nvSpPr>
          <p:cNvPr id="9220" name="Oval 5"/>
          <p:cNvSpPr>
            <a:spLocks noChangeArrowheads="1"/>
          </p:cNvSpPr>
          <p:nvPr/>
        </p:nvSpPr>
        <p:spPr bwMode="auto">
          <a:xfrm>
            <a:off x="3019425" y="1928813"/>
            <a:ext cx="3276600" cy="2971800"/>
          </a:xfrm>
          <a:prstGeom prst="ellipse">
            <a:avLst/>
          </a:prstGeom>
          <a:solidFill>
            <a:srgbClr val="99CCFF"/>
          </a:solidFill>
          <a:ln w="9525">
            <a:solidFill>
              <a:schemeClr val="tx1"/>
            </a:solidFill>
            <a:round/>
            <a:headEnd/>
            <a:tailEnd/>
          </a:ln>
        </p:spPr>
        <p:txBody>
          <a:bodyPr wrap="none" anchor="ctr"/>
          <a:lstStyle/>
          <a:p>
            <a:endParaRPr lang="en-GB"/>
          </a:p>
        </p:txBody>
      </p:sp>
      <p:sp>
        <p:nvSpPr>
          <p:cNvPr id="9221" name="Oval 7"/>
          <p:cNvSpPr>
            <a:spLocks noChangeArrowheads="1"/>
          </p:cNvSpPr>
          <p:nvPr/>
        </p:nvSpPr>
        <p:spPr bwMode="auto">
          <a:xfrm>
            <a:off x="1571625" y="3300413"/>
            <a:ext cx="3276600" cy="2971800"/>
          </a:xfrm>
          <a:prstGeom prst="ellipse">
            <a:avLst/>
          </a:prstGeom>
          <a:solidFill>
            <a:srgbClr val="FF0000">
              <a:alpha val="50195"/>
            </a:srgbClr>
          </a:solidFill>
          <a:ln w="9525">
            <a:solidFill>
              <a:schemeClr val="tx1"/>
            </a:solidFill>
            <a:round/>
            <a:headEnd/>
            <a:tailEnd/>
          </a:ln>
        </p:spPr>
        <p:txBody>
          <a:bodyPr wrap="none" anchor="ctr"/>
          <a:lstStyle/>
          <a:p>
            <a:endParaRPr lang="en-GB">
              <a:latin typeface="Times New Roman" pitchFamily="18" charset="0"/>
              <a:cs typeface="Times New Roman" pitchFamily="18" charset="0"/>
            </a:endParaRPr>
          </a:p>
        </p:txBody>
      </p:sp>
      <p:sp>
        <p:nvSpPr>
          <p:cNvPr id="9222" name="Oval 8"/>
          <p:cNvSpPr>
            <a:spLocks noChangeArrowheads="1"/>
          </p:cNvSpPr>
          <p:nvPr/>
        </p:nvSpPr>
        <p:spPr bwMode="auto">
          <a:xfrm>
            <a:off x="4391025" y="3376613"/>
            <a:ext cx="3276600" cy="2971800"/>
          </a:xfrm>
          <a:prstGeom prst="ellipse">
            <a:avLst/>
          </a:prstGeom>
          <a:solidFill>
            <a:srgbClr val="00FF00">
              <a:alpha val="50195"/>
            </a:srgbClr>
          </a:solidFill>
          <a:ln w="9525">
            <a:solidFill>
              <a:schemeClr val="tx1"/>
            </a:solidFill>
            <a:round/>
            <a:headEnd/>
            <a:tailEnd/>
          </a:ln>
        </p:spPr>
        <p:txBody>
          <a:bodyPr wrap="none" anchor="ctr"/>
          <a:lstStyle/>
          <a:p>
            <a:endParaRPr lang="en-GB"/>
          </a:p>
        </p:txBody>
      </p:sp>
      <p:sp>
        <p:nvSpPr>
          <p:cNvPr id="9223" name="Text Box 9"/>
          <p:cNvSpPr txBox="1">
            <a:spLocks noChangeArrowheads="1"/>
          </p:cNvSpPr>
          <p:nvPr/>
        </p:nvSpPr>
        <p:spPr bwMode="auto">
          <a:xfrm>
            <a:off x="2028825" y="4976813"/>
            <a:ext cx="1981200" cy="369887"/>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cs typeface="Times New Roman" pitchFamily="18" charset="0"/>
              </a:rPr>
              <a:t>Integrity</a:t>
            </a:r>
            <a:endParaRPr lang="en-US">
              <a:latin typeface="Times New Roman" pitchFamily="18" charset="0"/>
              <a:cs typeface="Times New Roman" pitchFamily="18" charset="0"/>
            </a:endParaRPr>
          </a:p>
        </p:txBody>
      </p:sp>
      <p:sp>
        <p:nvSpPr>
          <p:cNvPr id="9224" name="Text Box 10"/>
          <p:cNvSpPr txBox="1">
            <a:spLocks noChangeArrowheads="1"/>
          </p:cNvSpPr>
          <p:nvPr/>
        </p:nvSpPr>
        <p:spPr bwMode="auto">
          <a:xfrm>
            <a:off x="3552825" y="2614613"/>
            <a:ext cx="2438400" cy="369887"/>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cs typeface="Times New Roman" pitchFamily="18" charset="0"/>
              </a:rPr>
              <a:t>Confidentiality</a:t>
            </a:r>
          </a:p>
        </p:txBody>
      </p:sp>
      <p:sp>
        <p:nvSpPr>
          <p:cNvPr id="9225" name="Text Box 11"/>
          <p:cNvSpPr txBox="1">
            <a:spLocks noChangeArrowheads="1"/>
          </p:cNvSpPr>
          <p:nvPr/>
        </p:nvSpPr>
        <p:spPr bwMode="auto">
          <a:xfrm>
            <a:off x="5381625" y="5129213"/>
            <a:ext cx="2057400" cy="369887"/>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cs typeface="Times New Roman" pitchFamily="18" charset="0"/>
              </a:rPr>
              <a:t>Availaibility</a:t>
            </a:r>
          </a:p>
        </p:txBody>
      </p:sp>
      <p:sp>
        <p:nvSpPr>
          <p:cNvPr id="9226" name="TextBox 9"/>
          <p:cNvSpPr txBox="1">
            <a:spLocks noChangeArrowheads="1"/>
          </p:cNvSpPr>
          <p:nvPr/>
        </p:nvSpPr>
        <p:spPr bwMode="auto">
          <a:xfrm>
            <a:off x="1214438" y="2014538"/>
            <a:ext cx="2786062" cy="923925"/>
          </a:xfrm>
          <a:prstGeom prst="rect">
            <a:avLst/>
          </a:prstGeom>
          <a:noFill/>
          <a:ln w="9525">
            <a:noFill/>
            <a:miter lim="800000"/>
            <a:headEnd/>
            <a:tailEnd/>
          </a:ln>
        </p:spPr>
        <p:txBody>
          <a:bodyPr>
            <a:spAutoFit/>
          </a:bodyPr>
          <a:lstStyle/>
          <a:p>
            <a:pPr algn="ctr"/>
            <a:r>
              <a:rPr lang="en-GB">
                <a:solidFill>
                  <a:srgbClr val="FF0000"/>
                </a:solidFill>
              </a:rPr>
              <a:t>Prevention of unauthorized </a:t>
            </a:r>
            <a:r>
              <a:rPr lang="en-GB">
                <a:solidFill>
                  <a:schemeClr val="accent2"/>
                </a:solidFill>
              </a:rPr>
              <a:t>disclosure</a:t>
            </a:r>
            <a:r>
              <a:rPr lang="en-GB">
                <a:solidFill>
                  <a:srgbClr val="FF0000"/>
                </a:solidFill>
              </a:rPr>
              <a:t> of information</a:t>
            </a:r>
          </a:p>
        </p:txBody>
      </p:sp>
      <p:sp>
        <p:nvSpPr>
          <p:cNvPr id="9227" name="TextBox 10"/>
          <p:cNvSpPr txBox="1">
            <a:spLocks noChangeArrowheads="1"/>
          </p:cNvSpPr>
          <p:nvPr/>
        </p:nvSpPr>
        <p:spPr bwMode="auto">
          <a:xfrm>
            <a:off x="0" y="3286125"/>
            <a:ext cx="2857500" cy="923925"/>
          </a:xfrm>
          <a:prstGeom prst="rect">
            <a:avLst/>
          </a:prstGeom>
          <a:noFill/>
          <a:ln w="9525">
            <a:noFill/>
            <a:miter lim="800000"/>
            <a:headEnd/>
            <a:tailEnd/>
          </a:ln>
        </p:spPr>
        <p:txBody>
          <a:bodyPr>
            <a:spAutoFit/>
          </a:bodyPr>
          <a:lstStyle/>
          <a:p>
            <a:pPr algn="ctr"/>
            <a:r>
              <a:rPr lang="en-GB">
                <a:solidFill>
                  <a:srgbClr val="FF0000"/>
                </a:solidFill>
              </a:rPr>
              <a:t>Prevention of unauthorized </a:t>
            </a:r>
            <a:r>
              <a:rPr lang="en-GB">
                <a:solidFill>
                  <a:schemeClr val="accent2"/>
                </a:solidFill>
              </a:rPr>
              <a:t>modification</a:t>
            </a:r>
            <a:r>
              <a:rPr lang="en-GB">
                <a:solidFill>
                  <a:srgbClr val="FF0000"/>
                </a:solidFill>
              </a:rPr>
              <a:t> of information</a:t>
            </a:r>
          </a:p>
        </p:txBody>
      </p:sp>
      <p:sp>
        <p:nvSpPr>
          <p:cNvPr id="9228" name="TextBox 11"/>
          <p:cNvSpPr txBox="1">
            <a:spLocks noChangeArrowheads="1"/>
          </p:cNvSpPr>
          <p:nvPr/>
        </p:nvSpPr>
        <p:spPr bwMode="auto">
          <a:xfrm>
            <a:off x="6286500" y="3157538"/>
            <a:ext cx="2857500" cy="923925"/>
          </a:xfrm>
          <a:prstGeom prst="rect">
            <a:avLst/>
          </a:prstGeom>
          <a:noFill/>
          <a:ln w="9525">
            <a:noFill/>
            <a:miter lim="800000"/>
            <a:headEnd/>
            <a:tailEnd/>
          </a:ln>
        </p:spPr>
        <p:txBody>
          <a:bodyPr>
            <a:spAutoFit/>
          </a:bodyPr>
          <a:lstStyle/>
          <a:p>
            <a:pPr algn="ctr"/>
            <a:r>
              <a:rPr lang="en-GB">
                <a:solidFill>
                  <a:srgbClr val="FF0000"/>
                </a:solidFill>
              </a:rPr>
              <a:t>Prevention of unauthorized </a:t>
            </a:r>
            <a:r>
              <a:rPr lang="en-GB">
                <a:solidFill>
                  <a:schemeClr val="accent2"/>
                </a:solidFill>
              </a:rPr>
              <a:t>withholding</a:t>
            </a:r>
            <a:r>
              <a:rPr lang="en-GB">
                <a:solidFill>
                  <a:srgbClr val="FF0000"/>
                </a:solidFill>
              </a:rPr>
              <a:t> of information or resource</a:t>
            </a:r>
          </a:p>
        </p:txBody>
      </p:sp>
    </p:spTree>
  </p:cSld>
  <p:clrMapOvr>
    <a:masterClrMapping/>
  </p:clrMapOvr>
  <p:transition spd="slow">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a:xfrm>
            <a:off x="1619672" y="404664"/>
            <a:ext cx="6589199" cy="1280890"/>
          </a:xfrm>
        </p:spPr>
        <p:txBody>
          <a:bodyPr/>
          <a:lstStyle/>
          <a:p>
            <a:pPr eaLnBrk="1" hangingPunct="1"/>
            <a:r>
              <a:rPr lang="fr-FR" sz="4000" dirty="0" smtClean="0"/>
              <a:t>Definition cont…..</a:t>
            </a:r>
          </a:p>
        </p:txBody>
      </p:sp>
      <p:sp>
        <p:nvSpPr>
          <p:cNvPr id="2" name="Content Placeholder 1"/>
          <p:cNvSpPr>
            <a:spLocks noGrp="1"/>
          </p:cNvSpPr>
          <p:nvPr>
            <p:ph idx="1"/>
          </p:nvPr>
        </p:nvSpPr>
        <p:spPr>
          <a:xfrm>
            <a:off x="971600" y="1196752"/>
            <a:ext cx="7920879" cy="5400600"/>
          </a:xfrm>
        </p:spPr>
        <p:txBody>
          <a:bodyPr>
            <a:normAutofit/>
          </a:bodyPr>
          <a:lstStyle/>
          <a:p>
            <a:pPr algn="just">
              <a:defRPr/>
            </a:pPr>
            <a:r>
              <a:rPr lang="en-US" sz="2400" b="1" u="sng" dirty="0">
                <a:solidFill>
                  <a:schemeClr val="tx1">
                    <a:lumMod val="95000"/>
                    <a:lumOff val="5000"/>
                  </a:schemeClr>
                </a:solidFill>
              </a:rPr>
              <a:t>Security</a:t>
            </a:r>
            <a:r>
              <a:rPr lang="en-US" sz="2400" b="1" dirty="0">
                <a:solidFill>
                  <a:srgbClr val="006600"/>
                </a:solidFill>
              </a:rPr>
              <a:t> </a:t>
            </a:r>
            <a:r>
              <a:rPr lang="en-US" sz="2000" dirty="0"/>
              <a:t>in general is about </a:t>
            </a:r>
            <a:r>
              <a:rPr lang="en-US" sz="2000" dirty="0">
                <a:solidFill>
                  <a:srgbClr val="FF0000"/>
                </a:solidFill>
              </a:rPr>
              <a:t>protection of assets</a:t>
            </a:r>
            <a:r>
              <a:rPr lang="en-US" sz="2000" dirty="0"/>
              <a:t>. This implies that in order to protect our assets, we must know the </a:t>
            </a:r>
            <a:r>
              <a:rPr lang="en-US" sz="2000" dirty="0">
                <a:solidFill>
                  <a:srgbClr val="FF0000"/>
                </a:solidFill>
              </a:rPr>
              <a:t>assets and their values</a:t>
            </a:r>
            <a:r>
              <a:rPr lang="en-US" sz="2000" dirty="0"/>
              <a:t>. Rough classification of protection measures includes:</a:t>
            </a:r>
          </a:p>
          <a:p>
            <a:pPr lvl="1" algn="just">
              <a:buFont typeface="Arial" pitchFamily="34" charset="0"/>
              <a:buChar char="•"/>
              <a:defRPr/>
            </a:pPr>
            <a:r>
              <a:rPr lang="en-US" sz="1500" dirty="0">
                <a:solidFill>
                  <a:srgbClr val="FF0000"/>
                </a:solidFill>
              </a:rPr>
              <a:t>Deterrence: </a:t>
            </a:r>
            <a:r>
              <a:rPr lang="en-US" dirty="0"/>
              <a:t>creating an atmosphere intended to frighten intruders. </a:t>
            </a:r>
          </a:p>
          <a:p>
            <a:pPr lvl="1" algn="just">
              <a:buFont typeface="Arial" pitchFamily="34" charset="0"/>
              <a:buChar char="•"/>
              <a:defRPr/>
            </a:pPr>
            <a:r>
              <a:rPr lang="en-US" dirty="0" smtClean="0">
                <a:solidFill>
                  <a:srgbClr val="FF0000"/>
                </a:solidFill>
              </a:rPr>
              <a:t>Prevention</a:t>
            </a:r>
            <a:r>
              <a:rPr lang="en-US" dirty="0"/>
              <a:t>: to take measures to prevent the damage</a:t>
            </a:r>
          </a:p>
          <a:p>
            <a:pPr lvl="1" algn="just">
              <a:buFont typeface="Arial" pitchFamily="34" charset="0"/>
              <a:buChar char="•"/>
              <a:defRPr/>
            </a:pPr>
            <a:r>
              <a:rPr lang="en-US" dirty="0" smtClean="0">
                <a:solidFill>
                  <a:srgbClr val="FF0000"/>
                </a:solidFill>
              </a:rPr>
              <a:t>Detection</a:t>
            </a:r>
            <a:r>
              <a:rPr lang="en-US" dirty="0"/>
              <a:t>: when, how and who of the damage.</a:t>
            </a:r>
          </a:p>
          <a:p>
            <a:pPr lvl="1" algn="just">
              <a:buFont typeface="Arial" pitchFamily="34" charset="0"/>
              <a:buChar char="•"/>
              <a:defRPr/>
            </a:pPr>
            <a:r>
              <a:rPr lang="en-US" dirty="0" smtClean="0">
                <a:solidFill>
                  <a:srgbClr val="FF0000"/>
                </a:solidFill>
              </a:rPr>
              <a:t>Reaction</a:t>
            </a:r>
            <a:r>
              <a:rPr lang="en-US" dirty="0"/>
              <a:t>: to take measures to recover from damage.</a:t>
            </a:r>
          </a:p>
          <a:p>
            <a:pPr algn="just">
              <a:defRPr/>
            </a:pPr>
            <a:r>
              <a:rPr lang="en-US" dirty="0" smtClean="0"/>
              <a:t>Example </a:t>
            </a:r>
            <a:r>
              <a:rPr lang="en-US" dirty="0"/>
              <a:t>of protecting voluble items at home from a burglar:</a:t>
            </a:r>
          </a:p>
          <a:p>
            <a:pPr lvl="1" algn="just">
              <a:buFont typeface="Arial" pitchFamily="34" charset="0"/>
              <a:buChar char="•"/>
              <a:defRPr/>
            </a:pPr>
            <a:r>
              <a:rPr lang="en-US" dirty="0" smtClean="0"/>
              <a:t>Deterrence:  preparing rules and regulations.</a:t>
            </a:r>
          </a:p>
          <a:p>
            <a:pPr lvl="1" algn="just">
              <a:buFont typeface="Arial" pitchFamily="34" charset="0"/>
              <a:buChar char="•"/>
              <a:defRPr/>
            </a:pPr>
            <a:r>
              <a:rPr lang="en-US" dirty="0" smtClean="0"/>
              <a:t>Prevention</a:t>
            </a:r>
            <a:r>
              <a:rPr lang="en-US" dirty="0"/>
              <a:t>: Locks on the door, guards, hidden places, …</a:t>
            </a:r>
          </a:p>
          <a:p>
            <a:pPr lvl="1" algn="just">
              <a:buFont typeface="Arial" pitchFamily="34" charset="0"/>
              <a:buChar char="•"/>
              <a:defRPr/>
            </a:pPr>
            <a:r>
              <a:rPr lang="en-US" dirty="0"/>
              <a:t> Detection: Burglar alarm, guards, CCTV, …</a:t>
            </a:r>
          </a:p>
          <a:p>
            <a:pPr lvl="1" algn="just">
              <a:buFont typeface="Arial" pitchFamily="34" charset="0"/>
              <a:buChar char="•"/>
              <a:defRPr/>
            </a:pPr>
            <a:r>
              <a:rPr lang="en-US" dirty="0"/>
              <a:t> Reaction: Calling the police, replace the stolen item, </a:t>
            </a:r>
            <a:r>
              <a:rPr lang="en-US" dirty="0" smtClean="0"/>
              <a:t>…</a:t>
            </a:r>
            <a:endParaRPr lang="en-US" dirty="0"/>
          </a:p>
        </p:txBody>
      </p:sp>
      <p:sp>
        <p:nvSpPr>
          <p:cNvPr id="4" name="Slide Number Placeholder 3"/>
          <p:cNvSpPr>
            <a:spLocks noGrp="1"/>
          </p:cNvSpPr>
          <p:nvPr>
            <p:ph type="sldNum" sz="quarter" idx="12"/>
          </p:nvPr>
        </p:nvSpPr>
        <p:spPr/>
        <p:txBody>
          <a:bodyPr/>
          <a:lstStyle/>
          <a:p>
            <a:fld id="{5D84065D-F351-4B03-BD91-D8A6B8D4B362}" type="slidenum">
              <a:rPr lang="en-US" smtClean="0"/>
              <a:pPr/>
              <a:t>7</a:t>
            </a:fld>
            <a:endParaRPr lang="en-US" dirty="0"/>
          </a:p>
        </p:txBody>
      </p:sp>
    </p:spTree>
  </p:cSld>
  <p:clrMapOvr>
    <a:masterClrMapping/>
  </p:clrMapOvr>
  <p:transition spd="slow">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pPr eaLnBrk="1" hangingPunct="1"/>
            <a:r>
              <a:rPr lang="fr-FR" sz="2800" dirty="0" smtClean="0"/>
              <a:t>Definition cont……</a:t>
            </a:r>
          </a:p>
        </p:txBody>
      </p:sp>
      <p:sp>
        <p:nvSpPr>
          <p:cNvPr id="2" name="Content Placeholder 1"/>
          <p:cNvSpPr>
            <a:spLocks noGrp="1"/>
          </p:cNvSpPr>
          <p:nvPr>
            <p:ph idx="1"/>
          </p:nvPr>
        </p:nvSpPr>
        <p:spPr>
          <a:xfrm>
            <a:off x="1187624" y="1152908"/>
            <a:ext cx="7776863" cy="5012396"/>
          </a:xfrm>
        </p:spPr>
        <p:txBody>
          <a:bodyPr>
            <a:normAutofit/>
          </a:bodyPr>
          <a:lstStyle/>
          <a:p>
            <a:pPr algn="just">
              <a:defRPr/>
            </a:pPr>
            <a:r>
              <a:rPr lang="en-US" sz="2000" dirty="0"/>
              <a:t>Example of protecting a fraudster from using our credit card in Internet purchase</a:t>
            </a:r>
          </a:p>
          <a:p>
            <a:pPr lvl="2" indent="-457200" algn="just">
              <a:buFont typeface="Arial" pitchFamily="34" charset="0"/>
              <a:buChar char="•"/>
              <a:defRPr/>
            </a:pPr>
            <a:r>
              <a:rPr lang="en-US" sz="1800" dirty="0"/>
              <a:t>Prevention: Encrypt when placing order, perform some check before placing order, or don’t use credit card number on internet.</a:t>
            </a:r>
          </a:p>
          <a:p>
            <a:pPr lvl="2" indent="-457200" algn="just">
              <a:buFont typeface="Arial" pitchFamily="34" charset="0"/>
              <a:buChar char="•"/>
              <a:defRPr/>
            </a:pPr>
            <a:r>
              <a:rPr lang="en-US" sz="1800" dirty="0"/>
              <a:t>Detection: A transaction that you had not authorized appears on your credit card statement.</a:t>
            </a:r>
          </a:p>
          <a:p>
            <a:pPr lvl="2" indent="-457200" algn="just">
              <a:buFont typeface="Arial" pitchFamily="34" charset="0"/>
              <a:buChar char="•"/>
              <a:defRPr/>
            </a:pPr>
            <a:r>
              <a:rPr lang="en-US" sz="1800" dirty="0"/>
              <a:t>Reaction: Ask for new card, recover cost of the transaction from the insurance, the card issuer or the merchant</a:t>
            </a:r>
          </a:p>
          <a:p>
            <a:pPr marL="0" indent="0" algn="just">
              <a:buNone/>
            </a:pPr>
            <a:endParaRPr lang="en-US" sz="2400" dirty="0"/>
          </a:p>
        </p:txBody>
      </p:sp>
      <p:sp>
        <p:nvSpPr>
          <p:cNvPr id="4" name="Slide Number Placeholder 3"/>
          <p:cNvSpPr>
            <a:spLocks noGrp="1"/>
          </p:cNvSpPr>
          <p:nvPr>
            <p:ph type="sldNum" sz="quarter" idx="12"/>
          </p:nvPr>
        </p:nvSpPr>
        <p:spPr/>
        <p:txBody>
          <a:bodyPr/>
          <a:lstStyle/>
          <a:p>
            <a:fld id="{5D84065D-F351-4B03-BD91-D8A6B8D4B362}" type="slidenum">
              <a:rPr lang="en-US" smtClean="0"/>
              <a:pPr/>
              <a:t>8</a:t>
            </a:fld>
            <a:endParaRPr lang="en-US" dirty="0"/>
          </a:p>
        </p:txBody>
      </p:sp>
    </p:spTree>
  </p:cSld>
  <p:clrMapOvr>
    <a:masterClrMapping/>
  </p:clrMapOvr>
  <p:transition spd="slow">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cont…..</a:t>
            </a:r>
            <a:endParaRPr lang="en-US" dirty="0"/>
          </a:p>
        </p:txBody>
      </p:sp>
      <p:sp>
        <p:nvSpPr>
          <p:cNvPr id="3" name="Content Placeholder 2"/>
          <p:cNvSpPr>
            <a:spLocks noGrp="1"/>
          </p:cNvSpPr>
          <p:nvPr>
            <p:ph idx="1"/>
          </p:nvPr>
        </p:nvSpPr>
        <p:spPr/>
        <p:txBody>
          <a:bodyPr>
            <a:normAutofit/>
          </a:bodyPr>
          <a:lstStyle/>
          <a:p>
            <a:pPr algn="just"/>
            <a:r>
              <a:rPr lang="en-US" b="1" dirty="0">
                <a:solidFill>
                  <a:srgbClr val="006600"/>
                </a:solidFill>
              </a:rPr>
              <a:t>Security:</a:t>
            </a:r>
            <a:r>
              <a:rPr lang="en-US" b="1" dirty="0">
                <a:solidFill>
                  <a:srgbClr val="1E4C7C"/>
                </a:solidFill>
                <a:latin typeface="Garamond" pitchFamily="18" charset="0"/>
              </a:rPr>
              <a:t> The protection of computer assets from unauthorized access, use, alteration, degradation, destruction, and other threats. </a:t>
            </a:r>
          </a:p>
          <a:p>
            <a:pPr algn="just"/>
            <a:r>
              <a:rPr lang="en-US" b="1" dirty="0">
                <a:solidFill>
                  <a:srgbClr val="006600"/>
                </a:solidFill>
              </a:rPr>
              <a:t>Privacy:</a:t>
            </a:r>
            <a:r>
              <a:rPr lang="en-US" b="1" dirty="0">
                <a:solidFill>
                  <a:srgbClr val="1E4C7C"/>
                </a:solidFill>
                <a:latin typeface="Garamond" pitchFamily="18" charset="0"/>
              </a:rPr>
              <a:t> The right of the individual to be protected against intrusion into his personal life or affairs, or those of his family, by direct physical means or by publication of information.</a:t>
            </a:r>
          </a:p>
          <a:p>
            <a:pPr algn="just"/>
            <a:r>
              <a:rPr lang="en-US" b="1" dirty="0">
                <a:solidFill>
                  <a:srgbClr val="006600"/>
                </a:solidFill>
              </a:rPr>
              <a:t>Security/Privacy Threat:</a:t>
            </a:r>
            <a:r>
              <a:rPr lang="en-US" b="1" dirty="0">
                <a:solidFill>
                  <a:srgbClr val="1E4C7C"/>
                </a:solidFill>
                <a:latin typeface="Garamond" pitchFamily="18" charset="0"/>
              </a:rPr>
              <a:t> Any person, act, or object that poses a danger to computer security/privacy.</a:t>
            </a:r>
          </a:p>
          <a:p>
            <a:pPr marL="0" indent="0">
              <a:buNone/>
            </a:pPr>
            <a:endParaRPr lang="en-US" dirty="0"/>
          </a:p>
        </p:txBody>
      </p:sp>
      <p:sp>
        <p:nvSpPr>
          <p:cNvPr id="4" name="Slide Number Placeholder 3"/>
          <p:cNvSpPr>
            <a:spLocks noGrp="1"/>
          </p:cNvSpPr>
          <p:nvPr>
            <p:ph type="sldNum" sz="quarter" idx="12"/>
          </p:nvPr>
        </p:nvSpPr>
        <p:spPr/>
        <p:txBody>
          <a:bodyPr/>
          <a:lstStyle/>
          <a:p>
            <a:fld id="{5D84065D-F351-4B03-BD91-D8A6B8D4B362}" type="slidenum">
              <a:rPr lang="en-US" smtClean="0"/>
              <a:pPr/>
              <a:t>9</a:t>
            </a:fld>
            <a:endParaRPr lang="en-US" dirty="0"/>
          </a:p>
        </p:txBody>
      </p:sp>
    </p:spTree>
    <p:extLst>
      <p:ext uri="{BB962C8B-B14F-4D97-AF65-F5344CB8AC3E}">
        <p14:creationId xmlns:p14="http://schemas.microsoft.com/office/powerpoint/2010/main" val="1504011615"/>
      </p:ext>
    </p:extLst>
  </p:cSld>
  <p:clrMapOvr>
    <a:masterClrMapping/>
  </p:clrMapOvr>
  <p:transition spd="slow">
    <p:cover dir="r"/>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12908</TotalTime>
  <Words>1755</Words>
  <Application>Microsoft Office PowerPoint</Application>
  <PresentationFormat>On-screen Show (4:3)</PresentationFormat>
  <Paragraphs>238</Paragraphs>
  <Slides>25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Bookman Old Style</vt:lpstr>
      <vt:lpstr>Broadway BT</vt:lpstr>
      <vt:lpstr>Cambria</vt:lpstr>
      <vt:lpstr>Century Gothic</vt:lpstr>
      <vt:lpstr>Garamond</vt:lpstr>
      <vt:lpstr>Times New Roman</vt:lpstr>
      <vt:lpstr>Wingdings 2</vt:lpstr>
      <vt:lpstr>Wingdings 3</vt:lpstr>
      <vt:lpstr>Wisp</vt:lpstr>
      <vt:lpstr>PowerPoint Presentation</vt:lpstr>
      <vt:lpstr>Course outline</vt:lpstr>
      <vt:lpstr>Chapter I  Introduction </vt:lpstr>
      <vt:lpstr>Definition</vt:lpstr>
      <vt:lpstr>Definition: </vt:lpstr>
      <vt:lpstr>Computer Security Goals </vt:lpstr>
      <vt:lpstr>Definition cont…..</vt:lpstr>
      <vt:lpstr>Definition cont……</vt:lpstr>
      <vt:lpstr>Definition cont…..</vt:lpstr>
      <vt:lpstr>Computer Security and Privacy/Attacks</vt:lpstr>
      <vt:lpstr>Computer Security and Privacy/Attacks</vt:lpstr>
      <vt:lpstr>Computer Security and Privacy/Vulnerabilities</vt:lpstr>
      <vt:lpstr>Computer Security and Privacy/ Countermeasures</vt:lpstr>
      <vt:lpstr>Computer Security and Privacy/ The Human Factor</vt:lpstr>
      <vt:lpstr>Computer Security and Privacy/ The Human Factor</vt:lpstr>
      <vt:lpstr>Computer Security and Privacy/ Physical Security</vt:lpstr>
      <vt:lpstr>PowerPoint Presentation</vt:lpstr>
      <vt:lpstr>Computer Security and Privacy/ Physical Security</vt:lpstr>
      <vt:lpstr>Individual Assignment (10%) </vt:lpstr>
      <vt:lpstr>Security policies </vt:lpstr>
      <vt:lpstr>Sources of Security Threats</vt:lpstr>
      <vt:lpstr>Security Threat Motives</vt:lpstr>
      <vt:lpstr>Security Threat Motives cont….</vt:lpstr>
      <vt:lpstr>Security Threat Management</vt:lpstr>
      <vt:lpstr>End of Chapter I</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ayuyazi</cp:lastModifiedBy>
  <cp:revision>1369</cp:revision>
  <dcterms:created xsi:type="dcterms:W3CDTF">2008-03-29T11:56:03Z</dcterms:created>
  <dcterms:modified xsi:type="dcterms:W3CDTF">2019-04-11T07:43:38Z</dcterms:modified>
</cp:coreProperties>
</file>