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478e4174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478e4174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478e4174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478e4174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478e4174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478e4174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478e4174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478e417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478e4174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478e4174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d5cca45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d5cca45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0d33c72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0d33c72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d5cca45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d5cca45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478e4174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478e4174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478e4174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478e4174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d5cca45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d5cca45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d02d7f3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d02d7f3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478e4174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478e417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478e4174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478e417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478e4174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478e4174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478e4174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478e4174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d5cca45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d5cca45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d556c7e1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d556c7e1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729627" y="2631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ink.ezproxy.neu.edu/login?url=https://www.proquest.com/scholarly-journals/application-artificial-neural-network-loan/docview/1844321074/se-2" TargetMode="External"/><Relationship Id="rId4" Type="http://schemas.openxmlformats.org/officeDocument/2006/relationships/hyperlink" Target="https://doi.org/10.1108/IJHMA-01-2015-0003" TargetMode="External"/><Relationship Id="rId5" Type="http://schemas.openxmlformats.org/officeDocument/2006/relationships/hyperlink" Target="https://arxiv.org/abs/2408.02355" TargetMode="External"/><Relationship Id="rId6" Type="http://schemas.openxmlformats.org/officeDocument/2006/relationships/hyperlink" Target="https://arxiv.org/abs/1705.0787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Predicting Credit Approval for Loan Applications</a:t>
            </a:r>
            <a:endParaRPr sz="30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2" y="2445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CS6220 Data Mining Techniques: Fall 2024</a:t>
            </a:r>
            <a:endParaRPr sz="23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810150" y="3089475"/>
            <a:ext cx="7688100" cy="17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Maitreya Darokar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Abhyuday Sureka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Abdelrahman Zeidan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Dominic Cauteruccio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765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 Results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413875"/>
            <a:ext cx="60840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(5-fold cross-validation):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67.82%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68.14%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66.96%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67.54%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results demonstrate that Logistic Regression achieved a well-rounded performance, with a solid balance between precision and recall. The F1-score of 67.54% reflects its overall effectiveness in classifying loan applications accurately.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496" y="1231446"/>
            <a:ext cx="2353375" cy="33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765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 Results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1413875"/>
            <a:ext cx="58020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(5-fold cross-validation):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69.04%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74.95%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57.20%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64.87%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 delivered high precision (74.95%), indicating strong performance in correctly identifying safe loan applications. However, its recall was comparatively lower (57.20%), suggesting some limitations in capturing all risky applications. The F1-score of 64.87% indicates a moderate balance between precision and recall.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975" y="1231450"/>
            <a:ext cx="2407150" cy="34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7650" y="696250"/>
            <a:ext cx="821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Artificial Neural Network (ANN) Results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1413875"/>
            <a:ext cx="55689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Tuning: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separate Parameter Settings to find the best results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improved with more complexity, until 3 hidden layers, each with 200 nodes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degradation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 that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Hidden layers, 200 nodes each was best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81.92%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79.27%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86.46%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82.70%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performance across the board with high accuracy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F1 score showed balance between precision and recall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971" y="1527071"/>
            <a:ext cx="2267775" cy="3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765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Results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1413875"/>
            <a:ext cx="45594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Configurations: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total of 4 different hyperparameters settings used for experiments: Naive, Conservative,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Aggressive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Balanced.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85.93%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87.42%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83.94%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i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85.64%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Conclusion: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of the different hyperparameter configurations tested, the Aggressive and Balanced configurations performed the best, providing a good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as well as a strong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score showcasing a good balance between precision and recall.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Aggressive setting: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■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n_estimators = 500,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max_depth = None,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min_samples_split = 2,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min_samples_leaf =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class_weight = 'balanced_subsample'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250" y="1413863"/>
            <a:ext cx="33718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5652500" y="3614150"/>
            <a:ext cx="3045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Confusion Matrix for Aggressive Config</a:t>
            </a:r>
            <a:endParaRPr sz="1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765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Results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1413875"/>
            <a:ext cx="76887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 Accuracy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74.65%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 Precision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78.45%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 Recall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67.97%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72.82%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Decision Tree model was particularly effective at predicting defaults with high precision and recall but struggled with predicting non-defaults.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475" y="696250"/>
            <a:ext cx="3223550" cy="33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22450"/>
            <a:ext cx="76884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Discussion about Models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Key Findings and Future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References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765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82325" y="1413875"/>
            <a:ext cx="40341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Evaluated 5 machine learning models for credit approval prediction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Compared performance metrics: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Accuracy, Precision, Recall, F1-score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models: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Forest, ANN, SVM, Decision Tree, Logistic Regression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Performing Model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Highest overall accuracy: 85.93%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F1-score: 85.64%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strengths: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learning capability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complex feature interactions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performance across metrics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effective with 500 estimators and balanced weights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126" y="1186250"/>
            <a:ext cx="4468401" cy="380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7800" y="573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(contd.)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325" y="1363125"/>
            <a:ext cx="37743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30">
                <a:solidFill>
                  <a:srgbClr val="000000"/>
                </a:solidFill>
              </a:rPr>
              <a:t>Other Model Performance:</a:t>
            </a:r>
            <a:endParaRPr b="1" sz="113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i="1" lang="en" sz="1130">
                <a:solidFill>
                  <a:srgbClr val="000000"/>
                </a:solidFill>
              </a:rPr>
              <a:t>Neural Network Performance</a:t>
            </a:r>
            <a:endParaRPr i="1" sz="1130">
              <a:solidFill>
                <a:srgbClr val="000000"/>
              </a:solidFill>
            </a:endParaRPr>
          </a:p>
          <a:p>
            <a:pPr indent="-3003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30"/>
              <a:buChar char="●"/>
            </a:pPr>
            <a:r>
              <a:rPr lang="en" sz="1130">
                <a:solidFill>
                  <a:srgbClr val="000000"/>
                </a:solidFill>
              </a:rPr>
              <a:t>Configuration: 3 hidden layers, 200 nodes each</a:t>
            </a:r>
            <a:endParaRPr sz="1130">
              <a:solidFill>
                <a:srgbClr val="000000"/>
              </a:solidFill>
            </a:endParaRPr>
          </a:p>
          <a:p>
            <a:pPr indent="-3003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Char char="●"/>
            </a:pPr>
            <a:r>
              <a:rPr lang="en" sz="1130">
                <a:solidFill>
                  <a:srgbClr val="000000"/>
                </a:solidFill>
              </a:rPr>
              <a:t>Strong performance metrics:</a:t>
            </a:r>
            <a:endParaRPr sz="1130">
              <a:solidFill>
                <a:srgbClr val="000000"/>
              </a:solidFill>
            </a:endParaRPr>
          </a:p>
          <a:p>
            <a:pPr indent="-3003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Char char="●"/>
            </a:pPr>
            <a:r>
              <a:rPr lang="en" sz="1130">
                <a:solidFill>
                  <a:srgbClr val="000000"/>
                </a:solidFill>
              </a:rPr>
              <a:t>Accuracy: 81.92%</a:t>
            </a:r>
            <a:endParaRPr sz="1130">
              <a:solidFill>
                <a:srgbClr val="000000"/>
              </a:solidFill>
            </a:endParaRPr>
          </a:p>
          <a:p>
            <a:pPr indent="-3003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Char char="●"/>
            </a:pPr>
            <a:r>
              <a:rPr lang="en" sz="1130">
                <a:solidFill>
                  <a:srgbClr val="000000"/>
                </a:solidFill>
              </a:rPr>
              <a:t>F1-score: 82.70%</a:t>
            </a:r>
            <a:endParaRPr sz="1130">
              <a:solidFill>
                <a:srgbClr val="000000"/>
              </a:solidFill>
            </a:endParaRPr>
          </a:p>
          <a:p>
            <a:pPr indent="-3003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Char char="●"/>
            </a:pPr>
            <a:r>
              <a:rPr lang="en" sz="1130">
                <a:solidFill>
                  <a:srgbClr val="000000"/>
                </a:solidFill>
              </a:rPr>
              <a:t>Key finding: Performance peaked at 3 layers</a:t>
            </a:r>
            <a:endParaRPr sz="1130">
              <a:solidFill>
                <a:srgbClr val="000000"/>
              </a:solidFill>
            </a:endParaRPr>
          </a:p>
          <a:p>
            <a:pPr indent="-3003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Char char="●"/>
            </a:pPr>
            <a:r>
              <a:rPr lang="en" sz="1130">
                <a:solidFill>
                  <a:srgbClr val="000000"/>
                </a:solidFill>
              </a:rPr>
              <a:t>Important observation: Signs of overfitting with 4 layers</a:t>
            </a:r>
            <a:endParaRPr sz="113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30">
              <a:solidFill>
                <a:srgbClr val="000000"/>
              </a:solidFill>
            </a:endParaRPr>
          </a:p>
        </p:txBody>
      </p:sp>
      <p:sp>
        <p:nvSpPr>
          <p:cNvPr id="190" name="Google Shape;190;p29"/>
          <p:cNvSpPr txBox="1"/>
          <p:nvPr>
            <p:ph idx="2" type="body"/>
          </p:nvPr>
        </p:nvSpPr>
        <p:spPr>
          <a:xfrm>
            <a:off x="4503625" y="1363125"/>
            <a:ext cx="37743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Other Models Performance: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Decision Tree:</a:t>
            </a:r>
            <a:endParaRPr i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High interpretability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Accuracy: 72%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Strong in risk identification (83% precision)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Logistic Regression:</a:t>
            </a:r>
            <a:endParaRPr i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Balanced baseline performance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Accuracy: 67.82%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F1-score: 67.54%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Support Vector Machine (SVM)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High precision: 74.95%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Lower recall: 57.20%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Best for minimizing false positives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765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673400" y="1377525"/>
            <a:ext cx="38427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Improvements: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architectures combining Decision Trees and Random Forests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feature engineering with financial domain knowledge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Considerations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fairness metrics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Demographic bias evaluation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Regulatory compliance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interpretability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Goals: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 performance with transparency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ethical lending practices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practical applicability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830700" y="1377525"/>
            <a:ext cx="38427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Key-Findings:</a:t>
            </a:r>
            <a:endParaRPr i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2"/>
                </a:solidFill>
              </a:rPr>
              <a:t>Random Forest:</a:t>
            </a:r>
            <a:r>
              <a:rPr lang="en" sz="1100">
                <a:solidFill>
                  <a:schemeClr val="dk2"/>
                </a:solidFill>
              </a:rPr>
              <a:t> Achieved the best overall performance.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2"/>
                </a:solidFill>
              </a:rPr>
              <a:t>ANN:</a:t>
            </a:r>
            <a:r>
              <a:rPr lang="en" sz="1100">
                <a:solidFill>
                  <a:schemeClr val="dk2"/>
                </a:solidFill>
              </a:rPr>
              <a:t> Performance of ANN was close to Random Forest, and optimum performance could be achieved through the most optimal architectural structure.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2"/>
                </a:solidFill>
              </a:rPr>
              <a:t>SVM:</a:t>
            </a:r>
            <a:r>
              <a:rPr lang="en" sz="1100">
                <a:solidFill>
                  <a:schemeClr val="dk2"/>
                </a:solidFill>
              </a:rPr>
              <a:t> Provided Precision over recall, best for minimizing false positives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2"/>
                </a:solidFill>
              </a:rPr>
              <a:t>Decision Tree: </a:t>
            </a:r>
            <a:r>
              <a:rPr lang="en" sz="1100">
                <a:solidFill>
                  <a:schemeClr val="dk2"/>
                </a:solidFill>
              </a:rPr>
              <a:t>Balance of performance and interpretability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2"/>
                </a:solidFill>
              </a:rPr>
              <a:t>Logistic Regression: </a:t>
            </a:r>
            <a:r>
              <a:rPr lang="en" sz="1100">
                <a:solidFill>
                  <a:schemeClr val="dk2"/>
                </a:solidFill>
              </a:rPr>
              <a:t>Provided a reliable baseline</a:t>
            </a:r>
            <a:endParaRPr i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765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1413875"/>
            <a:ext cx="76887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O. A. Amos, B. O. Tunbosun and O. B. Mustapha, "Application of artificial neural network to loan recovery prediction," International Journal of Housing Markets and Analysis, vol. 9, (2), pp. 222-238, 2016. Available: </a:t>
            </a:r>
            <a:r>
              <a:rPr lang="en" sz="9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https://link.ezproxy.neu.edu/login?url=https://www.proquest.com/scholarly-journals/application-artificial-neural-network-loan/docview/1844321074/se-2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DOI: </a:t>
            </a:r>
            <a:r>
              <a:rPr lang="en" sz="9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https://doi.org/10.1108/IJHMA-01-2015-0003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B. Patel, H. Patil, J. Hembram and S. Jaswal, "Loan Default Forecasting using Data Mining," 2020 International Conference for Emerging Technology (INCET), Belgaum, India, 2020, pp. 1-4, doi: 10.1109/INCET49848.2020.9154100. keywords: {Classification algorithms;Boosting;Data mining;Prediction algorithms;Logistics;Predictive models;Forestry;loan;credit;prediction;data mining},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Quantile Regression using Random Forest Proximities: </a:t>
            </a:r>
            <a:r>
              <a:rPr lang="en" sz="9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https://arxiv.org/abs/2408.02355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Li et al., “Quantile Regression using Random Forest Proximities,” arXiv.org, Aug. 05, 2024. https://arxiv.org/abs/2408.02355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N. V. Chawla, K. W. Bowyer, L. O. Hall, and W. P. Kegelmeyer, “SMOTE: Synthetic Minority Over-sampling technique,” Journal of Artificial Intelligence Research, vol. 16, pp. 321–357, Jun. 2002, doi: 10.1613/jair.953.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S. Lundberg and S.-I. Lee, “A unified approach to interpreting model predictions,” arXiv.org, May 22, 2017. </a:t>
            </a:r>
            <a:r>
              <a:rPr lang="en" sz="9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https://arxiv.org/abs/1705.07874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J.-H. Trustorff, P. M. Konrad, and J. Leker, “Credit risk prediction using support vector machines,” Review of Quantitative Finance and Accounting, vol. 36, no. 4, pp. 565–581, Jul. 2010, doi: 10.1007/s11156-010-0190-3.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X. Shen and X. Wang, “Prediction of personal default risks based on a sparrow search algorithm with support vector machine model,” Mathematical Biosciences &amp; Engineering, vol. 20, no. 11, pp. 19401–19415, Jan. 2023, doi: 10.3934/mbe.2023858.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22450"/>
            <a:ext cx="76884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Overview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Literature Review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Methodology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7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06775"/>
            <a:ext cx="76887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Literature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Discussion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 and Future Research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13875"/>
            <a:ext cx="7688700" cy="31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Goal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determine the best model to classify loan applications and predict whether they will be approved or denied.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Evaluated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 (SVM)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Artificial Neural Network (ANN)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banks manage loan approval processes and mitigate financial risk.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Assists applicants in determining their chances of loan approval, allowing better planning.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2800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Literature Review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76800" y="1413875"/>
            <a:ext cx="76887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Evaluating Credit Risk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Widely researched, with uncertainty around the best-performing models.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models: Logistic Regression, Support Vector Machine, and Artificial Neural Networks (ANN).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romanL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improvements have been made on traditional models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Quantile Regression Forests (QRF)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Sparrow Search Algorithm with Support Vector Machines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 models have demonstrated high accuracy due to their ability to capture complex, non-linear relationships.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has been found effective for predicting loan defaults.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 (Shapley Additive exPlanations) can be used for model interpretability, ensuring transparency in predictions.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Synthetic Minority Oversampling Technique (SMOTE) used for imbalanced dataset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13875"/>
            <a:ext cx="83034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Kaggle - "Credit Approval Loan Data"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Unique identifier for each customer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Limit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credit limit assigned to the applicant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Gender of the applicant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Applicant's educational level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MARRIAGE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Marital status of the applicant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Age of the applicant (in years)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PAY_0 to PAY_6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Payment status for the first 7 months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BILL_AMT1 to BILL_AMT6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Bill statement amounts for the first 6 months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PAY_AMT1 to PAY_AMT6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Amount paid in the first 6 months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Approval Status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Target variable indicating whether the loan was approved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7650" y="6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1413875"/>
            <a:ext cx="76887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Data Preprocessing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Handled missing values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One-hot encoded categorical features.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Scaled numerical features using StandardScaler.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Exploratory Data Analysis (EDA)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correlations and trends, e.g., strong correlation between credit history, income, and loan approval.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Model Selection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Regression, SVM, ANN, Decision Tree, and Random Forest.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Model Evaluation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5-fold cross-validation to evaluate performance metrics (accuracy, precision, recall, F1-score).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</a:t>
            </a:r>
            <a:r>
              <a:rPr lang="en"/>
              <a:t>Results: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Artificial Neural Network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Random Forest and Decision Tree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Dividing the dataframe vertically to X family and y 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Using StandardScaler() function to balance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Cutting the data Horizontally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4: Using ‘y_test’ </a:t>
            </a:r>
            <a:r>
              <a:rPr lang="en"/>
              <a:t>and ‘y_predict’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5: Performing Cross Validation on the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6: Obtaining scores from the statistical models being used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