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11/9/2014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BANKPyper</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5063168"/>
            <a:ext cx="1074420" cy="1074420"/>
          </a:xfrm>
          <a:prstGeom prst="rect">
            <a:avLst/>
          </a:prstGeom>
        </p:spPr>
      </p:pic>
    </p:spTree>
    <p:extLst>
      <p:ext uri="{BB962C8B-B14F-4D97-AF65-F5344CB8AC3E}">
        <p14:creationId xmlns:p14="http://schemas.microsoft.com/office/powerpoint/2010/main" val="3332944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sp>
        <p:nvSpPr>
          <p:cNvPr id="3" name="Content Placeholder 2"/>
          <p:cNvSpPr>
            <a:spLocks noGrp="1"/>
          </p:cNvSpPr>
          <p:nvPr>
            <p:ph idx="1"/>
          </p:nvPr>
        </p:nvSpPr>
        <p:spPr>
          <a:xfrm>
            <a:off x="1024128" y="2363273"/>
            <a:ext cx="9720073" cy="4023360"/>
          </a:xfrm>
        </p:spPr>
        <p:txBody>
          <a:bodyPr>
            <a:normAutofit/>
          </a:bodyPr>
          <a:lstStyle/>
          <a:p>
            <a:pPr marL="457200" indent="-457200">
              <a:buFont typeface="+mj-lt"/>
              <a:buAutoNum type="arabicPeriod"/>
            </a:pPr>
            <a:r>
              <a:rPr lang="en-US" sz="2900" dirty="0" smtClean="0"/>
              <a:t>47</a:t>
            </a:r>
            <a:r>
              <a:rPr lang="en-US" sz="2900" dirty="0"/>
              <a:t>% </a:t>
            </a:r>
            <a:r>
              <a:rPr lang="en-US" sz="2900" dirty="0" smtClean="0"/>
              <a:t>of </a:t>
            </a:r>
            <a:r>
              <a:rPr lang="en-US" sz="2900" dirty="0"/>
              <a:t>banking customers </a:t>
            </a:r>
            <a:r>
              <a:rPr lang="en-US" sz="2900" dirty="0" smtClean="0"/>
              <a:t>around the world believe : A </a:t>
            </a:r>
            <a:r>
              <a:rPr lang="en-US" sz="2900" dirty="0"/>
              <a:t>bank is not even legitimate </a:t>
            </a:r>
            <a:r>
              <a:rPr lang="en-US" sz="2900" dirty="0" smtClean="0"/>
              <a:t>without branches</a:t>
            </a:r>
          </a:p>
          <a:p>
            <a:pPr marL="457200" indent="-457200">
              <a:buFont typeface="+mj-lt"/>
              <a:buAutoNum type="arabicPeriod"/>
            </a:pPr>
            <a:r>
              <a:rPr lang="en-US" sz="2900" dirty="0" smtClean="0"/>
              <a:t>India has a smartphone growth of about 130% Q1 of 2014.</a:t>
            </a:r>
          </a:p>
          <a:p>
            <a:pPr marL="457200" indent="-457200">
              <a:buFont typeface="+mj-lt"/>
              <a:buAutoNum type="arabicPeriod"/>
            </a:pPr>
            <a:r>
              <a:rPr lang="en-US" sz="2900" dirty="0" smtClean="0"/>
              <a:t>19.18% of the population have access to a basic internet connection</a:t>
            </a:r>
          </a:p>
          <a:p>
            <a:pPr marL="457200" indent="-457200">
              <a:buFont typeface="+mj-lt"/>
              <a:buAutoNum type="arabicPeriod"/>
            </a:pPr>
            <a:r>
              <a:rPr lang="en-US" sz="2900" dirty="0" smtClean="0"/>
              <a:t>Most people who do have an internet connection will prefer Net Banking or Branchless Banking, which is only about 5% of the total population.</a:t>
            </a:r>
          </a:p>
          <a:p>
            <a:endParaRPr lang="en-US" sz="2900" dirty="0"/>
          </a:p>
        </p:txBody>
      </p:sp>
    </p:spTree>
    <p:extLst>
      <p:ext uri="{BB962C8B-B14F-4D97-AF65-F5344CB8AC3E}">
        <p14:creationId xmlns:p14="http://schemas.microsoft.com/office/powerpoint/2010/main" val="3846156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FEATURES</a:t>
            </a:r>
            <a:endParaRPr lang="en-US" dirty="0"/>
          </a:p>
        </p:txBody>
      </p:sp>
      <p:sp>
        <p:nvSpPr>
          <p:cNvPr id="3" name="Content Placeholder 2"/>
          <p:cNvSpPr>
            <a:spLocks noGrp="1"/>
          </p:cNvSpPr>
          <p:nvPr>
            <p:ph idx="1"/>
          </p:nvPr>
        </p:nvSpPr>
        <p:spPr/>
        <p:txBody>
          <a:bodyPr>
            <a:normAutofit lnSpcReduction="10000"/>
          </a:bodyPr>
          <a:lstStyle/>
          <a:p>
            <a:pPr marL="457200" lvl="0" indent="-457200">
              <a:buFont typeface="+mj-lt"/>
              <a:buAutoNum type="arabicPeriod"/>
            </a:pPr>
            <a:r>
              <a:rPr lang="en-US" dirty="0"/>
              <a:t>Improve Customer Experience and </a:t>
            </a:r>
            <a:r>
              <a:rPr lang="en-US" dirty="0" smtClean="0"/>
              <a:t>QoS at the branch and can be used completely without ANY INTERNET/DATA CONNECTION.</a:t>
            </a:r>
            <a:endParaRPr lang="en-US" dirty="0"/>
          </a:p>
          <a:p>
            <a:pPr marL="457200" lvl="0" indent="-457200">
              <a:buFont typeface="+mj-lt"/>
              <a:buAutoNum type="arabicPeriod"/>
            </a:pPr>
            <a:r>
              <a:rPr lang="en-US" dirty="0"/>
              <a:t>Reduce turnaround time for customer from entering the bank branch to the time he is leaving it</a:t>
            </a:r>
            <a:r>
              <a:rPr lang="en-US" dirty="0" smtClean="0"/>
              <a:t>.</a:t>
            </a:r>
          </a:p>
          <a:p>
            <a:pPr marL="457200" indent="-457200">
              <a:buFont typeface="+mj-lt"/>
              <a:buAutoNum type="arabicPeriod"/>
            </a:pPr>
            <a:r>
              <a:rPr lang="en-US" dirty="0"/>
              <a:t>Offer the convenience of returning back to the branch at an estimated ideal time if it is too crowded at the time the customer walks in.</a:t>
            </a:r>
          </a:p>
          <a:p>
            <a:pPr marL="457200" lvl="0" indent="-457200">
              <a:buFont typeface="+mj-lt"/>
              <a:buAutoNum type="arabicPeriod"/>
            </a:pPr>
            <a:r>
              <a:rPr lang="en-US" dirty="0"/>
              <a:t>Value added services like Voice Assistant and Recommended time of arrival calculation for customers with internet access</a:t>
            </a:r>
            <a:r>
              <a:rPr lang="en-US" dirty="0" smtClean="0"/>
              <a:t>.</a:t>
            </a:r>
          </a:p>
          <a:p>
            <a:pPr marL="457200" lvl="0" indent="-457200">
              <a:buFont typeface="+mj-lt"/>
              <a:buAutoNum type="arabicPeriod"/>
            </a:pPr>
            <a:r>
              <a:rPr lang="en-US" dirty="0"/>
              <a:t>An employee version of the app that can be carried by bank employees visiting customers’ homes simulating bringing the branch to the customer and also help cater to non-smartphone/ </a:t>
            </a:r>
            <a:r>
              <a:rPr lang="en-US" dirty="0" smtClean="0"/>
              <a:t>illiterate/ disabled users</a:t>
            </a:r>
            <a:r>
              <a:rPr lang="en-US" dirty="0"/>
              <a:t>.</a:t>
            </a:r>
            <a:endParaRPr lang="en-US" dirty="0" smtClean="0"/>
          </a:p>
          <a:p>
            <a:pPr marL="457200" lvl="0" indent="-457200">
              <a:buFont typeface="+mj-lt"/>
              <a:buAutoNum type="arabicPeriod"/>
            </a:pPr>
            <a:endParaRPr lang="en-US" dirty="0"/>
          </a:p>
          <a:p>
            <a:endParaRPr lang="en-US" dirty="0"/>
          </a:p>
        </p:txBody>
      </p:sp>
    </p:spTree>
    <p:extLst>
      <p:ext uri="{BB962C8B-B14F-4D97-AF65-F5344CB8AC3E}">
        <p14:creationId xmlns:p14="http://schemas.microsoft.com/office/powerpoint/2010/main" val="2306750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own Arrow 25"/>
          <p:cNvSpPr/>
          <p:nvPr/>
        </p:nvSpPr>
        <p:spPr>
          <a:xfrm rot="1514864">
            <a:off x="2357306" y="2099028"/>
            <a:ext cx="386366" cy="204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8" y="0"/>
            <a:ext cx="9720072" cy="1499616"/>
          </a:xfrm>
        </p:spPr>
        <p:txBody>
          <a:bodyPr/>
          <a:lstStyle/>
          <a:p>
            <a:r>
              <a:rPr lang="en-US" dirty="0" smtClean="0"/>
              <a:t>IMPLEMENTATION WORKFLOW</a:t>
            </a:r>
            <a:endParaRPr lang="en-US" dirty="0"/>
          </a:p>
        </p:txBody>
      </p:sp>
      <p:sp>
        <p:nvSpPr>
          <p:cNvPr id="5" name="Content Placeholder 4"/>
          <p:cNvSpPr>
            <a:spLocks noGrp="1"/>
          </p:cNvSpPr>
          <p:nvPr>
            <p:ph idx="1"/>
          </p:nvPr>
        </p:nvSpPr>
        <p:spPr>
          <a:xfrm>
            <a:off x="1024128" y="1171977"/>
            <a:ext cx="9720073" cy="5137383"/>
          </a:xfrm>
        </p:spPr>
        <p:style>
          <a:lnRef idx="2">
            <a:schemeClr val="accent6"/>
          </a:lnRef>
          <a:fillRef idx="1">
            <a:schemeClr val="lt1"/>
          </a:fillRef>
          <a:effectRef idx="0">
            <a:schemeClr val="accent6"/>
          </a:effectRef>
          <a:fontRef idx="minor">
            <a:schemeClr val="dk1"/>
          </a:fontRef>
        </p:style>
        <p:txBody>
          <a:bodyPr/>
          <a:lstStyle/>
          <a:p>
            <a:endParaRPr lang="en-US" dirty="0"/>
          </a:p>
        </p:txBody>
      </p:sp>
      <p:sp>
        <p:nvSpPr>
          <p:cNvPr id="6" name="Rectangle 5"/>
          <p:cNvSpPr/>
          <p:nvPr/>
        </p:nvSpPr>
        <p:spPr>
          <a:xfrm>
            <a:off x="1275008" y="4146997"/>
            <a:ext cx="1378040" cy="1058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06828" y="4353059"/>
            <a:ext cx="1146220" cy="646331"/>
          </a:xfrm>
          <a:prstGeom prst="rect">
            <a:avLst/>
          </a:prstGeom>
          <a:noFill/>
        </p:spPr>
        <p:txBody>
          <a:bodyPr wrap="square" rtlCol="0">
            <a:spAutoFit/>
          </a:bodyPr>
          <a:lstStyle/>
          <a:p>
            <a:r>
              <a:rPr lang="en-US" dirty="0" smtClean="0">
                <a:solidFill>
                  <a:schemeClr val="bg1"/>
                </a:solidFill>
              </a:rPr>
              <a:t>SMART PHONE</a:t>
            </a:r>
            <a:endParaRPr lang="en-US" dirty="0">
              <a:solidFill>
                <a:schemeClr val="bg1"/>
              </a:solidFill>
            </a:endParaRPr>
          </a:p>
        </p:txBody>
      </p:sp>
      <p:sp>
        <p:nvSpPr>
          <p:cNvPr id="8" name="Oval 7"/>
          <p:cNvSpPr/>
          <p:nvPr/>
        </p:nvSpPr>
        <p:spPr>
          <a:xfrm>
            <a:off x="4689520" y="3191082"/>
            <a:ext cx="2009104" cy="1161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48518" y="3490175"/>
            <a:ext cx="1300767" cy="646331"/>
          </a:xfrm>
          <a:prstGeom prst="rect">
            <a:avLst/>
          </a:prstGeom>
          <a:noFill/>
        </p:spPr>
        <p:txBody>
          <a:bodyPr wrap="square" rtlCol="0">
            <a:spAutoFit/>
          </a:bodyPr>
          <a:lstStyle/>
          <a:p>
            <a:pPr algn="ctr"/>
            <a:r>
              <a:rPr lang="en-US" dirty="0" smtClean="0">
                <a:solidFill>
                  <a:schemeClr val="bg1"/>
                </a:solidFill>
              </a:rPr>
              <a:t>IN-BRANCH WLAN</a:t>
            </a:r>
            <a:endParaRPr lang="en-US" dirty="0">
              <a:solidFill>
                <a:schemeClr val="bg1"/>
              </a:solidFill>
            </a:endParaRPr>
          </a:p>
        </p:txBody>
      </p:sp>
      <p:sp>
        <p:nvSpPr>
          <p:cNvPr id="11" name="Rectangle 10"/>
          <p:cNvSpPr/>
          <p:nvPr/>
        </p:nvSpPr>
        <p:spPr>
          <a:xfrm>
            <a:off x="3039414" y="1275008"/>
            <a:ext cx="2189408" cy="664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p:cNvSpPr txBox="1"/>
          <p:nvPr/>
        </p:nvSpPr>
        <p:spPr>
          <a:xfrm>
            <a:off x="3129415" y="1287438"/>
            <a:ext cx="2208470" cy="646331"/>
          </a:xfrm>
          <a:prstGeom prst="rect">
            <a:avLst/>
          </a:prstGeom>
          <a:noFill/>
        </p:spPr>
        <p:txBody>
          <a:bodyPr wrap="square" rtlCol="0">
            <a:spAutoFit/>
          </a:bodyPr>
          <a:lstStyle/>
          <a:p>
            <a:r>
              <a:rPr lang="en-US" dirty="0" smtClean="0">
                <a:solidFill>
                  <a:schemeClr val="bg1"/>
                </a:solidFill>
              </a:rPr>
              <a:t>INTERMEDIATE SERVER</a:t>
            </a:r>
            <a:endParaRPr lang="en-US" dirty="0">
              <a:solidFill>
                <a:schemeClr val="bg1"/>
              </a:solidFill>
            </a:endParaRPr>
          </a:p>
        </p:txBody>
      </p:sp>
      <p:sp>
        <p:nvSpPr>
          <p:cNvPr id="13" name="Rectangle 12"/>
          <p:cNvSpPr/>
          <p:nvPr/>
        </p:nvSpPr>
        <p:spPr>
          <a:xfrm>
            <a:off x="8201696" y="1257106"/>
            <a:ext cx="2189408" cy="664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p:cNvSpPr txBox="1"/>
          <p:nvPr/>
        </p:nvSpPr>
        <p:spPr>
          <a:xfrm>
            <a:off x="8317605" y="1275008"/>
            <a:ext cx="2208470" cy="646331"/>
          </a:xfrm>
          <a:prstGeom prst="rect">
            <a:avLst/>
          </a:prstGeom>
          <a:noFill/>
        </p:spPr>
        <p:txBody>
          <a:bodyPr wrap="square" rtlCol="0">
            <a:spAutoFit/>
          </a:bodyPr>
          <a:lstStyle/>
          <a:p>
            <a:r>
              <a:rPr lang="en-US" dirty="0" smtClean="0">
                <a:solidFill>
                  <a:schemeClr val="bg1"/>
                </a:solidFill>
              </a:rPr>
              <a:t>SECURE BRANCH SERVER</a:t>
            </a:r>
            <a:endParaRPr lang="en-US" dirty="0">
              <a:solidFill>
                <a:schemeClr val="bg1"/>
              </a:solidFill>
            </a:endParaRPr>
          </a:p>
        </p:txBody>
      </p:sp>
      <p:sp>
        <p:nvSpPr>
          <p:cNvPr id="15" name="Trapezoid 14"/>
          <p:cNvSpPr/>
          <p:nvPr/>
        </p:nvSpPr>
        <p:spPr>
          <a:xfrm>
            <a:off x="8128034" y="3351079"/>
            <a:ext cx="2208470" cy="17452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519448" y="3717738"/>
            <a:ext cx="1455614" cy="923330"/>
          </a:xfrm>
          <a:prstGeom prst="rect">
            <a:avLst/>
          </a:prstGeom>
          <a:noFill/>
        </p:spPr>
        <p:txBody>
          <a:bodyPr wrap="square" rtlCol="0">
            <a:spAutoFit/>
          </a:bodyPr>
          <a:lstStyle/>
          <a:p>
            <a:pPr algn="ctr"/>
            <a:r>
              <a:rPr lang="en-US" dirty="0" smtClean="0">
                <a:solidFill>
                  <a:schemeClr val="bg1"/>
                </a:solidFill>
              </a:rPr>
              <a:t>BRANCH OFFICE TERMINAL</a:t>
            </a:r>
            <a:endParaRPr lang="en-US" dirty="0">
              <a:solidFill>
                <a:schemeClr val="bg1"/>
              </a:solidFill>
            </a:endParaRPr>
          </a:p>
        </p:txBody>
      </p:sp>
      <p:sp>
        <p:nvSpPr>
          <p:cNvPr id="17" name="Right Arrow 16"/>
          <p:cNvSpPr/>
          <p:nvPr/>
        </p:nvSpPr>
        <p:spPr>
          <a:xfrm rot="20830315">
            <a:off x="2651773" y="3944057"/>
            <a:ext cx="2099256" cy="53912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63351" y="3191082"/>
            <a:ext cx="2215167" cy="369332"/>
          </a:xfrm>
          <a:prstGeom prst="rect">
            <a:avLst/>
          </a:prstGeom>
          <a:noFill/>
        </p:spPr>
        <p:txBody>
          <a:bodyPr wrap="square" rtlCol="0">
            <a:spAutoFit/>
          </a:bodyPr>
          <a:lstStyle/>
          <a:p>
            <a:r>
              <a:rPr lang="en-US" dirty="0" smtClean="0"/>
              <a:t>AUTHENTICATION</a:t>
            </a:r>
            <a:endParaRPr lang="en-US" dirty="0"/>
          </a:p>
        </p:txBody>
      </p:sp>
      <p:sp>
        <p:nvSpPr>
          <p:cNvPr id="28" name="Right Arrow 27"/>
          <p:cNvSpPr/>
          <p:nvPr/>
        </p:nvSpPr>
        <p:spPr>
          <a:xfrm rot="10800000">
            <a:off x="2717343" y="4557218"/>
            <a:ext cx="5346395" cy="53912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950403" y="4654742"/>
            <a:ext cx="3462926" cy="369332"/>
          </a:xfrm>
          <a:prstGeom prst="rect">
            <a:avLst/>
          </a:prstGeom>
          <a:noFill/>
        </p:spPr>
        <p:txBody>
          <a:bodyPr wrap="square" rtlCol="0">
            <a:spAutoFit/>
          </a:bodyPr>
          <a:lstStyle/>
          <a:p>
            <a:r>
              <a:rPr lang="en-US" dirty="0" smtClean="0"/>
              <a:t>IMPROVED SERVICE TO CUSTOMER</a:t>
            </a:r>
            <a:endParaRPr lang="en-US" dirty="0"/>
          </a:p>
        </p:txBody>
      </p:sp>
      <p:sp>
        <p:nvSpPr>
          <p:cNvPr id="32" name="Up-Down Arrow 31"/>
          <p:cNvSpPr/>
          <p:nvPr/>
        </p:nvSpPr>
        <p:spPr>
          <a:xfrm rot="1614966">
            <a:off x="2411947" y="1991514"/>
            <a:ext cx="425003" cy="224118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3090749">
            <a:off x="3103511" y="2398239"/>
            <a:ext cx="2099256" cy="53912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1057881">
            <a:off x="5032420" y="2485335"/>
            <a:ext cx="3643538" cy="53912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5400000">
            <a:off x="8645151" y="2379969"/>
            <a:ext cx="1302496" cy="53912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268673" y="2243229"/>
            <a:ext cx="2215167" cy="646331"/>
          </a:xfrm>
          <a:prstGeom prst="rect">
            <a:avLst/>
          </a:prstGeom>
          <a:noFill/>
        </p:spPr>
        <p:txBody>
          <a:bodyPr wrap="square" rtlCol="0">
            <a:spAutoFit/>
          </a:bodyPr>
          <a:lstStyle/>
          <a:p>
            <a:r>
              <a:rPr lang="en-US" dirty="0" smtClean="0"/>
              <a:t>TRANSACTION PROCESSING</a:t>
            </a:r>
            <a:endParaRPr lang="en-US" dirty="0"/>
          </a:p>
        </p:txBody>
      </p:sp>
    </p:spTree>
    <p:extLst>
      <p:ext uri="{BB962C8B-B14F-4D97-AF65-F5344CB8AC3E}">
        <p14:creationId xmlns:p14="http://schemas.microsoft.com/office/powerpoint/2010/main" val="13456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00"/>
                                        <p:tgtEl>
                                          <p:spTgt spid="5">
                                            <p:bg/>
                                          </p:spTgt>
                                        </p:tgtEl>
                                      </p:cBhvr>
                                    </p:animEffect>
                                    <p:anim calcmode="lin" valueType="num">
                                      <p:cBhvr>
                                        <p:cTn id="8" dur="1000" fill="hold"/>
                                        <p:tgtEl>
                                          <p:spTgt spid="5">
                                            <p:bg/>
                                          </p:spTgt>
                                        </p:tgtEl>
                                        <p:attrNameLst>
                                          <p:attrName>ppt_x</p:attrName>
                                        </p:attrNameLst>
                                      </p:cBhvr>
                                      <p:tavLst>
                                        <p:tav tm="0">
                                          <p:val>
                                            <p:strVal val="#ppt_x"/>
                                          </p:val>
                                        </p:tav>
                                        <p:tav tm="100000">
                                          <p:val>
                                            <p:strVal val="#ppt_x"/>
                                          </p:val>
                                        </p:tav>
                                      </p:tavLst>
                                    </p:anim>
                                    <p:anim calcmode="lin" valueType="num">
                                      <p:cBhvr>
                                        <p:cTn id="9" dur="1000" fill="hold"/>
                                        <p:tgtEl>
                                          <p:spTgt spid="5">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1000"/>
                                        <p:tgtEl>
                                          <p:spTgt spid="32"/>
                                        </p:tgtEl>
                                      </p:cBhvr>
                                    </p:animEffect>
                                    <p:anim calcmode="lin" valueType="num">
                                      <p:cBhvr>
                                        <p:cTn id="66" dur="1000" fill="hold"/>
                                        <p:tgtEl>
                                          <p:spTgt spid="32"/>
                                        </p:tgtEl>
                                        <p:attrNameLst>
                                          <p:attrName>ppt_x</p:attrName>
                                        </p:attrNameLst>
                                      </p:cBhvr>
                                      <p:tavLst>
                                        <p:tav tm="0">
                                          <p:val>
                                            <p:strVal val="#ppt_x"/>
                                          </p:val>
                                        </p:tav>
                                        <p:tav tm="100000">
                                          <p:val>
                                            <p:strVal val="#ppt_x"/>
                                          </p:val>
                                        </p:tav>
                                      </p:tavLst>
                                    </p:anim>
                                    <p:anim calcmode="lin" valueType="num">
                                      <p:cBhvr>
                                        <p:cTn id="67" dur="1000" fill="hold"/>
                                        <p:tgtEl>
                                          <p:spTgt spid="3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1000"/>
                                        <p:tgtEl>
                                          <p:spTgt spid="33"/>
                                        </p:tgtEl>
                                      </p:cBhvr>
                                    </p:animEffect>
                                    <p:anim calcmode="lin" valueType="num">
                                      <p:cBhvr>
                                        <p:cTn id="78" dur="1000" fill="hold"/>
                                        <p:tgtEl>
                                          <p:spTgt spid="33"/>
                                        </p:tgtEl>
                                        <p:attrNameLst>
                                          <p:attrName>ppt_x</p:attrName>
                                        </p:attrNameLst>
                                      </p:cBhvr>
                                      <p:tavLst>
                                        <p:tav tm="0">
                                          <p:val>
                                            <p:strVal val="#ppt_x"/>
                                          </p:val>
                                        </p:tav>
                                        <p:tav tm="100000">
                                          <p:val>
                                            <p:strVal val="#ppt_x"/>
                                          </p:val>
                                        </p:tav>
                                      </p:tavLst>
                                    </p:anim>
                                    <p:anim calcmode="lin" valueType="num">
                                      <p:cBhvr>
                                        <p:cTn id="79" dur="1000" fill="hold"/>
                                        <p:tgtEl>
                                          <p:spTgt spid="3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1000"/>
                                        <p:tgtEl>
                                          <p:spTgt spid="34"/>
                                        </p:tgtEl>
                                      </p:cBhvr>
                                    </p:animEffect>
                                    <p:anim calcmode="lin" valueType="num">
                                      <p:cBhvr>
                                        <p:cTn id="83" dur="1000" fill="hold"/>
                                        <p:tgtEl>
                                          <p:spTgt spid="34"/>
                                        </p:tgtEl>
                                        <p:attrNameLst>
                                          <p:attrName>ppt_x</p:attrName>
                                        </p:attrNameLst>
                                      </p:cBhvr>
                                      <p:tavLst>
                                        <p:tav tm="0">
                                          <p:val>
                                            <p:strVal val="#ppt_x"/>
                                          </p:val>
                                        </p:tav>
                                        <p:tav tm="100000">
                                          <p:val>
                                            <p:strVal val="#ppt_x"/>
                                          </p:val>
                                        </p:tav>
                                      </p:tavLst>
                                    </p:anim>
                                    <p:anim calcmode="lin" valueType="num">
                                      <p:cBhvr>
                                        <p:cTn id="84" dur="1000" fill="hold"/>
                                        <p:tgtEl>
                                          <p:spTgt spid="3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1000"/>
                                        <p:tgtEl>
                                          <p:spTgt spid="14"/>
                                        </p:tgtEl>
                                      </p:cBhvr>
                                    </p:animEffect>
                                    <p:anim calcmode="lin" valueType="num">
                                      <p:cBhvr>
                                        <p:cTn id="88" dur="1000" fill="hold"/>
                                        <p:tgtEl>
                                          <p:spTgt spid="14"/>
                                        </p:tgtEl>
                                        <p:attrNameLst>
                                          <p:attrName>ppt_x</p:attrName>
                                        </p:attrNameLst>
                                      </p:cBhvr>
                                      <p:tavLst>
                                        <p:tav tm="0">
                                          <p:val>
                                            <p:strVal val="#ppt_x"/>
                                          </p:val>
                                        </p:tav>
                                        <p:tav tm="100000">
                                          <p:val>
                                            <p:strVal val="#ppt_x"/>
                                          </p:val>
                                        </p:tav>
                                      </p:tavLst>
                                    </p:anim>
                                    <p:anim calcmode="lin" valueType="num">
                                      <p:cBhvr>
                                        <p:cTn id="89" dur="1000" fill="hold"/>
                                        <p:tgtEl>
                                          <p:spTgt spid="1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anim calcmode="lin" valueType="num">
                                      <p:cBhvr>
                                        <p:cTn id="93" dur="1000" fill="hold"/>
                                        <p:tgtEl>
                                          <p:spTgt spid="13"/>
                                        </p:tgtEl>
                                        <p:attrNameLst>
                                          <p:attrName>ppt_x</p:attrName>
                                        </p:attrNameLst>
                                      </p:cBhvr>
                                      <p:tavLst>
                                        <p:tav tm="0">
                                          <p:val>
                                            <p:strVal val="#ppt_x"/>
                                          </p:val>
                                        </p:tav>
                                        <p:tav tm="100000">
                                          <p:val>
                                            <p:strVal val="#ppt_x"/>
                                          </p:val>
                                        </p:tav>
                                      </p:tavLst>
                                    </p:anim>
                                    <p:anim calcmode="lin" valueType="num">
                                      <p:cBhvr>
                                        <p:cTn id="9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anim calcmode="lin" valueType="num">
                                      <p:cBhvr>
                                        <p:cTn id="100" dur="1000" fill="hold"/>
                                        <p:tgtEl>
                                          <p:spTgt spid="15"/>
                                        </p:tgtEl>
                                        <p:attrNameLst>
                                          <p:attrName>ppt_x</p:attrName>
                                        </p:attrNameLst>
                                      </p:cBhvr>
                                      <p:tavLst>
                                        <p:tav tm="0">
                                          <p:val>
                                            <p:strVal val="#ppt_x"/>
                                          </p:val>
                                        </p:tav>
                                        <p:tav tm="100000">
                                          <p:val>
                                            <p:strVal val="#ppt_x"/>
                                          </p:val>
                                        </p:tav>
                                      </p:tavLst>
                                    </p:anim>
                                    <p:anim calcmode="lin" valueType="num">
                                      <p:cBhvr>
                                        <p:cTn id="101" dur="1000" fill="hold"/>
                                        <p:tgtEl>
                                          <p:spTgt spid="15"/>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1000"/>
                                        <p:tgtEl>
                                          <p:spTgt spid="35"/>
                                        </p:tgtEl>
                                      </p:cBhvr>
                                    </p:animEffect>
                                    <p:anim calcmode="lin" valueType="num">
                                      <p:cBhvr>
                                        <p:cTn id="112" dur="1000" fill="hold"/>
                                        <p:tgtEl>
                                          <p:spTgt spid="35"/>
                                        </p:tgtEl>
                                        <p:attrNameLst>
                                          <p:attrName>ppt_x</p:attrName>
                                        </p:attrNameLst>
                                      </p:cBhvr>
                                      <p:tavLst>
                                        <p:tav tm="0">
                                          <p:val>
                                            <p:strVal val="#ppt_x"/>
                                          </p:val>
                                        </p:tav>
                                        <p:tav tm="100000">
                                          <p:val>
                                            <p:strVal val="#ppt_x"/>
                                          </p:val>
                                        </p:tav>
                                      </p:tavLst>
                                    </p:anim>
                                    <p:anim calcmode="lin" valueType="num">
                                      <p:cBhvr>
                                        <p:cTn id="11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1000"/>
                                        <p:tgtEl>
                                          <p:spTgt spid="30"/>
                                        </p:tgtEl>
                                      </p:cBhvr>
                                    </p:animEffect>
                                    <p:anim calcmode="lin" valueType="num">
                                      <p:cBhvr>
                                        <p:cTn id="124" dur="1000" fill="hold"/>
                                        <p:tgtEl>
                                          <p:spTgt spid="30"/>
                                        </p:tgtEl>
                                        <p:attrNameLst>
                                          <p:attrName>ppt_x</p:attrName>
                                        </p:attrNameLst>
                                      </p:cBhvr>
                                      <p:tavLst>
                                        <p:tav tm="0">
                                          <p:val>
                                            <p:strVal val="#ppt_x"/>
                                          </p:val>
                                        </p:tav>
                                        <p:tav tm="100000">
                                          <p:val>
                                            <p:strVal val="#ppt_x"/>
                                          </p:val>
                                        </p:tav>
                                      </p:tavLst>
                                    </p:anim>
                                    <p:anim calcmode="lin" valueType="num">
                                      <p:cBhvr>
                                        <p:cTn id="12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p:bldP spid="8" grpId="0" animBg="1"/>
      <p:bldP spid="9" grpId="0"/>
      <p:bldP spid="11" grpId="0" animBg="1"/>
      <p:bldP spid="12" grpId="0"/>
      <p:bldP spid="13" grpId="0" animBg="1"/>
      <p:bldP spid="14" grpId="0"/>
      <p:bldP spid="15" grpId="0" animBg="1"/>
      <p:bldP spid="16" grpId="0"/>
      <p:bldP spid="17" grpId="0" animBg="1"/>
      <p:bldP spid="23" grpId="0"/>
      <p:bldP spid="28" grpId="0" animBg="1"/>
      <p:bldP spid="30" grpId="0"/>
      <p:bldP spid="32" grpId="0" animBg="1"/>
      <p:bldP spid="31" grpId="0" animBg="1"/>
      <p:bldP spid="33" grpId="0" animBg="1"/>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FEATURES</a:t>
            </a:r>
            <a:endParaRPr lang="en-US" dirty="0"/>
          </a:p>
        </p:txBody>
      </p:sp>
      <p:sp>
        <p:nvSpPr>
          <p:cNvPr id="3" name="Content Placeholder 2"/>
          <p:cNvSpPr>
            <a:spLocks noGrp="1"/>
          </p:cNvSpPr>
          <p:nvPr>
            <p:ph idx="1"/>
          </p:nvPr>
        </p:nvSpPr>
        <p:spPr/>
        <p:txBody>
          <a:bodyPr/>
          <a:lstStyle/>
          <a:p>
            <a:pPr marL="457200" lvl="0" indent="-457200">
              <a:buFont typeface="+mj-lt"/>
              <a:buAutoNum type="arabicPeriod"/>
            </a:pPr>
            <a:r>
              <a:rPr lang="en-US" dirty="0"/>
              <a:t>Separate Intermediate server at branch that is isolated from the secure branch server. This intermediate server is the one that’s stores non- sensitive information such as account name, and user’s MAC Address (Uniquely identify app instance). This also allows for minimal change in the existing bank branch infrastructure while adding our solution to each branch.</a:t>
            </a:r>
          </a:p>
          <a:p>
            <a:pPr marL="457200" lvl="0" indent="-457200">
              <a:buFont typeface="+mj-lt"/>
              <a:buAutoNum type="arabicPeriod"/>
            </a:pPr>
            <a:r>
              <a:rPr lang="en-US" dirty="0"/>
              <a:t>All data transmission between the smartphone phones to the intermediate server will be encrypted with a SHA-512 or RSA-512 encryption algorithm to ensure end-to-end protection from malicious interceptors.</a:t>
            </a:r>
          </a:p>
          <a:p>
            <a:pPr marL="457200" indent="-457200">
              <a:buFont typeface="+mj-lt"/>
              <a:buAutoNum type="arabicPeriod"/>
            </a:pPr>
            <a:r>
              <a:rPr lang="en-US" dirty="0"/>
              <a:t>Verification through digital certificates via </a:t>
            </a:r>
            <a:r>
              <a:rPr lang="en-US" dirty="0" smtClean="0"/>
              <a:t>app (future implementation).</a:t>
            </a:r>
            <a:endParaRPr lang="en-US" dirty="0"/>
          </a:p>
        </p:txBody>
      </p:sp>
    </p:spTree>
    <p:extLst>
      <p:ext uri="{BB962C8B-B14F-4D97-AF65-F5344CB8AC3E}">
        <p14:creationId xmlns:p14="http://schemas.microsoft.com/office/powerpoint/2010/main" val="3939270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INHERENT DATA GENERATION AND ANALYTICS POTENTIAL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At </a:t>
            </a:r>
            <a:r>
              <a:rPr lang="en-US" dirty="0"/>
              <a:t>the branch level this enables one to identify any bottlenecks in operating procedures, layout of the branch, etc. </a:t>
            </a:r>
            <a:endParaRPr lang="en-US" dirty="0" smtClean="0"/>
          </a:p>
          <a:p>
            <a:pPr marL="457200" indent="-457200">
              <a:buFont typeface="+mj-lt"/>
              <a:buAutoNum type="arabicPeriod"/>
            </a:pPr>
            <a:r>
              <a:rPr lang="en-US" dirty="0" smtClean="0"/>
              <a:t>An </a:t>
            </a:r>
            <a:r>
              <a:rPr lang="en-US" dirty="0"/>
              <a:t>analysis across </a:t>
            </a:r>
            <a:r>
              <a:rPr lang="en-US" dirty="0" smtClean="0"/>
              <a:t>bank branches can help identify which branches are actually viable in terms of a business proposition. Also, it can create an atmosphere of positive competition between branches.</a:t>
            </a:r>
          </a:p>
          <a:p>
            <a:pPr marL="457200" indent="-457200">
              <a:buFont typeface="+mj-lt"/>
              <a:buAutoNum type="arabicPeriod"/>
            </a:pPr>
            <a:r>
              <a:rPr lang="en-US" dirty="0" smtClean="0"/>
              <a:t>Customer level analytics based on customer activity data collected over time, enabling the branch to perform predictive analysis and efficiently offer RELEVANT services to the respective customer.</a:t>
            </a:r>
          </a:p>
          <a:p>
            <a:pPr marL="457200" indent="-457200">
              <a:buFont typeface="+mj-lt"/>
              <a:buAutoNum type="arabicPeriod"/>
            </a:pPr>
            <a:endParaRPr lang="en-US" dirty="0"/>
          </a:p>
        </p:txBody>
      </p:sp>
    </p:spTree>
    <p:extLst>
      <p:ext uri="{BB962C8B-B14F-4D97-AF65-F5344CB8AC3E}">
        <p14:creationId xmlns:p14="http://schemas.microsoft.com/office/powerpoint/2010/main" val="379684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11100" dirty="0" smtClean="0"/>
              <a:t>THANK YOU</a:t>
            </a:r>
            <a:endParaRPr lang="en-US" sz="11100" dirty="0"/>
          </a:p>
        </p:txBody>
      </p:sp>
    </p:spTree>
    <p:extLst>
      <p:ext uri="{BB962C8B-B14F-4D97-AF65-F5344CB8AC3E}">
        <p14:creationId xmlns:p14="http://schemas.microsoft.com/office/powerpoint/2010/main" val="3766594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246</TotalTime>
  <Words>407</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BANKPyper</vt:lpstr>
      <vt:lpstr>mARKET ReSEARCH</vt:lpstr>
      <vt:lpstr>ADVANTAGES AND FEATURES</vt:lpstr>
      <vt:lpstr>IMPLEMENTATION WORKFLOW</vt:lpstr>
      <vt:lpstr>SECURITY FEATURES</vt:lpstr>
      <vt:lpstr>INHERENT DATA GENERATION AND ANALYTICS POTENTIAL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BANKPyper</dc:title>
  <dc:creator>admin</dc:creator>
  <cp:lastModifiedBy>admin</cp:lastModifiedBy>
  <cp:revision>13</cp:revision>
  <dcterms:created xsi:type="dcterms:W3CDTF">2014-11-09T02:38:09Z</dcterms:created>
  <dcterms:modified xsi:type="dcterms:W3CDTF">2014-11-09T06:45:05Z</dcterms:modified>
</cp:coreProperties>
</file>