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59"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4E1A2-34A7-4AB1-AD19-EC703461DC3F}" v="4" dt="2020-10-07T07:32:11.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Prawira" userId="S::s3859061@student.rmit.edu.au::aab6431c-ea12-45a9-91de-966d79ea1805" providerId="AD" clId="Web-{9154E1A2-34A7-4AB1-AD19-EC703461DC3F}"/>
    <pc:docChg chg="modSld">
      <pc:chgData name="Aditya Prawira" userId="S::s3859061@student.rmit.edu.au::aab6431c-ea12-45a9-91de-966d79ea1805" providerId="AD" clId="Web-{9154E1A2-34A7-4AB1-AD19-EC703461DC3F}" dt="2020-10-07T07:32:10.720" v="2" actId="20577"/>
      <pc:docMkLst>
        <pc:docMk/>
      </pc:docMkLst>
      <pc:sldChg chg="modSp">
        <pc:chgData name="Aditya Prawira" userId="S::s3859061@student.rmit.edu.au::aab6431c-ea12-45a9-91de-966d79ea1805" providerId="AD" clId="Web-{9154E1A2-34A7-4AB1-AD19-EC703461DC3F}" dt="2020-10-07T07:32:09.407" v="0" actId="20577"/>
        <pc:sldMkLst>
          <pc:docMk/>
          <pc:sldMk cId="2605114481" sldId="256"/>
        </pc:sldMkLst>
        <pc:spChg chg="mod">
          <ac:chgData name="Aditya Prawira" userId="S::s3859061@student.rmit.edu.au::aab6431c-ea12-45a9-91de-966d79ea1805" providerId="AD" clId="Web-{9154E1A2-34A7-4AB1-AD19-EC703461DC3F}" dt="2020-10-07T07:32:09.407" v="0" actId="20577"/>
          <ac:spMkLst>
            <pc:docMk/>
            <pc:sldMk cId="2605114481" sldId="256"/>
            <ac:spMk id="3" creationId="{A3F3ADF6-C743-4876-BD36-DC641841BE1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F9E247-B552-4115-AE41-999C15949B23}"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1B129CC4-B5FF-4864-B4D5-DB867EEDB140}">
      <dgm:prSet/>
      <dgm:spPr/>
      <dgm:t>
        <a:bodyPr/>
        <a:lstStyle/>
        <a:p>
          <a:r>
            <a:rPr lang="en-IN"/>
            <a:t>Reduce energy consumption</a:t>
          </a:r>
          <a:endParaRPr lang="en-US"/>
        </a:p>
      </dgm:t>
    </dgm:pt>
    <dgm:pt modelId="{EA1E5058-7D43-4CD6-BF54-4F50E199C6E5}" type="parTrans" cxnId="{D76C28A3-C8E9-4504-9ED7-4E910A16FAC1}">
      <dgm:prSet/>
      <dgm:spPr/>
      <dgm:t>
        <a:bodyPr/>
        <a:lstStyle/>
        <a:p>
          <a:endParaRPr lang="en-US"/>
        </a:p>
      </dgm:t>
    </dgm:pt>
    <dgm:pt modelId="{0FDA9B28-549D-41F5-886B-C689B209F907}" type="sibTrans" cxnId="{D76C28A3-C8E9-4504-9ED7-4E910A16FAC1}">
      <dgm:prSet/>
      <dgm:spPr/>
      <dgm:t>
        <a:bodyPr/>
        <a:lstStyle/>
        <a:p>
          <a:endParaRPr lang="en-US"/>
        </a:p>
      </dgm:t>
    </dgm:pt>
    <dgm:pt modelId="{E6F6F21E-7113-4F17-BE80-F2EA4390355F}">
      <dgm:prSet/>
      <dgm:spPr/>
      <dgm:t>
        <a:bodyPr/>
        <a:lstStyle/>
        <a:p>
          <a:r>
            <a:rPr lang="en-IN"/>
            <a:t>Excessive energy stored in battery which can be utilised afterwards.</a:t>
          </a:r>
          <a:endParaRPr lang="en-US"/>
        </a:p>
      </dgm:t>
    </dgm:pt>
    <dgm:pt modelId="{BE3E382D-0961-4E19-A911-285B4EDBE4AB}" type="parTrans" cxnId="{A18C1788-E581-41A5-B7C8-BD82CD5A6E29}">
      <dgm:prSet/>
      <dgm:spPr/>
      <dgm:t>
        <a:bodyPr/>
        <a:lstStyle/>
        <a:p>
          <a:endParaRPr lang="en-US"/>
        </a:p>
      </dgm:t>
    </dgm:pt>
    <dgm:pt modelId="{2A11F88F-5231-4672-9BE2-0D42140C906E}" type="sibTrans" cxnId="{A18C1788-E581-41A5-B7C8-BD82CD5A6E29}">
      <dgm:prSet/>
      <dgm:spPr/>
      <dgm:t>
        <a:bodyPr/>
        <a:lstStyle/>
        <a:p>
          <a:endParaRPr lang="en-US"/>
        </a:p>
      </dgm:t>
    </dgm:pt>
    <dgm:pt modelId="{B31FFF4F-E39C-4F75-8DBE-223CD455B47A}">
      <dgm:prSet custT="1"/>
      <dgm:spPr/>
      <dgm:t>
        <a:bodyPr/>
        <a:lstStyle/>
        <a:p>
          <a:pPr algn="ctr"/>
          <a:r>
            <a:rPr lang="en-IN" sz="1600"/>
            <a:t>If energy control implemented on front wheels means reduce fuel consumption and reduce emission </a:t>
          </a:r>
          <a:endParaRPr lang="en-US" sz="1600"/>
        </a:p>
      </dgm:t>
    </dgm:pt>
    <dgm:pt modelId="{8CDF6A0B-F83E-4425-BCD1-353BF44913FB}" type="parTrans" cxnId="{7D0A11F3-A2E6-4585-AEF1-70E8743D0772}">
      <dgm:prSet/>
      <dgm:spPr/>
      <dgm:t>
        <a:bodyPr/>
        <a:lstStyle/>
        <a:p>
          <a:endParaRPr lang="en-US"/>
        </a:p>
      </dgm:t>
    </dgm:pt>
    <dgm:pt modelId="{1BE849E1-06E7-438A-986F-FE8B4F9D9E45}" type="sibTrans" cxnId="{7D0A11F3-A2E6-4585-AEF1-70E8743D0772}">
      <dgm:prSet/>
      <dgm:spPr/>
      <dgm:t>
        <a:bodyPr/>
        <a:lstStyle/>
        <a:p>
          <a:endParaRPr lang="en-US"/>
        </a:p>
      </dgm:t>
    </dgm:pt>
    <dgm:pt modelId="{03227368-62FB-48EA-9F5E-784E77835348}" type="pres">
      <dgm:prSet presAssocID="{87F9E247-B552-4115-AE41-999C15949B23}" presName="root" presStyleCnt="0">
        <dgm:presLayoutVars>
          <dgm:dir/>
          <dgm:resizeHandles val="exact"/>
        </dgm:presLayoutVars>
      </dgm:prSet>
      <dgm:spPr/>
    </dgm:pt>
    <dgm:pt modelId="{27EAA5A6-8DC8-47A6-93A7-F239954C9E88}" type="pres">
      <dgm:prSet presAssocID="{1B129CC4-B5FF-4864-B4D5-DB867EEDB140}" presName="compNode" presStyleCnt="0"/>
      <dgm:spPr/>
    </dgm:pt>
    <dgm:pt modelId="{4E1DB0FB-4E6B-4323-AEA7-CB4B8F5603F6}" type="pres">
      <dgm:prSet presAssocID="{1B129CC4-B5FF-4864-B4D5-DB867EEDB1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FF0DBA7F-C14E-4944-B959-1791ACEA7EA1}" type="pres">
      <dgm:prSet presAssocID="{1B129CC4-B5FF-4864-B4D5-DB867EEDB140}" presName="spaceRect" presStyleCnt="0"/>
      <dgm:spPr/>
    </dgm:pt>
    <dgm:pt modelId="{0D886CC4-9DF8-4EF5-BE95-86EC011752FF}" type="pres">
      <dgm:prSet presAssocID="{1B129CC4-B5FF-4864-B4D5-DB867EEDB140}" presName="textRect" presStyleLbl="revTx" presStyleIdx="0" presStyleCnt="3">
        <dgm:presLayoutVars>
          <dgm:chMax val="1"/>
          <dgm:chPref val="1"/>
        </dgm:presLayoutVars>
      </dgm:prSet>
      <dgm:spPr/>
    </dgm:pt>
    <dgm:pt modelId="{084DB5B2-40EB-48AE-8195-9D9AE597CAEA}" type="pres">
      <dgm:prSet presAssocID="{0FDA9B28-549D-41F5-886B-C689B209F907}" presName="sibTrans" presStyleCnt="0"/>
      <dgm:spPr/>
    </dgm:pt>
    <dgm:pt modelId="{C98E7534-7B77-4DE7-B6E0-215B2FDFBAFA}" type="pres">
      <dgm:prSet presAssocID="{E6F6F21E-7113-4F17-BE80-F2EA4390355F}" presName="compNode" presStyleCnt="0"/>
      <dgm:spPr/>
    </dgm:pt>
    <dgm:pt modelId="{386356DB-8CCC-4CAC-8297-F15C0025E563}" type="pres">
      <dgm:prSet presAssocID="{E6F6F21E-7113-4F17-BE80-F2EA439035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ty Battery"/>
        </a:ext>
      </dgm:extLst>
    </dgm:pt>
    <dgm:pt modelId="{434D8D4A-58A6-4B28-9B22-C8DE3C099E8F}" type="pres">
      <dgm:prSet presAssocID="{E6F6F21E-7113-4F17-BE80-F2EA4390355F}" presName="spaceRect" presStyleCnt="0"/>
      <dgm:spPr/>
    </dgm:pt>
    <dgm:pt modelId="{D337865F-7458-4542-90D7-9A798C7A9F86}" type="pres">
      <dgm:prSet presAssocID="{E6F6F21E-7113-4F17-BE80-F2EA4390355F}" presName="textRect" presStyleLbl="revTx" presStyleIdx="1" presStyleCnt="3">
        <dgm:presLayoutVars>
          <dgm:chMax val="1"/>
          <dgm:chPref val="1"/>
        </dgm:presLayoutVars>
      </dgm:prSet>
      <dgm:spPr/>
    </dgm:pt>
    <dgm:pt modelId="{8D54F796-7C0D-4A69-A55B-911EBCA7E34A}" type="pres">
      <dgm:prSet presAssocID="{2A11F88F-5231-4672-9BE2-0D42140C906E}" presName="sibTrans" presStyleCnt="0"/>
      <dgm:spPr/>
    </dgm:pt>
    <dgm:pt modelId="{B166334B-FE10-40C2-9F1D-CF5E0DF2311F}" type="pres">
      <dgm:prSet presAssocID="{B31FFF4F-E39C-4F75-8DBE-223CD455B47A}" presName="compNode" presStyleCnt="0"/>
      <dgm:spPr/>
    </dgm:pt>
    <dgm:pt modelId="{DBD781AA-53AC-4930-8ECE-03AA0BA71D94}" type="pres">
      <dgm:prSet presAssocID="{B31FFF4F-E39C-4F75-8DBE-223CD455B4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928F1470-E36A-4C26-B5A3-F237ABB0C11A}" type="pres">
      <dgm:prSet presAssocID="{B31FFF4F-E39C-4F75-8DBE-223CD455B47A}" presName="spaceRect" presStyleCnt="0"/>
      <dgm:spPr/>
    </dgm:pt>
    <dgm:pt modelId="{1E077281-0942-4EA4-81F3-CD29761665CA}" type="pres">
      <dgm:prSet presAssocID="{B31FFF4F-E39C-4F75-8DBE-223CD455B47A}" presName="textRect" presStyleLbl="revTx" presStyleIdx="2" presStyleCnt="3">
        <dgm:presLayoutVars>
          <dgm:chMax val="1"/>
          <dgm:chPref val="1"/>
        </dgm:presLayoutVars>
      </dgm:prSet>
      <dgm:spPr/>
    </dgm:pt>
  </dgm:ptLst>
  <dgm:cxnLst>
    <dgm:cxn modelId="{A18C1788-E581-41A5-B7C8-BD82CD5A6E29}" srcId="{87F9E247-B552-4115-AE41-999C15949B23}" destId="{E6F6F21E-7113-4F17-BE80-F2EA4390355F}" srcOrd="1" destOrd="0" parTransId="{BE3E382D-0961-4E19-A911-285B4EDBE4AB}" sibTransId="{2A11F88F-5231-4672-9BE2-0D42140C906E}"/>
    <dgm:cxn modelId="{58AB3A90-9A4B-4382-B0F6-ADC861C20445}" type="presOf" srcId="{B31FFF4F-E39C-4F75-8DBE-223CD455B47A}" destId="{1E077281-0942-4EA4-81F3-CD29761665CA}" srcOrd="0" destOrd="0" presId="urn:microsoft.com/office/officeart/2018/2/layout/IconLabelList"/>
    <dgm:cxn modelId="{D76C28A3-C8E9-4504-9ED7-4E910A16FAC1}" srcId="{87F9E247-B552-4115-AE41-999C15949B23}" destId="{1B129CC4-B5FF-4864-B4D5-DB867EEDB140}" srcOrd="0" destOrd="0" parTransId="{EA1E5058-7D43-4CD6-BF54-4F50E199C6E5}" sibTransId="{0FDA9B28-549D-41F5-886B-C689B209F907}"/>
    <dgm:cxn modelId="{667BEAC2-3643-446E-8ABB-9D08D349F361}" type="presOf" srcId="{E6F6F21E-7113-4F17-BE80-F2EA4390355F}" destId="{D337865F-7458-4542-90D7-9A798C7A9F86}" srcOrd="0" destOrd="0" presId="urn:microsoft.com/office/officeart/2018/2/layout/IconLabelList"/>
    <dgm:cxn modelId="{68965BD4-F859-4703-887C-BED81DB31FD0}" type="presOf" srcId="{87F9E247-B552-4115-AE41-999C15949B23}" destId="{03227368-62FB-48EA-9F5E-784E77835348}" srcOrd="0" destOrd="0" presId="urn:microsoft.com/office/officeart/2018/2/layout/IconLabelList"/>
    <dgm:cxn modelId="{A65478ED-47CF-4EA9-8276-7E6ED85687C7}" type="presOf" srcId="{1B129CC4-B5FF-4864-B4D5-DB867EEDB140}" destId="{0D886CC4-9DF8-4EF5-BE95-86EC011752FF}" srcOrd="0" destOrd="0" presId="urn:microsoft.com/office/officeart/2018/2/layout/IconLabelList"/>
    <dgm:cxn modelId="{7D0A11F3-A2E6-4585-AEF1-70E8743D0772}" srcId="{87F9E247-B552-4115-AE41-999C15949B23}" destId="{B31FFF4F-E39C-4F75-8DBE-223CD455B47A}" srcOrd="2" destOrd="0" parTransId="{8CDF6A0B-F83E-4425-BCD1-353BF44913FB}" sibTransId="{1BE849E1-06E7-438A-986F-FE8B4F9D9E45}"/>
    <dgm:cxn modelId="{B844893E-9A75-42CA-B423-F212943DCF2D}" type="presParOf" srcId="{03227368-62FB-48EA-9F5E-784E77835348}" destId="{27EAA5A6-8DC8-47A6-93A7-F239954C9E88}" srcOrd="0" destOrd="0" presId="urn:microsoft.com/office/officeart/2018/2/layout/IconLabelList"/>
    <dgm:cxn modelId="{E183FB6F-4983-4B2F-9DB7-7C261E41E7B4}" type="presParOf" srcId="{27EAA5A6-8DC8-47A6-93A7-F239954C9E88}" destId="{4E1DB0FB-4E6B-4323-AEA7-CB4B8F5603F6}" srcOrd="0" destOrd="0" presId="urn:microsoft.com/office/officeart/2018/2/layout/IconLabelList"/>
    <dgm:cxn modelId="{C6216C1C-848C-4E88-9624-FCF2D5771AC0}" type="presParOf" srcId="{27EAA5A6-8DC8-47A6-93A7-F239954C9E88}" destId="{FF0DBA7F-C14E-4944-B959-1791ACEA7EA1}" srcOrd="1" destOrd="0" presId="urn:microsoft.com/office/officeart/2018/2/layout/IconLabelList"/>
    <dgm:cxn modelId="{2785376B-C195-49E6-B338-026C62A38EE7}" type="presParOf" srcId="{27EAA5A6-8DC8-47A6-93A7-F239954C9E88}" destId="{0D886CC4-9DF8-4EF5-BE95-86EC011752FF}" srcOrd="2" destOrd="0" presId="urn:microsoft.com/office/officeart/2018/2/layout/IconLabelList"/>
    <dgm:cxn modelId="{5099BCE6-2B28-4348-8B77-0F5749660918}" type="presParOf" srcId="{03227368-62FB-48EA-9F5E-784E77835348}" destId="{084DB5B2-40EB-48AE-8195-9D9AE597CAEA}" srcOrd="1" destOrd="0" presId="urn:microsoft.com/office/officeart/2018/2/layout/IconLabelList"/>
    <dgm:cxn modelId="{75F4521E-66ED-43C9-A44A-9637AFC4EA21}" type="presParOf" srcId="{03227368-62FB-48EA-9F5E-784E77835348}" destId="{C98E7534-7B77-4DE7-B6E0-215B2FDFBAFA}" srcOrd="2" destOrd="0" presId="urn:microsoft.com/office/officeart/2018/2/layout/IconLabelList"/>
    <dgm:cxn modelId="{7A7A35D6-A4EC-4BD1-86EF-420C509093BB}" type="presParOf" srcId="{C98E7534-7B77-4DE7-B6E0-215B2FDFBAFA}" destId="{386356DB-8CCC-4CAC-8297-F15C0025E563}" srcOrd="0" destOrd="0" presId="urn:microsoft.com/office/officeart/2018/2/layout/IconLabelList"/>
    <dgm:cxn modelId="{4B692A8E-0DAC-4FE2-A907-4C2F0090B737}" type="presParOf" srcId="{C98E7534-7B77-4DE7-B6E0-215B2FDFBAFA}" destId="{434D8D4A-58A6-4B28-9B22-C8DE3C099E8F}" srcOrd="1" destOrd="0" presId="urn:microsoft.com/office/officeart/2018/2/layout/IconLabelList"/>
    <dgm:cxn modelId="{F042B90A-200C-4E47-B17F-3C719D89AEFD}" type="presParOf" srcId="{C98E7534-7B77-4DE7-B6E0-215B2FDFBAFA}" destId="{D337865F-7458-4542-90D7-9A798C7A9F86}" srcOrd="2" destOrd="0" presId="urn:microsoft.com/office/officeart/2018/2/layout/IconLabelList"/>
    <dgm:cxn modelId="{531CCAD1-A0CC-48D6-B1A9-4C0327B42F25}" type="presParOf" srcId="{03227368-62FB-48EA-9F5E-784E77835348}" destId="{8D54F796-7C0D-4A69-A55B-911EBCA7E34A}" srcOrd="3" destOrd="0" presId="urn:microsoft.com/office/officeart/2018/2/layout/IconLabelList"/>
    <dgm:cxn modelId="{8D8C4B88-67E7-4321-9F0E-15C94F1B9688}" type="presParOf" srcId="{03227368-62FB-48EA-9F5E-784E77835348}" destId="{B166334B-FE10-40C2-9F1D-CF5E0DF2311F}" srcOrd="4" destOrd="0" presId="urn:microsoft.com/office/officeart/2018/2/layout/IconLabelList"/>
    <dgm:cxn modelId="{44E93E7A-A797-41FB-AECE-0C668D372E50}" type="presParOf" srcId="{B166334B-FE10-40C2-9F1D-CF5E0DF2311F}" destId="{DBD781AA-53AC-4930-8ECE-03AA0BA71D94}" srcOrd="0" destOrd="0" presId="urn:microsoft.com/office/officeart/2018/2/layout/IconLabelList"/>
    <dgm:cxn modelId="{0FFF1188-630E-49FE-AAE8-341D209632BE}" type="presParOf" srcId="{B166334B-FE10-40C2-9F1D-CF5E0DF2311F}" destId="{928F1470-E36A-4C26-B5A3-F237ABB0C11A}" srcOrd="1" destOrd="0" presId="urn:microsoft.com/office/officeart/2018/2/layout/IconLabelList"/>
    <dgm:cxn modelId="{9BE07EE1-361E-4B72-B832-1DA84387262F}" type="presParOf" srcId="{B166334B-FE10-40C2-9F1D-CF5E0DF2311F}" destId="{1E077281-0942-4EA4-81F3-CD29761665C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DB0FB-4E6B-4323-AEA7-CB4B8F5603F6}">
      <dsp:nvSpPr>
        <dsp:cNvPr id="0" name=""/>
        <dsp:cNvSpPr/>
      </dsp:nvSpPr>
      <dsp:spPr>
        <a:xfrm>
          <a:off x="950533" y="514326"/>
          <a:ext cx="1104086" cy="11040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886CC4-9DF8-4EF5-BE95-86EC011752FF}">
      <dsp:nvSpPr>
        <dsp:cNvPr id="0" name=""/>
        <dsp:cNvSpPr/>
      </dsp:nvSpPr>
      <dsp:spPr>
        <a:xfrm>
          <a:off x="275813" y="2011923"/>
          <a:ext cx="2453525"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a:t>Reduce energy consumption</a:t>
          </a:r>
          <a:endParaRPr lang="en-US" sz="1700" kern="1200"/>
        </a:p>
      </dsp:txBody>
      <dsp:txXfrm>
        <a:off x="275813" y="2011923"/>
        <a:ext cx="2453525" cy="1125000"/>
      </dsp:txXfrm>
    </dsp:sp>
    <dsp:sp modelId="{386356DB-8CCC-4CAC-8297-F15C0025E563}">
      <dsp:nvSpPr>
        <dsp:cNvPr id="0" name=""/>
        <dsp:cNvSpPr/>
      </dsp:nvSpPr>
      <dsp:spPr>
        <a:xfrm>
          <a:off x="3833425" y="514326"/>
          <a:ext cx="1104086" cy="11040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37865F-7458-4542-90D7-9A798C7A9F86}">
      <dsp:nvSpPr>
        <dsp:cNvPr id="0" name=""/>
        <dsp:cNvSpPr/>
      </dsp:nvSpPr>
      <dsp:spPr>
        <a:xfrm>
          <a:off x="3158706" y="2011923"/>
          <a:ext cx="2453525"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a:t>Excessive energy stored in battery which can be utilised afterwards.</a:t>
          </a:r>
          <a:endParaRPr lang="en-US" sz="1700" kern="1200"/>
        </a:p>
      </dsp:txBody>
      <dsp:txXfrm>
        <a:off x="3158706" y="2011923"/>
        <a:ext cx="2453525" cy="1125000"/>
      </dsp:txXfrm>
    </dsp:sp>
    <dsp:sp modelId="{DBD781AA-53AC-4930-8ECE-03AA0BA71D94}">
      <dsp:nvSpPr>
        <dsp:cNvPr id="0" name=""/>
        <dsp:cNvSpPr/>
      </dsp:nvSpPr>
      <dsp:spPr>
        <a:xfrm>
          <a:off x="6716318" y="514326"/>
          <a:ext cx="1104086" cy="11040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077281-0942-4EA4-81F3-CD29761665CA}">
      <dsp:nvSpPr>
        <dsp:cNvPr id="0" name=""/>
        <dsp:cNvSpPr/>
      </dsp:nvSpPr>
      <dsp:spPr>
        <a:xfrm>
          <a:off x="6041598" y="2011923"/>
          <a:ext cx="2453525"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IN" sz="1600" kern="1200"/>
            <a:t>If energy control implemented on front wheels means reduce fuel consumption and reduce emission </a:t>
          </a:r>
          <a:endParaRPr lang="en-US" sz="1600" kern="1200"/>
        </a:p>
      </dsp:txBody>
      <dsp:txXfrm>
        <a:off x="6041598" y="2011923"/>
        <a:ext cx="2453525" cy="112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EECBC585-F872-4515-A397-82630D22B754}" type="datetimeFigureOut">
              <a:rPr lang="en-IN" smtClean="0"/>
              <a:t>07-10-2020</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69EB1F60-B64A-45CE-9BDC-518105C495F9}"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6894760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CBC585-F872-4515-A397-82630D22B754}"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B1F60-B64A-45CE-9BDC-518105C495F9}" type="slidenum">
              <a:rPr lang="en-IN" smtClean="0"/>
              <a:t>‹#›</a:t>
            </a:fld>
            <a:endParaRPr lang="en-IN"/>
          </a:p>
        </p:txBody>
      </p:sp>
    </p:spTree>
    <p:extLst>
      <p:ext uri="{BB962C8B-B14F-4D97-AF65-F5344CB8AC3E}">
        <p14:creationId xmlns:p14="http://schemas.microsoft.com/office/powerpoint/2010/main" val="297100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BC585-F872-4515-A397-82630D22B754}" type="datetimeFigureOut">
              <a:rPr lang="en-IN" smtClean="0"/>
              <a:t>07-10-2020</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69EB1F60-B64A-45CE-9BDC-518105C495F9}"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92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CBC585-F872-4515-A397-82630D22B754}"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B1F60-B64A-45CE-9BDC-518105C495F9}" type="slidenum">
              <a:rPr lang="en-IN" smtClean="0"/>
              <a:t>‹#›</a:t>
            </a:fld>
            <a:endParaRPr lang="en-IN"/>
          </a:p>
        </p:txBody>
      </p:sp>
    </p:spTree>
    <p:extLst>
      <p:ext uri="{BB962C8B-B14F-4D97-AF65-F5344CB8AC3E}">
        <p14:creationId xmlns:p14="http://schemas.microsoft.com/office/powerpoint/2010/main" val="4034911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EECBC585-F872-4515-A397-82630D22B754}" type="datetimeFigureOut">
              <a:rPr lang="en-IN" smtClean="0"/>
              <a:t>07-10-2020</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69EB1F60-B64A-45CE-9BDC-518105C495F9}"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6765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CBC585-F872-4515-A397-82630D22B754}" type="datetimeFigureOut">
              <a:rPr lang="en-IN" smtClean="0"/>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B1F60-B64A-45CE-9BDC-518105C495F9}" type="slidenum">
              <a:rPr lang="en-IN" smtClean="0"/>
              <a:t>‹#›</a:t>
            </a:fld>
            <a:endParaRPr lang="en-IN"/>
          </a:p>
        </p:txBody>
      </p:sp>
    </p:spTree>
    <p:extLst>
      <p:ext uri="{BB962C8B-B14F-4D97-AF65-F5344CB8AC3E}">
        <p14:creationId xmlns:p14="http://schemas.microsoft.com/office/powerpoint/2010/main" val="141956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CBC585-F872-4515-A397-82630D22B754}" type="datetimeFigureOut">
              <a:rPr lang="en-IN" smtClean="0"/>
              <a:t>07-10-2020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B1F60-B64A-45CE-9BDC-518105C495F9}" type="slidenum">
              <a:rPr lang="en-IN" smtClean="0"/>
              <a:t>‹#›</a:t>
            </a:fld>
            <a:endParaRPr lang="en-IN"/>
          </a:p>
        </p:txBody>
      </p:sp>
    </p:spTree>
    <p:extLst>
      <p:ext uri="{BB962C8B-B14F-4D97-AF65-F5344CB8AC3E}">
        <p14:creationId xmlns:p14="http://schemas.microsoft.com/office/powerpoint/2010/main" val="65615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CBC585-F872-4515-A397-82630D22B754}" type="datetimeFigureOut">
              <a:rPr lang="en-IN" smtClean="0"/>
              <a:t>07-10-2020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B1F60-B64A-45CE-9BDC-518105C495F9}" type="slidenum">
              <a:rPr lang="en-IN" smtClean="0"/>
              <a:t>‹#›</a:t>
            </a:fld>
            <a:endParaRPr lang="en-IN"/>
          </a:p>
        </p:txBody>
      </p:sp>
    </p:spTree>
    <p:extLst>
      <p:ext uri="{BB962C8B-B14F-4D97-AF65-F5344CB8AC3E}">
        <p14:creationId xmlns:p14="http://schemas.microsoft.com/office/powerpoint/2010/main" val="171802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EECBC585-F872-4515-A397-82630D22B754}" type="datetimeFigureOut">
              <a:rPr lang="en-IN" smtClean="0"/>
              <a:t>07-10-2020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B1F60-B64A-45CE-9BDC-518105C495F9}" type="slidenum">
              <a:rPr lang="en-IN" smtClean="0"/>
              <a:t>‹#›</a:t>
            </a:fld>
            <a:endParaRPr lang="en-IN"/>
          </a:p>
        </p:txBody>
      </p:sp>
    </p:spTree>
    <p:extLst>
      <p:ext uri="{BB962C8B-B14F-4D97-AF65-F5344CB8AC3E}">
        <p14:creationId xmlns:p14="http://schemas.microsoft.com/office/powerpoint/2010/main" val="2281338889"/>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EECBC585-F872-4515-A397-82630D22B754}" type="datetimeFigureOut">
              <a:rPr lang="en-IN" smtClean="0"/>
              <a:t>07-10-2020</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69EB1F60-B64A-45CE-9BDC-518105C495F9}" type="slidenum">
              <a:rPr lang="en-IN" smtClean="0"/>
              <a:t>‹#›</a:t>
            </a:fld>
            <a:endParaRPr lang="en-IN"/>
          </a:p>
        </p:txBody>
      </p:sp>
    </p:spTree>
    <p:extLst>
      <p:ext uri="{BB962C8B-B14F-4D97-AF65-F5344CB8AC3E}">
        <p14:creationId xmlns:p14="http://schemas.microsoft.com/office/powerpoint/2010/main" val="2907284182"/>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EECBC585-F872-4515-A397-82630D22B754}" type="datetimeFigureOut">
              <a:rPr lang="en-IN" smtClean="0"/>
              <a:t>07-10-2020</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69EB1F60-B64A-45CE-9BDC-518105C495F9}" type="slidenum">
              <a:rPr lang="en-IN" smtClean="0"/>
              <a:t>‹#›</a:t>
            </a:fld>
            <a:endParaRPr lang="en-IN"/>
          </a:p>
        </p:txBody>
      </p:sp>
    </p:spTree>
    <p:extLst>
      <p:ext uri="{BB962C8B-B14F-4D97-AF65-F5344CB8AC3E}">
        <p14:creationId xmlns:p14="http://schemas.microsoft.com/office/powerpoint/2010/main" val="82453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EECBC585-F872-4515-A397-82630D22B754}" type="datetimeFigureOut">
              <a:rPr lang="en-IN" smtClean="0"/>
              <a:t>07-10-2020</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69EB1F60-B64A-45CE-9BDC-518105C495F9}"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4564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ciencedirect.com/topics/engineering/plug-in-hybrid-electric-vehicle"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4A62ED5-69F8-4A9A-959F-BDFA4CB00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24" y="3175"/>
            <a:ext cx="12145034"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1">
              <a:lumMod val="40000"/>
              <a:lumOff val="60000"/>
            </a:schemeClr>
          </a:solidFill>
          <a:ln>
            <a:noFill/>
          </a:ln>
        </p:spPr>
      </p:sp>
      <p:sp>
        <p:nvSpPr>
          <p:cNvPr id="78" name="Freeform 9">
            <a:extLst>
              <a:ext uri="{FF2B5EF4-FFF2-40B4-BE49-F238E27FC236}">
                <a16:creationId xmlns:a16="http://schemas.microsoft.com/office/drawing/2014/main" id="{1E1E0581-3B45-45FA-909D-956C5BA8C3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24" y="3175"/>
            <a:ext cx="12145034"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lumMod val="40000"/>
              <a:lumOff val="60000"/>
            </a:schemeClr>
          </a:solidFill>
          <a:ln>
            <a:noFill/>
          </a:ln>
        </p:spPr>
      </p:sp>
      <p:sp>
        <p:nvSpPr>
          <p:cNvPr id="14" name="Freeform 13">
            <a:extLst>
              <a:ext uri="{FF2B5EF4-FFF2-40B4-BE49-F238E27FC236}">
                <a16:creationId xmlns:a16="http://schemas.microsoft.com/office/drawing/2014/main" id="{05474103-4A93-4198-B2FA-45EC74FD5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798" y="0"/>
            <a:ext cx="1215136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1">
              <a:lumMod val="20000"/>
              <a:lumOff val="80000"/>
            </a:schemeClr>
          </a:solidFill>
          <a:ln>
            <a:noFill/>
          </a:ln>
        </p:spPr>
      </p:sp>
      <p:sp>
        <p:nvSpPr>
          <p:cNvPr id="79" name="Rectangle 15">
            <a:extLst>
              <a:ext uri="{FF2B5EF4-FFF2-40B4-BE49-F238E27FC236}">
                <a16:creationId xmlns:a16="http://schemas.microsoft.com/office/drawing/2014/main" id="{59A34BDC-A3E7-4317-A652-4C711537E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419" y="0"/>
            <a:ext cx="753770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201EC-DF05-4B6F-834C-9C18296EBDF6}"/>
              </a:ext>
            </a:extLst>
          </p:cNvPr>
          <p:cNvSpPr>
            <a:spLocks noGrp="1"/>
          </p:cNvSpPr>
          <p:nvPr>
            <p:ph type="ctrTitle"/>
          </p:nvPr>
        </p:nvSpPr>
        <p:spPr>
          <a:xfrm>
            <a:off x="5304487" y="643467"/>
            <a:ext cx="6253571" cy="3379894"/>
          </a:xfrm>
        </p:spPr>
        <p:txBody>
          <a:bodyPr anchor="b">
            <a:normAutofit/>
          </a:bodyPr>
          <a:lstStyle/>
          <a:p>
            <a:pPr>
              <a:lnSpc>
                <a:spcPct val="95000"/>
              </a:lnSpc>
            </a:pPr>
            <a:r>
              <a:rPr lang="en-IN" sz="5400">
                <a:solidFill>
                  <a:schemeClr val="tx2">
                    <a:lumMod val="75000"/>
                    <a:lumOff val="25000"/>
                  </a:schemeClr>
                </a:solidFill>
              </a:rPr>
              <a:t>Energy Management On Hybrid Electric Vehicle (HEV)</a:t>
            </a:r>
          </a:p>
        </p:txBody>
      </p:sp>
      <p:sp>
        <p:nvSpPr>
          <p:cNvPr id="3" name="Subtitle 2">
            <a:extLst>
              <a:ext uri="{FF2B5EF4-FFF2-40B4-BE49-F238E27FC236}">
                <a16:creationId xmlns:a16="http://schemas.microsoft.com/office/drawing/2014/main" id="{A3F3ADF6-C743-4876-BD36-DC641841BE12}"/>
              </a:ext>
            </a:extLst>
          </p:cNvPr>
          <p:cNvSpPr>
            <a:spLocks noGrp="1"/>
          </p:cNvSpPr>
          <p:nvPr>
            <p:ph type="subTitle" idx="1"/>
          </p:nvPr>
        </p:nvSpPr>
        <p:spPr>
          <a:xfrm>
            <a:off x="5313709" y="4470840"/>
            <a:ext cx="6244349" cy="1743693"/>
          </a:xfrm>
        </p:spPr>
        <p:txBody>
          <a:bodyPr anchor="t">
            <a:normAutofit/>
          </a:bodyPr>
          <a:lstStyle/>
          <a:p>
            <a:r>
              <a:rPr lang="en-IN" sz="2400">
                <a:solidFill>
                  <a:schemeClr val="tx2">
                    <a:lumMod val="75000"/>
                    <a:lumOff val="25000"/>
                  </a:schemeClr>
                </a:solidFill>
              </a:rPr>
              <a:t>Name: Abhishek Kakkar</a:t>
            </a:r>
          </a:p>
          <a:p>
            <a:r>
              <a:rPr lang="en-IN" sz="2400">
                <a:solidFill>
                  <a:schemeClr val="tx2">
                    <a:lumMod val="75000"/>
                    <a:lumOff val="25000"/>
                  </a:schemeClr>
                </a:solidFill>
              </a:rPr>
              <a:t>Student ID: S3827314 </a:t>
            </a:r>
          </a:p>
          <a:p>
            <a:endParaRPr lang="en-IN" sz="2400">
              <a:solidFill>
                <a:schemeClr val="tx2">
                  <a:lumMod val="75000"/>
                  <a:lumOff val="25000"/>
                </a:schemeClr>
              </a:solidFill>
            </a:endParaRPr>
          </a:p>
        </p:txBody>
      </p:sp>
      <p:cxnSp>
        <p:nvCxnSpPr>
          <p:cNvPr id="80" name="Straight Connector 17">
            <a:extLst>
              <a:ext uri="{FF2B5EF4-FFF2-40B4-BE49-F238E27FC236}">
                <a16:creationId xmlns:a16="http://schemas.microsoft.com/office/drawing/2014/main" id="{9EBAABD3-7850-4600-BF15-44633214A8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8564" y="0"/>
            <a:ext cx="0" cy="685800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5FFF46-7665-4A66-A43B-FEE4EA3347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8324" y="422855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76398418-219A-45C5-B8E6-0285C0933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183" y="5385662"/>
            <a:ext cx="3609975"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114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877858-43DB-478C-BC84-9DACF1A1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0DEC0-2CB5-4AB9-818B-8E1A5847C612}"/>
              </a:ext>
            </a:extLst>
          </p:cNvPr>
          <p:cNvSpPr>
            <a:spLocks noGrp="1"/>
          </p:cNvSpPr>
          <p:nvPr>
            <p:ph type="title"/>
          </p:nvPr>
        </p:nvSpPr>
        <p:spPr>
          <a:xfrm>
            <a:off x="7852528" y="568345"/>
            <a:ext cx="3851743" cy="1560716"/>
          </a:xfrm>
        </p:spPr>
        <p:txBody>
          <a:bodyPr>
            <a:normAutofit/>
          </a:bodyPr>
          <a:lstStyle/>
          <a:p>
            <a:r>
              <a:rPr lang="en-IN"/>
              <a:t>Introduction	</a:t>
            </a:r>
          </a:p>
        </p:txBody>
      </p:sp>
      <p:pic>
        <p:nvPicPr>
          <p:cNvPr id="5" name="Picture 4" descr="A picture containing clock&#10;&#10;Description automatically generated">
            <a:extLst>
              <a:ext uri="{FF2B5EF4-FFF2-40B4-BE49-F238E27FC236}">
                <a16:creationId xmlns:a16="http://schemas.microsoft.com/office/drawing/2014/main" id="{71F8B14F-B5F8-4D92-A06B-9E34CDD58BAC}"/>
              </a:ext>
            </a:extLst>
          </p:cNvPr>
          <p:cNvPicPr>
            <a:picLocks noChangeAspect="1"/>
          </p:cNvPicPr>
          <p:nvPr/>
        </p:nvPicPr>
        <p:blipFill rotWithShape="1">
          <a:blip r:embed="rId2">
            <a:extLst>
              <a:ext uri="{28A0092B-C50C-407E-A947-70E740481C1C}">
                <a14:useLocalDpi xmlns:a14="http://schemas.microsoft.com/office/drawing/2010/main" val="0"/>
              </a:ext>
            </a:extLst>
          </a:blip>
          <a:srcRect l="4832" t="5961" b="-5961"/>
          <a:stretch/>
        </p:blipFill>
        <p:spPr>
          <a:xfrm>
            <a:off x="487729" y="2008865"/>
            <a:ext cx="7044287" cy="3479167"/>
          </a:xfrm>
          <a:prstGeom prst="rect">
            <a:avLst/>
          </a:prstGeom>
        </p:spPr>
      </p:pic>
      <p:cxnSp>
        <p:nvCxnSpPr>
          <p:cNvPr id="12" name="Straight Connector 11">
            <a:extLst>
              <a:ext uri="{FF2B5EF4-FFF2-40B4-BE49-F238E27FC236}">
                <a16:creationId xmlns:a16="http://schemas.microsoft.com/office/drawing/2014/main" id="{D4170ABC-ADB2-4391-89AD-49DF2FC599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CA9C20-27EE-4E74-AE0A-328BC6D59896}"/>
              </a:ext>
            </a:extLst>
          </p:cNvPr>
          <p:cNvSpPr>
            <a:spLocks noGrp="1"/>
          </p:cNvSpPr>
          <p:nvPr>
            <p:ph idx="1"/>
          </p:nvPr>
        </p:nvSpPr>
        <p:spPr>
          <a:xfrm>
            <a:off x="7852528" y="2438399"/>
            <a:ext cx="3851743" cy="3661955"/>
          </a:xfrm>
        </p:spPr>
        <p:txBody>
          <a:bodyPr>
            <a:normAutofit/>
          </a:bodyPr>
          <a:lstStyle/>
          <a:p>
            <a:pPr>
              <a:lnSpc>
                <a:spcPct val="101000"/>
              </a:lnSpc>
            </a:pPr>
            <a:r>
              <a:rPr lang="en-IN"/>
              <a:t>HEV (Hybrid Electric Vehicle) is the future of automobile industry but it is still behind to achieve the goal needed.</a:t>
            </a:r>
          </a:p>
          <a:p>
            <a:pPr>
              <a:lnSpc>
                <a:spcPct val="101000"/>
              </a:lnSpc>
            </a:pPr>
            <a:r>
              <a:rPr lang="en-IN"/>
              <a:t>Improve fuel economy and reduce emission of harmful gases from HEV.</a:t>
            </a:r>
          </a:p>
          <a:p>
            <a:pPr>
              <a:lnSpc>
                <a:spcPct val="101000"/>
              </a:lnSpc>
            </a:pPr>
            <a:r>
              <a:rPr lang="en-IN"/>
              <a:t>Reduce energy consumption of HEV and increase life of battery. </a:t>
            </a:r>
          </a:p>
          <a:p>
            <a:pPr>
              <a:lnSpc>
                <a:spcPct val="101000"/>
              </a:lnSpc>
            </a:pPr>
            <a:endParaRPr lang="en-IN"/>
          </a:p>
          <a:p>
            <a:pPr>
              <a:lnSpc>
                <a:spcPct val="101000"/>
              </a:lnSpc>
            </a:pPr>
            <a:endParaRPr lang="en-IN"/>
          </a:p>
        </p:txBody>
      </p:sp>
      <p:sp>
        <p:nvSpPr>
          <p:cNvPr id="6" name="TextBox 5">
            <a:extLst>
              <a:ext uri="{FF2B5EF4-FFF2-40B4-BE49-F238E27FC236}">
                <a16:creationId xmlns:a16="http://schemas.microsoft.com/office/drawing/2014/main" id="{B2F538DD-3193-4D53-A47E-D845B2B02BCF}"/>
              </a:ext>
            </a:extLst>
          </p:cNvPr>
          <p:cNvSpPr txBox="1"/>
          <p:nvPr/>
        </p:nvSpPr>
        <p:spPr>
          <a:xfrm>
            <a:off x="800101" y="5600700"/>
            <a:ext cx="6564698" cy="646331"/>
          </a:xfrm>
          <a:prstGeom prst="rect">
            <a:avLst/>
          </a:prstGeom>
          <a:noFill/>
        </p:spPr>
        <p:txBody>
          <a:bodyPr wrap="square" rtlCol="0">
            <a:spAutoFit/>
          </a:bodyPr>
          <a:lstStyle/>
          <a:p>
            <a:r>
              <a:rPr lang="en-IN">
                <a:solidFill>
                  <a:srgbClr val="85C4D2"/>
                </a:solidFill>
                <a:hlinkClick r:id="rId3">
                  <a:extLst>
                    <a:ext uri="{A12FA001-AC4F-418D-AE19-62706E023703}">
                      <ahyp:hlinkClr xmlns:ahyp="http://schemas.microsoft.com/office/drawing/2018/hyperlinkcolor" val="tx"/>
                    </a:ext>
                  </a:extLst>
                </a:hlinkClick>
              </a:rPr>
              <a:t>https://www.sciencedirect.com/topics/engineering/plug-in-hybrid-electric-vehicle</a:t>
            </a:r>
            <a:endParaRPr lang="en-IN"/>
          </a:p>
        </p:txBody>
      </p:sp>
    </p:spTree>
    <p:extLst>
      <p:ext uri="{BB962C8B-B14F-4D97-AF65-F5344CB8AC3E}">
        <p14:creationId xmlns:p14="http://schemas.microsoft.com/office/powerpoint/2010/main" val="322791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0369B00-E29B-4BE1-9B97-31C4628C3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5CC4A-D1B9-4A20-A4E6-A3EF3ADB9B93}"/>
              </a:ext>
            </a:extLst>
          </p:cNvPr>
          <p:cNvSpPr>
            <a:spLocks noGrp="1"/>
          </p:cNvSpPr>
          <p:nvPr>
            <p:ph type="title"/>
          </p:nvPr>
        </p:nvSpPr>
        <p:spPr>
          <a:xfrm>
            <a:off x="6400800" y="568345"/>
            <a:ext cx="5303471" cy="1560716"/>
          </a:xfrm>
        </p:spPr>
        <p:txBody>
          <a:bodyPr>
            <a:normAutofit/>
          </a:bodyPr>
          <a:lstStyle/>
          <a:p>
            <a:r>
              <a:rPr lang="en-IN"/>
              <a:t>Literature Review</a:t>
            </a:r>
          </a:p>
        </p:txBody>
      </p:sp>
      <p:pic>
        <p:nvPicPr>
          <p:cNvPr id="5" name="Picture 4" descr="A screenshot of a cell phone&#10;&#10;Description automatically generated">
            <a:extLst>
              <a:ext uri="{FF2B5EF4-FFF2-40B4-BE49-F238E27FC236}">
                <a16:creationId xmlns:a16="http://schemas.microsoft.com/office/drawing/2014/main" id="{F90CD965-72C0-4BDF-BFF8-50F1E7000AA3}"/>
              </a:ext>
            </a:extLst>
          </p:cNvPr>
          <p:cNvPicPr>
            <a:picLocks noChangeAspect="1"/>
          </p:cNvPicPr>
          <p:nvPr/>
        </p:nvPicPr>
        <p:blipFill rotWithShape="1">
          <a:blip r:embed="rId2">
            <a:extLst>
              <a:ext uri="{28A0092B-C50C-407E-A947-70E740481C1C}">
                <a14:useLocalDpi xmlns:a14="http://schemas.microsoft.com/office/drawing/2010/main" val="0"/>
              </a:ext>
            </a:extLst>
          </a:blip>
          <a:srcRect l="-1" t="52442" r="-1" b="1166"/>
          <a:stretch/>
        </p:blipFill>
        <p:spPr>
          <a:xfrm>
            <a:off x="484588" y="1234470"/>
            <a:ext cx="5611412" cy="3833252"/>
          </a:xfrm>
          <a:prstGeom prst="rect">
            <a:avLst/>
          </a:prstGeom>
        </p:spPr>
      </p:pic>
      <p:cxnSp>
        <p:nvCxnSpPr>
          <p:cNvPr id="26" name="Straight Connector 25">
            <a:extLst>
              <a:ext uri="{FF2B5EF4-FFF2-40B4-BE49-F238E27FC236}">
                <a16:creationId xmlns:a16="http://schemas.microsoft.com/office/drawing/2014/main" id="{783650ED-89BE-40BA-B6D5-FB00064D42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00800" y="2176009"/>
            <a:ext cx="53034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C72FA4-0A5B-4797-A4C6-1C4C9361763F}"/>
              </a:ext>
            </a:extLst>
          </p:cNvPr>
          <p:cNvSpPr>
            <a:spLocks noGrp="1"/>
          </p:cNvSpPr>
          <p:nvPr>
            <p:ph idx="1"/>
          </p:nvPr>
        </p:nvSpPr>
        <p:spPr>
          <a:xfrm>
            <a:off x="6400800" y="2438400"/>
            <a:ext cx="5303471" cy="3651504"/>
          </a:xfrm>
        </p:spPr>
        <p:txBody>
          <a:bodyPr>
            <a:normAutofit fontScale="85000" lnSpcReduction="10000"/>
          </a:bodyPr>
          <a:lstStyle/>
          <a:p>
            <a:r>
              <a:rPr lang="en-IN" sz="1900"/>
              <a:t>The research on energy management system can be divided into two categories, the first is rule-based energy management strategy and second optimized energy management strategy (which is in theory) [1].</a:t>
            </a:r>
          </a:p>
          <a:p>
            <a:r>
              <a:rPr lang="en-IN" sz="1900"/>
              <a:t>Rule based energy management work on Regenerative braking System [2].</a:t>
            </a:r>
          </a:p>
          <a:p>
            <a:r>
              <a:rPr lang="en-IN" sz="1900"/>
              <a:t>Electric Variable Transmission(EVT). EVT possesses multiple mechanical ports and electrical ports and the energy conversion mode is more flexible than power coupling mechanism in the traditional Vehicle[2].</a:t>
            </a:r>
          </a:p>
          <a:p>
            <a:r>
              <a:rPr lang="en-IN" sz="1900"/>
              <a:t>Control strategy on rear wheel. This proposed regenerative braking control  strategy can achieve recovery energy up to 28.29% [3].</a:t>
            </a:r>
          </a:p>
          <a:p>
            <a:endParaRPr lang="en-IN" sz="1900"/>
          </a:p>
        </p:txBody>
      </p:sp>
    </p:spTree>
    <p:extLst>
      <p:ext uri="{BB962C8B-B14F-4D97-AF65-F5344CB8AC3E}">
        <p14:creationId xmlns:p14="http://schemas.microsoft.com/office/powerpoint/2010/main" val="103444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DB6FEF-2505-46DD-98AA-E6F0013E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8A450A7B-228C-4101-8701-8725F6D48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24" y="3175"/>
            <a:ext cx="12145034"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1">
              <a:lumMod val="40000"/>
              <a:lumOff val="60000"/>
            </a:schemeClr>
          </a:solidFill>
          <a:ln>
            <a:noFill/>
          </a:ln>
        </p:spPr>
      </p:sp>
      <p:sp>
        <p:nvSpPr>
          <p:cNvPr id="28" name="Freeform 9">
            <a:extLst>
              <a:ext uri="{FF2B5EF4-FFF2-40B4-BE49-F238E27FC236}">
                <a16:creationId xmlns:a16="http://schemas.microsoft.com/office/drawing/2014/main" id="{7A601649-7DA5-4AA2-8711-0963D83A1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24" y="3175"/>
            <a:ext cx="12145034"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lumMod val="40000"/>
              <a:lumOff val="60000"/>
            </a:schemeClr>
          </a:solidFill>
          <a:ln>
            <a:noFill/>
          </a:ln>
        </p:spPr>
      </p:sp>
      <p:sp>
        <p:nvSpPr>
          <p:cNvPr id="30" name="Freeform 13">
            <a:extLst>
              <a:ext uri="{FF2B5EF4-FFF2-40B4-BE49-F238E27FC236}">
                <a16:creationId xmlns:a16="http://schemas.microsoft.com/office/drawing/2014/main" id="{4BF06320-21C2-4178-97BE-A72378A8A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798" y="0"/>
            <a:ext cx="1215136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1">
              <a:lumMod val="20000"/>
              <a:lumOff val="80000"/>
            </a:schemeClr>
          </a:solidFill>
          <a:ln>
            <a:noFill/>
          </a:ln>
        </p:spPr>
      </p:sp>
      <p:sp>
        <p:nvSpPr>
          <p:cNvPr id="32" name="Rectangle 31">
            <a:extLst>
              <a:ext uri="{FF2B5EF4-FFF2-40B4-BE49-F238E27FC236}">
                <a16:creationId xmlns:a16="http://schemas.microsoft.com/office/drawing/2014/main" id="{78DB0209-038A-4BBB-846F-FF25A7C168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419" y="0"/>
            <a:ext cx="753770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18250-4F14-47A1-89A5-94E52D4C4630}"/>
              </a:ext>
            </a:extLst>
          </p:cNvPr>
          <p:cNvSpPr>
            <a:spLocks noGrp="1"/>
          </p:cNvSpPr>
          <p:nvPr>
            <p:ph type="title"/>
          </p:nvPr>
        </p:nvSpPr>
        <p:spPr>
          <a:xfrm>
            <a:off x="5140960" y="568345"/>
            <a:ext cx="6563311" cy="1560716"/>
          </a:xfrm>
        </p:spPr>
        <p:txBody>
          <a:bodyPr>
            <a:normAutofit/>
          </a:bodyPr>
          <a:lstStyle/>
          <a:p>
            <a:r>
              <a:rPr lang="en-IN"/>
              <a:t>Research Gaps</a:t>
            </a:r>
          </a:p>
        </p:txBody>
      </p:sp>
      <p:cxnSp>
        <p:nvCxnSpPr>
          <p:cNvPr id="34" name="Straight Connector 33">
            <a:extLst>
              <a:ext uri="{FF2B5EF4-FFF2-40B4-BE49-F238E27FC236}">
                <a16:creationId xmlns:a16="http://schemas.microsoft.com/office/drawing/2014/main" id="{1B896C34-214C-4AF6-8B1F-ACB10F0BF0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40960" y="225751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0040C4-E078-459B-B0E0-FC79E21C540C}"/>
              </a:ext>
            </a:extLst>
          </p:cNvPr>
          <p:cNvSpPr>
            <a:spLocks noGrp="1"/>
          </p:cNvSpPr>
          <p:nvPr>
            <p:ph idx="1"/>
          </p:nvPr>
        </p:nvSpPr>
        <p:spPr>
          <a:xfrm>
            <a:off x="5140960" y="2438400"/>
            <a:ext cx="6563311" cy="3651504"/>
          </a:xfrm>
        </p:spPr>
        <p:txBody>
          <a:bodyPr>
            <a:normAutofit/>
          </a:bodyPr>
          <a:lstStyle/>
          <a:p>
            <a:r>
              <a:rPr lang="en-IN"/>
              <a:t>When the braking process completes, the engine should increase the speed to drive the vehicle.</a:t>
            </a:r>
          </a:p>
          <a:p>
            <a:r>
              <a:rPr lang="en-IN"/>
              <a:t>When the vehicle is in hybrid mode brake should disengage to save energy.</a:t>
            </a:r>
          </a:p>
          <a:p>
            <a:r>
              <a:rPr lang="en-IN"/>
              <a:t>Regenerative braking control strategy implementation on front wheel.</a:t>
            </a:r>
          </a:p>
          <a:p>
            <a:pPr marL="0" indent="0">
              <a:buNone/>
            </a:pPr>
            <a:endParaRPr lang="en-IN"/>
          </a:p>
        </p:txBody>
      </p:sp>
    </p:spTree>
    <p:extLst>
      <p:ext uri="{BB962C8B-B14F-4D97-AF65-F5344CB8AC3E}">
        <p14:creationId xmlns:p14="http://schemas.microsoft.com/office/powerpoint/2010/main" val="422933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7017-267F-4541-8C46-D0119CBCDF6D}"/>
              </a:ext>
            </a:extLst>
          </p:cNvPr>
          <p:cNvSpPr>
            <a:spLocks noGrp="1"/>
          </p:cNvSpPr>
          <p:nvPr>
            <p:ph type="title"/>
          </p:nvPr>
        </p:nvSpPr>
        <p:spPr>
          <a:xfrm>
            <a:off x="2933700" y="568345"/>
            <a:ext cx="8770571" cy="1560716"/>
          </a:xfrm>
        </p:spPr>
        <p:txBody>
          <a:bodyPr>
            <a:normAutofit/>
          </a:bodyPr>
          <a:lstStyle/>
          <a:p>
            <a:r>
              <a:rPr lang="en-IN"/>
              <a:t>Outcomes</a:t>
            </a:r>
          </a:p>
        </p:txBody>
      </p:sp>
      <p:graphicFrame>
        <p:nvGraphicFramePr>
          <p:cNvPr id="5" name="Content Placeholder 2">
            <a:extLst>
              <a:ext uri="{FF2B5EF4-FFF2-40B4-BE49-F238E27FC236}">
                <a16:creationId xmlns:a16="http://schemas.microsoft.com/office/drawing/2014/main" id="{56F3D291-6878-430D-B7E3-D0AEFBD2F152}"/>
              </a:ext>
            </a:extLst>
          </p:cNvPr>
          <p:cNvGraphicFramePr>
            <a:graphicFrameLocks noGrp="1"/>
          </p:cNvGraphicFramePr>
          <p:nvPr>
            <p:ph idx="1"/>
            <p:extLst>
              <p:ext uri="{D42A27DB-BD31-4B8C-83A1-F6EECF244321}">
                <p14:modId xmlns:p14="http://schemas.microsoft.com/office/powerpoint/2010/main" val="2534901923"/>
              </p:ext>
            </p:extLst>
          </p:nvPr>
        </p:nvGraphicFramePr>
        <p:xfrm>
          <a:off x="2933700" y="2438400"/>
          <a:ext cx="8770938" cy="365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903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DB6FEF-2505-46DD-98AA-E6F0013E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8A450A7B-228C-4101-8701-8725F6D48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24" y="3175"/>
            <a:ext cx="12145034"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1">
              <a:lumMod val="40000"/>
              <a:lumOff val="60000"/>
            </a:schemeClr>
          </a:solidFill>
          <a:ln>
            <a:noFill/>
          </a:ln>
        </p:spPr>
      </p:sp>
      <p:sp>
        <p:nvSpPr>
          <p:cNvPr id="12" name="Freeform 9">
            <a:extLst>
              <a:ext uri="{FF2B5EF4-FFF2-40B4-BE49-F238E27FC236}">
                <a16:creationId xmlns:a16="http://schemas.microsoft.com/office/drawing/2014/main" id="{7A601649-7DA5-4AA2-8711-0963D83A1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24" y="3175"/>
            <a:ext cx="12145034"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lumMod val="40000"/>
              <a:lumOff val="60000"/>
            </a:schemeClr>
          </a:solidFill>
          <a:ln>
            <a:noFill/>
          </a:ln>
        </p:spPr>
      </p:sp>
      <p:sp>
        <p:nvSpPr>
          <p:cNvPr id="14" name="Freeform 13">
            <a:extLst>
              <a:ext uri="{FF2B5EF4-FFF2-40B4-BE49-F238E27FC236}">
                <a16:creationId xmlns:a16="http://schemas.microsoft.com/office/drawing/2014/main" id="{4BF06320-21C2-4178-97BE-A72378A8A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798" y="0"/>
            <a:ext cx="1215136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1">
              <a:lumMod val="20000"/>
              <a:lumOff val="80000"/>
            </a:schemeClr>
          </a:solidFill>
          <a:ln>
            <a:noFill/>
          </a:ln>
        </p:spPr>
      </p:sp>
      <p:sp>
        <p:nvSpPr>
          <p:cNvPr id="16" name="Rectangle 15">
            <a:extLst>
              <a:ext uri="{FF2B5EF4-FFF2-40B4-BE49-F238E27FC236}">
                <a16:creationId xmlns:a16="http://schemas.microsoft.com/office/drawing/2014/main" id="{78DB0209-038A-4BBB-846F-FF25A7C168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419" y="0"/>
            <a:ext cx="753770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DDF49-6EB9-4713-B046-49B78C4708CB}"/>
              </a:ext>
            </a:extLst>
          </p:cNvPr>
          <p:cNvSpPr>
            <a:spLocks noGrp="1"/>
          </p:cNvSpPr>
          <p:nvPr>
            <p:ph type="title"/>
          </p:nvPr>
        </p:nvSpPr>
        <p:spPr>
          <a:xfrm>
            <a:off x="5140960" y="568345"/>
            <a:ext cx="6563311" cy="1560716"/>
          </a:xfrm>
        </p:spPr>
        <p:txBody>
          <a:bodyPr>
            <a:normAutofit/>
          </a:bodyPr>
          <a:lstStyle/>
          <a:p>
            <a:r>
              <a:rPr lang="en-IN"/>
              <a:t>References</a:t>
            </a:r>
          </a:p>
        </p:txBody>
      </p:sp>
      <p:cxnSp>
        <p:nvCxnSpPr>
          <p:cNvPr id="18" name="Straight Connector 17">
            <a:extLst>
              <a:ext uri="{FF2B5EF4-FFF2-40B4-BE49-F238E27FC236}">
                <a16:creationId xmlns:a16="http://schemas.microsoft.com/office/drawing/2014/main" id="{1B896C34-214C-4AF6-8B1F-ACB10F0BF0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40960" y="225751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1FE463-BA27-417C-9A74-1DD22CF0EEA6}"/>
              </a:ext>
            </a:extLst>
          </p:cNvPr>
          <p:cNvSpPr>
            <a:spLocks noGrp="1"/>
          </p:cNvSpPr>
          <p:nvPr>
            <p:ph idx="1"/>
          </p:nvPr>
        </p:nvSpPr>
        <p:spPr>
          <a:xfrm>
            <a:off x="5140960" y="2438400"/>
            <a:ext cx="6563311" cy="3651504"/>
          </a:xfrm>
        </p:spPr>
        <p:txBody>
          <a:bodyPr>
            <a:normAutofit/>
          </a:bodyPr>
          <a:lstStyle/>
          <a:p>
            <a:pPr marL="0" indent="0">
              <a:lnSpc>
                <a:spcPct val="101000"/>
              </a:lnSpc>
              <a:buNone/>
            </a:pPr>
            <a:r>
              <a:rPr lang="en-IN" sz="1900"/>
              <a:t>[1]  N. Zhang, X. Ma and L. </a:t>
            </a:r>
            <a:r>
              <a:rPr lang="en-IN" sz="1900" err="1"/>
              <a:t>Jin</a:t>
            </a:r>
            <a:r>
              <a:rPr lang="en-IN" sz="1900"/>
              <a:t>, "Energy management for parallel HEV based on PMP algorithm," </a:t>
            </a:r>
            <a:r>
              <a:rPr lang="en-IN" sz="1900" i="1"/>
              <a:t>2017 2nd International Conference on Robotics and Automation Engineering (ICRAE)</a:t>
            </a:r>
            <a:r>
              <a:rPr lang="en-IN" sz="1900"/>
              <a:t>, Shanghai, 2017, pp. 177-182</a:t>
            </a:r>
          </a:p>
          <a:p>
            <a:pPr marL="0" indent="0">
              <a:lnSpc>
                <a:spcPct val="101000"/>
              </a:lnSpc>
              <a:buNone/>
            </a:pPr>
            <a:r>
              <a:rPr lang="en-IN" sz="1900"/>
              <a:t>[2] Q. Xu, F. Wang, X. Zhang and S. Cui, "Research on the Efficiency Optimization Control of the Regenerative Braking System of Hybrid Electrical Vehicle Based on Electrical Variable Transmission," in IEEE Access, vol. 7, pp. 116823-116834, 2019</a:t>
            </a:r>
          </a:p>
          <a:p>
            <a:pPr marL="0" indent="0">
              <a:lnSpc>
                <a:spcPct val="101000"/>
              </a:lnSpc>
              <a:buNone/>
            </a:pPr>
            <a:r>
              <a:rPr lang="en-IN" sz="1900"/>
              <a:t>[3] M. </a:t>
            </a:r>
            <a:r>
              <a:rPr lang="en-IN" sz="1900" err="1"/>
              <a:t>Lv</a:t>
            </a:r>
            <a:r>
              <a:rPr lang="en-IN" sz="1900"/>
              <a:t>, Z. Chen, Y. Yang and J. Bi, "Regenerative braking control strategy for a hybrid electric vehicle with rear axle electric drive," 2017 Chinese Automation Congress (CAC), Jinan, 2017</a:t>
            </a:r>
          </a:p>
        </p:txBody>
      </p:sp>
    </p:spTree>
    <p:extLst>
      <p:ext uri="{BB962C8B-B14F-4D97-AF65-F5344CB8AC3E}">
        <p14:creationId xmlns:p14="http://schemas.microsoft.com/office/powerpoint/2010/main" val="271396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7C2D-E8A2-44B4-8162-B6ED9A656011}"/>
              </a:ext>
            </a:extLst>
          </p:cNvPr>
          <p:cNvSpPr>
            <a:spLocks noGrp="1"/>
          </p:cNvSpPr>
          <p:nvPr>
            <p:ph type="title"/>
          </p:nvPr>
        </p:nvSpPr>
        <p:spPr>
          <a:xfrm>
            <a:off x="3166138" y="2744979"/>
            <a:ext cx="5859724" cy="1841715"/>
          </a:xfrm>
        </p:spPr>
        <p:txBody>
          <a:bodyPr>
            <a:normAutofit/>
          </a:bodyPr>
          <a:lstStyle/>
          <a:p>
            <a:r>
              <a:rPr lang="en-IN" sz="6600"/>
              <a:t>Thank You</a:t>
            </a:r>
          </a:p>
        </p:txBody>
      </p:sp>
    </p:spTree>
    <p:extLst>
      <p:ext uri="{BB962C8B-B14F-4D97-AF65-F5344CB8AC3E}">
        <p14:creationId xmlns:p14="http://schemas.microsoft.com/office/powerpoint/2010/main" val="3505225587"/>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Feathered</vt:lpstr>
      <vt:lpstr>Energy Management On Hybrid Electric Vehicle (HEV)</vt:lpstr>
      <vt:lpstr>Introduction </vt:lpstr>
      <vt:lpstr>Literature Review</vt:lpstr>
      <vt:lpstr>Research Gaps</vt:lpstr>
      <vt:lpstr>Outcomes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Management On Hybrid Electric Vehicle (HEV)</dc:title>
  <dc:creator>Abhishek Kakkar</dc:creator>
  <cp:revision>1</cp:revision>
  <dcterms:created xsi:type="dcterms:W3CDTF">2020-08-17T09:57:18Z</dcterms:created>
  <dcterms:modified xsi:type="dcterms:W3CDTF">2020-10-07T07:32:40Z</dcterms:modified>
</cp:coreProperties>
</file>