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0"/>
  </p:notesMasterIdLst>
  <p:sldIdLst>
    <p:sldId id="256" r:id="rId2"/>
    <p:sldId id="257" r:id="rId3"/>
    <p:sldId id="263" r:id="rId4"/>
    <p:sldId id="262" r:id="rId5"/>
    <p:sldId id="259" r:id="rId6"/>
    <p:sldId id="264"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6"/>
    <p:restoredTop sz="81165"/>
  </p:normalViewPr>
  <p:slideViewPr>
    <p:cSldViewPr snapToGrid="0" snapToObjects="1">
      <p:cViewPr>
        <p:scale>
          <a:sx n="107" d="100"/>
          <a:sy n="107" d="100"/>
        </p:scale>
        <p:origin x="76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DC618-0CFB-2344-A2D3-4CE0C51D1ED7}" type="datetimeFigureOut">
              <a:rPr lang="en-US" smtClean="0"/>
              <a:t>9/14/20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1A652-296E-6F4B-A7F4-29053C5398C3}" type="slidenum">
              <a:rPr lang="en-US" smtClean="0"/>
              <a:t>‹#›</a:t>
            </a:fld>
            <a:endParaRPr lang="en-US"/>
          </a:p>
        </p:txBody>
      </p:sp>
    </p:spTree>
    <p:extLst>
      <p:ext uri="{BB962C8B-B14F-4D97-AF65-F5344CB8AC3E}">
        <p14:creationId xmlns:p14="http://schemas.microsoft.com/office/powerpoint/2010/main" val="74596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1</a:t>
            </a:fld>
            <a:endParaRPr lang="en-US"/>
          </a:p>
        </p:txBody>
      </p:sp>
    </p:spTree>
    <p:extLst>
      <p:ext uri="{BB962C8B-B14F-4D97-AF65-F5344CB8AC3E}">
        <p14:creationId xmlns:p14="http://schemas.microsoft.com/office/powerpoint/2010/main" val="199635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•Mixing: Combine and adjust multiple sounds from multiple channels in a music.</a:t>
            </a:r>
          </a:p>
          <a:p>
            <a:r>
              <a:rPr lang="en-US" sz="1200" kern="1200" dirty="0" smtClean="0">
                <a:solidFill>
                  <a:schemeClr val="tx1"/>
                </a:solidFill>
                <a:effectLst/>
                <a:latin typeface="+mn-lt"/>
                <a:ea typeface="+mn-ea"/>
                <a:cs typeface="+mn-cs"/>
              </a:rPr>
              <a:t>•Mastering: Finalizing the mix into its final form and ready for distribution.</a:t>
            </a:r>
          </a:p>
          <a:p>
            <a:endParaRPr lang="en-US" sz="1200"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Music producer must have musical background, construct</a:t>
            </a:r>
            <a:r>
              <a:rPr lang="en-US" sz="1200" kern="1200" baseline="0" dirty="0" smtClean="0">
                <a:solidFill>
                  <a:schemeClr val="tx1"/>
                </a:solidFill>
                <a:effectLst/>
                <a:latin typeface="+mn-lt"/>
                <a:ea typeface="+mn-ea"/>
                <a:cs typeface="+mn-cs"/>
              </a:rPr>
              <a:t> or compose music, engineer sounds in the music, acts as a mixing and mastering engineer.</a:t>
            </a:r>
          </a:p>
          <a:p>
            <a:pPr marL="171450" indent="-171450">
              <a:buFontTx/>
              <a:buChar char="-"/>
            </a:pPr>
            <a:r>
              <a:rPr lang="en-US" sz="1200" kern="1200" baseline="0" dirty="0" smtClean="0">
                <a:solidFill>
                  <a:schemeClr val="tx1"/>
                </a:solidFill>
                <a:effectLst/>
                <a:latin typeface="+mn-lt"/>
                <a:ea typeface="+mn-ea"/>
                <a:cs typeface="+mn-cs"/>
              </a:rPr>
              <a:t>Must able to manage the music, promote, and find your audience to get recognized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indent="-171450">
              <a:buFontTx/>
              <a:buChar char="-"/>
            </a:pPr>
            <a:r>
              <a:rPr lang="en-US" sz="1200" kern="1200" dirty="0" smtClean="0">
                <a:solidFill>
                  <a:schemeClr val="tx1"/>
                </a:solidFill>
                <a:effectLst/>
                <a:latin typeface="+mn-lt"/>
                <a:ea typeface="+mn-ea"/>
                <a:cs typeface="+mn-cs"/>
              </a:rPr>
              <a:t>The goal of mixing is to maximize the sound quality of a of each sound layers in a music and make each balance to one another possible.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Enhances sounds to be as comfortable and consistent as possible.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Applying highness and low pass filter and EQ to each sound layers to make them tonally balanced</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Compressor is used to manipulate the dynamic range of a sound</a:t>
            </a:r>
          </a:p>
          <a:p>
            <a:pPr marL="171450" indent="-171450">
              <a:buFontTx/>
              <a:buChar char="-"/>
            </a:pPr>
            <a:r>
              <a:rPr lang="en-US" sz="1200" kern="1200" dirty="0" smtClean="0">
                <a:solidFill>
                  <a:schemeClr val="tx1"/>
                </a:solidFill>
                <a:effectLst/>
                <a:latin typeface="+mn-lt"/>
                <a:ea typeface="+mn-ea"/>
                <a:cs typeface="+mn-cs"/>
              </a:rPr>
              <a:t>Reverb, delay, modulation, tremolo and all other effects/plugins are use to engineer sounds in a music.</a:t>
            </a:r>
          </a:p>
          <a:p>
            <a:pPr marL="171450" indent="-171450" algn="just">
              <a:buFontTx/>
              <a:buChar char="-"/>
            </a:pPr>
            <a:r>
              <a:rPr lang="en-US" sz="1200" dirty="0" smtClean="0"/>
              <a:t>It is an integral role in music production to maximize sound quality in a music.</a:t>
            </a:r>
          </a:p>
          <a:p>
            <a:pPr marL="171450" indent="-171450" algn="just">
              <a:buFontTx/>
              <a:buChar char="-"/>
            </a:pPr>
            <a:endParaRPr lang="en-US" sz="1200" dirty="0" smtClean="0"/>
          </a:p>
        </p:txBody>
      </p:sp>
      <p:sp>
        <p:nvSpPr>
          <p:cNvPr id="4" name="Slide Number Placeholder 3"/>
          <p:cNvSpPr>
            <a:spLocks noGrp="1"/>
          </p:cNvSpPr>
          <p:nvPr>
            <p:ph type="sldNum" sz="quarter" idx="10"/>
          </p:nvPr>
        </p:nvSpPr>
        <p:spPr/>
        <p:txBody>
          <a:bodyPr/>
          <a:lstStyle/>
          <a:p>
            <a:fld id="{E121A652-296E-6F4B-A7F4-29053C5398C3}" type="slidenum">
              <a:rPr lang="en-US" smtClean="0"/>
              <a:t>2</a:t>
            </a:fld>
            <a:endParaRPr lang="en-US"/>
          </a:p>
        </p:txBody>
      </p:sp>
    </p:spTree>
    <p:extLst>
      <p:ext uri="{BB962C8B-B14F-4D97-AF65-F5344CB8AC3E}">
        <p14:creationId xmlns:p14="http://schemas.microsoft.com/office/powerpoint/2010/main" val="133424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Inexperience to mixing reduce music productivity, quality and time consuming.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Difficulty</a:t>
            </a:r>
            <a:r>
              <a:rPr lang="en-US" baseline="0" dirty="0" smtClean="0"/>
              <a:t> to identify which audio channel that cause the overall audio sounds unsatisfactory. This is a time consuming process.</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Bad audio </a:t>
            </a:r>
            <a:r>
              <a:rPr lang="en-US" baseline="0" dirty="0" smtClean="0"/>
              <a:t>mixing cause discomfort to listener’s ear.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Excessively time spent on mixing can lead to ear fatigue.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What is ear fatigue: when ear is exposed to sounds in long duration the more nerve become agitated and tired.</a:t>
            </a:r>
          </a:p>
          <a:p>
            <a:pPr marL="228600" indent="-228600">
              <a:buAutoNum type="arabicPeriod"/>
            </a:pPr>
            <a:r>
              <a:rPr lang="en-US" baseline="0" dirty="0" smtClean="0"/>
              <a:t>Inner ear pain</a:t>
            </a:r>
          </a:p>
          <a:p>
            <a:pPr marL="228600" indent="-228600">
              <a:buAutoNum type="arabicPeriod"/>
            </a:pPr>
            <a:r>
              <a:rPr lang="en-US" baseline="0" dirty="0" smtClean="0"/>
              <a:t>Loss of hearing sensitivity that makes listener of needing more sound volume which increase sensitivity loss rate.</a:t>
            </a:r>
          </a:p>
          <a:p>
            <a:pPr marL="228600" indent="-228600">
              <a:buAutoNum type="arabicPeriod"/>
            </a:pPr>
            <a:r>
              <a:rPr lang="en-US" baseline="0" dirty="0" smtClean="0"/>
              <a:t>Loss of clarity (Sounds are “blurring”, leads to inaccurate mixing. Sounds that has been engineered, that is actually good can be sounded bad and being reengineered).</a:t>
            </a:r>
          </a:p>
          <a:p>
            <a:pPr marL="228600" indent="-228600">
              <a:buAutoNum type="arabicPeriod"/>
            </a:pPr>
            <a:r>
              <a:rPr lang="en-US" baseline="0" dirty="0" smtClean="0"/>
              <a:t>Discomfort which caused stress.</a:t>
            </a:r>
          </a:p>
          <a:p>
            <a:pPr marL="228600" indent="-228600">
              <a:buAutoNum type="arabicPeriod"/>
            </a:pPr>
            <a:r>
              <a:rPr lang="en-US" baseline="0" dirty="0" smtClean="0"/>
              <a:t>Can leads to tinnitus.</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3</a:t>
            </a:fld>
            <a:endParaRPr lang="en-US"/>
          </a:p>
        </p:txBody>
      </p:sp>
    </p:spTree>
    <p:extLst>
      <p:ext uri="{BB962C8B-B14F-4D97-AF65-F5344CB8AC3E}">
        <p14:creationId xmlns:p14="http://schemas.microsoft.com/office/powerpoint/2010/main" val="799566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Adaptive</a:t>
            </a:r>
            <a:r>
              <a:rPr lang="en-US" sz="1200" kern="1200" baseline="0" dirty="0" smtClean="0">
                <a:solidFill>
                  <a:schemeClr val="tx1"/>
                </a:solidFill>
                <a:effectLst/>
                <a:latin typeface="+mn-lt"/>
                <a:ea typeface="+mn-ea"/>
                <a:cs typeface="+mn-cs"/>
              </a:rPr>
              <a:t> </a:t>
            </a:r>
            <a:r>
              <a:rPr lang="en-US" dirty="0" smtClean="0"/>
              <a:t>which control panning of the audio source whether depending on its frequency or sound level.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Furthermore, the ability of this automation is limited to sound volume, fade in and out of a sound, EQ playing. And, </a:t>
            </a:r>
            <a:r>
              <a:rPr lang="en-US" sz="1200" kern="1200" baseline="0" dirty="0" smtClean="0">
                <a:solidFill>
                  <a:schemeClr val="tx1"/>
                </a:solidFill>
                <a:effectLst/>
                <a:latin typeface="+mn-lt"/>
                <a:ea typeface="+mn-ea"/>
                <a:cs typeface="+mn-cs"/>
              </a:rPr>
              <a:t>it still needs human interaction to create constrains or condition of that automation</a:t>
            </a:r>
            <a:r>
              <a:rPr lang="en-US" sz="1200" kern="1200" dirty="0" smtClean="0">
                <a:solidFill>
                  <a:schemeClr val="tx1"/>
                </a:solidFill>
                <a:effectLst/>
                <a:latin typeface="+mn-lt"/>
                <a:ea typeface="+mn-ea"/>
                <a:cs typeface="+mn-cs"/>
              </a:rPr>
              <a:t> to do a  specific task.</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Traditional audio effect automation is restricted to a single predefined set of Digital Sound Processing Tools which limit Intelligent Mixing System.</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Tonal</a:t>
            </a:r>
            <a:r>
              <a:rPr lang="en-US" baseline="0" dirty="0" smtClean="0"/>
              <a:t> balance enhancement is only used for mastering and to process single un-mastered audio input.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provide an efficient pitch tracking that provide robust and efficient sample by sample computation.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is proven that tonal balance audio output obtained more scores for majority of experienced listener compare to that audio output without tonal balance system.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Adaptive EQ that perform fundamental frequency tracking</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indent="-171450">
              <a:buFontTx/>
              <a:buChar char="-"/>
            </a:pPr>
            <a:r>
              <a:rPr lang="en-US" dirty="0" smtClean="0"/>
              <a:t>Economically</a:t>
            </a:r>
            <a:r>
              <a:rPr lang="en-US" baseline="0" dirty="0" smtClean="0"/>
              <a:t> friendly and in long term will be reduce music production cost</a:t>
            </a:r>
          </a:p>
          <a:p>
            <a:pPr marL="171450" indent="-171450">
              <a:buFontTx/>
              <a:buChar char="-"/>
            </a:pPr>
            <a:r>
              <a:rPr lang="en-US" baseline="0" dirty="0" smtClean="0"/>
              <a:t>Allows new producers or inexperience producer to improve their skills to mix and master their music</a:t>
            </a:r>
          </a:p>
          <a:p>
            <a:pPr marL="171450" indent="-171450">
              <a:buFontTx/>
              <a:buChar char="-"/>
            </a:pPr>
            <a:r>
              <a:rPr lang="en-US" baseline="0" dirty="0" smtClean="0"/>
              <a:t>Allowing producers to innovate new ideas in producing music or sound and make their life simpler.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mix engineers or music producers experiences on mixing practices.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Current Intelligent Mixing system is a “black box”.</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smtClean="0"/>
          </a:p>
          <a:p>
            <a:r>
              <a:rPr lang="en-US" dirty="0" smtClean="0"/>
              <a:t>Require more psychoacoustics data of listeners to maximize automation/intelligent mixing criteria.</a:t>
            </a:r>
          </a:p>
          <a:p>
            <a:pPr marL="171450" indent="-171450">
              <a:buFontTx/>
              <a:buChar char="-"/>
            </a:pPr>
            <a:r>
              <a:rPr lang="en-US" dirty="0" smtClean="0"/>
              <a:t>Black box : the system is highly depends on the quantity and quality of gathered</a:t>
            </a:r>
            <a:r>
              <a:rPr lang="en-US" baseline="0" dirty="0" smtClean="0"/>
              <a:t> data.</a:t>
            </a:r>
          </a:p>
          <a:p>
            <a:pPr marL="171450" indent="-171450">
              <a:buFontTx/>
              <a:buChar char="-"/>
            </a:pPr>
            <a:r>
              <a:rPr lang="en-US" dirty="0" smtClean="0"/>
              <a:t>Different listener has different preferences to sound.</a:t>
            </a:r>
          </a:p>
          <a:p>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4</a:t>
            </a:fld>
            <a:endParaRPr lang="en-US"/>
          </a:p>
        </p:txBody>
      </p:sp>
    </p:spTree>
    <p:extLst>
      <p:ext uri="{BB962C8B-B14F-4D97-AF65-F5344CB8AC3E}">
        <p14:creationId xmlns:p14="http://schemas.microsoft.com/office/powerpoint/2010/main" val="126183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How about and adaptive EQ that can perform audio signal processing by removing all unnecessary frequency from an audio input and keep adapting to optimize the audio input regardless to any plugins or manipulators applied to that sound since the current technology is still static.</a:t>
            </a:r>
          </a:p>
          <a:p>
            <a:pPr marL="171450" indent="-171450">
              <a:buFontTx/>
              <a:buChar char="-"/>
            </a:pPr>
            <a:r>
              <a:rPr lang="en-US" baseline="0" dirty="0" smtClean="0"/>
              <a:t>Can this technology to be developed to create an adaptive recording technology that mixed sound from “in process” recording. (For example mixed the sound while recording a guitar playing)</a:t>
            </a:r>
          </a:p>
          <a:p>
            <a:pPr marL="171450" indent="-171450">
              <a:buFontTx/>
              <a:buChar char="-"/>
            </a:pPr>
            <a:r>
              <a:rPr lang="en-US" dirty="0" smtClean="0"/>
              <a:t>The technology reduce the probability of ear fatigue that affect music production</a:t>
            </a:r>
          </a:p>
          <a:p>
            <a:pPr marL="171450" indent="-171450">
              <a:buFontTx/>
              <a:buChar char="-"/>
            </a:pPr>
            <a:r>
              <a:rPr lang="en-US" dirty="0" smtClean="0"/>
              <a:t>Identify Error through audio signal processing.</a:t>
            </a:r>
          </a:p>
          <a:p>
            <a:pPr marL="171450" indent="-171450">
              <a:buFontTx/>
              <a:buChar char="-"/>
            </a:pPr>
            <a:r>
              <a:rPr lang="en-US" dirty="0" smtClean="0"/>
              <a:t>Can the system be more efficiency</a:t>
            </a:r>
            <a:r>
              <a:rPr lang="en-US" baseline="0" dirty="0" smtClean="0"/>
              <a:t> so any task wont be repetitive.</a:t>
            </a:r>
            <a:endParaRPr lang="en-US" dirty="0" smtClean="0"/>
          </a:p>
          <a:p>
            <a:pPr marL="171450" indent="-171450">
              <a:buFontTx/>
              <a:buChar char="-"/>
            </a:pPr>
            <a:r>
              <a:rPr lang="en-US" dirty="0" smtClean="0"/>
              <a:t>Initializing adaptive audio processor based on music genre through selection system. Impleme</a:t>
            </a:r>
            <a:r>
              <a:rPr lang="en-US" baseline="0" dirty="0" smtClean="0"/>
              <a:t>nting music genre on the system. No changes need to be made only genre selection since the system will be adapt to any sound input it takes and produce produce satisfactory sound quality of the music based on specific genre chosen as an input.</a:t>
            </a:r>
            <a:endParaRPr lang="en-US" dirty="0" smtClean="0"/>
          </a:p>
          <a:p>
            <a:pPr algn="just"/>
            <a:endParaRPr lang="en-US"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5</a:t>
            </a:fld>
            <a:endParaRPr lang="en-US"/>
          </a:p>
        </p:txBody>
      </p:sp>
    </p:spTree>
    <p:extLst>
      <p:ext uri="{BB962C8B-B14F-4D97-AF65-F5344CB8AC3E}">
        <p14:creationId xmlns:p14="http://schemas.microsoft.com/office/powerpoint/2010/main" val="138641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6</a:t>
            </a:fld>
            <a:endParaRPr lang="en-US"/>
          </a:p>
        </p:txBody>
      </p:sp>
    </p:spTree>
    <p:extLst>
      <p:ext uri="{BB962C8B-B14F-4D97-AF65-F5344CB8AC3E}">
        <p14:creationId xmlns:p14="http://schemas.microsoft.com/office/powerpoint/2010/main" val="1023796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software that can be profitable and beneficial for both organization and consumer in the music industry.</a:t>
            </a:r>
          </a:p>
          <a:p>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7</a:t>
            </a:fld>
            <a:endParaRPr lang="en-US"/>
          </a:p>
        </p:txBody>
      </p:sp>
    </p:spTree>
    <p:extLst>
      <p:ext uri="{BB962C8B-B14F-4D97-AF65-F5344CB8AC3E}">
        <p14:creationId xmlns:p14="http://schemas.microsoft.com/office/powerpoint/2010/main" val="1672374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1A652-296E-6F4B-A7F4-29053C5398C3}" type="slidenum">
              <a:rPr lang="en-US" smtClean="0"/>
              <a:t>8</a:t>
            </a:fld>
            <a:endParaRPr lang="en-US"/>
          </a:p>
        </p:txBody>
      </p:sp>
    </p:spTree>
    <p:extLst>
      <p:ext uri="{BB962C8B-B14F-4D97-AF65-F5344CB8AC3E}">
        <p14:creationId xmlns:p14="http://schemas.microsoft.com/office/powerpoint/2010/main" val="2669638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9/14/20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9/14/20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9889031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915" y="1786270"/>
            <a:ext cx="7197726" cy="897553"/>
          </a:xfrm>
        </p:spPr>
        <p:txBody>
          <a:bodyPr>
            <a:normAutofit/>
          </a:bodyPr>
          <a:lstStyle/>
          <a:p>
            <a:pPr algn="ctr"/>
            <a:r>
              <a:rPr lang="de-DE" sz="2800" dirty="0" smtClean="0"/>
              <a:t>OENG1120 </a:t>
            </a:r>
            <a:br>
              <a:rPr lang="de-DE" sz="2800" dirty="0" smtClean="0"/>
            </a:br>
            <a:r>
              <a:rPr lang="de-DE" sz="2800" dirty="0" smtClean="0"/>
              <a:t>Adaptive Multi-Channel Audio </a:t>
            </a:r>
            <a:r>
              <a:rPr lang="de-DE" sz="2800" dirty="0" err="1" smtClean="0"/>
              <a:t>Processor</a:t>
            </a:r>
            <a:endParaRPr lang="en-US" sz="2800" dirty="0"/>
          </a:p>
        </p:txBody>
      </p:sp>
      <p:sp>
        <p:nvSpPr>
          <p:cNvPr id="3" name="Subtitle 2"/>
          <p:cNvSpPr>
            <a:spLocks noGrp="1"/>
          </p:cNvSpPr>
          <p:nvPr>
            <p:ph type="subTitle" idx="1"/>
          </p:nvPr>
        </p:nvSpPr>
        <p:spPr>
          <a:xfrm>
            <a:off x="4423659" y="3585324"/>
            <a:ext cx="3228237" cy="643883"/>
          </a:xfrm>
        </p:spPr>
        <p:txBody>
          <a:bodyPr>
            <a:noAutofit/>
          </a:bodyPr>
          <a:lstStyle/>
          <a:p>
            <a:pPr algn="ctr"/>
            <a:r>
              <a:rPr lang="en-US" dirty="0" smtClean="0"/>
              <a:t>By: Aditya Prawira (RMIT ID: </a:t>
            </a:r>
            <a:r>
              <a:rPr lang="is-IS" dirty="0" smtClean="0"/>
              <a:t>S3859061)</a:t>
            </a:r>
            <a:endParaRPr lang="is-IS" dirty="0"/>
          </a:p>
          <a:p>
            <a:pPr algn="ctr"/>
            <a:r>
              <a:rPr lang="en-US" dirty="0" smtClean="0"/>
              <a:t> </a:t>
            </a:r>
            <a:endParaRPr lang="en-US" dirty="0"/>
          </a:p>
        </p:txBody>
      </p:sp>
      <p:sp>
        <p:nvSpPr>
          <p:cNvPr id="6" name="Subtitle 2"/>
          <p:cNvSpPr txBox="1">
            <a:spLocks/>
          </p:cNvSpPr>
          <p:nvPr/>
        </p:nvSpPr>
        <p:spPr>
          <a:xfrm>
            <a:off x="7240773" y="6522876"/>
            <a:ext cx="4951228" cy="335124"/>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dirty="0" smtClean="0"/>
              <a:t>Email: </a:t>
            </a:r>
            <a:r>
              <a:rPr lang="is-IS" dirty="0" smtClean="0"/>
              <a:t>s3859061@rmit.edu.au</a:t>
            </a:r>
            <a:endParaRPr lang="is-IS" dirty="0"/>
          </a:p>
          <a:p>
            <a:endParaRPr lang="en-US" dirty="0"/>
          </a:p>
        </p:txBody>
      </p:sp>
    </p:spTree>
    <p:extLst>
      <p:ext uri="{BB962C8B-B14F-4D97-AF65-F5344CB8AC3E}">
        <p14:creationId xmlns:p14="http://schemas.microsoft.com/office/powerpoint/2010/main" val="1854458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554" y="495627"/>
            <a:ext cx="3687710" cy="956655"/>
          </a:xfrm>
        </p:spPr>
        <p:txBody>
          <a:bodyPr/>
          <a:lstStyle/>
          <a:p>
            <a:r>
              <a:rPr lang="en-US" dirty="0" smtClean="0"/>
              <a:t>Background</a:t>
            </a:r>
            <a:endParaRPr lang="en-US" dirty="0"/>
          </a:p>
        </p:txBody>
      </p:sp>
      <p:sp>
        <p:nvSpPr>
          <p:cNvPr id="3" name="Content Placeholder 2"/>
          <p:cNvSpPr>
            <a:spLocks noGrp="1"/>
          </p:cNvSpPr>
          <p:nvPr>
            <p:ph idx="1"/>
          </p:nvPr>
        </p:nvSpPr>
        <p:spPr>
          <a:xfrm>
            <a:off x="1064554" y="1643901"/>
            <a:ext cx="10392701" cy="1454691"/>
          </a:xfrm>
        </p:spPr>
        <p:txBody>
          <a:bodyPr>
            <a:normAutofit/>
          </a:bodyPr>
          <a:lstStyle/>
          <a:p>
            <a:pPr algn="just"/>
            <a:r>
              <a:rPr lang="en-US" sz="1800" dirty="0" smtClean="0"/>
              <a:t>Role of a music producer.</a:t>
            </a:r>
          </a:p>
          <a:p>
            <a:pPr algn="just"/>
            <a:r>
              <a:rPr lang="en-US" sz="1800" dirty="0" smtClean="0"/>
              <a:t>Mixing and Mastering.  </a:t>
            </a:r>
          </a:p>
          <a:p>
            <a:pPr algn="just"/>
            <a:r>
              <a:rPr lang="en-US" sz="1800" dirty="0" smtClean="0"/>
              <a:t>“In </a:t>
            </a:r>
            <a:r>
              <a:rPr lang="en-US" sz="1800" dirty="0"/>
              <a:t>modern music, the key to achieving a pleasing mix is an even balance of frequencies across the </a:t>
            </a:r>
            <a:r>
              <a:rPr lang="en-US" sz="1800" dirty="0" smtClean="0"/>
              <a:t>spectrum” (Daniel, 2019).</a:t>
            </a:r>
            <a:r>
              <a:rPr lang="en-US" sz="1800" dirty="0"/>
              <a:t> </a:t>
            </a: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54" y="3375591"/>
            <a:ext cx="4677470" cy="27090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191" y="3375591"/>
            <a:ext cx="4630218" cy="2695587"/>
          </a:xfrm>
          <a:prstGeom prst="rect">
            <a:avLst/>
          </a:prstGeom>
        </p:spPr>
      </p:pic>
      <p:sp>
        <p:nvSpPr>
          <p:cNvPr id="6" name="TextBox 5"/>
          <p:cNvSpPr txBox="1"/>
          <p:nvPr/>
        </p:nvSpPr>
        <p:spPr>
          <a:xfrm>
            <a:off x="1064554" y="6084625"/>
            <a:ext cx="4780604" cy="276999"/>
          </a:xfrm>
          <a:prstGeom prst="rect">
            <a:avLst/>
          </a:prstGeom>
          <a:noFill/>
        </p:spPr>
        <p:txBody>
          <a:bodyPr wrap="none" rtlCol="0">
            <a:spAutoFit/>
          </a:bodyPr>
          <a:lstStyle/>
          <a:p>
            <a:r>
              <a:rPr lang="en-US" sz="1200" dirty="0" smtClean="0">
                <a:latin typeface="Times New Roman" charset="0"/>
                <a:ea typeface="Times New Roman" charset="0"/>
                <a:cs typeface="Times New Roman" charset="0"/>
              </a:rPr>
              <a:t>Figure 1: Digital Audio Workstation (DAW) Main Window (Aditya 2020 )</a:t>
            </a:r>
            <a:endParaRPr lang="en-US" sz="1200" dirty="0">
              <a:latin typeface="Times New Roman" charset="0"/>
              <a:ea typeface="Times New Roman" charset="0"/>
              <a:cs typeface="Times New Roman" charset="0"/>
            </a:endParaRPr>
          </a:p>
        </p:txBody>
      </p:sp>
      <p:sp>
        <p:nvSpPr>
          <p:cNvPr id="7" name="TextBox 6"/>
          <p:cNvSpPr txBox="1"/>
          <p:nvPr/>
        </p:nvSpPr>
        <p:spPr>
          <a:xfrm>
            <a:off x="6689270" y="6071178"/>
            <a:ext cx="4793428" cy="276999"/>
          </a:xfrm>
          <a:prstGeom prst="rect">
            <a:avLst/>
          </a:prstGeom>
          <a:noFill/>
        </p:spPr>
        <p:txBody>
          <a:bodyPr wrap="none" rtlCol="0">
            <a:spAutoFit/>
          </a:bodyPr>
          <a:lstStyle/>
          <a:p>
            <a:r>
              <a:rPr lang="en-US" sz="1200" dirty="0" smtClean="0">
                <a:latin typeface="Times New Roman" charset="0"/>
                <a:ea typeface="Times New Roman" charset="0"/>
                <a:cs typeface="Times New Roman" charset="0"/>
              </a:rPr>
              <a:t>Figure 2: Digital Audio Workstation (DAW) Mixer Window (Aditya 2020 )</a:t>
            </a:r>
            <a:endParaRPr lang="en-US" sz="1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89460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alphaModFix amt="39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069848" y="484632"/>
            <a:ext cx="2655991" cy="946761"/>
          </a:xfrm>
        </p:spPr>
        <p:txBody>
          <a:bodyPr/>
          <a:lstStyle/>
          <a:p>
            <a:r>
              <a:rPr lang="en-US" dirty="0" smtClean="0"/>
              <a:t>Problems</a:t>
            </a:r>
            <a:endParaRPr lang="en-US" dirty="0"/>
          </a:p>
        </p:txBody>
      </p:sp>
      <p:sp>
        <p:nvSpPr>
          <p:cNvPr id="3" name="Content Placeholder 2"/>
          <p:cNvSpPr>
            <a:spLocks noGrp="1"/>
          </p:cNvSpPr>
          <p:nvPr>
            <p:ph idx="1"/>
          </p:nvPr>
        </p:nvSpPr>
        <p:spPr>
          <a:xfrm>
            <a:off x="1069848" y="2058538"/>
            <a:ext cx="9329746" cy="2740923"/>
          </a:xfrm>
        </p:spPr>
        <p:txBody>
          <a:bodyPr>
            <a:normAutofit/>
          </a:bodyPr>
          <a:lstStyle/>
          <a:p>
            <a:pPr algn="just"/>
            <a:r>
              <a:rPr lang="en-US" dirty="0" smtClean="0"/>
              <a:t>Human hearing limit (20 Hz </a:t>
            </a:r>
            <a:r>
              <a:rPr lang="mr-IN" dirty="0" smtClean="0"/>
              <a:t>–</a:t>
            </a:r>
            <a:r>
              <a:rPr lang="en-US" dirty="0" smtClean="0"/>
              <a:t> 20 kHz, with upper limit decreasing to 16 kHz)</a:t>
            </a:r>
          </a:p>
          <a:p>
            <a:pPr algn="just"/>
            <a:r>
              <a:rPr lang="en-US" dirty="0" smtClean="0"/>
              <a:t>Excessive </a:t>
            </a:r>
            <a:r>
              <a:rPr lang="en-US" dirty="0"/>
              <a:t>time consumption on mixing leads to health issues (Psychologically and Physically)</a:t>
            </a:r>
          </a:p>
          <a:p>
            <a:pPr algn="just"/>
            <a:r>
              <a:rPr lang="en-US" dirty="0" smtClean="0"/>
              <a:t>Hiring an audio engineer can be very expensive for new artists or small band</a:t>
            </a:r>
          </a:p>
          <a:p>
            <a:pPr algn="just"/>
            <a:r>
              <a:rPr lang="en-US" dirty="0" smtClean="0"/>
              <a:t>It can cost for $22 - $45 AUD per hour (</a:t>
            </a:r>
            <a:r>
              <a:rPr lang="en-US" dirty="0" err="1" smtClean="0"/>
              <a:t>PayScale</a:t>
            </a:r>
            <a:r>
              <a:rPr lang="en-US" dirty="0" smtClean="0"/>
              <a:t>, 2020).</a:t>
            </a:r>
            <a:endParaRPr lang="en-US" dirty="0"/>
          </a:p>
          <a:p>
            <a:endParaRPr lang="en-US" dirty="0"/>
          </a:p>
        </p:txBody>
      </p:sp>
    </p:spTree>
    <p:extLst>
      <p:ext uri="{BB962C8B-B14F-4D97-AF65-F5344CB8AC3E}">
        <p14:creationId xmlns:p14="http://schemas.microsoft.com/office/powerpoint/2010/main" val="124630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00" y="2952978"/>
            <a:ext cx="3064370" cy="3520554"/>
          </a:xfrm>
          <a:prstGeom prst="rect">
            <a:avLst/>
          </a:prstGeom>
        </p:spPr>
      </p:pic>
      <p:sp>
        <p:nvSpPr>
          <p:cNvPr id="11" name="TextBox 10"/>
          <p:cNvSpPr txBox="1"/>
          <p:nvPr/>
        </p:nvSpPr>
        <p:spPr>
          <a:xfrm>
            <a:off x="50095" y="6242699"/>
            <a:ext cx="5126805" cy="461665"/>
          </a:xfrm>
          <a:prstGeom prst="rect">
            <a:avLst/>
          </a:prstGeom>
          <a:noFill/>
        </p:spPr>
        <p:txBody>
          <a:bodyPr wrap="square" rtlCol="0">
            <a:spAutoFit/>
          </a:bodyPr>
          <a:lstStyle/>
          <a:p>
            <a:pPr algn="just"/>
            <a:r>
              <a:rPr lang="en-US" sz="1200" dirty="0" smtClean="0">
                <a:latin typeface="Times New Roman" charset="0"/>
                <a:ea typeface="Times New Roman" charset="0"/>
                <a:cs typeface="Times New Roman" charset="0"/>
              </a:rPr>
              <a:t>Figure 4: Adaptive Tonal Balance Concept’s Block Diagram (Stylianos, Konstantinos, Andreas, &amp; </a:t>
            </a:r>
            <a:r>
              <a:rPr lang="en-US" sz="1200" dirty="0" err="1" smtClean="0">
                <a:latin typeface="Times New Roman" charset="0"/>
                <a:ea typeface="Times New Roman" charset="0"/>
                <a:cs typeface="Times New Roman" charset="0"/>
              </a:rPr>
              <a:t>Dionysios</a:t>
            </a:r>
            <a:r>
              <a:rPr lang="en-US" sz="1200" dirty="0" smtClean="0">
                <a:latin typeface="Times New Roman" charset="0"/>
                <a:ea typeface="Times New Roman" charset="0"/>
                <a:cs typeface="Times New Roman" charset="0"/>
              </a:rPr>
              <a:t> 2013)</a:t>
            </a:r>
            <a:endParaRPr lang="en-US" sz="1200" dirty="0">
              <a:latin typeface="Times New Roman" charset="0"/>
              <a:ea typeface="Times New Roman" charset="0"/>
              <a:cs typeface="Times New Roman" charset="0"/>
            </a:endParaRPr>
          </a:p>
        </p:txBody>
      </p:sp>
      <p:sp>
        <p:nvSpPr>
          <p:cNvPr id="2" name="Title 1"/>
          <p:cNvSpPr>
            <a:spLocks noGrp="1"/>
          </p:cNvSpPr>
          <p:nvPr>
            <p:ph type="title"/>
          </p:nvPr>
        </p:nvSpPr>
        <p:spPr>
          <a:xfrm>
            <a:off x="5401952" y="566961"/>
            <a:ext cx="6709135" cy="702014"/>
          </a:xfrm>
        </p:spPr>
        <p:txBody>
          <a:bodyPr>
            <a:normAutofit fontScale="90000"/>
          </a:bodyPr>
          <a:lstStyle/>
          <a:p>
            <a:r>
              <a:rPr lang="en-US" dirty="0" smtClean="0"/>
              <a:t>Current State of the art</a:t>
            </a:r>
            <a:endParaRPr lang="en-US" dirty="0"/>
          </a:p>
        </p:txBody>
      </p:sp>
      <p:sp>
        <p:nvSpPr>
          <p:cNvPr id="3" name="Content Placeholder 2"/>
          <p:cNvSpPr>
            <a:spLocks noGrp="1"/>
          </p:cNvSpPr>
          <p:nvPr>
            <p:ph idx="1"/>
          </p:nvPr>
        </p:nvSpPr>
        <p:spPr>
          <a:xfrm>
            <a:off x="5401952" y="1652829"/>
            <a:ext cx="6413385" cy="1973197"/>
          </a:xfrm>
        </p:spPr>
        <p:txBody>
          <a:bodyPr>
            <a:normAutofit/>
          </a:bodyPr>
          <a:lstStyle/>
          <a:p>
            <a:pPr algn="just"/>
            <a:r>
              <a:rPr lang="en-US" dirty="0" smtClean="0"/>
              <a:t>Adaptive effect for single/multi audio channel</a:t>
            </a:r>
          </a:p>
          <a:p>
            <a:pPr algn="just"/>
            <a:r>
              <a:rPr lang="en-US" dirty="0" smtClean="0"/>
              <a:t>Adaptive Tonal Balance enhancement</a:t>
            </a:r>
          </a:p>
          <a:p>
            <a:pPr algn="just"/>
            <a:r>
              <a:rPr lang="en-US" dirty="0"/>
              <a:t>The Current intelligent mixing system is a “black box” (Brecht, Joshua, </a:t>
            </a:r>
            <a:r>
              <a:rPr lang="en-US" dirty="0" smtClean="0"/>
              <a:t>and Ryan, </a:t>
            </a:r>
            <a:r>
              <a:rPr lang="en-US" dirty="0"/>
              <a:t>2017)</a:t>
            </a:r>
          </a:p>
          <a:p>
            <a:pPr algn="just"/>
            <a:r>
              <a:rPr lang="en-US" dirty="0"/>
              <a:t> Lack of Psychoacoustic </a:t>
            </a:r>
            <a:r>
              <a:rPr lang="en-US" dirty="0" smtClean="0"/>
              <a:t>data  </a:t>
            </a:r>
          </a:p>
          <a:p>
            <a:pPr algn="just"/>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597" y="206225"/>
            <a:ext cx="3974727" cy="2234201"/>
          </a:xfrm>
          <a:prstGeom prst="rect">
            <a:avLst/>
          </a:prstGeom>
        </p:spPr>
      </p:pic>
      <p:sp>
        <p:nvSpPr>
          <p:cNvPr id="6" name="TextBox 5"/>
          <p:cNvSpPr txBox="1"/>
          <p:nvPr/>
        </p:nvSpPr>
        <p:spPr>
          <a:xfrm>
            <a:off x="130545" y="2440426"/>
            <a:ext cx="5046355" cy="461665"/>
          </a:xfrm>
          <a:prstGeom prst="rect">
            <a:avLst/>
          </a:prstGeom>
          <a:noFill/>
        </p:spPr>
        <p:txBody>
          <a:bodyPr wrap="square" rtlCol="0">
            <a:spAutoFit/>
          </a:bodyPr>
          <a:lstStyle/>
          <a:p>
            <a:r>
              <a:rPr lang="en-US" sz="1200" dirty="0" smtClean="0">
                <a:latin typeface="Times New Roman" charset="0"/>
                <a:ea typeface="Times New Roman" charset="0"/>
                <a:cs typeface="Times New Roman" charset="0"/>
              </a:rPr>
              <a:t>Figure 3: Block diagram of intelligent </a:t>
            </a:r>
            <a:r>
              <a:rPr lang="en-US" sz="1200" dirty="0">
                <a:latin typeface="Times New Roman" charset="0"/>
                <a:ea typeface="Times New Roman" charset="0"/>
                <a:cs typeface="Times New Roman" charset="0"/>
              </a:rPr>
              <a:t>a</a:t>
            </a:r>
            <a:r>
              <a:rPr lang="en-US" sz="1200" dirty="0" smtClean="0">
                <a:latin typeface="Times New Roman" charset="0"/>
                <a:ea typeface="Times New Roman" charset="0"/>
                <a:cs typeface="Times New Roman" charset="0"/>
              </a:rPr>
              <a:t>udio </a:t>
            </a:r>
            <a:r>
              <a:rPr lang="en-US" sz="1200" dirty="0">
                <a:latin typeface="Times New Roman" charset="0"/>
                <a:ea typeface="Times New Roman" charset="0"/>
                <a:cs typeface="Times New Roman" charset="0"/>
              </a:rPr>
              <a:t>e</a:t>
            </a:r>
            <a:r>
              <a:rPr lang="en-US" sz="1200" dirty="0" smtClean="0">
                <a:latin typeface="Times New Roman" charset="0"/>
                <a:ea typeface="Times New Roman" charset="0"/>
                <a:cs typeface="Times New Roman" charset="0"/>
              </a:rPr>
              <a:t>ffect for single audio channel (Joshua 2011)</a:t>
            </a:r>
            <a:endParaRPr lang="en-US" sz="1200" dirty="0">
              <a:latin typeface="Times New Roman" charset="0"/>
              <a:ea typeface="Times New Roman" charset="0"/>
              <a:cs typeface="Times New Roman" charset="0"/>
            </a:endParaRPr>
          </a:p>
        </p:txBody>
      </p:sp>
      <p:sp>
        <p:nvSpPr>
          <p:cNvPr id="8" name="Content Placeholder 2"/>
          <p:cNvSpPr txBox="1">
            <a:spLocks/>
          </p:cNvSpPr>
          <p:nvPr/>
        </p:nvSpPr>
        <p:spPr>
          <a:xfrm>
            <a:off x="6593008" y="1385139"/>
            <a:ext cx="4863213" cy="124720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endParaRPr lang="en-US" sz="1900" dirty="0"/>
          </a:p>
        </p:txBody>
      </p:sp>
      <p:sp>
        <p:nvSpPr>
          <p:cNvPr id="10" name="TextBox 9"/>
          <p:cNvSpPr txBox="1"/>
          <p:nvPr/>
        </p:nvSpPr>
        <p:spPr>
          <a:xfrm>
            <a:off x="5710212" y="6335031"/>
            <a:ext cx="5378932" cy="276999"/>
          </a:xfrm>
          <a:prstGeom prst="rect">
            <a:avLst/>
          </a:prstGeom>
          <a:noFill/>
        </p:spPr>
        <p:txBody>
          <a:bodyPr wrap="square" rtlCol="0">
            <a:spAutoFit/>
          </a:bodyPr>
          <a:lstStyle/>
          <a:p>
            <a:r>
              <a:rPr lang="en-US" sz="1200" dirty="0" smtClean="0">
                <a:latin typeface="Times New Roman" charset="0"/>
                <a:ea typeface="Times New Roman" charset="0"/>
                <a:cs typeface="Times New Roman" charset="0"/>
              </a:rPr>
              <a:t>Figure 5: Flow chart of a intelligent </a:t>
            </a:r>
            <a:r>
              <a:rPr lang="en-US" sz="1200" dirty="0">
                <a:latin typeface="Times New Roman" charset="0"/>
                <a:ea typeface="Times New Roman" charset="0"/>
                <a:cs typeface="Times New Roman" charset="0"/>
              </a:rPr>
              <a:t>m</a:t>
            </a:r>
            <a:r>
              <a:rPr lang="en-US" sz="1200" dirty="0" smtClean="0">
                <a:latin typeface="Times New Roman" charset="0"/>
                <a:ea typeface="Times New Roman" charset="0"/>
                <a:cs typeface="Times New Roman" charset="0"/>
              </a:rPr>
              <a:t>usic production tool (David , &amp; Mark 2019)</a:t>
            </a:r>
            <a:endParaRPr lang="en-US" sz="1200" dirty="0">
              <a:latin typeface="Times New Roman" charset="0"/>
              <a:ea typeface="Times New Roman" charset="0"/>
              <a:cs typeface="Times New Roman"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071" y="4460625"/>
            <a:ext cx="6381214" cy="1761439"/>
          </a:xfrm>
          <a:prstGeom prst="rect">
            <a:avLst/>
          </a:prstGeom>
        </p:spPr>
      </p:pic>
    </p:spTree>
    <p:extLst>
      <p:ext uri="{BB962C8B-B14F-4D97-AF65-F5344CB8AC3E}">
        <p14:creationId xmlns:p14="http://schemas.microsoft.com/office/powerpoint/2010/main" val="1693697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531" y="681130"/>
            <a:ext cx="5371469" cy="3035306"/>
          </a:xfrm>
          <a:prstGeom prst="rect">
            <a:avLst/>
          </a:prstGeom>
        </p:spPr>
      </p:pic>
      <p:sp>
        <p:nvSpPr>
          <p:cNvPr id="2" name="Title 1"/>
          <p:cNvSpPr>
            <a:spLocks noGrp="1"/>
          </p:cNvSpPr>
          <p:nvPr>
            <p:ph type="title"/>
          </p:nvPr>
        </p:nvSpPr>
        <p:spPr>
          <a:xfrm>
            <a:off x="1069848" y="783863"/>
            <a:ext cx="4020767" cy="1016622"/>
          </a:xfrm>
        </p:spPr>
        <p:txBody>
          <a:bodyPr/>
          <a:lstStyle/>
          <a:p>
            <a:r>
              <a:rPr lang="en-US" dirty="0" smtClean="0"/>
              <a:t>Research gaps</a:t>
            </a:r>
            <a:endParaRPr lang="en-US" dirty="0"/>
          </a:p>
        </p:txBody>
      </p:sp>
      <p:sp>
        <p:nvSpPr>
          <p:cNvPr id="3" name="Content Placeholder 2"/>
          <p:cNvSpPr>
            <a:spLocks noGrp="1"/>
          </p:cNvSpPr>
          <p:nvPr>
            <p:ph idx="1"/>
          </p:nvPr>
        </p:nvSpPr>
        <p:spPr>
          <a:xfrm>
            <a:off x="1069848" y="1800485"/>
            <a:ext cx="7048667" cy="4050792"/>
          </a:xfrm>
        </p:spPr>
        <p:txBody>
          <a:bodyPr/>
          <a:lstStyle/>
          <a:p>
            <a:pPr algn="just"/>
            <a:r>
              <a:rPr lang="en-US" dirty="0" smtClean="0"/>
              <a:t>Adaptive Optimization system.</a:t>
            </a:r>
            <a:endParaRPr lang="en-US" dirty="0"/>
          </a:p>
          <a:p>
            <a:pPr algn="just"/>
            <a:r>
              <a:rPr lang="en-US" dirty="0" smtClean="0"/>
              <a:t>Adapting to sound during recording process</a:t>
            </a:r>
            <a:endParaRPr lang="en-US" dirty="0"/>
          </a:p>
          <a:p>
            <a:pPr algn="just"/>
            <a:r>
              <a:rPr lang="en-US" dirty="0" smtClean="0"/>
              <a:t>Does the current technology reduce occurrence of ear fatigue</a:t>
            </a:r>
          </a:p>
          <a:p>
            <a:pPr algn="just"/>
            <a:endParaRPr lang="en-US" dirty="0" smtClean="0"/>
          </a:p>
          <a:p>
            <a:pPr algn="just"/>
            <a:endParaRPr lang="en-US" dirty="0" smtClean="0"/>
          </a:p>
          <a:p>
            <a:pPr algn="just"/>
            <a:endParaRPr lang="en-US" dirty="0"/>
          </a:p>
        </p:txBody>
      </p:sp>
      <p:sp>
        <p:nvSpPr>
          <p:cNvPr id="5" name="TextBox 4"/>
          <p:cNvSpPr txBox="1"/>
          <p:nvPr/>
        </p:nvSpPr>
        <p:spPr>
          <a:xfrm>
            <a:off x="8100020" y="3716436"/>
            <a:ext cx="3496821" cy="461665"/>
          </a:xfrm>
          <a:prstGeom prst="rect">
            <a:avLst/>
          </a:prstGeom>
          <a:noFill/>
        </p:spPr>
        <p:txBody>
          <a:bodyPr wrap="square" rtlCol="0">
            <a:spAutoFit/>
          </a:bodyPr>
          <a:lstStyle/>
          <a:p>
            <a:r>
              <a:rPr lang="en-US" sz="1200" dirty="0" smtClean="0">
                <a:latin typeface="Times New Roman" charset="0"/>
                <a:ea typeface="Times New Roman" charset="0"/>
                <a:cs typeface="Times New Roman" charset="0"/>
              </a:rPr>
              <a:t>Figure 6: Illustration of Psychoacoustic (</a:t>
            </a:r>
            <a:r>
              <a:rPr lang="en-US" sz="1200" dirty="0" err="1" smtClean="0">
                <a:latin typeface="Times New Roman" charset="0"/>
                <a:ea typeface="Times New Roman" charset="0"/>
                <a:cs typeface="Times New Roman" charset="0"/>
              </a:rPr>
              <a:t>Technishce</a:t>
            </a:r>
            <a:r>
              <a:rPr lang="en-US" sz="1200" dirty="0">
                <a:latin typeface="Times New Roman" charset="0"/>
                <a:ea typeface="Times New Roman" charset="0"/>
                <a:cs typeface="Times New Roman" charset="0"/>
              </a:rPr>
              <a:t> </a:t>
            </a:r>
            <a:r>
              <a:rPr lang="en-US" sz="1200" dirty="0" err="1" smtClean="0">
                <a:latin typeface="Times New Roman" charset="0"/>
                <a:ea typeface="Times New Roman" charset="0"/>
                <a:cs typeface="Times New Roman" charset="0"/>
              </a:rPr>
              <a:t>Universität</a:t>
            </a:r>
            <a:r>
              <a:rPr lang="en-US" sz="1200" dirty="0" smtClean="0">
                <a:latin typeface="Times New Roman" charset="0"/>
                <a:ea typeface="Times New Roman" charset="0"/>
                <a:cs typeface="Times New Roman" charset="0"/>
              </a:rPr>
              <a:t> Dresden, 2018)</a:t>
            </a:r>
            <a:endParaRPr lang="en-US" sz="1200" dirty="0">
              <a:latin typeface="Times New Roman" charset="0"/>
              <a:ea typeface="Times New Roman" charset="0"/>
              <a:cs typeface="Times New Roman"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304" y="3577581"/>
            <a:ext cx="3613854" cy="2349005"/>
          </a:xfrm>
          <a:prstGeom prst="rect">
            <a:avLst/>
          </a:prstGeom>
        </p:spPr>
      </p:pic>
      <p:sp>
        <p:nvSpPr>
          <p:cNvPr id="7" name="TextBox 6"/>
          <p:cNvSpPr txBox="1"/>
          <p:nvPr/>
        </p:nvSpPr>
        <p:spPr>
          <a:xfrm>
            <a:off x="1476761" y="6001895"/>
            <a:ext cx="3496821" cy="461665"/>
          </a:xfrm>
          <a:prstGeom prst="rect">
            <a:avLst/>
          </a:prstGeom>
          <a:noFill/>
        </p:spPr>
        <p:txBody>
          <a:bodyPr wrap="square" rtlCol="0">
            <a:spAutoFit/>
          </a:bodyPr>
          <a:lstStyle/>
          <a:p>
            <a:r>
              <a:rPr lang="en-US" sz="1200" dirty="0" smtClean="0">
                <a:latin typeface="Times New Roman" charset="0"/>
                <a:ea typeface="Times New Roman" charset="0"/>
                <a:cs typeface="Times New Roman" charset="0"/>
              </a:rPr>
              <a:t>Figure </a:t>
            </a:r>
            <a:r>
              <a:rPr lang="en-US" sz="1200" dirty="0">
                <a:latin typeface="Times New Roman" charset="0"/>
                <a:ea typeface="Times New Roman" charset="0"/>
                <a:cs typeface="Times New Roman" charset="0"/>
              </a:rPr>
              <a:t>7</a:t>
            </a:r>
            <a:r>
              <a:rPr lang="en-US" sz="1200" dirty="0" smtClean="0">
                <a:latin typeface="Times New Roman" charset="0"/>
                <a:ea typeface="Times New Roman" charset="0"/>
                <a:cs typeface="Times New Roman" charset="0"/>
              </a:rPr>
              <a:t>: Illustration sound travelling to human’s ear (</a:t>
            </a:r>
            <a:r>
              <a:rPr lang="en-US" sz="1200" dirty="0" err="1" smtClean="0">
                <a:latin typeface="Times New Roman" charset="0"/>
                <a:ea typeface="Times New Roman" charset="0"/>
                <a:cs typeface="Times New Roman" charset="0"/>
              </a:rPr>
              <a:t>ProSoundWeb</a:t>
            </a:r>
            <a:r>
              <a:rPr lang="en-US" sz="1200" dirty="0" smtClean="0">
                <a:latin typeface="Times New Roman" charset="0"/>
                <a:ea typeface="Times New Roman" charset="0"/>
                <a:cs typeface="Times New Roman" charset="0"/>
              </a:rPr>
              <a:t>, 2018)</a:t>
            </a:r>
            <a:endParaRPr lang="en-US" sz="1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35904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
        <p:nvSpPr>
          <p:cNvPr id="2" name="Title 1"/>
          <p:cNvSpPr>
            <a:spLocks noGrp="1"/>
          </p:cNvSpPr>
          <p:nvPr>
            <p:ph type="title"/>
          </p:nvPr>
        </p:nvSpPr>
        <p:spPr>
          <a:xfrm>
            <a:off x="8468176" y="0"/>
            <a:ext cx="3810910" cy="1609344"/>
          </a:xfrm>
        </p:spPr>
        <p:txBody>
          <a:bodyPr/>
          <a:lstStyle/>
          <a:p>
            <a:r>
              <a:rPr lang="en-US" dirty="0" smtClean="0"/>
              <a:t>Research Gaps</a:t>
            </a:r>
            <a:endParaRPr lang="en-US" dirty="0"/>
          </a:p>
        </p:txBody>
      </p:sp>
      <p:sp>
        <p:nvSpPr>
          <p:cNvPr id="3" name="Content Placeholder 2"/>
          <p:cNvSpPr>
            <a:spLocks noGrp="1"/>
          </p:cNvSpPr>
          <p:nvPr>
            <p:ph idx="1"/>
          </p:nvPr>
        </p:nvSpPr>
        <p:spPr>
          <a:xfrm>
            <a:off x="8468176" y="1609344"/>
            <a:ext cx="3647509" cy="4050792"/>
          </a:xfrm>
        </p:spPr>
        <p:txBody>
          <a:bodyPr/>
          <a:lstStyle/>
          <a:p>
            <a:pPr algn="just"/>
            <a:r>
              <a:rPr lang="en-US" dirty="0"/>
              <a:t>Error </a:t>
            </a:r>
            <a:r>
              <a:rPr lang="en-US" dirty="0" smtClean="0"/>
              <a:t>Identification (</a:t>
            </a:r>
            <a:r>
              <a:rPr lang="en-US" dirty="0" smtClean="0">
                <a:solidFill>
                  <a:srgbClr val="0070C0"/>
                </a:solidFill>
              </a:rPr>
              <a:t>further details of proposed concept are provided in Figure 8</a:t>
            </a:r>
            <a:r>
              <a:rPr lang="en-US" dirty="0" smtClean="0"/>
              <a:t>).</a:t>
            </a:r>
            <a:endParaRPr lang="en-US" dirty="0"/>
          </a:p>
          <a:p>
            <a:pPr algn="just"/>
            <a:r>
              <a:rPr lang="en-US" dirty="0"/>
              <a:t>How many percent of average normal time spent on mixing can be reduced?</a:t>
            </a:r>
          </a:p>
          <a:p>
            <a:pPr algn="just"/>
            <a:r>
              <a:rPr lang="en-US" dirty="0"/>
              <a:t>Utilize music </a:t>
            </a:r>
            <a:r>
              <a:rPr lang="en-US" dirty="0" smtClean="0"/>
              <a:t>genre, as preference, on adaptive </a:t>
            </a:r>
            <a:r>
              <a:rPr lang="en-US" dirty="0"/>
              <a:t>audio </a:t>
            </a:r>
            <a:r>
              <a:rPr lang="en-US" dirty="0" smtClean="0"/>
              <a:t>processor</a:t>
            </a:r>
            <a:endParaRPr lang="en-US" dirty="0"/>
          </a:p>
        </p:txBody>
      </p:sp>
      <p:sp>
        <p:nvSpPr>
          <p:cNvPr id="5" name="TextBox 4"/>
          <p:cNvSpPr txBox="1"/>
          <p:nvPr/>
        </p:nvSpPr>
        <p:spPr>
          <a:xfrm>
            <a:off x="0" y="6211669"/>
            <a:ext cx="2201142" cy="646331"/>
          </a:xfrm>
          <a:prstGeom prst="rect">
            <a:avLst/>
          </a:prstGeom>
          <a:noFill/>
        </p:spPr>
        <p:txBody>
          <a:bodyPr wrap="square" rtlCol="0">
            <a:spAutoFit/>
          </a:bodyPr>
          <a:lstStyle/>
          <a:p>
            <a:r>
              <a:rPr lang="en-US" sz="1200" dirty="0" smtClean="0">
                <a:latin typeface="Times New Roman" charset="0"/>
                <a:ea typeface="Times New Roman" charset="0"/>
                <a:cs typeface="Times New Roman" charset="0"/>
              </a:rPr>
              <a:t>Figure </a:t>
            </a:r>
            <a:r>
              <a:rPr lang="en-US" sz="1200" dirty="0">
                <a:latin typeface="Times New Roman" charset="0"/>
                <a:ea typeface="Times New Roman" charset="0"/>
                <a:cs typeface="Times New Roman" charset="0"/>
              </a:rPr>
              <a:t>8</a:t>
            </a:r>
            <a:r>
              <a:rPr lang="en-US" sz="1200" dirty="0" smtClean="0">
                <a:latin typeface="Times New Roman" charset="0"/>
                <a:ea typeface="Times New Roman" charset="0"/>
                <a:cs typeface="Times New Roman" charset="0"/>
              </a:rPr>
              <a:t>: Potential Concept by integrating current technology (Aditya, 2020)</a:t>
            </a:r>
            <a:endParaRPr lang="en-US" sz="1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6669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835" y="2535651"/>
            <a:ext cx="2857500" cy="2857500"/>
          </a:xfrm>
          <a:prstGeom prst="rect">
            <a:avLst/>
          </a:prstGeom>
        </p:spPr>
      </p:pic>
      <p:sp>
        <p:nvSpPr>
          <p:cNvPr id="2" name="Title 1"/>
          <p:cNvSpPr>
            <a:spLocks noGrp="1"/>
          </p:cNvSpPr>
          <p:nvPr>
            <p:ph type="title"/>
          </p:nvPr>
        </p:nvSpPr>
        <p:spPr>
          <a:xfrm>
            <a:off x="2573849" y="807747"/>
            <a:ext cx="5313529" cy="1609344"/>
          </a:xfrm>
        </p:spPr>
        <p:txBody>
          <a:bodyPr/>
          <a:lstStyle/>
          <a:p>
            <a:r>
              <a:rPr lang="en-US" dirty="0" smtClean="0"/>
              <a:t>Expected Outcomes</a:t>
            </a:r>
            <a:endParaRPr lang="en-US" dirty="0"/>
          </a:p>
        </p:txBody>
      </p:sp>
      <p:sp>
        <p:nvSpPr>
          <p:cNvPr id="3" name="Content Placeholder 2"/>
          <p:cNvSpPr>
            <a:spLocks noGrp="1"/>
          </p:cNvSpPr>
          <p:nvPr>
            <p:ph idx="1"/>
          </p:nvPr>
        </p:nvSpPr>
        <p:spPr>
          <a:xfrm>
            <a:off x="2573849" y="2417091"/>
            <a:ext cx="7143357" cy="4050792"/>
          </a:xfrm>
        </p:spPr>
        <p:txBody>
          <a:bodyPr/>
          <a:lstStyle/>
          <a:p>
            <a:r>
              <a:rPr lang="en-US" dirty="0"/>
              <a:t>Improve </a:t>
            </a:r>
            <a:r>
              <a:rPr lang="en-US" dirty="0" smtClean="0"/>
              <a:t>productivity rate and economic advantage</a:t>
            </a:r>
          </a:p>
          <a:p>
            <a:r>
              <a:rPr lang="en-US" dirty="0" smtClean="0"/>
              <a:t>Allows for Healthy mixing</a:t>
            </a:r>
            <a:endParaRPr lang="en-US" dirty="0"/>
          </a:p>
          <a:p>
            <a:r>
              <a:rPr lang="en-US" dirty="0" smtClean="0"/>
              <a:t>Improve mixing accuracy (quality control).</a:t>
            </a:r>
          </a:p>
          <a:p>
            <a:r>
              <a:rPr lang="en-US" dirty="0" smtClean="0"/>
              <a:t>Reduce workload or human interaction</a:t>
            </a:r>
          </a:p>
          <a:p>
            <a:r>
              <a:rPr lang="en-US" dirty="0" smtClean="0"/>
              <a:t>Enhance </a:t>
            </a:r>
            <a:r>
              <a:rPr lang="en-US" dirty="0"/>
              <a:t>recording/producing </a:t>
            </a:r>
            <a:r>
              <a:rPr lang="en-US" dirty="0" smtClean="0"/>
              <a:t>workflow</a:t>
            </a:r>
          </a:p>
          <a:p>
            <a:r>
              <a:rPr lang="en-US" dirty="0" smtClean="0"/>
              <a:t>Worthy asset for both parties.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58" y="1571778"/>
            <a:ext cx="3821373" cy="38213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0501" y="194591"/>
            <a:ext cx="3657600" cy="2222500"/>
          </a:xfrm>
          <a:prstGeom prst="rect">
            <a:avLst/>
          </a:prstGeom>
        </p:spPr>
      </p:pic>
    </p:spTree>
    <p:extLst>
      <p:ext uri="{BB962C8B-B14F-4D97-AF65-F5344CB8AC3E}">
        <p14:creationId xmlns:p14="http://schemas.microsoft.com/office/powerpoint/2010/main" val="221781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911585" cy="443416"/>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1069848" y="1007957"/>
            <a:ext cx="10058400" cy="4834719"/>
          </a:xfrm>
        </p:spPr>
        <p:txBody>
          <a:bodyPr>
            <a:noAutofit/>
          </a:bodyPr>
          <a:lstStyle/>
          <a:p>
            <a:pPr marL="0" indent="0" algn="just">
              <a:buNone/>
            </a:pPr>
            <a:r>
              <a:rPr lang="en-US" sz="1100" dirty="0" err="1"/>
              <a:t>Clason</a:t>
            </a:r>
            <a:r>
              <a:rPr lang="en-US" sz="1100" dirty="0"/>
              <a:t>, D., 2017. </a:t>
            </a:r>
            <a:r>
              <a:rPr lang="en-US" sz="1100" i="1" dirty="0"/>
              <a:t>Hearing Loss And Listening Fatigue</a:t>
            </a:r>
            <a:r>
              <a:rPr lang="en-US" sz="1100" dirty="0"/>
              <a:t>. [online] Healthy Hearing. Available at: &lt;https://</a:t>
            </a:r>
            <a:r>
              <a:rPr lang="en-US" sz="1100" dirty="0" err="1" smtClean="0"/>
              <a:t>www.healthyhearing.com</a:t>
            </a:r>
            <a:r>
              <a:rPr lang="en-US" sz="1100" dirty="0" smtClean="0"/>
              <a:t>/report/52807	Hearing	loss-and-listening-fatigue</a:t>
            </a:r>
            <a:r>
              <a:rPr lang="en-US" sz="1100" dirty="0"/>
              <a:t>&gt; [Accessed 8 August 2020].</a:t>
            </a:r>
            <a:endParaRPr lang="en-US" sz="1100" dirty="0" smtClean="0"/>
          </a:p>
          <a:p>
            <a:pPr marL="0" indent="0" algn="just">
              <a:buNone/>
            </a:pPr>
            <a:r>
              <a:rPr lang="en-US" sz="1100" dirty="0" smtClean="0"/>
              <a:t>Dixon</a:t>
            </a:r>
            <a:r>
              <a:rPr lang="en-US" sz="1100" dirty="0"/>
              <a:t>, D., 2019. </a:t>
            </a:r>
            <a:r>
              <a:rPr lang="en-US" sz="1100" i="1" dirty="0"/>
              <a:t>Psychoacoustics: How Perception Influences Music Production</a:t>
            </a:r>
            <a:r>
              <a:rPr lang="en-US" sz="1100" dirty="0"/>
              <a:t>. [online] </a:t>
            </a:r>
            <a:r>
              <a:rPr lang="en-US" sz="1100" dirty="0" err="1"/>
              <a:t>iZotope</a:t>
            </a:r>
            <a:r>
              <a:rPr lang="en-US" sz="1100" dirty="0"/>
              <a:t>. </a:t>
            </a:r>
            <a:r>
              <a:rPr lang="en-US" sz="1100" dirty="0" err="1" smtClean="0"/>
              <a:t>Availabl</a:t>
            </a:r>
            <a:r>
              <a:rPr lang="en-US" sz="1100" dirty="0" smtClean="0"/>
              <a:t> at:	&lt;</a:t>
            </a:r>
            <a:r>
              <a:rPr lang="en-US" sz="1100" dirty="0"/>
              <a:t>https://</a:t>
            </a:r>
            <a:r>
              <a:rPr lang="en-US" sz="1100" dirty="0" err="1" smtClean="0"/>
              <a:t>www.izotope.com</a:t>
            </a:r>
            <a:r>
              <a:rPr lang="en-US" sz="1100" dirty="0" smtClean="0"/>
              <a:t>/</a:t>
            </a:r>
            <a:r>
              <a:rPr lang="en-US" sz="1100" dirty="0" err="1" smtClean="0"/>
              <a:t>en</a:t>
            </a:r>
            <a:r>
              <a:rPr lang="en-US" sz="1100" dirty="0" smtClean="0"/>
              <a:t>/learn/psychoacoustics-how-perception-influences-music-	</a:t>
            </a:r>
            <a:r>
              <a:rPr lang="en-US" sz="1100" dirty="0" err="1" smtClean="0"/>
              <a:t>production.html</a:t>
            </a:r>
            <a:r>
              <a:rPr lang="en-US" sz="1100" dirty="0"/>
              <a:t>&gt; </a:t>
            </a:r>
            <a:r>
              <a:rPr lang="en-US" sz="1100" dirty="0" smtClean="0"/>
              <a:t>	[</a:t>
            </a:r>
            <a:r>
              <a:rPr lang="en-US" sz="1100" dirty="0"/>
              <a:t>Accessed 8 August 2020</a:t>
            </a:r>
            <a:r>
              <a:rPr lang="en-US" sz="1100" dirty="0" smtClean="0"/>
              <a:t>].</a:t>
            </a:r>
          </a:p>
          <a:p>
            <a:pPr marL="0" indent="0" algn="just">
              <a:buNone/>
            </a:pPr>
            <a:r>
              <a:rPr lang="en-US" sz="1100" dirty="0" err="1"/>
              <a:t>Hcaudiology</a:t>
            </a:r>
            <a:r>
              <a:rPr lang="en-US" sz="1100" dirty="0"/>
              <a:t>. 2020. </a:t>
            </a:r>
            <a:r>
              <a:rPr lang="en-US" sz="1100" i="1" dirty="0"/>
              <a:t>Tinnitus</a:t>
            </a:r>
            <a:r>
              <a:rPr lang="en-US" sz="1100" dirty="0"/>
              <a:t>. [online] Available at</a:t>
            </a:r>
            <a:r>
              <a:rPr lang="en-US" sz="1100" dirty="0" smtClean="0"/>
              <a:t>:	&lt;</a:t>
            </a:r>
            <a:r>
              <a:rPr lang="en-US" sz="1100" dirty="0"/>
              <a:t>http://</a:t>
            </a:r>
            <a:r>
              <a:rPr lang="en-US" sz="1100" dirty="0" err="1"/>
              <a:t>www.hcaudiology.net.au</a:t>
            </a:r>
            <a:r>
              <a:rPr lang="en-US" sz="1100" dirty="0"/>
              <a:t>/tinnitus/#:~:</a:t>
            </a:r>
            <a:r>
              <a:rPr lang="en-US" sz="1100" dirty="0" smtClean="0"/>
              <a:t>text=Tinnitus%20is%20a%20physical%20conditio	n,or%20ringing%20like%20a%20bell</a:t>
            </a:r>
            <a:r>
              <a:rPr lang="en-US" sz="1100" dirty="0"/>
              <a:t>'.&gt; [Accessed 7 August 2020</a:t>
            </a:r>
            <a:r>
              <a:rPr lang="en-US" sz="1100" dirty="0" smtClean="0"/>
              <a:t>].</a:t>
            </a:r>
          </a:p>
          <a:p>
            <a:pPr marL="0" indent="0" algn="just">
              <a:buNone/>
            </a:pPr>
            <a:r>
              <a:rPr lang="en-US" sz="1100" dirty="0"/>
              <a:t>H., J., 2020. </a:t>
            </a:r>
            <a:r>
              <a:rPr lang="en-US" sz="1100" i="1" dirty="0"/>
              <a:t>Ear Fatigue Symptoms When Mixing With Headphones &amp; Monitors | LN</a:t>
            </a:r>
            <a:r>
              <a:rPr lang="en-US" sz="1100" dirty="0"/>
              <a:t>. [online] </a:t>
            </a:r>
            <a:r>
              <a:rPr lang="en-US" sz="1100" dirty="0" err="1"/>
              <a:t>LedgerNote</a:t>
            </a:r>
            <a:r>
              <a:rPr lang="en-US" sz="1100" dirty="0"/>
              <a:t>. Available at: </a:t>
            </a:r>
            <a:r>
              <a:rPr lang="en-US" sz="1100" dirty="0" smtClean="0"/>
              <a:t>	&lt;</a:t>
            </a:r>
            <a:r>
              <a:rPr lang="en-US" sz="1100" dirty="0"/>
              <a:t>https://</a:t>
            </a:r>
            <a:r>
              <a:rPr lang="en-US" sz="1100" dirty="0" err="1"/>
              <a:t>ledgernote.com</a:t>
            </a:r>
            <a:r>
              <a:rPr lang="en-US" sz="1100" dirty="0"/>
              <a:t>/columns/mixing-mastering/ear-fatigue-symptoms/&gt; [Accessed 7 August 2020</a:t>
            </a:r>
            <a:r>
              <a:rPr lang="en-US" sz="1100" dirty="0" smtClean="0"/>
              <a:t>].</a:t>
            </a:r>
          </a:p>
          <a:p>
            <a:pPr marL="0" indent="0" algn="just">
              <a:buNone/>
            </a:pPr>
            <a:r>
              <a:rPr lang="en-US" sz="1100" dirty="0"/>
              <a:t>Man, B., Stables, R. and Reiss, J., 2017. Ten Years of Automatic Mixing. </a:t>
            </a:r>
            <a:r>
              <a:rPr lang="en-US" sz="1100" i="1" dirty="0"/>
              <a:t>Proceedings of the 3rd Workshop on Intelligent Music Production</a:t>
            </a:r>
            <a:r>
              <a:rPr lang="en-US" sz="1100" dirty="0"/>
              <a:t>,.</a:t>
            </a:r>
            <a:endParaRPr lang="en-US" sz="1100" dirty="0" smtClean="0"/>
          </a:p>
          <a:p>
            <a:pPr marL="0" indent="0" algn="just">
              <a:buNone/>
            </a:pPr>
            <a:r>
              <a:rPr lang="en-US" sz="1100" dirty="0"/>
              <a:t>Mastering the Mix. 2015. </a:t>
            </a:r>
            <a:r>
              <a:rPr lang="en-US" sz="1100" i="1" dirty="0"/>
              <a:t>Creating Space In Your Mix</a:t>
            </a:r>
            <a:r>
              <a:rPr lang="en-US" sz="1100" dirty="0"/>
              <a:t>. [online] Available at: </a:t>
            </a:r>
            <a:r>
              <a:rPr lang="en-US" sz="1100" dirty="0" smtClean="0"/>
              <a:t>	&lt;</a:t>
            </a:r>
            <a:r>
              <a:rPr lang="en-US" sz="1100" dirty="0"/>
              <a:t>https://</a:t>
            </a:r>
            <a:r>
              <a:rPr lang="en-US" sz="1100" dirty="0" err="1" smtClean="0"/>
              <a:t>www.masteringthemix.com</a:t>
            </a:r>
            <a:r>
              <a:rPr lang="en-US" sz="1100" dirty="0" smtClean="0"/>
              <a:t>/blogs/learn/48456965-	creating-space-in-your-	mix</a:t>
            </a:r>
            <a:r>
              <a:rPr lang="en-US" sz="1100" dirty="0"/>
              <a:t>#:~:text=Try%20and%20play%20around%20with,to%20give%20your%20mix%20depth.&amp;</a:t>
            </a:r>
            <a:r>
              <a:rPr lang="en-US" sz="1100" dirty="0" smtClean="0"/>
              <a:t>t	</a:t>
            </a:r>
            <a:r>
              <a:rPr lang="en-US" sz="1100" dirty="0" err="1" smtClean="0"/>
              <a:t>ext</a:t>
            </a:r>
            <a:r>
              <a:rPr lang="en-US" sz="1100" dirty="0" smtClean="0"/>
              <a:t>=Panning%20is%20a%20useful%20tool,focus%20on%20high%20energy%20elements</a:t>
            </a:r>
            <a:r>
              <a:rPr lang="en-US" sz="1100" dirty="0"/>
              <a:t>.&amp;</a:t>
            </a:r>
            <a:r>
              <a:rPr lang="en-US" sz="1100" dirty="0" smtClean="0"/>
              <a:t>text	=</a:t>
            </a:r>
            <a:r>
              <a:rPr lang="en-US" sz="1100" dirty="0"/>
              <a:t>You%20can%20use%20reverb%20and,without%20affecting%20your%20mono%20signal.&gt; </a:t>
            </a:r>
            <a:r>
              <a:rPr lang="en-US" sz="1100" dirty="0" smtClean="0"/>
              <a:t>	[</a:t>
            </a:r>
            <a:r>
              <a:rPr lang="en-US" sz="1100" dirty="0"/>
              <a:t>Accessed 7 August </a:t>
            </a:r>
            <a:r>
              <a:rPr lang="en-US" sz="1100" dirty="0" smtClean="0"/>
              <a:t>	2020</a:t>
            </a:r>
            <a:r>
              <a:rPr lang="en-US" sz="1100" dirty="0"/>
              <a:t>].</a:t>
            </a:r>
            <a:endParaRPr lang="en-US" sz="1100" dirty="0" smtClean="0"/>
          </a:p>
          <a:p>
            <a:pPr marL="0" indent="0" algn="just">
              <a:buNone/>
            </a:pPr>
            <a:r>
              <a:rPr lang="en-US" sz="1100" dirty="0" err="1"/>
              <a:t>Mimilakis</a:t>
            </a:r>
            <a:r>
              <a:rPr lang="en-US" sz="1100" dirty="0"/>
              <a:t>, S., </a:t>
            </a:r>
            <a:r>
              <a:rPr lang="en-US" sz="1100" dirty="0" err="1"/>
              <a:t>Drossos</a:t>
            </a:r>
            <a:r>
              <a:rPr lang="en-US" sz="1100" dirty="0"/>
              <a:t>, K., </a:t>
            </a:r>
            <a:r>
              <a:rPr lang="en-US" sz="1100" dirty="0" err="1"/>
              <a:t>Floros</a:t>
            </a:r>
            <a:r>
              <a:rPr lang="en-US" sz="1100" dirty="0"/>
              <a:t>, A. and </a:t>
            </a:r>
            <a:r>
              <a:rPr lang="en-US" sz="1100" dirty="0" err="1"/>
              <a:t>Katerelos</a:t>
            </a:r>
            <a:r>
              <a:rPr lang="en-US" sz="1100" dirty="0"/>
              <a:t>, D., 2013. Automated Tonal Balance Enhancement for Audio </a:t>
            </a:r>
            <a:r>
              <a:rPr lang="en-US" sz="1100" dirty="0" smtClean="0"/>
              <a:t>Mastering	Applications</a:t>
            </a:r>
            <a:r>
              <a:rPr lang="en-US" sz="1100" dirty="0"/>
              <a:t>. </a:t>
            </a:r>
            <a:r>
              <a:rPr lang="en-US" sz="1100" i="1" dirty="0"/>
              <a:t>AES 134th </a:t>
            </a:r>
            <a:r>
              <a:rPr lang="en-US" sz="1100" i="1" dirty="0" smtClean="0"/>
              <a:t>	Convention</a:t>
            </a:r>
            <a:r>
              <a:rPr lang="en-US" sz="1100" dirty="0"/>
              <a:t>,.</a:t>
            </a:r>
            <a:endParaRPr lang="en-US" sz="1100" dirty="0" smtClean="0"/>
          </a:p>
          <a:p>
            <a:pPr marL="0" indent="0" algn="just">
              <a:buNone/>
            </a:pPr>
            <a:r>
              <a:rPr lang="en-US" sz="1100" dirty="0" smtClean="0"/>
              <a:t>Moffat</a:t>
            </a:r>
            <a:r>
              <a:rPr lang="en-US" sz="1100" dirty="0"/>
              <a:t>, D. and Sandler, M., 2019. Approaches in Intelligent Music Production. </a:t>
            </a:r>
            <a:r>
              <a:rPr lang="en-US" sz="1100" i="1" dirty="0"/>
              <a:t>Arts</a:t>
            </a:r>
            <a:r>
              <a:rPr lang="en-US" sz="1100" dirty="0"/>
              <a:t>, 8(4), p.125</a:t>
            </a:r>
            <a:r>
              <a:rPr lang="en-US" sz="1100" dirty="0" smtClean="0"/>
              <a:t>.</a:t>
            </a:r>
          </a:p>
          <a:p>
            <a:pPr marL="0" indent="0" algn="just">
              <a:buNone/>
            </a:pPr>
            <a:r>
              <a:rPr lang="en-US" sz="1100" dirty="0" err="1"/>
              <a:t>Payscale</a:t>
            </a:r>
            <a:r>
              <a:rPr lang="en-US" sz="1100" dirty="0"/>
              <a:t>. 2020. </a:t>
            </a:r>
            <a:r>
              <a:rPr lang="en-US" sz="1100" i="1" dirty="0"/>
              <a:t>Sound Engineer Hourly Pay In Australia | </a:t>
            </a:r>
            <a:r>
              <a:rPr lang="en-US" sz="1100" i="1" dirty="0" err="1"/>
              <a:t>Payscale</a:t>
            </a:r>
            <a:r>
              <a:rPr lang="en-US" sz="1100" dirty="0"/>
              <a:t>. [online] Available at: </a:t>
            </a:r>
            <a:r>
              <a:rPr lang="en-US" sz="1100" dirty="0" smtClean="0"/>
              <a:t>	&lt;</a:t>
            </a:r>
            <a:r>
              <a:rPr lang="en-US" sz="1100" dirty="0"/>
              <a:t>https://</a:t>
            </a:r>
            <a:r>
              <a:rPr lang="en-US" sz="1100" dirty="0" err="1"/>
              <a:t>www.payscale.com</a:t>
            </a:r>
            <a:r>
              <a:rPr lang="en-US" sz="1100" dirty="0"/>
              <a:t>/research/AU/Job=</a:t>
            </a:r>
            <a:r>
              <a:rPr lang="en-US" sz="1100" dirty="0" err="1"/>
              <a:t>Sound_Engineer</a:t>
            </a:r>
            <a:r>
              <a:rPr lang="en-US" sz="1100" dirty="0"/>
              <a:t>/Salary&gt; [Accessed 7 August </a:t>
            </a:r>
            <a:r>
              <a:rPr lang="en-US" sz="1100" dirty="0" smtClean="0"/>
              <a:t>	2020</a:t>
            </a:r>
            <a:r>
              <a:rPr lang="en-US" sz="1100" dirty="0"/>
              <a:t>].</a:t>
            </a:r>
            <a:endParaRPr lang="en-US" sz="1100" dirty="0" smtClean="0"/>
          </a:p>
          <a:p>
            <a:pPr marL="0" indent="0" algn="just">
              <a:buNone/>
            </a:pPr>
            <a:r>
              <a:rPr lang="en-US" sz="1100" dirty="0" smtClean="0"/>
              <a:t>Reiss</a:t>
            </a:r>
            <a:r>
              <a:rPr lang="en-US" sz="1100" dirty="0"/>
              <a:t>, J., 2011. Intelligent systems for mixing multichannel audio. </a:t>
            </a:r>
            <a:r>
              <a:rPr lang="en-US" sz="1100" i="1" dirty="0"/>
              <a:t>2011 17th International Conference on </a:t>
            </a:r>
            <a:r>
              <a:rPr lang="en-US" sz="1100" i="1" dirty="0" smtClean="0"/>
              <a:t>	Digital 	Signal </a:t>
            </a:r>
            <a:r>
              <a:rPr lang="en-US" sz="1100" i="1" dirty="0"/>
              <a:t>Processing </a:t>
            </a:r>
            <a:r>
              <a:rPr lang="en-US" sz="1100" i="1" dirty="0" smtClean="0"/>
              <a:t>	(</a:t>
            </a:r>
            <a:r>
              <a:rPr lang="en-US" sz="1100" i="1" dirty="0"/>
              <a:t>DSP</a:t>
            </a:r>
            <a:r>
              <a:rPr lang="en-US" sz="1100" i="1" dirty="0" smtClean="0"/>
              <a:t>)</a:t>
            </a:r>
            <a:r>
              <a:rPr lang="en-US" sz="1100" dirty="0" smtClean="0"/>
              <a:t>,.</a:t>
            </a:r>
          </a:p>
          <a:p>
            <a:pPr marL="0" indent="0" algn="just">
              <a:buNone/>
            </a:pPr>
            <a:r>
              <a:rPr lang="en-US" sz="1100" dirty="0" err="1"/>
              <a:t>Rosenkranz</a:t>
            </a:r>
            <a:r>
              <a:rPr lang="en-US" sz="1100" dirty="0"/>
              <a:t>, R., 2018. </a:t>
            </a:r>
            <a:r>
              <a:rPr lang="en-US" sz="1100" i="1" dirty="0"/>
              <a:t>Psychoacoustics</a:t>
            </a:r>
            <a:r>
              <a:rPr lang="en-US" sz="1100" dirty="0"/>
              <a:t>. [online] TU Dresden. Available at: &lt;https://</a:t>
            </a:r>
            <a:r>
              <a:rPr lang="en-US" sz="1100" dirty="0" err="1" smtClean="0"/>
              <a:t>tu</a:t>
            </a:r>
            <a:r>
              <a:rPr lang="en-US" sz="1100" dirty="0" smtClean="0"/>
              <a:t>-	</a:t>
            </a:r>
            <a:r>
              <a:rPr lang="en-US" sz="1100" dirty="0" err="1" smtClean="0"/>
              <a:t>dresden.de</a:t>
            </a:r>
            <a:r>
              <a:rPr lang="en-US" sz="1100" dirty="0" smtClean="0"/>
              <a:t>/</a:t>
            </a:r>
            <a:r>
              <a:rPr lang="en-US" sz="1100" dirty="0" err="1" smtClean="0"/>
              <a:t>ing</a:t>
            </a:r>
            <a:r>
              <a:rPr lang="en-US" sz="1100" dirty="0" smtClean="0"/>
              <a:t>/</a:t>
            </a:r>
            <a:r>
              <a:rPr lang="en-US" sz="1100" dirty="0" err="1" smtClean="0"/>
              <a:t>elektrotechnik</a:t>
            </a:r>
            <a:r>
              <a:rPr lang="en-US" sz="1100" dirty="0" smtClean="0"/>
              <a:t>/</a:t>
            </a:r>
            <a:r>
              <a:rPr lang="en-US" sz="1100" dirty="0" err="1" smtClean="0"/>
              <a:t>ias</a:t>
            </a:r>
            <a:r>
              <a:rPr lang="en-US" sz="1100" dirty="0" smtClean="0"/>
              <a:t>/aha/</a:t>
            </a:r>
            <a:r>
              <a:rPr lang="en-US" sz="1100" dirty="0" err="1" smtClean="0"/>
              <a:t>forschung</a:t>
            </a:r>
            <a:r>
              <a:rPr lang="en-US" sz="1100" dirty="0" smtClean="0"/>
              <a:t>/</a:t>
            </a:r>
            <a:r>
              <a:rPr lang="en-US" sz="1100" dirty="0" err="1" smtClean="0"/>
              <a:t>akustik</a:t>
            </a:r>
            <a:r>
              <a:rPr lang="en-US" sz="1100" dirty="0" smtClean="0"/>
              <a:t>/</a:t>
            </a:r>
            <a:r>
              <a:rPr lang="en-US" sz="1100" dirty="0" err="1" smtClean="0"/>
              <a:t>psychoakustik?set_language</a:t>
            </a:r>
            <a:r>
              <a:rPr lang="en-US" sz="1100" dirty="0" smtClean="0"/>
              <a:t>=</a:t>
            </a:r>
            <a:r>
              <a:rPr lang="en-US" sz="1100" dirty="0" err="1" smtClean="0"/>
              <a:t>en</a:t>
            </a:r>
            <a:r>
              <a:rPr lang="en-US" sz="1100" dirty="0"/>
              <a:t>&gt; [Accessed 8 August </a:t>
            </a:r>
            <a:r>
              <a:rPr lang="en-US" sz="1100" dirty="0" smtClean="0"/>
              <a:t>	2020].</a:t>
            </a:r>
          </a:p>
          <a:p>
            <a:pPr marL="0" indent="0" algn="just">
              <a:buNone/>
            </a:pPr>
            <a:r>
              <a:rPr lang="en-US" sz="1100" dirty="0"/>
              <a:t>Stamper, A., 2018. </a:t>
            </a:r>
            <a:r>
              <a:rPr lang="en-US" sz="1100" i="1" dirty="0"/>
              <a:t>In The Studio: Beware Of Ear Fatigue - </a:t>
            </a:r>
            <a:r>
              <a:rPr lang="en-US" sz="1100" i="1" dirty="0" err="1"/>
              <a:t>Prosoundweb</a:t>
            </a:r>
            <a:r>
              <a:rPr lang="en-US" sz="1100" dirty="0"/>
              <a:t>. [online] </a:t>
            </a:r>
            <a:r>
              <a:rPr lang="en-US" sz="1100" dirty="0" err="1"/>
              <a:t>ProSoundWeb</a:t>
            </a:r>
            <a:r>
              <a:rPr lang="en-US" sz="1100" dirty="0"/>
              <a:t>. Available at: </a:t>
            </a:r>
            <a:r>
              <a:rPr lang="en-US" sz="1100" dirty="0" smtClean="0"/>
              <a:t>	&lt;</a:t>
            </a:r>
            <a:r>
              <a:rPr lang="en-US" sz="1100" dirty="0"/>
              <a:t>https://</a:t>
            </a:r>
            <a:r>
              <a:rPr lang="en-US" sz="1100" dirty="0" err="1" smtClean="0"/>
              <a:t>www.prosoundweb.com</a:t>
            </a:r>
            <a:r>
              <a:rPr lang="en-US" sz="1100" dirty="0" smtClean="0"/>
              <a:t>/in-	the-studio-beware-of-ear-fatigue</a:t>
            </a:r>
            <a:r>
              <a:rPr lang="en-US" sz="1100" dirty="0"/>
              <a:t>/&gt; [Accessed 9 August 2020].</a:t>
            </a:r>
            <a:endParaRPr lang="en-US" sz="1100" dirty="0" smtClean="0"/>
          </a:p>
          <a:p>
            <a:pPr algn="just"/>
            <a:endParaRPr lang="en-US" sz="1100" dirty="0" smtClean="0"/>
          </a:p>
          <a:p>
            <a:pPr algn="just"/>
            <a:endParaRPr lang="en-US" sz="1100" dirty="0"/>
          </a:p>
        </p:txBody>
      </p:sp>
    </p:spTree>
    <p:extLst>
      <p:ext uri="{BB962C8B-B14F-4D97-AF65-F5344CB8AC3E}">
        <p14:creationId xmlns:p14="http://schemas.microsoft.com/office/powerpoint/2010/main" val="1780334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2498</TotalTime>
  <Words>1043</Words>
  <Application>Microsoft Macintosh PowerPoint</Application>
  <PresentationFormat>Widescreen</PresentationFormat>
  <Paragraphs>116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Mangal</vt:lpstr>
      <vt:lpstr>Rockwell</vt:lpstr>
      <vt:lpstr>Rockwell Condensed</vt:lpstr>
      <vt:lpstr>Rockwell Extra Bold</vt:lpstr>
      <vt:lpstr>Times New Roman</vt:lpstr>
      <vt:lpstr>Wingdings</vt:lpstr>
      <vt:lpstr>Wood Type</vt:lpstr>
      <vt:lpstr>OENG1120  Adaptive Multi-Channel Audio Processor</vt:lpstr>
      <vt:lpstr>Background</vt:lpstr>
      <vt:lpstr>Problems</vt:lpstr>
      <vt:lpstr>Current State of the art</vt:lpstr>
      <vt:lpstr>Research gaps</vt:lpstr>
      <vt:lpstr>Research Gaps</vt:lpstr>
      <vt:lpstr>Expected Outcomes</vt:lpstr>
      <vt:lpstr>References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OENG1120: Project Progress presentation</dc:title>
  <dc:creator>Aditya Prawira</dc:creator>
  <cp:lastModifiedBy>Aditya Prawira</cp:lastModifiedBy>
  <cp:revision>135</cp:revision>
  <dcterms:created xsi:type="dcterms:W3CDTF">2020-08-03T06:26:40Z</dcterms:created>
  <dcterms:modified xsi:type="dcterms:W3CDTF">2020-09-14T07:55:16Z</dcterms:modified>
</cp:coreProperties>
</file>