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812" r:id="rId2"/>
  </p:sldMasterIdLst>
  <p:notesMasterIdLst>
    <p:notesMasterId r:id="rId18"/>
  </p:notesMasterIdLst>
  <p:handoutMasterIdLst>
    <p:handoutMasterId r:id="rId19"/>
  </p:handoutMasterIdLst>
  <p:sldIdLst>
    <p:sldId id="481" r:id="rId3"/>
    <p:sldId id="283" r:id="rId4"/>
    <p:sldId id="334" r:id="rId5"/>
    <p:sldId id="358" r:id="rId6"/>
    <p:sldId id="290" r:id="rId7"/>
    <p:sldId id="482" r:id="rId8"/>
    <p:sldId id="355" r:id="rId9"/>
    <p:sldId id="344" r:id="rId10"/>
    <p:sldId id="298" r:id="rId11"/>
    <p:sldId id="340" r:id="rId12"/>
    <p:sldId id="342" r:id="rId13"/>
    <p:sldId id="341" r:id="rId14"/>
    <p:sldId id="346" r:id="rId15"/>
    <p:sldId id="348" r:id="rId16"/>
    <p:sldId id="362" r:id="rId17"/>
  </p:sldIdLst>
  <p:sldSz cx="9144000" cy="6858000" type="screen4x3"/>
  <p:notesSz cx="6797675" cy="9926638"/>
  <p:defaultTextStyle>
    <a:defPPr>
      <a:defRPr lang="en-AU"/>
    </a:defPPr>
    <a:lvl1pPr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E8CDFBA4-27D8-7645-AF32-2DC97D946626}">
          <p14:sldIdLst/>
        </p14:section>
        <p14:section name="Course Start" id="{6346665C-48A6-A743-8A6D-E11038BD43DB}">
          <p14:sldIdLst/>
        </p14:section>
        <p14:section name="无标题节" id="{8BE18CA1-60A8-C248-AC57-9608E8CE3A0E}">
          <p14:sldIdLst>
            <p14:sldId id="481"/>
            <p14:sldId id="283"/>
            <p14:sldId id="334"/>
            <p14:sldId id="358"/>
            <p14:sldId id="290"/>
            <p14:sldId id="482"/>
            <p14:sldId id="355"/>
            <p14:sldId id="344"/>
            <p14:sldId id="298"/>
            <p14:sldId id="340"/>
            <p14:sldId id="342"/>
            <p14:sldId id="341"/>
            <p14:sldId id="346"/>
            <p14:sldId id="348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7F9"/>
    <a:srgbClr val="9D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34" autoAdjust="0"/>
    <p:restoredTop sz="74020" autoAdjust="0"/>
  </p:normalViewPr>
  <p:slideViewPr>
    <p:cSldViewPr>
      <p:cViewPr varScale="1">
        <p:scale>
          <a:sx n="104" d="100"/>
          <a:sy n="104" d="100"/>
        </p:scale>
        <p:origin x="16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2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FBFFDC-FB53-4DEC-A259-B40D55825C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22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2T04:29:54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6576 93,'0'-5,"-10"-2,-14 1,-13 0,-5-3,-6 0,-5 2,-4-4,3 0,0 2,4 3,0 2,4 2,4 1,5 1,3 1,2-1,-4 1,0-1,0 0,1 0,2 0,-4 0,-1 0,1 0,1 0,2 0,2 0,1 0,0 0,-4 0,-7 0,-1 0,1 0,-7 0,-1 0,-7 0,-4 6,3 0,-4 6,-2 0,0 4,5-2,3 3,-4 3,2 3,1 3,0 3,-1 1,0 0,9 1,3-5,4-2,4 0,-2 6,1-1,2-1,2 4,2-2,1 4,1 1,-4 0,-7 4,4 0,3 0,-2 2,-1 6,7-1,3-3,1-4,0 2,5 0,6 2,1-6,-3 7,-3 5,2 0,4-3,0 1,2-3,-2-3,2 1,3-1,-2-3,1-2,-2-2,-5 3,1 1,3-2,5 4,3 6,-3-1,1 3,2 4,-4 2,0-1,2-6,2-6,2 2,-3 2,-1 0,2 2,1-2,-4 2,1 3,0-2,3 2,-4 2,0-3,2 1,1-3,3 6,1 5,1-4,1 1,0-5,0-5,1-6,-1-4,0 3,1-1,-1-1,0 9,0 2,0 8,0 0,0 1,0 6,0-2,0 4,0 7,0-4,5-3,2-7,-1-3,4-1,6 2,0-4,-3-6,1 1,5-3,2 1,-1-1,1 2,-3-1,-5 2,1 3,3 4,4-2,-2-5,1 1,2-8,3-1,-3-1,0-7,-4-3,0 3,8 2,-2 2,2-1,0-1,7 5,3 6,-5 1,-3-2,0-3,-1 3,1-7,6 2,-3-1,3-1,7 9,6 7,1 0,7 2,-6-3,0-5,6 0,-6-3,-6-7,0-6,-3-2,3 5,4 1,0-4,-4-7,-4-3,-3 2,-3 1,9-3,7 1,1-3,6 1,0-3,-5 1,10 3,4-2,7 2,2 3,8 2,1 2,-9-2,-1-7,-3-5,-9-5,-3-4,-2-2,-1-1,2-1,-4 0,-2 0,7 0,-1 0,-1 1,6 0,3 0,0 0,0 0,4 0,11 0,-3 0,1 0,2 0,3-5,-7-7,-6-7,-5-4,-14-5,-5 4,-5-1,-9 0,-1-1,1-2,-1-11,5-4,6-5,7-5,0-8,-3 0,-10 6,0-3,4 3,0 0,3-10,-5-5,-4 4,3 4,-1 1,0-4,-2-1,-1 0,-1 1,-2-3,1-7,4-5,2 1,-1-2,-6 2,-3 5,-1 5,-5-2,0 1,0-8,2-1,-2-3,5-2,-2 2,0 5,2-4,-4 0,-6 9,-6 12,-4 6,2 2,-1-6,-1 1,4-9,-1 1,-1 1,-2 2,-2 0,-2 1,-1 1,-1 5,0 1,-1 1,1 3,-1 0,1 4,0-2,0-1,0-4,0-3,-10-12,-4 0,1 6,-3-1,-3-1,-4 1,-4 1,4 0,0 5,4-2,-5-7,2-2,-6-1,1 2,1 2,0 2,-1 0,-2 2,-5-4,-8 3,4 7,-3 3,2 0,-4 3,0 1,3 2,-2 5,-4 3,0 4,3 2,-2 1,3 1,2 1,3 5,3 6,-3 2,-6-2,5-4,-2-2,1 3,-3-1,0 4,3 0,-3-3,-5-2,-4 2,-4 0,3-1,4 2,6 0,4 3,4 5,3-1,-4 1,-2-1,-3-5,-2 2,3-3,1 3,3 4,2 3,7-1,2 1,1 2,-7-3,-3 0,5 2</inkml:trace>
  <inkml:trace contextRef="#ctx0" brushRef="#br0" timeOffset="3493.77">6183 9013,'-10'0,"-19"0,-10 0,-3 0,1 0,1 0,3 0,-3 0,1 0,-9 0,-6 0,0 0,-5 0,-4 0,5 0,1 0,-5 0,3 0,6 0,8 0,5 0,0 0,1 5,3 7,-9 12,-1 2,2 6,-8 3,-4 6,-3 2,2 3,-3 4,3-1,0-4,6 1,6-3,0-3,2 2,10-1,-1 2,-5 5,5 4,-3 4,0-3,2 6,1 7,-4 8,-1-3,-3 2,-1 9,3 6,-3 8,1 4,3 0,8-7,-2 7,6 1,7 0,6-3,2-2,2 3,2 6,4-11,2-5,1-3,1-11,0-2,6 2,1-3,0-2,4 2,0-6,3 2,-1-2,-2 0,2 3,-2 5,3-4,-1-4,-2 2,-4-6,-3-7,-2-4,-1 1,4 1,1 2,0-3,4 5,0-3,9 11,1 5,2 0,3-7,-3-3,5 4,3 0,-3-5,-2 3,0 1,2-10,1 2,5 1,4-4,-1 0,0-4,3 1,0 1,0 3,2 8,5-1,0-6,-8-2,-1-4,0-6,-3 1,0-2,-3-3,5 2,1 6,5-2,5 4,5 3,-1 3,1-2,-3-5,0 0,2-3,3-4,3-3,-4-4,0-1,0-2,-2-5,-1-2,-3-5,1-1,2 3,8 2,5 3,1-3,-4 0,2-3,2-6,-1-4,0-5,5-2,0-1,-5-2,-4 0,-6 0,-8 0,-5 1,0-1,-2 1,-2 0,-1-10,2-4,2-4,-2-5,-2-2,-2 1,0 1,-2-6,-1 1,0 1,0-5,0 2,0-4,0 0,0-6,0-6,0-1,-4-1,-3-5,1-2,-4 3,4-1,5 0,-4 2,4-5,-2-3,-1 3,-5-4,-6-2,0 4,-3-4,2-6,3-2,5-4,-3-6,2-9,-3-5,0-13,-2 2,0-1,4 1,-3 3,-3 4,1 3,-3 2,3-3,-2 9,-3-1,-4-1,-1-1,-3-6,-2-1,0-6,0 0,-1-3,0 1,1 13,0 6,-1 4,1 9,-5 3,-7-8,-1 4,-9-6,-1-4,-1-4,-2-2,-2 4,-1 1,5 4,0 2,0 8,-1 6,-2 4,-1 7,4 8,1-4,-1 1,-6-6,-4 1,-1-6,1 3,0 0,2 5,0 1,1-7,0-3,1-7,0-7,0-6,0 5,0 5,0 10,5 10,1 9,6 6,0 4,-2-3,2 0,0 5,-3 3,-3-4,-2-2,-2-1,-2 1,0 0,-6-4,-7 4,-1 3,2 0,-3 7,7 1,-6 5,0 5,-4-1,2 2,4 3,3 3,3 2,-2 2,0 1,2 0,6 0</inkml:trace>
  <inkml:trace contextRef="#ctx0" brushRef="#br0" timeOffset="7844.95">287 6020,'0'10,"0"55,0 47,0 57,0 44,0 29,0 18,0 7,0-17,0-14,0-33,0-40,0-42,0-37,0-44,0-27</inkml:trace>
  <inkml:trace contextRef="#ctx0" brushRef="#br0" timeOffset="8861.16">438 6171,'0'-10,"0"-9,10-16,9-8,11-1,11 1,4 8,4 5,-1 8,-3 7,-10 12,-5 11,-3 14,-1 15,1 15,0 10,1 10,-4 2,-6 0,-7-3,-4-4,-5-7,-1-4,-2-6,0-2,-5-8,-12-7,-24-8,-25-4,-26 0,-19-3,-16-5,-6-5,14-4,23-2,22-2,19 0,19-1</inkml:trace>
  <inkml:trace contextRef="#ctx0" brushRef="#br0" timeOffset="10333.09">1315 6110,'10'0,"9"0,11 0,6 0,2 0,4 0,-4 0</inkml:trace>
  <inkml:trace contextRef="#ctx0" brushRef="#br0" timeOffset="11227.61">1255 6383,'5'0,"17"0,15 0,7 0,0 0,-1-6,2-5,3-3,-1 2,-3-2,-10 1</inkml:trace>
  <inkml:trace contextRef="#ctx0" brushRef="#br0" timeOffset="12116.73">2131 5929,'6'5,"6"7,1 22,4 31,9 35,11 26,3 13,1 3,-2-13,-2-17,-7-28</inkml:trace>
  <inkml:trace contextRef="#ctx0" brushRef="#br0" timeOffset="13347.8">3069 6322,'10'-5,"9"-12,6-19,14-18,16-16,9-11,9-2,3-3,-7 9,-10 7,-10 10,-8 10,-11 8,-5 12,3 1,-4-1,1 6,0-4,1-2,-4 3</inkml:trace>
  <inkml:trace contextRef="#ctx0" brushRef="#br0" timeOffset="13934.55">3885 5324,'-10'5,"-14"7,-8 7,-3 5,-2-2,1 6,-9 4,-12 5,-2 3,0-6,3-3,13-7</inkml:trace>
  <inkml:trace contextRef="#ctx0" brushRef="#br0" timeOffset="15435.92">3916 5475,'0'6,"0"16,0 15,0 17,0 15,0 0,0 4,0-5,0-9,0-15</inkml:trace>
  <inkml:trace contextRef="#ctx0" brushRef="#br0" timeOffset="17300.32">3190 6836,'5'5,"22"48,18 41,20 35,11 16,17 25,3 4,7 8,0 4,-7 2,-3-11,-19-15,-16-25,-8-20,-7-20,-6-10,-4-11,-3-7,-1-1,-5-5,-7-10,-7-8,-4-7,1-4,0-3,-6-17,-15-22,-14-13,-13-10,-4-4,0-1,2 0,4 7,3 2,8 7</inkml:trace>
  <inkml:trace contextRef="#ctx0" brushRef="#br0" timeOffset="18387.43">4399 9467,'0'-5,"5"-7,7-17,2-8,-2-9,2-12,4-11,-1 1,1 7,-1 3,0 2,-2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2T04:31:00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1,'5'0,"7"5,6 12,6 9,9 14,9 12,7 17,7 7,8 6,-1-11,3-7,2-4,-1-8,-11-6,-6-13,-1-5,-3-3,1-1,-3-4,-4 0,-3 1,3-3,-2 1,-1-2,4 0,-1-3,-2-3,-2 1,-2-1,-1 3,3 4,6-2,7 3,-1-3,-8 2,-11-8,-15-26,-15-21,-19-14,-10-3,-10-4,-4-1,0-1,4 9,2 8,8 12</inkml:trace>
  <inkml:trace contextRef="#ctx0" brushRef="#br0" timeOffset="1384">1513 1029,'-11'0,"-12"0,-9 5,-9 7,-2 7,-5 4,-9 5,-10-3,-5-6,-5-6,-4-5,5-5,6-1,10-8,10-7,13-1</inkml:trace>
  <inkml:trace contextRef="#ctx0" brushRef="#br0" timeOffset="11340.71">92 182,'-6'0,"0"36,-1 23,7 20,3 19,6 13,2 8,4-6,0-7,1-1,0-7,-5-1,-3-1,-3-1,-2-2,-2-1,-2 0,1-7,4-1,2 5,6-2,4 4,1 3,2 6,-2 6,2 0,1 14,4 7,3 1,1-4,-4-9,0-2,0-6,7-1,-3-2,0-4,0-3,1 2,5 5,2 6,-5-1,3 1,0-2,0 2,-1-4,-1 2,0-8,4 0,1-2,5 3,0 0,-2-2,-7-7,-10-4,2-2,-4-5,0-1,2 2,2 7,1 9,2 8,2 2,0 3,5 4,-2 2,7 1,3-7,-1-4,-7-14,-5-13,-8-9,-2-12,-4-11,-6 2,-3-3,1 7,0 9,3-1,6 0,-1 4,2-4,4-7,-3-8,-4-7,-5-5,-14-13,-11-16,-30-30,-22-20,1-9,0 6,7 4,14 6,8 3,12 2,4-3,1 4,3-3,6 4</inkml:trace>
  <inkml:trace contextRef="#ctx0" brushRef="#br0" timeOffset="13280.93">1906 7923,'0'-5,"0"-7,5-6,2-6,4-4,2-1,2-2,-1-1,3-5,-2-1,-4 1,2 1,-1 1,-3 3,-3 0,-3 1,4 6,1 2,-2 0,-1-2,3-1,1-2,-2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6" y="4715193"/>
            <a:ext cx="5437187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D84A58-2182-4C03-9F76-C5D29C1D78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1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28642" indent="-37471479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3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6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October 21, 2014</a:t>
            </a: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28642" indent="-37471479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3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6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Lecture 6</a:t>
            </a:r>
          </a:p>
        </p:txBody>
      </p:sp>
      <p:sp>
        <p:nvSpPr>
          <p:cNvPr id="34822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28642" indent="-37471479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3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6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200"/>
              <a:t>SE 477</a:t>
            </a:r>
          </a:p>
        </p:txBody>
      </p:sp>
      <p:sp>
        <p:nvSpPr>
          <p:cNvPr id="34823" name="Slide Number Placeholder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28642" indent="-37471479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3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6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E6B09BF-5E74-44D3-8924-2782C86FE385}" type="slidenum">
              <a:rPr lang="en-US" sz="1200"/>
              <a:pPr/>
              <a:t>1</a:t>
            </a:fld>
            <a:r>
              <a:rPr lang="en-US" sz="1200"/>
              <a:t> of 110</a:t>
            </a:r>
          </a:p>
        </p:txBody>
      </p:sp>
    </p:spTree>
    <p:extLst>
      <p:ext uri="{BB962C8B-B14F-4D97-AF65-F5344CB8AC3E}">
        <p14:creationId xmlns:p14="http://schemas.microsoft.com/office/powerpoint/2010/main" val="653181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0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4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6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772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16739" indent="-275669" defTabSz="91277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02677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4374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98481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25889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86696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0803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749101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D3162E-1A3F-4900-8361-AE2BCBF39C45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BOT</a:t>
            </a:r>
            <a:r>
              <a:rPr lang="en-US" altLang="zh-CN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Build–operate–transfer;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build–own–operate–transfer;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BOO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build–own–operate;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BLT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build–lease–transfer; </a:t>
            </a:r>
            <a:r>
              <a:rPr lang="en-AU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DBFO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design–build–finance</a:t>
            </a:r>
            <a:r>
              <a:rPr lang="en-AU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–operate; </a:t>
            </a:r>
            <a:r>
              <a:rPr lang="en-AU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DBOT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design–build–operate</a:t>
            </a:r>
            <a:r>
              <a:rPr lang="en-AU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–transfer;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DCMF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 design–construct–manage–finance</a:t>
            </a:r>
          </a:p>
        </p:txBody>
      </p:sp>
    </p:spTree>
    <p:extLst>
      <p:ext uri="{BB962C8B-B14F-4D97-AF65-F5344CB8AC3E}">
        <p14:creationId xmlns:p14="http://schemas.microsoft.com/office/powerpoint/2010/main" val="184130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772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16739" indent="-275669" defTabSz="91277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02677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4374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98481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25889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86696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0803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749101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FEE2791-FA4A-4E35-9DFB-3C8ABC468241}" type="slidenum">
              <a:rPr lang="en-US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824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- </a:t>
            </a:r>
            <a:r>
              <a:rPr lang="en-AU" sz="1200" b="1" i="0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rPr>
              <a:t>looking at your organisation's aims, activities, structure, membership and methods of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i="0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Who is involved with your organisation (stakeholders): </a:t>
            </a:r>
            <a:r>
              <a:rPr lang="en-AU" sz="1200" b="0" i="1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Football club example, players, the coach, parents of players, other supporters, local businesses who sponsor the team, the council that provides oval and facilities.</a:t>
            </a:r>
            <a:endParaRPr lang="en-AU" sz="1200" b="0" i="0" kern="1200" dirty="0">
              <a:solidFill>
                <a:srgbClr val="FF0000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i="0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What facilities do you have and/or use: </a:t>
            </a:r>
            <a:r>
              <a:rPr lang="en-AU" sz="1200" b="0" i="1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Change rooms, oval, car park, etc.</a:t>
            </a:r>
            <a:endParaRPr lang="en-AU" sz="1200" b="0" i="0" kern="1200" dirty="0">
              <a:solidFill>
                <a:srgbClr val="FF0000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i="0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Other questions: </a:t>
            </a:r>
            <a:r>
              <a:rPr lang="en-AU" sz="1200" b="0" i="0" kern="1200" dirty="0">
                <a:solidFill>
                  <a:srgbClr val="FF0000"/>
                </a:solidFill>
                <a:effectLst/>
                <a:latin typeface="Arial" charset="0"/>
                <a:ea typeface="+mn-ea"/>
                <a:cs typeface="Arial" charset="0"/>
              </a:rPr>
              <a:t>What is your organisation currently doing to manage risk? What type of insurances does your organisation have? What is the legal structure of your organisation, etc.?</a:t>
            </a:r>
          </a:p>
          <a:p>
            <a:pPr marL="0" indent="0">
              <a:buNone/>
            </a:pPr>
            <a:br>
              <a:rPr lang="en-AU" b="1" u="sng" dirty="0"/>
            </a:br>
            <a:r>
              <a:rPr lang="en-AU" b="1" u="sng" dirty="0"/>
              <a:t>Why understanding </a:t>
            </a:r>
            <a:r>
              <a:rPr lang="en-US" b="1" u="sng" dirty="0"/>
              <a:t>E</a:t>
            </a:r>
            <a:r>
              <a:rPr lang="en-US" sz="1200" b="1" u="sng" dirty="0"/>
              <a:t>xternal? For example…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Nowadays, there is a greater public awareness of legal rights and an increasing tendency for people to take legal action if they feel they have been unfairly treated. You </a:t>
            </a:r>
            <a:r>
              <a:rPr lang="en-AU" b="1" dirty="0"/>
              <a:t>must</a:t>
            </a:r>
            <a:r>
              <a:rPr lang="en-AU" dirty="0"/>
              <a:t> review your legal obligations, </a:t>
            </a:r>
            <a:r>
              <a:rPr lang="en-AU" b="0" dirty="0"/>
              <a:t>Higher standards, Duty of care/Due diligence </a:t>
            </a:r>
            <a:r>
              <a:rPr lang="en-US" altLang="zh-CN" b="0" dirty="0"/>
              <a:t>- </a:t>
            </a:r>
            <a:r>
              <a:rPr lang="en-AU" b="1" dirty="0"/>
              <a:t>FOR THE SAKE of litigious-ness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54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772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16739" indent="-275669" defTabSz="91277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02677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4374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98481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25889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86696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0803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749101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E5030C-B3D9-4B42-9A52-7F7BBC5BFF54}" type="slidenum">
              <a:rPr lang="en-US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200" i="1" dirty="0">
                <a:ea typeface="宋体" charset="-122"/>
              </a:rPr>
              <a:t>“The process of determining what, where, when, why and how something could happen.”</a:t>
            </a:r>
            <a:r>
              <a:rPr lang="en-AU" altLang="zh-CN" sz="1200" dirty="0">
                <a:ea typeface="宋体" charset="-122"/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51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-7000 + 0.6 x 4200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68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772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16739" indent="-275669" defTabSz="91277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02677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4374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98481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25889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86696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0803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749101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314E22-7BAA-4A40-A2A1-AF478F0E1C44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蒙特卡罗算法：采样越多，越</a:t>
            </a:r>
            <a:r>
              <a:rPr lang="zh-CN" altLang="en-US" b="1" u="sng" dirty="0"/>
              <a:t>近似</a:t>
            </a:r>
            <a:r>
              <a:rPr lang="zh-CN" altLang="en-US" dirty="0"/>
              <a:t>最优解；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举个例子，假如筐里有</a:t>
            </a:r>
            <a:r>
              <a:rPr lang="en-US" altLang="zh-CN" dirty="0"/>
              <a:t>100</a:t>
            </a:r>
            <a:r>
              <a:rPr lang="zh-CN" altLang="en-US" dirty="0"/>
              <a:t>个苹果，让我每次闭眼拿</a:t>
            </a:r>
            <a:r>
              <a:rPr lang="en-US" altLang="zh-CN" dirty="0"/>
              <a:t>1</a:t>
            </a:r>
            <a:r>
              <a:rPr lang="zh-CN" altLang="en-US" dirty="0"/>
              <a:t>个，挑出最大的。于是我随机拿</a:t>
            </a:r>
            <a:r>
              <a:rPr lang="en-US" altLang="zh-CN" dirty="0"/>
              <a:t>1</a:t>
            </a:r>
            <a:r>
              <a:rPr lang="zh-CN" altLang="en-US" dirty="0"/>
              <a:t>个，再随机拿</a:t>
            </a:r>
            <a:r>
              <a:rPr lang="en-US" altLang="zh-CN" dirty="0"/>
              <a:t>1</a:t>
            </a:r>
            <a:r>
              <a:rPr lang="zh-CN" altLang="en-US" dirty="0"/>
              <a:t>个跟它比，留下大的，再随机拿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……</a:t>
            </a:r>
            <a:r>
              <a:rPr lang="zh-CN" altLang="en-US" dirty="0"/>
              <a:t>我每拿一次，留下的苹果都至少不比上次的小。拿的次数越多，挑出的苹果就越大，但我除非拿</a:t>
            </a:r>
            <a:r>
              <a:rPr lang="en-US" altLang="zh-CN" dirty="0"/>
              <a:t>100</a:t>
            </a:r>
            <a:r>
              <a:rPr lang="zh-CN" altLang="en-US" dirty="0"/>
              <a:t>次，否则无法肯定挑出了最大的。这个挑苹果的算法，就属于蒙特卡罗算法</a:t>
            </a:r>
            <a:r>
              <a:rPr lang="en-US" altLang="zh-CN" dirty="0"/>
              <a:t>——</a:t>
            </a:r>
            <a:r>
              <a:rPr lang="zh-CN" altLang="en-US" b="1" u="sng" dirty="0"/>
              <a:t>尽量找好的，但不保证是最好的</a:t>
            </a:r>
            <a:r>
              <a:rPr lang="zh-CN" altLang="en-US" dirty="0"/>
              <a:t>。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942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772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16739" indent="-275669" defTabSz="912772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02677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4374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984818" indent="-220535" defTabSz="9127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25889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86696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08030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749101" indent="-220535" defTabSz="9127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42A3B5-3C74-429E-B859-F663A0FDFCCA}" type="slidenum">
              <a:rPr lang="en-US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58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7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A7F4-9A22-46B4-96E5-1C36CDA94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2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66D0-3521-46CE-8F16-CE88B15902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56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86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75357-F541-44F2-A10F-0829DCF3D55D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80B38-1944-4332-B4B8-DE646320DDC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5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AEB7-0B01-4E1D-8436-12F9A4B384EF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FF6F-167C-4DB0-9AC5-AF2E7428B1F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2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52FDC-E937-4CF5-B6B9-4BF7F0C7B9DD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1922-B455-4839-8635-8156E738A8C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9A1B5-3C4C-4CCA-A1DB-2603F593E38B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84EF-975B-4DAD-9D47-E570256167AD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4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FDE4D-B1E4-4762-8829-E5BF6A8F6819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54879-B256-406E-A65D-82198A2F7309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4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D2DF7-1ACB-42FF-8546-D2C6E9A8F98C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8814-AD65-4D25-B46B-33212CCBF334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0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8E6E-BBA5-4E1B-AF66-34E6114419BE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52F5F-B3B2-436F-ABE3-B460D2AB615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FAAF-73EA-427D-84DA-21187992A5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496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6A8A-6523-4FC6-820D-9FD4801B77FF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2BD0-F0BA-4AEA-88FA-475023E14CF6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58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2079-9F6E-41D4-AC17-D6841AB4EE6F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8F36B-767D-4B47-8059-BB42585A722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02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50DCB-3382-41FB-8882-10F839A37A2C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72B81-4C83-4C8C-A60D-C5D46B33787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6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F4225-8287-42AA-B44E-62BED5DCFE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1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CCE1-A649-47DE-B723-1A8C858AC8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5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4BE0-0C5F-45FE-8826-BAEF7C9811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3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8393-5A90-47E2-8FA6-9231C2A609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4518A-04C4-41AD-9E2E-FD41357A03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7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7CD06-D101-4C67-8771-77C2A45375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0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54ED8-E627-42F8-A5B0-35CA1EAC6D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9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100"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2FCF5CC0-17FF-4D64-96F8-B0CAA96C1E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100"/>
            </a:lvl1pPr>
          </a:lstStyle>
          <a:p>
            <a:pPr>
              <a:defRPr/>
            </a:pPr>
            <a:fld id="{C5F71CF8-94E5-45FB-9311-4C0A0F131AD2}" type="datetime1">
              <a:rPr lang="en-US">
                <a:solidFill>
                  <a:srgbClr val="FFFFFF"/>
                </a:solidFill>
              </a:rPr>
              <a:pPr>
                <a:defRPr/>
              </a:pPr>
              <a:t>7/27/20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B8B3B9F0-BF93-42C4-9C18-9850CB705350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What could possibly go wrong?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Consider the “average” project:</a:t>
            </a:r>
          </a:p>
          <a:p>
            <a:r>
              <a:rPr lang="en-US" dirty="0"/>
              <a:t>Testing takes longer than planned – cannot resolve bugs</a:t>
            </a:r>
          </a:p>
          <a:p>
            <a:r>
              <a:rPr lang="en-US" dirty="0"/>
              <a:t>Vendor cannot deliver product on schedule</a:t>
            </a:r>
          </a:p>
          <a:p>
            <a:r>
              <a:rPr lang="en-US" dirty="0"/>
              <a:t>Critical engineer</a:t>
            </a:r>
          </a:p>
          <a:p>
            <a:pPr lvl="1"/>
            <a:r>
              <a:rPr lang="en-US" dirty="0"/>
              <a:t>Has accident (wipes out in ski jump)</a:t>
            </a:r>
          </a:p>
          <a:p>
            <a:pPr lvl="1"/>
            <a:r>
              <a:rPr lang="en-US" dirty="0"/>
              <a:t>Becomes a parent</a:t>
            </a:r>
          </a:p>
          <a:p>
            <a:pPr lvl="1"/>
            <a:r>
              <a:rPr lang="en-US" dirty="0"/>
              <a:t>Has a major surgery</a:t>
            </a:r>
          </a:p>
          <a:p>
            <a:r>
              <a:rPr lang="en-US" dirty="0"/>
              <a:t>Critical engineer leaves project/company</a:t>
            </a:r>
          </a:p>
          <a:p>
            <a:r>
              <a:rPr lang="en-US" dirty="0"/>
              <a:t>Change of ownership. Project on hold</a:t>
            </a:r>
          </a:p>
          <a:p>
            <a:r>
              <a:rPr lang="en-US" dirty="0"/>
              <a:t>Major downsizing</a:t>
            </a:r>
          </a:p>
          <a:p>
            <a:r>
              <a:rPr lang="en-US" dirty="0"/>
              <a:t>Dysfunctional staff</a:t>
            </a:r>
          </a:p>
          <a:p>
            <a:r>
              <a:rPr lang="en-US" dirty="0"/>
              <a:t>Blizzard and power failures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3661468"/>
            <a:ext cx="3513254" cy="271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noFill/>
        </p:spPr>
        <p:txBody>
          <a:bodyPr/>
          <a:lstStyle/>
          <a:p>
            <a:r>
              <a:rPr lang="en-AU" sz="2800" dirty="0">
                <a:solidFill>
                  <a:schemeClr val="accent2"/>
                </a:solidFill>
              </a:rPr>
              <a:t>Likelihood </a:t>
            </a:r>
            <a:r>
              <a:rPr lang="en-US" altLang="zh-CN" sz="2800" dirty="0">
                <a:solidFill>
                  <a:schemeClr val="accent2"/>
                </a:solidFill>
              </a:rPr>
              <a:t>&amp;</a:t>
            </a:r>
            <a:r>
              <a:rPr lang="en-AU" sz="2800" dirty="0">
                <a:solidFill>
                  <a:schemeClr val="accent2"/>
                </a:solidFill>
              </a:rPr>
              <a:t> Consequence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50823" y="981076"/>
          <a:ext cx="8641656" cy="458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178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Negligible</a:t>
                      </a:r>
                      <a:br>
                        <a:rPr lang="en-A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Minor</a:t>
                      </a:r>
                      <a:br>
                        <a:rPr lang="en-A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Moderate</a:t>
                      </a:r>
                      <a:br>
                        <a:rPr lang="en-A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Major</a:t>
                      </a:r>
                      <a:br>
                        <a:rPr lang="en-A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Severe</a:t>
                      </a:r>
                      <a:br>
                        <a:rPr lang="en-A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Rare</a:t>
                      </a:r>
                      <a:b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Unlikely</a:t>
                      </a:r>
                      <a:b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  <a:b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Likely</a:t>
                      </a:r>
                      <a:b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algn="ctr"/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Almost Certain</a:t>
                      </a:r>
                      <a:b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algn="ctr"/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Very High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112474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Consequence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567" y="1628800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04430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noFill/>
        </p:spPr>
        <p:txBody>
          <a:bodyPr/>
          <a:lstStyle/>
          <a:p>
            <a:r>
              <a:rPr lang="en-AU" sz="2800" dirty="0">
                <a:solidFill>
                  <a:schemeClr val="accent2"/>
                </a:solidFill>
              </a:rPr>
              <a:t>Example: Assessing Likelihood (Semi-Quantitative)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15616" y="3527008"/>
          <a:ext cx="5832648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Rare/ Highly</a:t>
                      </a:r>
                      <a:r>
                        <a:rPr lang="en-AU" baseline="0" dirty="0"/>
                        <a:t> unlikely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p=0.1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Unlikely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p=0.3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Moderate/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p=0.5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p=0.7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Almost certain/ Highly probable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p=0.9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 descr="http://optionalpha.com/wp-content/uploads/2011/09/dice_stock_market_ri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381642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-7U6sy1QSeZk/TzlNq68noSI/AAAAAAAABDg/neAiK_8EfII/s1600/Ri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60"/>
            <a:ext cx="12477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7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noFill/>
        </p:spPr>
        <p:txBody>
          <a:bodyPr/>
          <a:lstStyle/>
          <a:p>
            <a:r>
              <a:rPr lang="en-AU" sz="2800" dirty="0">
                <a:solidFill>
                  <a:schemeClr val="accent2"/>
                </a:solidFill>
              </a:rPr>
              <a:t>Likelihood- Consequence Matrix (Semi-Quantitative)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50823" y="981076"/>
          <a:ext cx="8641656" cy="444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178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0.05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0.10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0.20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0.40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0.80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0.1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0.04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0.3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0.24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0.5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0.20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0.40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0.7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0.28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0.56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0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0.9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0.09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0.18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0.36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0.72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11247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Probability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5558368"/>
          <a:ext cx="3528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Serious Concern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Concern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Awareness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5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9632" y="11247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Probability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41128"/>
              </p:ext>
            </p:extLst>
          </p:nvPr>
        </p:nvGraphicFramePr>
        <p:xfrm>
          <a:off x="395536" y="1216555"/>
          <a:ext cx="8280920" cy="4769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198">
                <a:tc>
                  <a:txBody>
                    <a:bodyPr/>
                    <a:lstStyle/>
                    <a:p>
                      <a:r>
                        <a:rPr lang="en-AU" sz="2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138">
                <a:tc>
                  <a:txBody>
                    <a:bodyPr/>
                    <a:lstStyle/>
                    <a:p>
                      <a:r>
                        <a:rPr lang="en-AU" sz="2400" dirty="0"/>
                        <a:t>Avoid/Terminate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Eliminate the 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96">
                <a:tc>
                  <a:txBody>
                    <a:bodyPr/>
                    <a:lstStyle/>
                    <a:p>
                      <a:r>
                        <a:rPr lang="en-AU" sz="2400" dirty="0"/>
                        <a:t>Transfer/Share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u="none" strike="noStrike" baseline="0" dirty="0"/>
                        <a:t>Shift the consequence of a risk to a third party together with ownership of the response e.g. insurance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519">
                <a:tc>
                  <a:txBody>
                    <a:bodyPr/>
                    <a:lstStyle/>
                    <a:p>
                      <a:r>
                        <a:rPr lang="en-AU" sz="2400" dirty="0"/>
                        <a:t>Mitigate/Control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Reduce the threat and its potential impact through contingency planning, diversification, hedging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543">
                <a:tc>
                  <a:txBody>
                    <a:bodyPr/>
                    <a:lstStyle/>
                    <a:p>
                      <a:r>
                        <a:rPr lang="en-AU" sz="2400" dirty="0"/>
                        <a:t>Accept/</a:t>
                      </a:r>
                      <a:r>
                        <a:rPr lang="en-AU" sz="2400" dirty="0" err="1"/>
                        <a:t>Retent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Monitor the risk to absorb the impact or share the risk through contingency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20321BA9-8652-4CCF-92C9-3745349EE33D}"/>
              </a:ext>
            </a:extLst>
          </p:cNvPr>
          <p:cNvSpPr txBox="1">
            <a:spLocks/>
          </p:cNvSpPr>
          <p:nvPr/>
        </p:nvSpPr>
        <p:spPr bwMode="auto">
          <a:xfrm>
            <a:off x="251520" y="188640"/>
            <a:ext cx="8640960" cy="634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Risk Treatment</a:t>
            </a:r>
          </a:p>
        </p:txBody>
      </p:sp>
    </p:spTree>
    <p:extLst>
      <p:ext uri="{BB962C8B-B14F-4D97-AF65-F5344CB8AC3E}">
        <p14:creationId xmlns:p14="http://schemas.microsoft.com/office/powerpoint/2010/main" val="201649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noFill/>
        </p:spPr>
        <p:txBody>
          <a:bodyPr/>
          <a:lstStyle/>
          <a:p>
            <a:r>
              <a:rPr lang="en-AU" sz="2800" dirty="0">
                <a:solidFill>
                  <a:srgbClr val="C00000"/>
                </a:solidFill>
              </a:rPr>
              <a:t>Risk Transfer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1247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FFFFFF"/>
                </a:solidFill>
              </a:rPr>
              <a:t>Probability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980729"/>
            <a:ext cx="8229600" cy="5185122"/>
          </a:xfrm>
        </p:spPr>
        <p:txBody>
          <a:bodyPr/>
          <a:lstStyle/>
          <a:p>
            <a:r>
              <a:rPr lang="en-AU" sz="2000" dirty="0"/>
              <a:t>Risk transfer could be achieved by:</a:t>
            </a:r>
          </a:p>
          <a:p>
            <a:pPr lvl="1" algn="just"/>
            <a:r>
              <a:rPr lang="en-AU" sz="2000" dirty="0">
                <a:solidFill>
                  <a:srgbClr val="000000"/>
                </a:solidFill>
              </a:rPr>
              <a:t>contractual agreement </a:t>
            </a:r>
          </a:p>
          <a:p>
            <a:pPr lvl="1" algn="just"/>
            <a:r>
              <a:rPr lang="en-AU" sz="2000" dirty="0">
                <a:solidFill>
                  <a:srgbClr val="000000"/>
                </a:solidFill>
              </a:rPr>
              <a:t>insurance coverage/indemnity provisions</a:t>
            </a:r>
          </a:p>
          <a:p>
            <a:pPr lvl="0" indent="0">
              <a:buNone/>
            </a:pPr>
            <a:r>
              <a:rPr lang="en-AU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AU" sz="2000" b="1" dirty="0">
                <a:solidFill>
                  <a:srgbClr val="000000"/>
                </a:solidFill>
              </a:rPr>
              <a:t> Freight companies normally transfer the risk of goods getting damaged during the delivery by insuring the goods</a:t>
            </a:r>
          </a:p>
          <a:p>
            <a:pPr lvl="0" indent="0">
              <a:buNone/>
            </a:pPr>
            <a:endParaRPr lang="en-AU" b="1" dirty="0">
              <a:solidFill>
                <a:srgbClr val="000000"/>
              </a:solidFill>
            </a:endParaRPr>
          </a:p>
          <a:p>
            <a:pPr marL="323850" lvl="1" indent="-323850" algn="just">
              <a:buNone/>
            </a:pPr>
            <a:endParaRPr lang="en-AU" sz="2400" dirty="0">
              <a:solidFill>
                <a:srgbClr val="000000"/>
              </a:solidFill>
            </a:endParaRPr>
          </a:p>
          <a:p>
            <a:pPr marL="323850" lvl="1" indent="-323850" algn="just">
              <a:buNone/>
            </a:pPr>
            <a:endParaRPr lang="en-AU" sz="2400" dirty="0">
              <a:solidFill>
                <a:srgbClr val="000000"/>
              </a:solidFill>
            </a:endParaRPr>
          </a:p>
          <a:p>
            <a:pPr indent="0">
              <a:buNone/>
            </a:pPr>
            <a:endParaRPr lang="en-AU" dirty="0"/>
          </a:p>
        </p:txBody>
      </p:sp>
      <p:pic>
        <p:nvPicPr>
          <p:cNvPr id="8194" name="Picture 2" descr="Image result for freights being damaged during the deliv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0" y="2996952"/>
            <a:ext cx="343449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 bwMode="auto">
          <a:xfrm>
            <a:off x="3059832" y="4653136"/>
            <a:ext cx="1296144" cy="1296144"/>
          </a:xfrm>
          <a:prstGeom prst="mathMultiply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196" name="Picture 4" descr="http://www.1lawyersource.com/law-blog/wp-content/uploads/2010/05/Car-Accident-Clai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29000"/>
            <a:ext cx="331236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4226812" y="5058892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3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9623"/>
            <a:ext cx="8229600" cy="493074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Contractual </a:t>
            </a:r>
            <a:r>
              <a:rPr lang="en-US" altLang="zh-CN" dirty="0"/>
              <a:t>Variations</a:t>
            </a:r>
            <a:endParaRPr lang="en-AU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010" y="1201819"/>
            <a:ext cx="8229600" cy="4326395"/>
          </a:xfrm>
        </p:spPr>
        <p:txBody>
          <a:bodyPr/>
          <a:lstStyle/>
          <a:p>
            <a:pPr eaLnBrk="1" hangingPunct="1">
              <a:defRPr/>
            </a:pPr>
            <a:r>
              <a:rPr lang="en-AU" sz="2400" dirty="0"/>
              <a:t>Fixed Price (Lump Sum) – work for a fixed price; risk is transfer to the contractor</a:t>
            </a:r>
          </a:p>
          <a:p>
            <a:pPr eaLnBrk="1" hangingPunct="1">
              <a:defRPr/>
            </a:pPr>
            <a:r>
              <a:rPr lang="en-AU" sz="2400" dirty="0"/>
              <a:t>Cost Plus (remuneration) – costs PLUS a percentage of profit; allows for design changes</a:t>
            </a:r>
          </a:p>
          <a:p>
            <a:pPr marL="180975" lvl="1" indent="-180975" eaLnBrk="1" hangingPunct="1">
              <a:spcBef>
                <a:spcPct val="50000"/>
              </a:spcBef>
              <a:buChar char="•"/>
              <a:defRPr/>
            </a:pPr>
            <a:r>
              <a:rPr lang="en-AU" sz="2400" dirty="0">
                <a:ea typeface="+mn-ea"/>
              </a:rPr>
              <a:t>Payment Retention – the c</a:t>
            </a:r>
            <a:r>
              <a:rPr lang="en-AU" sz="2400" dirty="0"/>
              <a:t>lient retains a percentage of the payment to the contractor to counter against failure to comply with the contract; held till end of project</a:t>
            </a:r>
            <a:endParaRPr lang="en-AU" sz="2400" dirty="0">
              <a:ea typeface="+mn-ea"/>
            </a:endParaRPr>
          </a:p>
          <a:p>
            <a:pPr eaLnBrk="1" hangingPunct="1">
              <a:defRPr/>
            </a:pPr>
            <a:r>
              <a:rPr lang="en-AU" sz="2400" dirty="0"/>
              <a:t>Design and </a:t>
            </a:r>
            <a:r>
              <a:rPr lang="en-US" altLang="zh-CN" sz="2400" dirty="0"/>
              <a:t>Build (</a:t>
            </a:r>
            <a:r>
              <a:rPr lang="en-AU" sz="2400" dirty="0"/>
              <a:t>DB) – client has little input but little risk</a:t>
            </a:r>
          </a:p>
          <a:p>
            <a:pPr eaLnBrk="1" hangingPunct="1">
              <a:defRPr/>
            </a:pPr>
            <a:r>
              <a:rPr lang="en-AU" sz="2400" dirty="0"/>
              <a:t>PPP (public-private-partnership) – BOT, BOOT, BOO, BLT,</a:t>
            </a:r>
            <a:r>
              <a:rPr lang="en-US" sz="2400" dirty="0"/>
              <a:t> DBFO, DBOT, DCMF, </a:t>
            </a:r>
            <a:r>
              <a:rPr lang="en-AU" sz="2400" dirty="0"/>
              <a:t>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3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066087" cy="47704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‘A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systematic</a:t>
            </a:r>
            <a:r>
              <a:rPr lang="en-AU" altLang="zh-CN" sz="2000" dirty="0">
                <a:ea typeface="宋体" charset="-122"/>
              </a:rPr>
              <a:t> way of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looking at</a:t>
            </a:r>
            <a:r>
              <a:rPr lang="en-AU" altLang="zh-CN" sz="2000" dirty="0">
                <a:ea typeface="宋体" charset="-122"/>
              </a:rPr>
              <a:t> areas of risk and consciously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determining</a:t>
            </a:r>
            <a:r>
              <a:rPr lang="en-AU" altLang="zh-CN" sz="2000" dirty="0">
                <a:ea typeface="宋体" charset="-122"/>
              </a:rPr>
              <a:t> how each should be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treated</a:t>
            </a:r>
            <a:r>
              <a:rPr lang="en-AU" altLang="zh-CN" sz="2000" dirty="0">
                <a:ea typeface="宋体" charset="-122"/>
              </a:rPr>
              <a:t>. It is a management tool that aims at identifying </a:t>
            </a:r>
            <a:r>
              <a:rPr lang="en-AU" altLang="zh-CN" sz="2000" i="1" dirty="0">
                <a:solidFill>
                  <a:srgbClr val="2407F9"/>
                </a:solidFill>
                <a:ea typeface="宋体" charset="-122"/>
              </a:rPr>
              <a:t>sources</a:t>
            </a:r>
            <a:r>
              <a:rPr lang="en-AU" altLang="zh-CN" sz="2000" dirty="0">
                <a:solidFill>
                  <a:srgbClr val="2407F9"/>
                </a:solidFill>
                <a:ea typeface="宋体" charset="-122"/>
              </a:rPr>
              <a:t> </a:t>
            </a:r>
            <a:r>
              <a:rPr lang="en-AU" altLang="zh-CN" sz="2000" dirty="0">
                <a:ea typeface="宋体" charset="-122"/>
              </a:rPr>
              <a:t>of risk and uncertainty, determining their </a:t>
            </a:r>
            <a:r>
              <a:rPr lang="en-AU" altLang="zh-CN" sz="2000" i="1" dirty="0">
                <a:solidFill>
                  <a:srgbClr val="2407F9"/>
                </a:solidFill>
                <a:ea typeface="宋体" charset="-122"/>
              </a:rPr>
              <a:t>impact</a:t>
            </a:r>
            <a:r>
              <a:rPr lang="en-AU" altLang="zh-CN" sz="2000" dirty="0">
                <a:solidFill>
                  <a:srgbClr val="2407F9"/>
                </a:solidFill>
                <a:ea typeface="宋体" charset="-122"/>
              </a:rPr>
              <a:t> </a:t>
            </a:r>
            <a:r>
              <a:rPr lang="en-AU" altLang="zh-CN" sz="2000" dirty="0">
                <a:ea typeface="宋体" charset="-122"/>
              </a:rPr>
              <a:t>and developing appropriate management </a:t>
            </a:r>
            <a:r>
              <a:rPr lang="en-AU" altLang="zh-CN" sz="2000" i="1" dirty="0">
                <a:solidFill>
                  <a:srgbClr val="2407F9"/>
                </a:solidFill>
                <a:ea typeface="宋体" charset="-122"/>
              </a:rPr>
              <a:t>responses</a:t>
            </a:r>
            <a:r>
              <a:rPr lang="en-AU" altLang="zh-CN" sz="2000" dirty="0">
                <a:ea typeface="宋体" charset="-122"/>
              </a:rPr>
              <a:t>’. </a:t>
            </a:r>
          </a:p>
          <a:p>
            <a:pPr algn="just" eaLnBrk="1" hangingPunct="1">
              <a:lnSpc>
                <a:spcPct val="90000"/>
              </a:lnSpc>
            </a:pPr>
            <a:endParaRPr lang="en-AU" altLang="zh-CN" sz="2000" dirty="0">
              <a:ea typeface="宋体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ISO 31000 defined risk management as ‘coordinated activities to direct and control an organization with regard to risk’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altLang="zh-CN" sz="2000" dirty="0">
              <a:ea typeface="宋体" charset="-12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zh-CN" sz="2000" dirty="0">
                <a:ea typeface="宋体" charset="-122"/>
              </a:rPr>
              <a:t>Risk management in the engineering project management context is a systematic way of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identifying, analysing and dealing with risks</a:t>
            </a:r>
            <a:r>
              <a:rPr lang="en-AU" altLang="zh-CN" sz="2000" dirty="0">
                <a:ea typeface="宋体" charset="-122"/>
              </a:rPr>
              <a:t> associated with a project in an aim to achieve the </a:t>
            </a:r>
            <a:r>
              <a:rPr lang="en-AU" altLang="zh-CN" sz="2000" dirty="0">
                <a:solidFill>
                  <a:srgbClr val="FF3300"/>
                </a:solidFill>
                <a:ea typeface="宋体" charset="-122"/>
              </a:rPr>
              <a:t>project objectives</a:t>
            </a:r>
            <a:r>
              <a:rPr lang="en-AU" altLang="zh-CN" sz="2000" dirty="0">
                <a:ea typeface="宋体" charset="-122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51520" y="188640"/>
            <a:ext cx="8640960" cy="634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What is risk management?</a:t>
            </a:r>
            <a:br>
              <a:rPr lang="en-AU" sz="3200" dirty="0">
                <a:solidFill>
                  <a:schemeClr val="bg1"/>
                </a:solidFill>
              </a:rPr>
            </a:b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1" y="56516"/>
            <a:ext cx="8229600" cy="922337"/>
          </a:xfrm>
        </p:spPr>
        <p:txBody>
          <a:bodyPr>
            <a:normAutofit/>
          </a:bodyPr>
          <a:lstStyle/>
          <a:p>
            <a:r>
              <a:rPr lang="en-US" dirty="0"/>
              <a:t>AS ISO 31000:2018 </a:t>
            </a:r>
            <a:r>
              <a:rPr lang="en-US" altLang="zh-CN" dirty="0"/>
              <a:t>– </a:t>
            </a:r>
            <a:r>
              <a:rPr lang="en-AU" sz="2800" dirty="0"/>
              <a:t>Risk </a:t>
            </a:r>
            <a:r>
              <a:rPr lang="en-US" altLang="zh-CN" sz="2800" dirty="0"/>
              <a:t>Management Guidelines</a:t>
            </a: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49427C-63BE-42E1-BED0-D1447E16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94"/>
          <a:stretch/>
        </p:blipFill>
        <p:spPr>
          <a:xfrm>
            <a:off x="180306" y="517684"/>
            <a:ext cx="6736940" cy="5921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6E80EF-1DF5-4A1D-A649-EFBF2C6C97AC}"/>
              </a:ext>
            </a:extLst>
          </p:cNvPr>
          <p:cNvSpPr/>
          <p:nvPr/>
        </p:nvSpPr>
        <p:spPr bwMode="auto">
          <a:xfrm>
            <a:off x="180306" y="3356992"/>
            <a:ext cx="4535710" cy="3082538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0E1E6A-D766-4BF5-972F-4664C42C5B90}"/>
              </a:ext>
            </a:extLst>
          </p:cNvPr>
          <p:cNvCxnSpPr/>
          <p:nvPr/>
        </p:nvCxnSpPr>
        <p:spPr bwMode="auto">
          <a:xfrm>
            <a:off x="645468" y="4024114"/>
            <a:ext cx="273630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183572-601D-48C2-BB9C-1546B6366A79}"/>
              </a:ext>
            </a:extLst>
          </p:cNvPr>
          <p:cNvCxnSpPr>
            <a:cxnSpLocks/>
          </p:cNvCxnSpPr>
          <p:nvPr/>
        </p:nvCxnSpPr>
        <p:spPr bwMode="auto">
          <a:xfrm>
            <a:off x="1083618" y="5109964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B6799B-DF55-45A9-A81C-B30828855B6D}"/>
              </a:ext>
            </a:extLst>
          </p:cNvPr>
          <p:cNvCxnSpPr>
            <a:cxnSpLocks/>
          </p:cNvCxnSpPr>
          <p:nvPr/>
        </p:nvCxnSpPr>
        <p:spPr bwMode="auto">
          <a:xfrm>
            <a:off x="1083618" y="5271889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DBF1A6-8712-4E0F-B850-C38CE226D6BA}"/>
              </a:ext>
            </a:extLst>
          </p:cNvPr>
          <p:cNvCxnSpPr>
            <a:cxnSpLocks/>
          </p:cNvCxnSpPr>
          <p:nvPr/>
        </p:nvCxnSpPr>
        <p:spPr bwMode="auto">
          <a:xfrm>
            <a:off x="1093143" y="5433814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88437A-750B-497D-A5C0-DBED78F28A97}"/>
              </a:ext>
            </a:extLst>
          </p:cNvPr>
          <p:cNvCxnSpPr>
            <a:cxnSpLocks/>
          </p:cNvCxnSpPr>
          <p:nvPr/>
        </p:nvCxnSpPr>
        <p:spPr bwMode="auto">
          <a:xfrm>
            <a:off x="1007418" y="5586214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171FDC-13D9-473C-BE82-065EB099757F}"/>
              </a:ext>
            </a:extLst>
          </p:cNvPr>
          <p:cNvCxnSpPr>
            <a:cxnSpLocks/>
          </p:cNvCxnSpPr>
          <p:nvPr/>
        </p:nvCxnSpPr>
        <p:spPr bwMode="auto">
          <a:xfrm>
            <a:off x="978843" y="6214864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43688-43F6-4057-90EB-0C0475C7CD2F}"/>
              </a:ext>
            </a:extLst>
          </p:cNvPr>
          <p:cNvCxnSpPr>
            <a:cxnSpLocks/>
          </p:cNvCxnSpPr>
          <p:nvPr/>
        </p:nvCxnSpPr>
        <p:spPr bwMode="auto">
          <a:xfrm>
            <a:off x="978843" y="6376789"/>
            <a:ext cx="16881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BD6A8-2106-427C-97EE-559087BC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52" y="1117923"/>
            <a:ext cx="3557587" cy="38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91" y="1052736"/>
            <a:ext cx="8229600" cy="922337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In order to understand and treat risk, </a:t>
            </a:r>
            <a:r>
              <a:rPr lang="en-AU" dirty="0"/>
              <a:t>you need to be clear about the context in which your organisation is operating.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FEDAC-9395-4BCE-9ACA-AED5CB7B8C0B}"/>
              </a:ext>
            </a:extLst>
          </p:cNvPr>
          <p:cNvSpPr txBox="1">
            <a:spLocks/>
          </p:cNvSpPr>
          <p:nvPr/>
        </p:nvSpPr>
        <p:spPr bwMode="auto">
          <a:xfrm>
            <a:off x="251520" y="188640"/>
            <a:ext cx="8640960" cy="634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Establish the 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D9D0-3DBB-487D-88FB-93317900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92" y="2205087"/>
            <a:ext cx="8229600" cy="3960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1. The </a:t>
            </a:r>
            <a:r>
              <a:rPr lang="en-US" sz="2000" b="1" dirty="0" err="1"/>
              <a:t>organisational</a:t>
            </a:r>
            <a:r>
              <a:rPr lang="en-US" sz="2000" b="1" dirty="0"/>
              <a:t> context (internal)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What are the aims and objectives of your organisation?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What is your organisation's core activity?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etc.</a:t>
            </a:r>
          </a:p>
          <a:p>
            <a:pPr marL="304800" lvl="1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US" sz="2000" b="1" dirty="0"/>
              <a:t>2. The Strategic Context (external)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What relationships does your organisation have and how important are these?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What laws, regulations, rules or standards apply to your organisation?</a:t>
            </a:r>
          </a:p>
          <a:p>
            <a:pPr marL="400050" indent="-400050">
              <a:buFont typeface="+mj-lt"/>
              <a:buAutoNum type="romanLcPeriod"/>
            </a:pPr>
            <a:r>
              <a:rPr lang="en-AU" i="1" dirty="0"/>
              <a:t>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31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6" y="1225748"/>
            <a:ext cx="8424667" cy="4579392"/>
          </a:xfrm>
        </p:spPr>
        <p:txBody>
          <a:bodyPr numCol="2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Interview/Questionnaire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Brainstorming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Examination of experience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Audits or physical inspections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Judgemental – consensus, speculative/conjectural, intuitive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WBS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Cause and effect diagram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Delphi technique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History, failure analysis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Decision trees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SWOT (</a:t>
            </a:r>
            <a:r>
              <a:rPr lang="en-US" sz="2400" dirty="0"/>
              <a:t>strengths, weaknesses, opportunities, and threats)</a:t>
            </a:r>
            <a:endParaRPr lang="en-AU" altLang="zh-CN" sz="24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zh-CN" sz="2400" dirty="0">
                <a:ea typeface="宋体" charset="-122"/>
              </a:rPr>
              <a:t>Hazard and operability studies</a:t>
            </a:r>
          </a:p>
          <a:p>
            <a:pPr eaLnBrk="1" hangingPunct="1">
              <a:lnSpc>
                <a:spcPct val="80000"/>
              </a:lnSpc>
            </a:pPr>
            <a:r>
              <a:rPr lang="en-AU" sz="2400" dirty="0"/>
              <a:t>Historical records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412BB5-1BA0-4C16-AABF-627CB685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24"/>
            <a:ext cx="8229600" cy="562074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Risk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3556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373BA-ADDC-4501-A701-47F73606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E3974-1B1A-48CB-97A6-5855299E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75"/>
            <a:ext cx="7706816" cy="6169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E18D34-E75E-4090-B9AD-583BDBF53C2A}"/>
                  </a:ext>
                </a:extLst>
              </p14:cNvPr>
              <p14:cNvContentPartPr/>
              <p14:nvPr/>
            </p14:nvContentPartPr>
            <p14:xfrm>
              <a:off x="3488983" y="434571"/>
              <a:ext cx="3162960" cy="566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E18D34-E75E-4090-B9AD-583BDBF53C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0343" y="425571"/>
                <a:ext cx="3180600" cy="5680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03D1ED-7842-4A4D-80FB-09A46FF041A5}"/>
              </a:ext>
            </a:extLst>
          </p:cNvPr>
          <p:cNvSpPr/>
          <p:nvPr/>
        </p:nvSpPr>
        <p:spPr>
          <a:xfrm>
            <a:off x="350259" y="1016013"/>
            <a:ext cx="321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Mutually-exclusive EVENTS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3921C6-5C4D-4CA5-8F19-0C2D6D825733}"/>
                  </a:ext>
                </a:extLst>
              </p14:cNvPr>
              <p14:cNvContentPartPr/>
              <p14:nvPr/>
            </p14:nvContentPartPr>
            <p14:xfrm>
              <a:off x="1850263" y="1284171"/>
              <a:ext cx="758520" cy="285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3921C6-5C4D-4CA5-8F19-0C2D6D8257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623" y="1275531"/>
                <a:ext cx="776160" cy="2871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35DB6AA-9844-284E-94FB-0F655A39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1" y="226242"/>
            <a:ext cx="3326904" cy="922337"/>
          </a:xfrm>
        </p:spPr>
        <p:txBody>
          <a:bodyPr/>
          <a:lstStyle/>
          <a:p>
            <a:r>
              <a:rPr lang="en-AU" dirty="0"/>
              <a:t>Decision-tree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9CDD70-B0EE-A649-8C45-8DD86D22FE11}"/>
              </a:ext>
            </a:extLst>
          </p:cNvPr>
          <p:cNvSpPr/>
          <p:nvPr/>
        </p:nvSpPr>
        <p:spPr>
          <a:xfrm>
            <a:off x="6689023" y="862125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0.6 x 4200 = 2520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8DB6DF-6CCC-3F4E-AD1D-1D5AF235A1FB}"/>
              </a:ext>
            </a:extLst>
          </p:cNvPr>
          <p:cNvSpPr/>
          <p:nvPr/>
        </p:nvSpPr>
        <p:spPr>
          <a:xfrm>
            <a:off x="6774783" y="183710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0.4 x 2000 =800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CF5140-61D1-614A-B241-A62C2328145B}"/>
              </a:ext>
            </a:extLst>
          </p:cNvPr>
          <p:cNvSpPr/>
          <p:nvPr/>
        </p:nvSpPr>
        <p:spPr>
          <a:xfrm>
            <a:off x="6649610" y="4220235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0.8 x 4000 = 3200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654C31-86FA-084E-9C7D-2B926DA971E0}"/>
              </a:ext>
            </a:extLst>
          </p:cNvPr>
          <p:cNvSpPr/>
          <p:nvPr/>
        </p:nvSpPr>
        <p:spPr>
          <a:xfrm>
            <a:off x="6603393" y="5230140"/>
            <a:ext cx="1731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0.2 x 1000 = 200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DEADC-9271-8C49-BE58-9C97D6BD2C02}"/>
              </a:ext>
            </a:extLst>
          </p:cNvPr>
          <p:cNvSpPr/>
          <p:nvPr/>
        </p:nvSpPr>
        <p:spPr>
          <a:xfrm>
            <a:off x="7362853" y="1189963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C864BA-F5CC-5D41-8E09-F2E1297E3618}"/>
              </a:ext>
            </a:extLst>
          </p:cNvPr>
          <p:cNvSpPr/>
          <p:nvPr/>
        </p:nvSpPr>
        <p:spPr bwMode="auto">
          <a:xfrm>
            <a:off x="2288409" y="1801750"/>
            <a:ext cx="994204" cy="211334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4286A30-2B2C-8A46-8F49-25C40F24A498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3282613" y="1520937"/>
            <a:ext cx="3862256" cy="386480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60ED2B-F5F0-7A4E-AC9F-41A0E789305B}"/>
              </a:ext>
            </a:extLst>
          </p:cNvPr>
          <p:cNvSpPr/>
          <p:nvPr/>
        </p:nvSpPr>
        <p:spPr bwMode="auto">
          <a:xfrm>
            <a:off x="2137636" y="4389512"/>
            <a:ext cx="994204" cy="211334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338A59B-6F7A-0144-9882-E17A451832E2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>
            <a:off x="3131840" y="4495179"/>
            <a:ext cx="3993131" cy="406359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855BF94-7A26-2446-846C-D17CC22318B6}"/>
              </a:ext>
            </a:extLst>
          </p:cNvPr>
          <p:cNvSpPr/>
          <p:nvPr/>
        </p:nvSpPr>
        <p:spPr>
          <a:xfrm>
            <a:off x="7257194" y="4571299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2C820A-C168-574F-A11A-CD5B23064C91}"/>
              </a:ext>
            </a:extLst>
          </p:cNvPr>
          <p:cNvSpPr/>
          <p:nvPr/>
        </p:nvSpPr>
        <p:spPr bwMode="auto">
          <a:xfrm>
            <a:off x="6738518" y="853934"/>
            <a:ext cx="1784268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C5774B-2FF8-8A47-897D-E6D17960F89E}"/>
              </a:ext>
            </a:extLst>
          </p:cNvPr>
          <p:cNvSpPr/>
          <p:nvPr/>
        </p:nvSpPr>
        <p:spPr bwMode="auto">
          <a:xfrm>
            <a:off x="6738905" y="1848804"/>
            <a:ext cx="1784268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D2E0B8-2572-094C-89C6-910741B69717}"/>
              </a:ext>
            </a:extLst>
          </p:cNvPr>
          <p:cNvSpPr/>
          <p:nvPr/>
        </p:nvSpPr>
        <p:spPr bwMode="auto">
          <a:xfrm>
            <a:off x="6649610" y="4242697"/>
            <a:ext cx="1784268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311E3D-60DB-114A-8EF5-8874E3A94EFE}"/>
              </a:ext>
            </a:extLst>
          </p:cNvPr>
          <p:cNvSpPr/>
          <p:nvPr/>
        </p:nvSpPr>
        <p:spPr bwMode="auto">
          <a:xfrm>
            <a:off x="6532148" y="5206661"/>
            <a:ext cx="1784268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80EC01-1733-DB47-84CF-52130CF4EEFA}"/>
              </a:ext>
            </a:extLst>
          </p:cNvPr>
          <p:cNvSpPr/>
          <p:nvPr/>
        </p:nvSpPr>
        <p:spPr>
          <a:xfrm rot="5400000">
            <a:off x="7384725" y="2249464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=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624B1B-3D75-134A-B7F7-65C0F106CC9E}"/>
              </a:ext>
            </a:extLst>
          </p:cNvPr>
          <p:cNvSpPr/>
          <p:nvPr/>
        </p:nvSpPr>
        <p:spPr>
          <a:xfrm rot="5400000">
            <a:off x="7314758" y="3673396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=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543426-7984-714F-8E2D-F65FC1EFFC0A}"/>
              </a:ext>
            </a:extLst>
          </p:cNvPr>
          <p:cNvSpPr/>
          <p:nvPr/>
        </p:nvSpPr>
        <p:spPr bwMode="auto">
          <a:xfrm>
            <a:off x="7087355" y="2765619"/>
            <a:ext cx="1013675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C8C332-2359-194E-9779-917DFE2483CC}"/>
              </a:ext>
            </a:extLst>
          </p:cNvPr>
          <p:cNvSpPr/>
          <p:nvPr/>
        </p:nvSpPr>
        <p:spPr bwMode="auto">
          <a:xfrm>
            <a:off x="7009083" y="3461848"/>
            <a:ext cx="1117129" cy="369672"/>
          </a:xfrm>
          <a:prstGeom prst="rect">
            <a:avLst/>
          </a:prstGeom>
          <a:noFill/>
          <a:ln w="666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D4233A-9BE8-B044-B4BE-EB1DFFD7C908}"/>
              </a:ext>
            </a:extLst>
          </p:cNvPr>
          <p:cNvSpPr/>
          <p:nvPr/>
        </p:nvSpPr>
        <p:spPr>
          <a:xfrm>
            <a:off x="7234846" y="2761535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10320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C124B6-AADE-F84E-B314-06DE3F2ECA56}"/>
              </a:ext>
            </a:extLst>
          </p:cNvPr>
          <p:cNvSpPr/>
          <p:nvPr/>
        </p:nvSpPr>
        <p:spPr>
          <a:xfrm>
            <a:off x="7221785" y="344417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9520</a:t>
            </a:r>
          </a:p>
        </p:txBody>
      </p:sp>
    </p:spTree>
    <p:extLst>
      <p:ext uri="{BB962C8B-B14F-4D97-AF65-F5344CB8AC3E}">
        <p14:creationId xmlns:p14="http://schemas.microsoft.com/office/powerpoint/2010/main" val="33902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  <p:bldP spid="7" grpId="0"/>
      <p:bldP spid="8" grpId="0" animBg="1"/>
      <p:bldP spid="19" grpId="0" animBg="1"/>
      <p:bldP spid="23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21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8" y="210253"/>
            <a:ext cx="3326904" cy="922337"/>
          </a:xfrm>
        </p:spPr>
        <p:txBody>
          <a:bodyPr/>
          <a:lstStyle/>
          <a:p>
            <a:r>
              <a:rPr lang="en-AU" dirty="0"/>
              <a:t>Questionnaire Survey /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81" y="116632"/>
            <a:ext cx="4857019" cy="64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000940" cy="41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87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Risk Analysis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7826375" cy="4552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altLang="zh-CN" sz="2400" dirty="0">
                <a:solidFill>
                  <a:srgbClr val="2407F9"/>
                </a:solidFill>
                <a:ea typeface="宋体" charset="-122"/>
              </a:rPr>
              <a:t>Qualitative</a:t>
            </a:r>
            <a:r>
              <a:rPr lang="en-AU" altLang="zh-CN" sz="2400" dirty="0">
                <a:ea typeface="宋体" charset="-122"/>
              </a:rPr>
              <a:t> Risk Analysis</a:t>
            </a:r>
            <a:r>
              <a:rPr lang="en-AU" altLang="zh-CN" sz="2400" i="1" dirty="0">
                <a:ea typeface="宋体" charset="-122"/>
              </a:rPr>
              <a:t>: </a:t>
            </a:r>
            <a:r>
              <a:rPr lang="en-AU" altLang="zh-CN" sz="2400" i="1" dirty="0">
                <a:solidFill>
                  <a:srgbClr val="FF3300"/>
                </a:solidFill>
                <a:ea typeface="宋体" charset="-122"/>
              </a:rPr>
              <a:t>Likelihood and Consequence</a:t>
            </a:r>
          </a:p>
          <a:p>
            <a:pPr eaLnBrk="1" hangingPunct="1">
              <a:buFont typeface="Wingdings" pitchFamily="2" charset="2"/>
              <a:buNone/>
            </a:pPr>
            <a:endParaRPr lang="en-AU" altLang="zh-CN" sz="2400" i="1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AU" altLang="zh-CN" sz="2400" dirty="0">
                <a:solidFill>
                  <a:srgbClr val="2407F9"/>
                </a:solidFill>
                <a:ea typeface="宋体" charset="-122"/>
              </a:rPr>
              <a:t>Quantitative</a:t>
            </a:r>
            <a:r>
              <a:rPr lang="en-AU" altLang="zh-CN" sz="2400" dirty="0">
                <a:solidFill>
                  <a:srgbClr val="3333FF"/>
                </a:solidFill>
                <a:ea typeface="宋体" charset="-122"/>
              </a:rPr>
              <a:t> </a:t>
            </a:r>
            <a:r>
              <a:rPr lang="en-AU" altLang="zh-CN" sz="2400" dirty="0">
                <a:ea typeface="宋体" charset="-122"/>
              </a:rPr>
              <a:t>Risk Analysis</a:t>
            </a:r>
            <a:r>
              <a:rPr lang="en-AU" altLang="zh-CN" sz="2400" i="1" dirty="0">
                <a:ea typeface="宋体" charset="-122"/>
              </a:rPr>
              <a:t>: Sensitivity Analysis, Decision Tree, Monte Carlo Simulation, Analytical Hierarchy Process, Fuzzy Sets, etc.</a:t>
            </a:r>
            <a:endParaRPr lang="en-US" altLang="zh-CN" sz="2400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26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512" y="300450"/>
            <a:ext cx="6336704" cy="65073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Likelihood &amp; Consequence Analysis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08062"/>
            <a:ext cx="8066087" cy="484187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AU" altLang="zh-CN" sz="2000" b="1" i="1" dirty="0">
                <a:ea typeface="宋体" charset="-122"/>
              </a:rPr>
              <a:t>Risk Impact = </a:t>
            </a:r>
            <a:r>
              <a:rPr lang="en-AU" altLang="zh-CN" sz="2000" b="1" i="1" dirty="0">
                <a:solidFill>
                  <a:schemeClr val="accent2"/>
                </a:solidFill>
                <a:ea typeface="宋体" charset="-122"/>
              </a:rPr>
              <a:t>Likelihood</a:t>
            </a:r>
            <a:r>
              <a:rPr lang="en-AU" altLang="zh-CN" sz="2000" b="1" i="1" dirty="0">
                <a:ea typeface="宋体" charset="-122"/>
              </a:rPr>
              <a:t> X </a:t>
            </a:r>
            <a:r>
              <a:rPr lang="en-AU" altLang="zh-CN" sz="2000" b="1" i="1" dirty="0">
                <a:solidFill>
                  <a:srgbClr val="00B050"/>
                </a:solidFill>
                <a:ea typeface="宋体" charset="-122"/>
              </a:rPr>
              <a:t>Consequence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3038" y="6578600"/>
            <a:ext cx="2133600" cy="215900"/>
          </a:xfrm>
        </p:spPr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63696F1A-917E-4352-977E-2393CEDC8BB3}"/>
              </a:ext>
            </a:extLst>
          </p:cNvPr>
          <p:cNvGraphicFramePr>
            <a:graphicFrameLocks/>
          </p:cNvGraphicFramePr>
          <p:nvPr/>
        </p:nvGraphicFramePr>
        <p:xfrm>
          <a:off x="251520" y="2060848"/>
          <a:ext cx="4320480" cy="41211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394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Likelihood descriptor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208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Rare/ Highly</a:t>
                      </a:r>
                      <a:r>
                        <a:rPr lang="en-AU" sz="1400" baseline="0" dirty="0">
                          <a:solidFill>
                            <a:schemeClr val="bg1"/>
                          </a:solidFill>
                        </a:rPr>
                        <a:t> unlikely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The event may occur only in exceptional circumstances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22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Unlikely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The event could occur at some time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208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Moderate/ Possible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event should occur at some time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208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Likely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The event will probably occur in most circumstances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394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Almost certain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Highly probable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The event is expected to occur in most circumstances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B3DEE9-1F31-40F6-B6A9-32EC3215B1D3}"/>
              </a:ext>
            </a:extLst>
          </p:cNvPr>
          <p:cNvGraphicFramePr>
            <a:graphicFrameLocks/>
          </p:cNvGraphicFramePr>
          <p:nvPr/>
        </p:nvGraphicFramePr>
        <p:xfrm>
          <a:off x="4709864" y="2708920"/>
          <a:ext cx="4374442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62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Negligible/ Insignificant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Negligible impact upon objectives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3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Minor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Minor effects that are easily remedied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3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Some objectives affected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62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Major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Some important objectives cannot be achieved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62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Severe/ Catastrophic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Most objectives cannot be achieved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193A5F-30EC-4421-9480-7C85D1AA492D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 flipH="1">
            <a:off x="2411760" y="1340768"/>
            <a:ext cx="1931321" cy="72008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A8964E-2F95-4708-A580-4C93D9922B4E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6215289" y="1340768"/>
            <a:ext cx="681796" cy="136815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81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7806</TotalTime>
  <Words>1286</Words>
  <Application>Microsoft Macintosh PowerPoint</Application>
  <PresentationFormat>全屏显示(4:3)</PresentationFormat>
  <Paragraphs>260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Wingdings</vt:lpstr>
      <vt:lpstr>Presentation-2</vt:lpstr>
      <vt:lpstr>1_Presentation-2</vt:lpstr>
      <vt:lpstr>What could possibly go wrong?</vt:lpstr>
      <vt:lpstr>PowerPoint 演示文稿</vt:lpstr>
      <vt:lpstr>AS ISO 31000:2018 – Risk Management Guidelines</vt:lpstr>
      <vt:lpstr>In order to understand and treat risk, you need to be clear about the context in which your organisation is operating.</vt:lpstr>
      <vt:lpstr>Risk Identification</vt:lpstr>
      <vt:lpstr>Decision-tree</vt:lpstr>
      <vt:lpstr>Questionnaire Survey / Interviews</vt:lpstr>
      <vt:lpstr>Risk Analysis</vt:lpstr>
      <vt:lpstr>Likelihood &amp; Consequence Analysis</vt:lpstr>
      <vt:lpstr>Likelihood &amp; Consequence Matrix</vt:lpstr>
      <vt:lpstr>Example: Assessing Likelihood (Semi-Quantitative)</vt:lpstr>
      <vt:lpstr>Likelihood- Consequence Matrix (Semi-Quantitative)</vt:lpstr>
      <vt:lpstr>PowerPoint 演示文稿</vt:lpstr>
      <vt:lpstr>Risk Transfer</vt:lpstr>
      <vt:lpstr>Contractual Variations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BUSM 3307 Project Management Concepts</dc:title>
  <dc:creator>Neville Boyd</dc:creator>
  <cp:lastModifiedBy>Lei Hou</cp:lastModifiedBy>
  <cp:revision>486</cp:revision>
  <cp:lastPrinted>2015-03-03T00:29:34Z</cp:lastPrinted>
  <dcterms:created xsi:type="dcterms:W3CDTF">2009-11-23T21:12:24Z</dcterms:created>
  <dcterms:modified xsi:type="dcterms:W3CDTF">2020-07-27T07:02:36Z</dcterms:modified>
</cp:coreProperties>
</file>