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ink/ink2.xml" ContentType="application/inkml+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4.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8" r:id="rId1"/>
  </p:sldMasterIdLst>
  <p:notesMasterIdLst>
    <p:notesMasterId r:id="rId48"/>
  </p:notesMasterIdLst>
  <p:handoutMasterIdLst>
    <p:handoutMasterId r:id="rId49"/>
  </p:handoutMasterIdLst>
  <p:sldIdLst>
    <p:sldId id="256" r:id="rId2"/>
    <p:sldId id="347" r:id="rId3"/>
    <p:sldId id="372" r:id="rId4"/>
    <p:sldId id="373" r:id="rId5"/>
    <p:sldId id="370" r:id="rId6"/>
    <p:sldId id="357" r:id="rId7"/>
    <p:sldId id="358" r:id="rId8"/>
    <p:sldId id="392" r:id="rId9"/>
    <p:sldId id="393" r:id="rId10"/>
    <p:sldId id="394" r:id="rId11"/>
    <p:sldId id="383" r:id="rId12"/>
    <p:sldId id="384" r:id="rId13"/>
    <p:sldId id="385" r:id="rId14"/>
    <p:sldId id="386" r:id="rId15"/>
    <p:sldId id="362" r:id="rId16"/>
    <p:sldId id="277" r:id="rId17"/>
    <p:sldId id="363" r:id="rId18"/>
    <p:sldId id="395" r:id="rId19"/>
    <p:sldId id="396" r:id="rId20"/>
    <p:sldId id="272" r:id="rId21"/>
    <p:sldId id="285" r:id="rId22"/>
    <p:sldId id="397" r:id="rId23"/>
    <p:sldId id="273" r:id="rId24"/>
    <p:sldId id="398" r:id="rId25"/>
    <p:sldId id="399" r:id="rId26"/>
    <p:sldId id="349" r:id="rId27"/>
    <p:sldId id="262" r:id="rId28"/>
    <p:sldId id="266" r:id="rId29"/>
    <p:sldId id="267" r:id="rId30"/>
    <p:sldId id="268" r:id="rId31"/>
    <p:sldId id="269" r:id="rId32"/>
    <p:sldId id="270" r:id="rId33"/>
    <p:sldId id="271" r:id="rId34"/>
    <p:sldId id="402" r:id="rId35"/>
    <p:sldId id="301" r:id="rId36"/>
    <p:sldId id="289" r:id="rId37"/>
    <p:sldId id="288" r:id="rId38"/>
    <p:sldId id="290" r:id="rId39"/>
    <p:sldId id="302" r:id="rId40"/>
    <p:sldId id="291" r:id="rId41"/>
    <p:sldId id="292" r:id="rId42"/>
    <p:sldId id="293" r:id="rId43"/>
    <p:sldId id="294" r:id="rId44"/>
    <p:sldId id="295" r:id="rId45"/>
    <p:sldId id="296" r:id="rId46"/>
    <p:sldId id="303" r:id="rId47"/>
  </p:sldIdLst>
  <p:sldSz cx="9144000" cy="6858000" type="screen4x3"/>
  <p:notesSz cx="6797675" cy="9926638"/>
  <p:defaultTextStyle>
    <a:defPPr>
      <a:defRPr lang="en-AU"/>
    </a:defPPr>
    <a:lvl1pPr algn="ctr" rtl="0" fontAlgn="b">
      <a:spcBef>
        <a:spcPct val="0"/>
      </a:spcBef>
      <a:spcAft>
        <a:spcPct val="0"/>
      </a:spcAft>
      <a:defRPr sz="1000" kern="1200">
        <a:solidFill>
          <a:schemeClr val="bg1"/>
        </a:solidFill>
        <a:latin typeface="Arial" charset="0"/>
        <a:ea typeface="+mn-ea"/>
        <a:cs typeface="Arial" charset="0"/>
      </a:defRPr>
    </a:lvl1pPr>
    <a:lvl2pPr marL="457200" algn="ctr" rtl="0" fontAlgn="b">
      <a:spcBef>
        <a:spcPct val="0"/>
      </a:spcBef>
      <a:spcAft>
        <a:spcPct val="0"/>
      </a:spcAft>
      <a:defRPr sz="1000" kern="1200">
        <a:solidFill>
          <a:schemeClr val="bg1"/>
        </a:solidFill>
        <a:latin typeface="Arial" charset="0"/>
        <a:ea typeface="+mn-ea"/>
        <a:cs typeface="Arial" charset="0"/>
      </a:defRPr>
    </a:lvl2pPr>
    <a:lvl3pPr marL="914400" algn="ctr" rtl="0" fontAlgn="b">
      <a:spcBef>
        <a:spcPct val="0"/>
      </a:spcBef>
      <a:spcAft>
        <a:spcPct val="0"/>
      </a:spcAft>
      <a:defRPr sz="1000" kern="1200">
        <a:solidFill>
          <a:schemeClr val="bg1"/>
        </a:solidFill>
        <a:latin typeface="Arial" charset="0"/>
        <a:ea typeface="+mn-ea"/>
        <a:cs typeface="Arial" charset="0"/>
      </a:defRPr>
    </a:lvl3pPr>
    <a:lvl4pPr marL="1371600" algn="ctr" rtl="0" fontAlgn="b">
      <a:spcBef>
        <a:spcPct val="0"/>
      </a:spcBef>
      <a:spcAft>
        <a:spcPct val="0"/>
      </a:spcAft>
      <a:defRPr sz="1000" kern="1200">
        <a:solidFill>
          <a:schemeClr val="bg1"/>
        </a:solidFill>
        <a:latin typeface="Arial" charset="0"/>
        <a:ea typeface="+mn-ea"/>
        <a:cs typeface="Arial" charset="0"/>
      </a:defRPr>
    </a:lvl4pPr>
    <a:lvl5pPr marL="1828800" algn="ctr" rtl="0" fontAlgn="b">
      <a:spcBef>
        <a:spcPct val="0"/>
      </a:spcBef>
      <a:spcAft>
        <a:spcPct val="0"/>
      </a:spcAft>
      <a:defRPr sz="1000" kern="1200">
        <a:solidFill>
          <a:schemeClr val="bg1"/>
        </a:solidFill>
        <a:latin typeface="Arial" charset="0"/>
        <a:ea typeface="+mn-ea"/>
        <a:cs typeface="Arial" charset="0"/>
      </a:defRPr>
    </a:lvl5pPr>
    <a:lvl6pPr marL="2286000" algn="l" defTabSz="914400" rtl="0" eaLnBrk="1" latinLnBrk="0" hangingPunct="1">
      <a:defRPr sz="1000" kern="1200">
        <a:solidFill>
          <a:schemeClr val="bg1"/>
        </a:solidFill>
        <a:latin typeface="Arial" charset="0"/>
        <a:ea typeface="+mn-ea"/>
        <a:cs typeface="Arial" charset="0"/>
      </a:defRPr>
    </a:lvl6pPr>
    <a:lvl7pPr marL="2743200" algn="l" defTabSz="914400" rtl="0" eaLnBrk="1" latinLnBrk="0" hangingPunct="1">
      <a:defRPr sz="1000" kern="1200">
        <a:solidFill>
          <a:schemeClr val="bg1"/>
        </a:solidFill>
        <a:latin typeface="Arial" charset="0"/>
        <a:ea typeface="+mn-ea"/>
        <a:cs typeface="Arial" charset="0"/>
      </a:defRPr>
    </a:lvl7pPr>
    <a:lvl8pPr marL="3200400" algn="l" defTabSz="914400" rtl="0" eaLnBrk="1" latinLnBrk="0" hangingPunct="1">
      <a:defRPr sz="1000" kern="1200">
        <a:solidFill>
          <a:schemeClr val="bg1"/>
        </a:solidFill>
        <a:latin typeface="Arial" charset="0"/>
        <a:ea typeface="+mn-ea"/>
        <a:cs typeface="Arial" charset="0"/>
      </a:defRPr>
    </a:lvl8pPr>
    <a:lvl9pPr marL="3657600" algn="l" defTabSz="914400" rtl="0" eaLnBrk="1" latinLnBrk="0" hangingPunct="1">
      <a:defRPr sz="1000" kern="1200">
        <a:solidFill>
          <a:schemeClr val="bg1"/>
        </a:solidFill>
        <a:latin typeface="Arial" charset="0"/>
        <a:ea typeface="+mn-ea"/>
        <a:cs typeface="Arial" charset="0"/>
      </a:defRPr>
    </a:lvl9pPr>
  </p:defaultTextStyle>
  <p:extLst>
    <p:ext uri="{521415D9-36F7-43E2-AB2F-B90AF26B5E84}">
      <p14:sectionLst xmlns:p14="http://schemas.microsoft.com/office/powerpoint/2010/main">
        <p14:section name="默认节" id="{865CF28F-8958-8446-A85C-DF6EB65957B8}">
          <p14:sldIdLst>
            <p14:sldId id="256"/>
            <p14:sldId id="347"/>
            <p14:sldId id="372"/>
            <p14:sldId id="373"/>
            <p14:sldId id="370"/>
            <p14:sldId id="357"/>
            <p14:sldId id="358"/>
            <p14:sldId id="392"/>
            <p14:sldId id="393"/>
            <p14:sldId id="394"/>
            <p14:sldId id="383"/>
            <p14:sldId id="384"/>
            <p14:sldId id="385"/>
            <p14:sldId id="386"/>
            <p14:sldId id="362"/>
            <p14:sldId id="277"/>
            <p14:sldId id="363"/>
            <p14:sldId id="395"/>
            <p14:sldId id="396"/>
            <p14:sldId id="272"/>
            <p14:sldId id="285"/>
            <p14:sldId id="397"/>
            <p14:sldId id="273"/>
            <p14:sldId id="398"/>
            <p14:sldId id="399"/>
          </p14:sldIdLst>
        </p14:section>
        <p14:section name="Economics-based Appraisal" id="{90F29C53-0E8E-B84A-A651-6BC99367B6A1}">
          <p14:sldIdLst>
            <p14:sldId id="349"/>
            <p14:sldId id="262"/>
            <p14:sldId id="266"/>
            <p14:sldId id="267"/>
            <p14:sldId id="268"/>
            <p14:sldId id="269"/>
            <p14:sldId id="270"/>
            <p14:sldId id="271"/>
            <p14:sldId id="402"/>
            <p14:sldId id="301"/>
            <p14:sldId id="289"/>
            <p14:sldId id="288"/>
            <p14:sldId id="290"/>
            <p14:sldId id="302"/>
            <p14:sldId id="291"/>
            <p14:sldId id="292"/>
            <p14:sldId id="293"/>
            <p14:sldId id="294"/>
            <p14:sldId id="295"/>
            <p14:sldId id="296"/>
            <p14:sldId id="30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07F9"/>
    <a:srgbClr val="9DD1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2" autoAdjust="0"/>
    <p:restoredTop sz="73197" autoAdjust="0"/>
  </p:normalViewPr>
  <p:slideViewPr>
    <p:cSldViewPr>
      <p:cViewPr varScale="1">
        <p:scale>
          <a:sx n="92" d="100"/>
          <a:sy n="92" d="100"/>
        </p:scale>
        <p:origin x="272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4" d="100"/>
          <a:sy n="74" d="100"/>
        </p:scale>
        <p:origin x="-1542" y="-102"/>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135" cy="496253"/>
          </a:xfrm>
          <a:prstGeom prst="rect">
            <a:avLst/>
          </a:prstGeom>
          <a:noFill/>
          <a:ln w="9525">
            <a:noFill/>
            <a:miter lim="800000"/>
            <a:headEnd/>
            <a:tailEnd/>
          </a:ln>
          <a:effectLst/>
        </p:spPr>
        <p:txBody>
          <a:bodyPr vert="horz" wrap="square" lIns="91311" tIns="45655" rIns="91311" bIns="45655" numCol="1" anchor="t" anchorCtr="0" compatLnSpc="1">
            <a:prstTxWarp prst="textNoShape">
              <a:avLst/>
            </a:prstTxWarp>
          </a:bodyPr>
          <a:lstStyle>
            <a:lvl1pPr algn="l" fontAlgn="base">
              <a:defRPr sz="1200">
                <a:solidFill>
                  <a:schemeClr val="tx1"/>
                </a:solidFill>
              </a:defRPr>
            </a:lvl1pPr>
          </a:lstStyle>
          <a:p>
            <a:pPr>
              <a:defRPr/>
            </a:pPr>
            <a:endParaRPr lang="en-AU"/>
          </a:p>
        </p:txBody>
      </p:sp>
      <p:sp>
        <p:nvSpPr>
          <p:cNvPr id="7171" name="Rectangle 3"/>
          <p:cNvSpPr>
            <a:spLocks noGrp="1" noChangeArrowheads="1"/>
          </p:cNvSpPr>
          <p:nvPr>
            <p:ph type="dt" sz="quarter" idx="1"/>
          </p:nvPr>
        </p:nvSpPr>
        <p:spPr bwMode="auto">
          <a:xfrm>
            <a:off x="3849955" y="0"/>
            <a:ext cx="2946135" cy="496253"/>
          </a:xfrm>
          <a:prstGeom prst="rect">
            <a:avLst/>
          </a:prstGeom>
          <a:noFill/>
          <a:ln w="9525">
            <a:noFill/>
            <a:miter lim="800000"/>
            <a:headEnd/>
            <a:tailEnd/>
          </a:ln>
          <a:effectLst/>
        </p:spPr>
        <p:txBody>
          <a:bodyPr vert="horz" wrap="square" lIns="91311" tIns="45655" rIns="91311" bIns="45655" numCol="1" anchor="t" anchorCtr="0" compatLnSpc="1">
            <a:prstTxWarp prst="textNoShape">
              <a:avLst/>
            </a:prstTxWarp>
          </a:bodyPr>
          <a:lstStyle>
            <a:lvl1pPr algn="r" fontAlgn="base">
              <a:defRPr sz="1200">
                <a:solidFill>
                  <a:schemeClr val="tx1"/>
                </a:solidFill>
              </a:defRPr>
            </a:lvl1pPr>
          </a:lstStyle>
          <a:p>
            <a:pPr>
              <a:defRPr/>
            </a:pPr>
            <a:endParaRPr lang="en-AU"/>
          </a:p>
        </p:txBody>
      </p:sp>
      <p:sp>
        <p:nvSpPr>
          <p:cNvPr id="7172" name="Rectangle 4"/>
          <p:cNvSpPr>
            <a:spLocks noGrp="1" noChangeArrowheads="1"/>
          </p:cNvSpPr>
          <p:nvPr>
            <p:ph type="ftr" sz="quarter" idx="2"/>
          </p:nvPr>
        </p:nvSpPr>
        <p:spPr bwMode="auto">
          <a:xfrm>
            <a:off x="0" y="9428801"/>
            <a:ext cx="2946135" cy="496252"/>
          </a:xfrm>
          <a:prstGeom prst="rect">
            <a:avLst/>
          </a:prstGeom>
          <a:noFill/>
          <a:ln w="9525">
            <a:noFill/>
            <a:miter lim="800000"/>
            <a:headEnd/>
            <a:tailEnd/>
          </a:ln>
          <a:effectLst/>
        </p:spPr>
        <p:txBody>
          <a:bodyPr vert="horz" wrap="square" lIns="91311" tIns="45655" rIns="91311" bIns="45655" numCol="1" anchor="b" anchorCtr="0" compatLnSpc="1">
            <a:prstTxWarp prst="textNoShape">
              <a:avLst/>
            </a:prstTxWarp>
          </a:bodyPr>
          <a:lstStyle>
            <a:lvl1pPr algn="l" fontAlgn="base">
              <a:defRPr sz="1200">
                <a:solidFill>
                  <a:schemeClr val="tx1"/>
                </a:solidFill>
              </a:defRPr>
            </a:lvl1pPr>
          </a:lstStyle>
          <a:p>
            <a:pPr>
              <a:defRPr/>
            </a:pPr>
            <a:endParaRPr lang="en-AU"/>
          </a:p>
        </p:txBody>
      </p:sp>
      <p:sp>
        <p:nvSpPr>
          <p:cNvPr id="7173" name="Rectangle 5"/>
          <p:cNvSpPr>
            <a:spLocks noGrp="1" noChangeArrowheads="1"/>
          </p:cNvSpPr>
          <p:nvPr>
            <p:ph type="sldNum" sz="quarter" idx="3"/>
          </p:nvPr>
        </p:nvSpPr>
        <p:spPr bwMode="auto">
          <a:xfrm>
            <a:off x="3849955" y="9428801"/>
            <a:ext cx="2946135" cy="496252"/>
          </a:xfrm>
          <a:prstGeom prst="rect">
            <a:avLst/>
          </a:prstGeom>
          <a:noFill/>
          <a:ln w="9525">
            <a:noFill/>
            <a:miter lim="800000"/>
            <a:headEnd/>
            <a:tailEnd/>
          </a:ln>
          <a:effectLst/>
        </p:spPr>
        <p:txBody>
          <a:bodyPr vert="horz" wrap="square" lIns="91311" tIns="45655" rIns="91311" bIns="45655" numCol="1" anchor="b" anchorCtr="0" compatLnSpc="1">
            <a:prstTxWarp prst="textNoShape">
              <a:avLst/>
            </a:prstTxWarp>
          </a:bodyPr>
          <a:lstStyle>
            <a:lvl1pPr algn="r" fontAlgn="base">
              <a:defRPr sz="1200">
                <a:solidFill>
                  <a:schemeClr val="tx1"/>
                </a:solidFill>
              </a:defRPr>
            </a:lvl1pPr>
          </a:lstStyle>
          <a:p>
            <a:pPr>
              <a:defRPr/>
            </a:pPr>
            <a:fld id="{87FBFFDC-FB53-4DEC-A259-B40D55825CDE}" type="slidenum">
              <a:rPr lang="en-AU"/>
              <a:pPr>
                <a:defRPr/>
              </a:pPr>
              <a:t>‹#›</a:t>
            </a:fld>
            <a:endParaRPr lang="en-AU"/>
          </a:p>
        </p:txBody>
      </p:sp>
    </p:spTree>
    <p:extLst>
      <p:ext uri="{BB962C8B-B14F-4D97-AF65-F5344CB8AC3E}">
        <p14:creationId xmlns:p14="http://schemas.microsoft.com/office/powerpoint/2010/main" val="36272251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6T00:22:57.321"/>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11593 2489,'0'5,"0"5,0 6,0 10,-5-1,-1 1,1 0,-4 0,-1 5,-2 2,0-1,3-1,2-1,3-2,-3 0,1-1,-5-5,1-2,-3 0,1 7,-2 6,1 3,-1 4,-3 4,-4 4,3-2,4-4,0-5,2-4,3 1,-1 4,-4 0,1-2,3-2,2 1,-1 0,-4-2,1 3,-3-1,-3-1,1 2,5 0,-2-2,-2-2,2-3,-2 4,-2 0,1-1,5 4,-1-6,-3 7,2 1,-2-1,-2 2,2 8,-1 0,-7 10,-3 5,-7 5,-6 5,-5 8,0-6,-1-5,7-6,2 0,2-7,2-8,3-3,2-4,1-1,1-3,0 2,0 3,-5 12,-5 16,-16 22,-11 13,-14 13,2-7,5-7,5-8,5-8,3-9,7-13,13-10,2 0,4 4,-3 9,-3 2,-11 12,0-4,-1 3,2 0,-3 0,2 0,0-5,3-2,6-1,4 1,0-3,1-6,-3 1,0 1,-2-1,1-3,2-4,-1 2,-4-1,-4-2,-7 12,-9 12,-7 5,-20 10,-12 2,-16 6,-25 8,-19 7,-19 15,-6 6,-8 1,12-5,18-12,14-15,24-17,33-20,18-13,18-14,14-9,9-2,-3 10,-4 12,-10 13,-8 8,-9 4,-7 7,1 0,4-5,9-13,10-5,9-10,7-5,0-2,2-6,6-1,3-8,1-5,0 5,-6 2,-2 3,-6 9,-9 13,-7 11,-3 1,-1-3,0 0,0-3,-4 1,0-3,-4 1,5-7,-2 1,-3-2,0-1,1-2,-5 3,-6 5,1-4,-9 6,0-4,0-3,1 2,1-1,0-2,1-1,8-1,4-6,-1-3,2 0,9 1,-10 6,-1 7,1-2,7-11,6-5,2-1,6-3,6-8,10 0,1 3,1 1,-3 3,-2 4,1 5,1-7,1 4,-3-1,0 1,1 6,-4 4,1-2,-4-2,1 0,3 1,2-5,-2 0,0 1,2-4,-3 1,1 1,1-2,3 0,-3 2,-5 3,0-8,2 0,-1 0,0 0,3-4,3-3,-7 2,-1-1,2-1,-2-2,1-2,8-1,4-6,3-6,0-1,5 1,-4-3,-2 2,-2-2,0 1,-1 3,-3-1,-3-4,2-4,-4 2,0-2,2-1,2-3,-3-1,-4-2,-5 0,2-1,-3 4,3 1,4 1,4-2,-1 3,0 1,-2-1,0-2,7 3,3 0,3-2,0-1,0-2,0-1,-1-1,-5 3,-2 2,-5 4,-4 0,-1 3,3 0,-1 1,2-1,3-3,7 2,4 2,1 0,1 1,-1 4,-1 1,-5 4,-3-4,1 0,4 1,3-3,1 0,5 1,0 7,4 3,-1 6,-2 1,2 4,3-1,5-2,2 1,2-1,3-2,0 1,1 0,-1-2,1 2,-1 0,1 2,-1 0,0-3,0 2,5 0,1-3,4-2,0-3,-1-1,-2 4,2-4,4 2,-1 1,4-5,-3-3,2 0,3 0,-2 1,1 1,2 0,2 5,3 3,5 3,3 2,0-3,4-2,0-2,-1-6,-2-4,-3 0,3-3,-4-2,2-2,4-4,6 1,0-2,3-2,-3 2,-3 0,5 3,0 3,-2 0,-5-3,-3-4,-3-2,-2-4,-2 0,5-2,0 4,5 1,5 0,0-1,2 4,-2-1,-3 0,-4-2,-2-2,-4-1,-1-1,4-1,5 0,2 0,3-1,-2 1,-2 0,-3 0,-2 0,1 0,0 0,-1 0,-5-5,-4-5,-1-2,0-3,-3-3,-1 1,2-1,-4-2,1 3,2-1,-2-2,-1-1,-1-2,-5-2,2-1,-2 0,-3-1,3 0,-1 0,-2 1,2-1,0 0,3-4,-1-1,-2 0,-3 1,3 1,-1 1,-2 2,-1 0,-2 0,3 1,0 0,0 0,-1 0,-3-1,0 1,-1-1,-1 1,0 0,0-1,-1-4,1-1,0 0,0 0,0 3,0 0,0-3,-5-1,-5 1,-6-8,-5-6,1-4,0 2,-1 0,-2-1,-2 8,5 7,-1 4,1 7,2 4,1 0,-7-6,-3 2,3-1,-4 1,-5-2,-3 5,1 5,2 0,2 4,2 3,1 2,1 4,1 1,-5 1,-1-4,0-2,1 1,2 1,0 1,2 1,0 1,1 1,4-4,2-2,-1 0,4-3,0-4,-2-1,3-2,13-7,15-9,12-8,4-1,8-8,6-13,15-19,1 0,13-8,0 1,-12 11,-17 15,-15 18</inkml:trace>
  <inkml:trace contextRef="#ctx0" brushRef="#br0" timeOffset="1501.12">1353 15110,'5'0,"23"0,26 4,21 2,3 4,5 1,-1 2,-12 0,-7-3,-11-3,-9-2,-7-3,-6-1,-4-1,-1-1,-5-4,3-6,3-1,0-3,1-4,0-2,-4 1</inkml:trace>
  <inkml:trace contextRef="#ctx0" brushRef="#br0" timeOffset="5190.3">11513 2463,'5'-5,"10"-5,12-11,19-6,10 2,19-4,24-2,21-4,4-1,0 1,-9 2,-6 3,-7 1,-13 6,-7 2,0-4,-1-3,0 0,-9 4,-4 1,-5 1,-3-1,-8 4,1-4,1 2,4-1,6 0,-4-1,-7-1,-4-1,4-1,-3-1,-6 1,-1-5,1-7,-2 0,-4-3,-4 0,-8 4,-3-6,-7-1,0-5,-4-8,-3-4,-4-5,-2 0,-7 2,-6 4,-7 1,-5 4,-11 0,-6 2,-9 1,-10-1,-13 1,-26 0,-10 3,-5 3,-6 3,-9 5,-7-4,3 0,4 3,7 3,5 4,14 7,14 7,10 8,3 0,1 3,-5-3,2 0,0 3,4 2,1 1,-1 3,3 0,8 1,11 0,8 1,4-1,2 1,0-1,-9 0,-5 5,-8 1,-2 4,-10 9,-6 7,5 2,6 2,5 4,8 1,8-5,3 1,-5 4,1 6,3-5,0 1,3 3,-6 3,1 0,-2 5,3 0,8 4,7 3,7-3,2-2,1 4,-1 6,2-2,0-2,2 3,0 0,3 4,2 5,4-6,2 2,2-2,2-3,5-2,6-1,6-2,9 3,0-2,4-8,3-6,3-6,1-4,7-3,11 2,8 1,12 5,2-1,-3 0,-5-7,-10-8,-10-3,-9-4,-7-5,-9 1,-4-1,-2-1,2-3,2-2,1-1,1 0,6-1,2-1,0 1,0-1,2-3,1-2,-6 0</inkml:trace>
  <inkml:trace contextRef="#ctx0" brushRef="#br0" timeOffset="28596.07">11460 4209</inkml:trace>
  <inkml:trace contextRef="#ctx0" brushRef="#br0" timeOffset="28956.12">10958 4050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6T01:53:33.527"/>
    </inkml:context>
    <inkml:brush xml:id="br0">
      <inkml:brushProperty name="width" value="0.05" units="cm"/>
      <inkml:brushProperty name="height" value="0.05" units="cm"/>
      <inkml:brushProperty name="color" value="#00A0D7"/>
      <inkml:brushProperty name="ignorePressure" value="1"/>
    </inkml:brush>
  </inkml:definitions>
  <inkml:trace contextRef="#ctx0" brushRef="#br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8-16T01:56:48.759"/>
    </inkml:context>
    <inkml:brush xml:id="br0">
      <inkml:brushProperty name="width" value="0.05" units="cm"/>
      <inkml:brushProperty name="height" value="0.05" units="cm"/>
      <inkml:brushProperty name="color" value="#00A0D7"/>
      <inkml:brushProperty name="ignorePressure" value="1"/>
    </inkml:brush>
  </inkml:definitions>
  <inkml:trace contextRef="#ctx0" brushRef="#br0">3177 82,'-4'0,"-12"-4,-11-2,-15 0,-20 1,-7 2,-7 1,-3 1,1 1,6 0,1 0,8 0,0 0,3 1,6-1,3 0,2 0,3 0,6 0,5 0,4 0,2 0,2 0,0 0,1 0,0 0,0 0,-1 0,-4 0,-2 0,-4 0,-1 0,-8 0,0 0,-7 0,-3 0,-1 0,4 0,7 0,1 0,5 0,4 0,3 0,3 0,-2 0,-1 0,1 0,-4 0,0 0,2 0,-3 0,0 0,2 0,2 0,-2 0,0 0,1 0,2 0,2 0,1 0,2 0,0 0,0 0,0 0,0 0,0 0,0 0,0 0,0 0,0 0,0 0,0 0,0 0,0 0,-5 4,-1 7,0 0,1 0,2-3,1 1,0 5,2 8,4 5,7 3,6 0,4 0,4-1,2 0,1-2,0 0,0 0,0-1,0 5,-1 2,5-1,6-1,1-2,3 0,4-6,-2-2,6-1,3-3,3 0,0-3,0-4,0-3,4-4,5-1,2-2,-2 0,-3-1,-3 0,-2 1,-1-1,3 1,1 0,0 0,2 0,1 0,-1 0,-2 0,-2 0,-2 0,-1 0,-1 0,0 0,0 0,-1 0,1 0,0 0,4 0,3 0,-1 0,-2 0,0 0,-2 0,-1 0,0 0,-1 0,0 0,0 0,0 0,-1 0,1 0,0 0,0 0,1 0,-1 0,0 0,0 0,0 0,0 0,5 0,6 0,5 0,1 0,2 0,-8 4,-4 2,-5 0,-1-2,-2 0,-1-2,1-1,0-1,0 0,6 0,1 4,-1 2,5 0,-1-2,0-1,1 4,0 0,-2-1,-2-1,-2-2,2-2,1 0,-1-1,3 0,5 0,0 0,-3-1,-3 1,-2 0,-3 0,-2 0,4 0,6 0,0 0,-1 0,-2 0,-3 0,-2 0,-1 0,-2 0,0 0,0 0,-1 0,5 0,2 0,0 0,-1 0,-2 0,-1 0,0 0,3 0,1 0,4 0,6 0,-1 0,-3 0,-3 0,-3 0,-2 0,-3 0,4 0,1 0,-1 0,-1 0,-1 0,-1 0,-1-4,-1-2,0 0,-4-3,2 0,2-4,-3-3,-2 1,0 2,-3 0,-1-3,2-3,1 2,-2-1,0-2,1 2,-2 1,-5-7,0-3,-1-2,-4-1,-3 1,-2 1,-2 0,0 1,-2 0,1 0,-1 1,1-1,-1 1,-4 0,-5 4,-7 6,-4 1,-4 4,-2-2,0 2,-2 3,-4-2,-5 1,-7-3,1 1,-2-2,3 1,3-2,5 1,3 3,2 4,3 2,-5 2,-5 1,-1 1,1 1,2-1,3 1,2-1,1 1,2-1,0 0,-4 0,-2 0,0 0,2 0,1 0,1 0,1 0,0 0,1 0,0 0,0 0,0 0,-4 0,-2 0,4 4,4 2,0 0,5-1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7-28T07:03:27.566"/>
    </inkml:context>
    <inkml:brush xml:id="br0">
      <inkml:brushProperty name="width" value="0.35" units="cm"/>
      <inkml:brushProperty name="height" value="0.35" units="cm"/>
      <inkml:brushProperty name="color" value="#FFFFFF"/>
    </inkml:brush>
  </inkml:definitions>
  <inkml:trace contextRef="#ctx0" brushRef="#br0">395 831 16352,'49'-11'0,"-1"-1"0,13 3 0,-1 1 983,28 2 0,-19 7 0,-53 3 0,-23-3 0,32-24-896,9 1 667,42-17-754,6 8 983,-6 13 0,12-1-482,-31 12-501,-7 2 0,-18 3 0,-9 2 0,2-2 0,4 0 0,-3-1 0,-4 1 0,-7 0 0,-1 2 0,1-1 0,8-3 0,10-2 0,-10 0 0,-85-1 0,1-1 0,-11 0-328,1 4 0,-7 0 0,1-1 175,8-2 0,1-1 0,2 0 153,-26 1 0,7 1 0,-14-5 0,37 6 0,29 3 0,22 2 0,-11 0 0,-34-3 983,-21 3-523,-16-3-460,4 1 0,22 0 0,9-3 0,14 3 0,22 0 0,9 3 0,51 2 0,15 5 0,7 1 0,7 0 0,4 5 0,2 0-379,1 1 0,0 1 379,1 0 0,-4 1 0,-19-4 0,-4 0 0,37 7 0,-14 2 0,-18-9 0,-10 2 0,-11-8 0,-13-1 758,-1-1-758,2 4 0,2 5 0,-4-1 0,-6-1 0,-8-5 0,-8 3 0,-4 0 0,-8 8 0,-17 2 0,-9 3 0,-6-2 0,-2-4 0,2-11 0,6-3 0,-18-5 0,5 0 0,-8-5 0,-11-2 0,-4-8 0,-10-4 0,17 0 0,16 5 0,38 8 0,18 5 0,21 3 0,36 5 0,2 2 0,4 1 0,-7 0 0,1-1 0,19 3 0,-2-1 0,-23-4 0,-3-1 0,36 1 0,-34-2 0,1-1 0,42 6 0,-42-5 0,0 0 0,1 1 0,-1-1 0,33 2 0,-18-2 0,-23-1 0,-25-2 0,-9 0 0,6-3 0,7 2 0,2-5 0,4 4 0,-10-1 0,-1 0 0,-1 0 0,-1-3 0,1-4 0,6-3 0,0-7 0,5-1 0,3-7 0,-4-1 0,-2-6 0,5-21 0,-11 3 0,5-14 0,-11 9 0,3 6 0,-5 5 0,2 0 0,-3 4 0,-1-3 0,2-2 0,-5 9 0,1 9 0,-3 12 0,-3 14 0,-26 54 0,6-7 0,-5 8 0,0 5 0,7-8 0,1 0 0,2 3 0,1 1 0,2 3 0,3-1 0,1 31 0,4-9-984,1-11 0,2-13 0,0-8 0,-2-4 0,-5-1 0,-6-1 104,-20 18 880,-22-3 0,-25 7 0,20-33 0,-8-4 491,-18-1 1,-8-4-165,19-8 1,-4-3 0,2 0-1,6-2 1,1 0 0,1-1-1,-1-2 1,1-1 0,6-1-140,5 1 0,4-2-188,1 0 0,3-2 0,-20-6 0,10-8 0,12-4 983,-9-14-241,6 2 9,-20-15-751,23 12 0,10 5 0,20 7 0,12 9 0,3-4 0,1-4 0,4-1 0,3-2 0,3 2 0,7 6 0,2 1 0,-1 6 0,1 1 0,-7 4 0,-1 3 0,18 5 0,49 15 0,-24-6 0,5 0 0,25 6 0,3 0-398,-8-6 0,-2-2 398,-5 0 0,-2-3 0,-5-6 0,-5-2 0,28-4 0,-3-3 0,-2-6 0,4-5 0,-35 7 0,3-1 0,12-6 0,3-1 0,-2 2 0,-1 0 0,-3 0 0,-1-1 0,-8 2 0,-5 0 0,14-7 0,-10-1 796,-20 7-796,-8 4 0,-11 5 0,-4 2 0,-4 4 0,3-8 0,-2 3 0,8-7 0,-8 6 0,1-11 0,-7 6 0,-2-14 0,-2 3 0,-3-10 0,-10-30 0,-9-14 0,2 9 0,5 14 0,11 51 0,15 66 0,1-17 0,4 38 0,-1-44 0,-4-8 0,-1 1 0,-3-4 0,-1 6 0,-4 0 0,-2 4 0,-5 5 0,-3-1 0,-2 3 0,0-3 0,1-4 0,2-5 0,-2 1 0,4-6 0,-1 0 0,1 3 0,1-2 0,-1 4 0,1 4 0,1 0 0,1 6 0,2 4 0,2-1 0,2-8 0,0-8 0,0-14 0,0-5 0,19-13 0,51-14 0,10-13 0,-14 9 0,1-3 0,-13 1 0,-3-1 0,-4 2 0,-4-1 0,26-23 0,-29 4 0,-14 4 0,-3-5 0,-11 10 0,-1-1 0,-2 2 0,-4 2 0,1-5 0,-4-2 0,-1 4 0,-4 3 0,-4 6 0,-13-1 0,-15-7 0,-22-15 0,-16-19 0,1 6 0,9 3 0,27 31 0,8 24 0,13 18 0,-3 20 0,9 3 0,5 8 0,6 1 0,2 0 0,4 1 0,2-7 0,-1-10 0,1-2 0,-3-8 0,1-1 0,-1 7 0,1-2 0,5 9 0,2-1 0,-1-7 0,7-15 0,8-19 0,15-18 0,33-22 0,-8 5 0,-22 12 0,0-1 0,22-18 0,-3-4 0,-20 9 0,-10 5 0,-10 5 0,-3 5 0,-8 1 0,-5 9 0,-5 3 0,-1 7 0,-2 1 0,0 2 0,0-3 0,3 0 0,-2-1 0,1 1 0,-1 3 0,-7 47 0,2 7 0,-7 35 0,2 2 0,2-19 0,-2 0 0,4-21 0,0-16 0,2-7 0,-1-5 0,-1-2 0,3 4 0,0 4 0,2 6 0,4 1 0,3 1 0,0-9 0,1-5 0,-5-9 0,2-4 0,2 0 0,0-3 0,14-9 0,0-11 0,7-8 0,-2-9 0,-9 4 0,-3-1 0,-5 2 0,-3-1 0,-1 3 0,-4-2 0,-1 1 0,0 2 0,-4-2 0,2 8 0,-3 6 0,2 7 0,0-3 0,1 7 0,0-6 0,0 3 0,0 2 0,0-4 0,0 2 0,1 0 0,1-3 0,1 0 0,1-1 0,1-5 0,1 7 0,3-4 0,-1 1 0,4 0 0,-4 1 0,2 0 0,-4 5 0,2-1 0,-2 1 0,-1 3 0,3-5 0,0 5 0,3-4 0,-1 4 0,-3 0 0,-3 21 0,-3-12 0,-1 18 0,2-18 0,-2 7 0,1-2 0,-1 1 0,0 2 0,0-6 0,0 6 0,0-4 0,2 1 0,-2 3 0,1-4 0,-1 6 0,0-2 0,0-2 0,0-1 0,0 1 0,0 1 0,0 3 0,0 1 0,2-5 0,-2-2 0,2 1 0,-2-1 0,0 5 0,0 1 0,0 1 0,0 1 0,0-3 0,0-3 0,0 0 0,1-3 0,-1 4 0,2 3 0,-2-3 0,0 3 0,0-3 0,0 4 0,1 0 0,-1 1 0,3 0 0,-1 0 0,-1-7 0,1 4 0,-2-5 0,0 9 0,0 1 0,0 3 0,0 4 0,0-1 0,0-3 0,0-2 0,0-7 0,-2 3 0,0-1 0,-1 1 0,2-3 0,-2-4 0,2 2 0,-1 3 0,1 2 0,0 6 0,1-6 0,0-1 0,0-1 0,0-3 0,0-1 0,0-1 0,0 1 0,0 1 0,0 2 0,0 0 0,1 0 0,-1 5 0,2-2 0,-1-1 0,0-2 0,-4-59 0,-1-1 0,0-3 0,-1-3 0,-3-29 0,1 10 0,0 6 0,5 22 0,-2-2 0,4 7 0,-2 4 0,2-2 0,0 0 0,0 0 0,-2 1 0,2 0 0,-2 6 0,2 5 0,0 4 0,-1 2 0,0 6 0,0-3 0,1 8 0,0-2 0,0-1 0,0 0 0,0-2 0,-2 1 0,2 6 0,-1-5 0,1 6 0,1-7 0,-1 5 0,2-1 0,-1-2 0,1 4 0,3-4 0,2 1 0,-1 0 0,1 3 0,-21 27 0,3-7 0,-20 21 0,6-13 0,-5-2 0,0 0 0,-4-1 0,0 1 0,1 0 0,-1 4 0,2 0 0,1 0 0,-6 4 0,3-1 0,1-1 0,-4 2 0,0 4 0,-2-2 0,-12 15 0,2 2 0,1 11 0,-2 11 0,11 0 0,7-3 0,7 5 0,13-11 0,6-4 0,4-9 0,2-15 0,0-12 0,13-17 0,24-25 0,2-5 0,25-24 0,-21 12 0,0-6 0,-10 9 0,-12 5 0,-6 3 0,-7 5 0,-3 4 0,-4 7 0,2 6 0,13-9 0,-2 4 0,20-14 0,-6 3 0,3-2 0,1-4 0,-7 5 0,-5 0 0,-1 3 0,-9 6 0,1 0 0,-3 2 0,0-1 0,-1 0 0,1-1 0,-3 0 0,2 3 0,-1 1 0,-1 4 0,1-2 0,-3 1 0,4-1 0,-2 1 0,3 1 0,-1-1 0,0 2 0,1-3 0,1-2 0,2 3 0,1-4 0,1 5 0,-5 1 0,-1 2 0,0-1 0,-1 0 0,5-1 0,-2 1 0,-1 1 0,11 0 0,-2 1 0,7-1 0,-8 2 0,-4 1 0,-4 1 0,2-1 0,-2 0 0,4 0 0,-2 4 0,6 3 0,-6 1 0,1 1 0,-8-2 0,5-28 0,-5 16 0,7-21 0,-8 22 0,2 1 0,0-6 0,-1 4 0,3-6 0,-2 4 0,1 0 0,-1-1 0,-1-3 0,-1 1 0,-1-2 0,-1 4 0,3-1 0,-1 3 0,1-4 0,-1 3 0,3-4 0,-2 4 0,3-4 0,-27 26 0,15-11 0,-19 18 0,22-15 0,1-2 0,1 9 0,-1-4 0,2 8 0,-2-4 0,2 2 0,0-2 0,0 0 0,0-1 0,0-5 0,0 2 0,0 2 0,0-2 0,-1 3 0,1-1 0,-2-1 0,2 1 0,0 1 0,0-3 0,0 3 0,0-4 0,0 2 0,0 0 0,0-2 0,0 2 0,0 0 0,0-1 0,0 2 0,0-3 0,0 1 0,0 0 0,0 1 0,0 1 0,2 1 0,-2 0 0,1 2 0,-1-2 0,2 2 0,-2-2 0,1-3 0,-1 2 0,-1-4 0,0 5 0,0-1 0,1 0 0,0-1 0,0 2 0,0-1 0,0 6 0,0-5 0,0-1 0,0-4 0,0 6 0,0-4 0,0 7 0,0-8 0,0 1 0,0 2 0,0-3 0,0 3 0,0-1 0,0-4 0,0 8 0,0-7 0,1 4 0,0-2 0,0 2 0,-1 1 0,0 0 0,0-2 0,0-1 0,0-1 0,0 1 0,0 1 0,0 0 0,0 1 0,1 0 0,0-1 0,0-2 0,-1 4 0,0-5 0,0 5 0,0-2 0,1 2 0,0-1 0,0-1 0,-1-1 0,2 0 0,-2 2 0,1-2 0,-1 2 0,0-2 0,0 0 0,0 0 0,0 0 0,0 0 0,0 0 0,0 0 0,0 1 0,0 1 0,0 0 0,0 6 0,0-2 0,0 4 0,0-1 0,0 2 0,0-2 0,0 1 0,0-6 0,0 1 0,0-1 0,0 0 0,-1 0 0,0-5 0,7-30 0,-1-1 0,4-26 0,-3 3 0,-3-1 0,1-1 0,-1-2 0,-2 0 0,1 5 0,0-6 0,0 10 0,1 7 0,-1 2 0,0 8 0,0 4 0,-2-2 0,0 0 0,0 0 0,0-3 0,-2-1 0,-2 2 0,-3-11 0,-6 1 0,-5-3 0,-4 0 0,5 8 0,4 7 0,7 8 0,4 2 0,1 4 0,0-3 0,0 2 0,0 1 0,1-5 0,0 4 0,0-1 0,1-2 0,1 4 0,1-5 0,-1 3 0,0 0 0,-1 3 0,3-5 0,-1 3 0,0-1 0,3 2 0,-3 1 0,5-3 0,-2 2 0,0-1 0,0 1 0,-3 2 0,3-5 0,-3 5 0,2-3 0,-2-2 0,0 4 0,-2-3 0,1-1 0,-2 3 0,0-3 0,0 2 0,0 1 0,0-2 0,0 1 0,0-4 0,0 5 0,0-6 0,0 6 0,0-1 0,0-3 0,0 6 0,-7-18 0,3 13 0,-3-11 0,3 13 0,3 0 0,-4 0 0,4 2 0,-6-2 0,-26-14 0,6 7 0,-11-6 0,23 13 0,13 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6135" cy="496253"/>
          </a:xfrm>
          <a:prstGeom prst="rect">
            <a:avLst/>
          </a:prstGeom>
          <a:noFill/>
          <a:ln w="9525">
            <a:noFill/>
            <a:miter lim="800000"/>
            <a:headEnd/>
            <a:tailEnd/>
          </a:ln>
          <a:effectLst/>
        </p:spPr>
        <p:txBody>
          <a:bodyPr vert="horz" wrap="square" lIns="91311" tIns="45655" rIns="91311" bIns="45655" numCol="1" anchor="t" anchorCtr="0" compatLnSpc="1">
            <a:prstTxWarp prst="textNoShape">
              <a:avLst/>
            </a:prstTxWarp>
          </a:bodyPr>
          <a:lstStyle>
            <a:lvl1pPr algn="l" fontAlgn="base">
              <a:defRPr sz="1200">
                <a:solidFill>
                  <a:schemeClr val="tx1"/>
                </a:solidFill>
              </a:defRPr>
            </a:lvl1pPr>
          </a:lstStyle>
          <a:p>
            <a:pPr>
              <a:defRPr/>
            </a:pPr>
            <a:endParaRPr lang="en-AU"/>
          </a:p>
        </p:txBody>
      </p:sp>
      <p:sp>
        <p:nvSpPr>
          <p:cNvPr id="6147" name="Rectangle 3"/>
          <p:cNvSpPr>
            <a:spLocks noGrp="1" noChangeArrowheads="1"/>
          </p:cNvSpPr>
          <p:nvPr>
            <p:ph type="dt" idx="1"/>
          </p:nvPr>
        </p:nvSpPr>
        <p:spPr bwMode="auto">
          <a:xfrm>
            <a:off x="3849955" y="0"/>
            <a:ext cx="2946135" cy="496253"/>
          </a:xfrm>
          <a:prstGeom prst="rect">
            <a:avLst/>
          </a:prstGeom>
          <a:noFill/>
          <a:ln w="9525">
            <a:noFill/>
            <a:miter lim="800000"/>
            <a:headEnd/>
            <a:tailEnd/>
          </a:ln>
          <a:effectLst/>
        </p:spPr>
        <p:txBody>
          <a:bodyPr vert="horz" wrap="square" lIns="91311" tIns="45655" rIns="91311" bIns="45655" numCol="1" anchor="t" anchorCtr="0" compatLnSpc="1">
            <a:prstTxWarp prst="textNoShape">
              <a:avLst/>
            </a:prstTxWarp>
          </a:bodyPr>
          <a:lstStyle>
            <a:lvl1pPr algn="r" fontAlgn="base">
              <a:defRPr sz="1200">
                <a:solidFill>
                  <a:schemeClr val="tx1"/>
                </a:solidFill>
              </a:defRPr>
            </a:lvl1pPr>
          </a:lstStyle>
          <a:p>
            <a:pPr>
              <a:defRPr/>
            </a:pPr>
            <a:endParaRPr lang="en-AU"/>
          </a:p>
        </p:txBody>
      </p:sp>
      <p:sp>
        <p:nvSpPr>
          <p:cNvPr id="32772" name="Rectangle 4"/>
          <p:cNvSpPr>
            <a:spLocks noGrp="1" noRot="1" noChangeAspect="1" noChangeArrowheads="1" noTextEdit="1"/>
          </p:cNvSpPr>
          <p:nvPr>
            <p:ph type="sldImg" idx="2"/>
          </p:nvPr>
        </p:nvSpPr>
        <p:spPr bwMode="auto">
          <a:xfrm>
            <a:off x="919163"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0246" y="4715193"/>
            <a:ext cx="5437187" cy="4466274"/>
          </a:xfrm>
          <a:prstGeom prst="rect">
            <a:avLst/>
          </a:prstGeom>
          <a:noFill/>
          <a:ln w="9525">
            <a:noFill/>
            <a:miter lim="800000"/>
            <a:headEnd/>
            <a:tailEnd/>
          </a:ln>
          <a:effectLst/>
        </p:spPr>
        <p:txBody>
          <a:bodyPr vert="horz" wrap="square" lIns="91311" tIns="45655" rIns="91311" bIns="45655"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6150" name="Rectangle 6"/>
          <p:cNvSpPr>
            <a:spLocks noGrp="1" noChangeArrowheads="1"/>
          </p:cNvSpPr>
          <p:nvPr>
            <p:ph type="ftr" sz="quarter" idx="4"/>
          </p:nvPr>
        </p:nvSpPr>
        <p:spPr bwMode="auto">
          <a:xfrm>
            <a:off x="0" y="9428801"/>
            <a:ext cx="2946135" cy="496252"/>
          </a:xfrm>
          <a:prstGeom prst="rect">
            <a:avLst/>
          </a:prstGeom>
          <a:noFill/>
          <a:ln w="9525">
            <a:noFill/>
            <a:miter lim="800000"/>
            <a:headEnd/>
            <a:tailEnd/>
          </a:ln>
          <a:effectLst/>
        </p:spPr>
        <p:txBody>
          <a:bodyPr vert="horz" wrap="square" lIns="91311" tIns="45655" rIns="91311" bIns="45655" numCol="1" anchor="b" anchorCtr="0" compatLnSpc="1">
            <a:prstTxWarp prst="textNoShape">
              <a:avLst/>
            </a:prstTxWarp>
          </a:bodyPr>
          <a:lstStyle>
            <a:lvl1pPr algn="l" fontAlgn="base">
              <a:defRPr sz="1200">
                <a:solidFill>
                  <a:schemeClr val="tx1"/>
                </a:solidFill>
              </a:defRPr>
            </a:lvl1pPr>
          </a:lstStyle>
          <a:p>
            <a:pPr>
              <a:defRPr/>
            </a:pPr>
            <a:endParaRPr lang="en-AU"/>
          </a:p>
        </p:txBody>
      </p:sp>
      <p:sp>
        <p:nvSpPr>
          <p:cNvPr id="6151" name="Rectangle 7"/>
          <p:cNvSpPr>
            <a:spLocks noGrp="1" noChangeArrowheads="1"/>
          </p:cNvSpPr>
          <p:nvPr>
            <p:ph type="sldNum" sz="quarter" idx="5"/>
          </p:nvPr>
        </p:nvSpPr>
        <p:spPr bwMode="auto">
          <a:xfrm>
            <a:off x="3849955" y="9428801"/>
            <a:ext cx="2946135" cy="496252"/>
          </a:xfrm>
          <a:prstGeom prst="rect">
            <a:avLst/>
          </a:prstGeom>
          <a:noFill/>
          <a:ln w="9525">
            <a:noFill/>
            <a:miter lim="800000"/>
            <a:headEnd/>
            <a:tailEnd/>
          </a:ln>
          <a:effectLst/>
        </p:spPr>
        <p:txBody>
          <a:bodyPr vert="horz" wrap="square" lIns="91311" tIns="45655" rIns="91311" bIns="45655" numCol="1" anchor="b" anchorCtr="0" compatLnSpc="1">
            <a:prstTxWarp prst="textNoShape">
              <a:avLst/>
            </a:prstTxWarp>
          </a:bodyPr>
          <a:lstStyle>
            <a:lvl1pPr algn="r" fontAlgn="base">
              <a:defRPr sz="1200">
                <a:solidFill>
                  <a:schemeClr val="tx1"/>
                </a:solidFill>
              </a:defRPr>
            </a:lvl1pPr>
          </a:lstStyle>
          <a:p>
            <a:pPr>
              <a:defRPr/>
            </a:pPr>
            <a:fld id="{5ED84A58-2182-4C03-9F76-C5D29C1D787F}" type="slidenum">
              <a:rPr lang="en-AU"/>
              <a:pPr>
                <a:defRPr/>
              </a:pPr>
              <a:t>‹#›</a:t>
            </a:fld>
            <a:endParaRPr lang="en-AU"/>
          </a:p>
        </p:txBody>
      </p:sp>
    </p:spTree>
    <p:extLst>
      <p:ext uri="{BB962C8B-B14F-4D97-AF65-F5344CB8AC3E}">
        <p14:creationId xmlns:p14="http://schemas.microsoft.com/office/powerpoint/2010/main" val="25341399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pPr>
                <a:defRPr/>
              </a:pPr>
              <a:t>1</a:t>
            </a:fld>
            <a:endParaRPr lang="en-AU"/>
          </a:p>
        </p:txBody>
      </p:sp>
    </p:spTree>
    <p:extLst>
      <p:ext uri="{BB962C8B-B14F-4D97-AF65-F5344CB8AC3E}">
        <p14:creationId xmlns:p14="http://schemas.microsoft.com/office/powerpoint/2010/main" val="355191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Sigma - </a:t>
            </a:r>
            <a:r>
              <a:rPr lang="el-GR" sz="1200" b="1" i="0" kern="1200" dirty="0">
                <a:solidFill>
                  <a:schemeClr val="tx1"/>
                </a:solidFill>
                <a:effectLst/>
                <a:latin typeface="Arial" charset="0"/>
                <a:ea typeface="+mn-ea"/>
                <a:cs typeface="Arial" charset="0"/>
              </a:rPr>
              <a:t>σ</a:t>
            </a:r>
            <a:endParaRPr lang="en-US" b="1"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pPr>
                <a:defRPr/>
              </a:pPr>
              <a:t>14</a:t>
            </a:fld>
            <a:endParaRPr lang="en-AU"/>
          </a:p>
        </p:txBody>
      </p:sp>
    </p:spTree>
    <p:extLst>
      <p:ext uri="{BB962C8B-B14F-4D97-AF65-F5344CB8AC3E}">
        <p14:creationId xmlns:p14="http://schemas.microsoft.com/office/powerpoint/2010/main" val="3386632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15</a:t>
            </a:fld>
            <a:endParaRPr lang="en-AU">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16</a:t>
            </a:fld>
            <a:endParaRPr lang="en-AU">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17</a:t>
            </a:fld>
            <a:endParaRPr lang="en-AU">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20</a:t>
            </a:fld>
            <a:endParaRPr lang="en-AU">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sz="1600" b="1"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21</a:t>
            </a:fld>
            <a:endParaRPr lang="en-AU">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23</a:t>
            </a:fld>
            <a:endParaRPr lang="en-AU">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b="1"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26</a:t>
            </a:fld>
            <a:endParaRPr lang="en-AU">
              <a:solidFill>
                <a:prstClr val="white"/>
              </a:solidFill>
            </a:endParaRPr>
          </a:p>
        </p:txBody>
      </p:sp>
    </p:spTree>
    <p:extLst>
      <p:ext uri="{BB962C8B-B14F-4D97-AF65-F5344CB8AC3E}">
        <p14:creationId xmlns:p14="http://schemas.microsoft.com/office/powerpoint/2010/main" val="3082091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600"/>
              </a:spcBef>
              <a:spcAft>
                <a:spcPts val="600"/>
              </a:spcAft>
              <a:buNone/>
            </a:pPr>
            <a:endParaRPr lang="en-AU" altLang="zh-CN" sz="1200" b="1" dirty="0">
              <a:solidFill>
                <a:srgbClr val="000000"/>
              </a:solidFill>
            </a:endParaRPr>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27</a:t>
            </a:fld>
            <a:endParaRPr lang="en-AU">
              <a:solidFill>
                <a:prstClr val="white"/>
              </a:solidFill>
            </a:endParaRPr>
          </a:p>
        </p:txBody>
      </p:sp>
    </p:spTree>
    <p:extLst>
      <p:ext uri="{BB962C8B-B14F-4D97-AF65-F5344CB8AC3E}">
        <p14:creationId xmlns:p14="http://schemas.microsoft.com/office/powerpoint/2010/main" val="2052042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28</a:t>
            </a:fld>
            <a:endParaRPr lang="en-AU">
              <a:solidFill>
                <a:prstClr val="white"/>
              </a:solidFill>
            </a:endParaRPr>
          </a:p>
        </p:txBody>
      </p:sp>
    </p:spTree>
    <p:extLst>
      <p:ext uri="{BB962C8B-B14F-4D97-AF65-F5344CB8AC3E}">
        <p14:creationId xmlns:p14="http://schemas.microsoft.com/office/powerpoint/2010/main" val="2464186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2</a:t>
            </a:fld>
            <a:endParaRPr lang="en-AU">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altLang="zh-CN" dirty="0"/>
              <a:t>This is how we can actually increment the present value towards the future, or, discount the future value to the present value!!!!</a:t>
            </a:r>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29</a:t>
            </a:fld>
            <a:endParaRPr lang="en-AU">
              <a:solidFill>
                <a:prstClr val="white"/>
              </a:solidFill>
            </a:endParaRPr>
          </a:p>
        </p:txBody>
      </p:sp>
    </p:spTree>
    <p:extLst>
      <p:ext uri="{BB962C8B-B14F-4D97-AF65-F5344CB8AC3E}">
        <p14:creationId xmlns:p14="http://schemas.microsoft.com/office/powerpoint/2010/main" val="2554115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30</a:t>
            </a:fld>
            <a:endParaRPr lang="en-AU">
              <a:solidFill>
                <a:prstClr val="white"/>
              </a:solidFill>
            </a:endParaRPr>
          </a:p>
        </p:txBody>
      </p:sp>
    </p:spTree>
    <p:extLst>
      <p:ext uri="{BB962C8B-B14F-4D97-AF65-F5344CB8AC3E}">
        <p14:creationId xmlns:p14="http://schemas.microsoft.com/office/powerpoint/2010/main" val="8778623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31</a:t>
            </a:fld>
            <a:endParaRPr lang="en-AU">
              <a:solidFill>
                <a:prstClr val="white"/>
              </a:solidFill>
            </a:endParaRPr>
          </a:p>
        </p:txBody>
      </p:sp>
    </p:spTree>
    <p:extLst>
      <p:ext uri="{BB962C8B-B14F-4D97-AF65-F5344CB8AC3E}">
        <p14:creationId xmlns:p14="http://schemas.microsoft.com/office/powerpoint/2010/main" val="3781610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32</a:t>
            </a:fld>
            <a:endParaRPr lang="en-AU">
              <a:solidFill>
                <a:prstClr val="white"/>
              </a:solidFill>
            </a:endParaRPr>
          </a:p>
        </p:txBody>
      </p:sp>
    </p:spTree>
    <p:extLst>
      <p:ext uri="{BB962C8B-B14F-4D97-AF65-F5344CB8AC3E}">
        <p14:creationId xmlns:p14="http://schemas.microsoft.com/office/powerpoint/2010/main" val="11840554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33</a:t>
            </a:fld>
            <a:endParaRPr lang="en-AU">
              <a:solidFill>
                <a:prstClr val="white"/>
              </a:solidFill>
            </a:endParaRPr>
          </a:p>
        </p:txBody>
      </p:sp>
    </p:spTree>
    <p:extLst>
      <p:ext uri="{BB962C8B-B14F-4D97-AF65-F5344CB8AC3E}">
        <p14:creationId xmlns:p14="http://schemas.microsoft.com/office/powerpoint/2010/main" val="1029893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34</a:t>
            </a:fld>
            <a:endParaRPr lang="en-AU">
              <a:solidFill>
                <a:prstClr val="white"/>
              </a:solidFill>
            </a:endParaRPr>
          </a:p>
        </p:txBody>
      </p:sp>
    </p:spTree>
    <p:extLst>
      <p:ext uri="{BB962C8B-B14F-4D97-AF65-F5344CB8AC3E}">
        <p14:creationId xmlns:p14="http://schemas.microsoft.com/office/powerpoint/2010/main" val="3718893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35</a:t>
            </a:fld>
            <a:endParaRPr lang="en-AU">
              <a:solidFill>
                <a:prstClr val="white"/>
              </a:solidFill>
            </a:endParaRPr>
          </a:p>
        </p:txBody>
      </p:sp>
    </p:spTree>
    <p:extLst>
      <p:ext uri="{BB962C8B-B14F-4D97-AF65-F5344CB8AC3E}">
        <p14:creationId xmlns:p14="http://schemas.microsoft.com/office/powerpoint/2010/main" val="3630515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36</a:t>
            </a:fld>
            <a:endParaRPr lang="en-AU">
              <a:solidFill>
                <a:prstClr val="white"/>
              </a:solidFill>
            </a:endParaRPr>
          </a:p>
        </p:txBody>
      </p:sp>
    </p:spTree>
    <p:extLst>
      <p:ext uri="{BB962C8B-B14F-4D97-AF65-F5344CB8AC3E}">
        <p14:creationId xmlns:p14="http://schemas.microsoft.com/office/powerpoint/2010/main" val="205000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37</a:t>
            </a:fld>
            <a:endParaRPr lang="en-AU">
              <a:solidFill>
                <a:prstClr val="white"/>
              </a:solidFill>
            </a:endParaRPr>
          </a:p>
        </p:txBody>
      </p:sp>
    </p:spTree>
    <p:extLst>
      <p:ext uri="{BB962C8B-B14F-4D97-AF65-F5344CB8AC3E}">
        <p14:creationId xmlns:p14="http://schemas.microsoft.com/office/powerpoint/2010/main" val="136456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38</a:t>
            </a:fld>
            <a:endParaRPr lang="en-AU">
              <a:solidFill>
                <a:prstClr val="white"/>
              </a:solidFill>
            </a:endParaRPr>
          </a:p>
        </p:txBody>
      </p:sp>
    </p:spTree>
    <p:extLst>
      <p:ext uri="{BB962C8B-B14F-4D97-AF65-F5344CB8AC3E}">
        <p14:creationId xmlns:p14="http://schemas.microsoft.com/office/powerpoint/2010/main" val="295511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5ED84A58-2182-4C03-9F76-C5D29C1D787F}" type="slidenum">
              <a:rPr lang="en-AU" smtClean="0"/>
              <a:pPr>
                <a:defRPr/>
              </a:pPr>
              <a:t>3</a:t>
            </a:fld>
            <a:endParaRPr lang="en-AU"/>
          </a:p>
        </p:txBody>
      </p:sp>
    </p:spTree>
    <p:extLst>
      <p:ext uri="{BB962C8B-B14F-4D97-AF65-F5344CB8AC3E}">
        <p14:creationId xmlns:p14="http://schemas.microsoft.com/office/powerpoint/2010/main" val="1546523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39</a:t>
            </a:fld>
            <a:endParaRPr lang="en-AU">
              <a:solidFill>
                <a:prstClr val="white"/>
              </a:solidFill>
            </a:endParaRPr>
          </a:p>
        </p:txBody>
      </p:sp>
    </p:spTree>
    <p:extLst>
      <p:ext uri="{BB962C8B-B14F-4D97-AF65-F5344CB8AC3E}">
        <p14:creationId xmlns:p14="http://schemas.microsoft.com/office/powerpoint/2010/main" val="40037167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40</a:t>
            </a:fld>
            <a:endParaRPr lang="en-AU">
              <a:solidFill>
                <a:prstClr val="white"/>
              </a:solidFill>
            </a:endParaRPr>
          </a:p>
        </p:txBody>
      </p:sp>
    </p:spTree>
    <p:extLst>
      <p:ext uri="{BB962C8B-B14F-4D97-AF65-F5344CB8AC3E}">
        <p14:creationId xmlns:p14="http://schemas.microsoft.com/office/powerpoint/2010/main" val="2420852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41</a:t>
            </a:fld>
            <a:endParaRPr lang="en-AU">
              <a:solidFill>
                <a:prstClr val="white"/>
              </a:solidFill>
            </a:endParaRPr>
          </a:p>
        </p:txBody>
      </p:sp>
    </p:spTree>
    <p:extLst>
      <p:ext uri="{BB962C8B-B14F-4D97-AF65-F5344CB8AC3E}">
        <p14:creationId xmlns:p14="http://schemas.microsoft.com/office/powerpoint/2010/main" val="1694592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42</a:t>
            </a:fld>
            <a:endParaRPr lang="en-AU">
              <a:solidFill>
                <a:prstClr val="white"/>
              </a:solidFill>
            </a:endParaRPr>
          </a:p>
        </p:txBody>
      </p:sp>
    </p:spTree>
    <p:extLst>
      <p:ext uri="{BB962C8B-B14F-4D97-AF65-F5344CB8AC3E}">
        <p14:creationId xmlns:p14="http://schemas.microsoft.com/office/powerpoint/2010/main" val="7530495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altLang="zh-CN" sz="1200" dirty="0">
              <a:solidFill>
                <a:srgbClr val="000000"/>
              </a:solidFill>
            </a:endParaRPr>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43</a:t>
            </a:fld>
            <a:endParaRPr lang="en-AU">
              <a:solidFill>
                <a:prstClr val="white"/>
              </a:solidFill>
            </a:endParaRPr>
          </a:p>
        </p:txBody>
      </p:sp>
    </p:spTree>
    <p:extLst>
      <p:ext uri="{BB962C8B-B14F-4D97-AF65-F5344CB8AC3E}">
        <p14:creationId xmlns:p14="http://schemas.microsoft.com/office/powerpoint/2010/main" val="34960576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altLang="zh-CN" sz="1200" dirty="0">
              <a:solidFill>
                <a:srgbClr val="000000"/>
              </a:solidFill>
            </a:endParaRPr>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44</a:t>
            </a:fld>
            <a:endParaRPr lang="en-AU">
              <a:solidFill>
                <a:prstClr val="white"/>
              </a:solidFill>
            </a:endParaRPr>
          </a:p>
        </p:txBody>
      </p:sp>
    </p:spTree>
    <p:extLst>
      <p:ext uri="{BB962C8B-B14F-4D97-AF65-F5344CB8AC3E}">
        <p14:creationId xmlns:p14="http://schemas.microsoft.com/office/powerpoint/2010/main" val="14067089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45</a:t>
            </a:fld>
            <a:endParaRPr lang="en-AU">
              <a:solidFill>
                <a:prstClr val="white"/>
              </a:solidFill>
            </a:endParaRPr>
          </a:p>
        </p:txBody>
      </p:sp>
    </p:spTree>
    <p:extLst>
      <p:ext uri="{BB962C8B-B14F-4D97-AF65-F5344CB8AC3E}">
        <p14:creationId xmlns:p14="http://schemas.microsoft.com/office/powerpoint/2010/main" val="13842541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46</a:t>
            </a:fld>
            <a:endParaRPr lang="en-AU">
              <a:solidFill>
                <a:prstClr val="white"/>
              </a:solidFill>
            </a:endParaRPr>
          </a:p>
        </p:txBody>
      </p:sp>
    </p:spTree>
    <p:extLst>
      <p:ext uri="{BB962C8B-B14F-4D97-AF65-F5344CB8AC3E}">
        <p14:creationId xmlns:p14="http://schemas.microsoft.com/office/powerpoint/2010/main" val="1432933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5</a:t>
            </a:fld>
            <a:endParaRPr lang="en-AU">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6</a:t>
            </a:fld>
            <a:endParaRPr lang="en-AU">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7</a:t>
            </a:fld>
            <a:endParaRPr lang="en-AU">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pPr>
                <a:defRPr/>
              </a:pPr>
              <a:t>8</a:t>
            </a:fld>
            <a:endParaRPr lang="en-AU"/>
          </a:p>
        </p:txBody>
      </p:sp>
    </p:spTree>
    <p:extLst>
      <p:ext uri="{BB962C8B-B14F-4D97-AF65-F5344CB8AC3E}">
        <p14:creationId xmlns:p14="http://schemas.microsoft.com/office/powerpoint/2010/main" val="21124036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10</a:t>
            </a:fld>
            <a:endParaRPr lang="en-AU">
              <a:solidFill>
                <a:prstClr val="white"/>
              </a:solidFill>
            </a:endParaRPr>
          </a:p>
        </p:txBody>
      </p:sp>
    </p:spTree>
    <p:extLst>
      <p:ext uri="{BB962C8B-B14F-4D97-AF65-F5344CB8AC3E}">
        <p14:creationId xmlns:p14="http://schemas.microsoft.com/office/powerpoint/2010/main" val="399557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pPr>
                <a:defRPr/>
              </a:pPr>
              <a:t>13</a:t>
            </a:fld>
            <a:endParaRPr lang="en-AU"/>
          </a:p>
        </p:txBody>
      </p:sp>
    </p:spTree>
    <p:extLst>
      <p:ext uri="{BB962C8B-B14F-4D97-AF65-F5344CB8AC3E}">
        <p14:creationId xmlns:p14="http://schemas.microsoft.com/office/powerpoint/2010/main" val="3200597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ctrTitle"/>
          </p:nvPr>
        </p:nvSpPr>
        <p:spPr>
          <a:xfrm>
            <a:off x="682625" y="1557338"/>
            <a:ext cx="6553200" cy="1295400"/>
          </a:xfrm>
        </p:spPr>
        <p:txBody>
          <a:bodyPr/>
          <a:lstStyle>
            <a:lvl1pPr>
              <a:defRPr sz="3200">
                <a:solidFill>
                  <a:schemeClr val="bg1"/>
                </a:solidFill>
              </a:defRPr>
            </a:lvl1pPr>
          </a:lstStyle>
          <a:p>
            <a:r>
              <a:rPr lang="en-AU"/>
              <a:t>Click to edit Master title style</a:t>
            </a:r>
          </a:p>
        </p:txBody>
      </p:sp>
      <p:sp>
        <p:nvSpPr>
          <p:cNvPr id="163843" name="Rectangle 3"/>
          <p:cNvSpPr>
            <a:spLocks noGrp="1" noChangeArrowheads="1"/>
          </p:cNvSpPr>
          <p:nvPr>
            <p:ph type="subTitle" idx="1"/>
          </p:nvPr>
        </p:nvSpPr>
        <p:spPr>
          <a:xfrm>
            <a:off x="682625" y="3357563"/>
            <a:ext cx="5859463" cy="503237"/>
          </a:xfrm>
        </p:spPr>
        <p:txBody>
          <a:bodyPr/>
          <a:lstStyle>
            <a:lvl1pPr marL="0" indent="0">
              <a:buFontTx/>
              <a:buNone/>
              <a:defRPr sz="2200">
                <a:solidFill>
                  <a:schemeClr val="bg1"/>
                </a:solidFill>
              </a:defRPr>
            </a:lvl1pPr>
          </a:lstStyle>
          <a:p>
            <a:r>
              <a:rPr lang="en-AU"/>
              <a:t>Click to edit Master subtitle style</a:t>
            </a:r>
          </a:p>
        </p:txBody>
      </p:sp>
    </p:spTree>
    <p:extLst>
      <p:ext uri="{BB962C8B-B14F-4D97-AF65-F5344CB8AC3E}">
        <p14:creationId xmlns:p14="http://schemas.microsoft.com/office/powerpoint/2010/main" val="201742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r>
              <a:rPr lang="en-US"/>
              <a:t>RMIT University©</a:t>
            </a:r>
            <a:endParaRPr lang="en-AU" dirty="0"/>
          </a:p>
        </p:txBody>
      </p:sp>
      <p:sp>
        <p:nvSpPr>
          <p:cNvPr id="5" name="Rectangle 6"/>
          <p:cNvSpPr>
            <a:spLocks noGrp="1" noChangeArrowheads="1"/>
          </p:cNvSpPr>
          <p:nvPr>
            <p:ph type="ftr" sz="quarter" idx="11"/>
          </p:nvPr>
        </p:nvSpPr>
        <p:spPr>
          <a:ln/>
        </p:spPr>
        <p:txBody>
          <a:bodyPr/>
          <a:lstStyle>
            <a:lvl1pPr>
              <a:defRPr/>
            </a:lvl1pPr>
          </a:lstStyle>
          <a:p>
            <a:pPr>
              <a:defRPr/>
            </a:pPr>
            <a:r>
              <a:rPr lang="en-AU"/>
              <a:t>School of Civil, Environmental and Chemical Engineering</a:t>
            </a:r>
            <a:endParaRPr lang="en-AU" dirty="0"/>
          </a:p>
        </p:txBody>
      </p:sp>
      <p:sp>
        <p:nvSpPr>
          <p:cNvPr id="6" name="Rectangle 7"/>
          <p:cNvSpPr>
            <a:spLocks noGrp="1" noChangeArrowheads="1"/>
          </p:cNvSpPr>
          <p:nvPr>
            <p:ph type="sldNum" sz="quarter" idx="12"/>
          </p:nvPr>
        </p:nvSpPr>
        <p:spPr>
          <a:ln/>
        </p:spPr>
        <p:txBody>
          <a:bodyPr/>
          <a:lstStyle>
            <a:lvl1pPr>
              <a:defRPr/>
            </a:lvl1pPr>
          </a:lstStyle>
          <a:p>
            <a:pPr>
              <a:defRPr/>
            </a:pPr>
            <a:fld id="{CE51A7F4-9A22-46B4-96E5-1C36CDA94F11}" type="slidenum">
              <a:rPr lang="en-AU"/>
              <a:pPr>
                <a:defRPr/>
              </a:pPr>
              <a:t>‹#›</a:t>
            </a:fld>
            <a:endParaRPr lang="en-AU"/>
          </a:p>
        </p:txBody>
      </p:sp>
    </p:spTree>
    <p:extLst>
      <p:ext uri="{BB962C8B-B14F-4D97-AF65-F5344CB8AC3E}">
        <p14:creationId xmlns:p14="http://schemas.microsoft.com/office/powerpoint/2010/main" val="2536258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381000" y="274638"/>
            <a:ext cx="6019800" cy="5891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r>
              <a:rPr lang="en-US"/>
              <a:t>RMIT University©</a:t>
            </a:r>
            <a:endParaRPr lang="en-AU" dirty="0"/>
          </a:p>
        </p:txBody>
      </p:sp>
      <p:sp>
        <p:nvSpPr>
          <p:cNvPr id="5" name="Rectangle 6"/>
          <p:cNvSpPr>
            <a:spLocks noGrp="1" noChangeArrowheads="1"/>
          </p:cNvSpPr>
          <p:nvPr>
            <p:ph type="ftr" sz="quarter" idx="11"/>
          </p:nvPr>
        </p:nvSpPr>
        <p:spPr>
          <a:ln/>
        </p:spPr>
        <p:txBody>
          <a:bodyPr/>
          <a:lstStyle>
            <a:lvl1pPr>
              <a:defRPr/>
            </a:lvl1pPr>
          </a:lstStyle>
          <a:p>
            <a:pPr>
              <a:defRPr/>
            </a:pPr>
            <a:r>
              <a:rPr lang="en-AU"/>
              <a:t>School of Civil, Environmental and Chemical Engineering</a:t>
            </a:r>
            <a:endParaRPr lang="en-AU" dirty="0"/>
          </a:p>
        </p:txBody>
      </p:sp>
      <p:sp>
        <p:nvSpPr>
          <p:cNvPr id="6" name="Rectangle 7"/>
          <p:cNvSpPr>
            <a:spLocks noGrp="1" noChangeArrowheads="1"/>
          </p:cNvSpPr>
          <p:nvPr>
            <p:ph type="sldNum" sz="quarter" idx="12"/>
          </p:nvPr>
        </p:nvSpPr>
        <p:spPr>
          <a:ln/>
        </p:spPr>
        <p:txBody>
          <a:bodyPr/>
          <a:lstStyle>
            <a:lvl1pPr>
              <a:defRPr/>
            </a:lvl1pPr>
          </a:lstStyle>
          <a:p>
            <a:pPr>
              <a:defRPr/>
            </a:pPr>
            <a:fld id="{4DCE66D0-3521-46CE-8F16-CE88B1590271}" type="slidenum">
              <a:rPr lang="en-AU"/>
              <a:pPr>
                <a:defRPr/>
              </a:pPr>
              <a:t>‹#›</a:t>
            </a:fld>
            <a:endParaRPr lang="en-AU"/>
          </a:p>
        </p:txBody>
      </p:sp>
    </p:spTree>
    <p:extLst>
      <p:ext uri="{BB962C8B-B14F-4D97-AF65-F5344CB8AC3E}">
        <p14:creationId xmlns:p14="http://schemas.microsoft.com/office/powerpoint/2010/main" val="3330568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r>
              <a:rPr lang="en-US"/>
              <a:t>RMIT University©</a:t>
            </a:r>
            <a:endParaRPr lang="en-AU" dirty="0"/>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School of Engineering</a:t>
            </a:r>
          </a:p>
        </p:txBody>
      </p:sp>
      <p:sp>
        <p:nvSpPr>
          <p:cNvPr id="6" name="Rectangle 7"/>
          <p:cNvSpPr>
            <a:spLocks noGrp="1" noChangeArrowheads="1"/>
          </p:cNvSpPr>
          <p:nvPr>
            <p:ph type="sldNum" sz="quarter" idx="12"/>
          </p:nvPr>
        </p:nvSpPr>
        <p:spPr>
          <a:ln/>
        </p:spPr>
        <p:txBody>
          <a:bodyPr/>
          <a:lstStyle>
            <a:lvl1pPr>
              <a:defRPr/>
            </a:lvl1pPr>
          </a:lstStyle>
          <a:p>
            <a:pPr>
              <a:defRPr/>
            </a:pPr>
            <a:fld id="{AF54FAAF-73EA-427D-84DA-21187992A5E1}" type="slidenum">
              <a:rPr lang="en-AU"/>
              <a:pPr>
                <a:defRPr/>
              </a:pPr>
              <a:t>‹#›</a:t>
            </a:fld>
            <a:endParaRPr lang="en-AU"/>
          </a:p>
        </p:txBody>
      </p:sp>
    </p:spTree>
    <p:extLst>
      <p:ext uri="{BB962C8B-B14F-4D97-AF65-F5344CB8AC3E}">
        <p14:creationId xmlns:p14="http://schemas.microsoft.com/office/powerpoint/2010/main" val="162249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RMIT University©</a:t>
            </a:r>
            <a:endParaRPr lang="en-AU" dirty="0"/>
          </a:p>
        </p:txBody>
      </p:sp>
      <p:sp>
        <p:nvSpPr>
          <p:cNvPr id="5" name="Rectangle 6"/>
          <p:cNvSpPr>
            <a:spLocks noGrp="1" noChangeArrowheads="1"/>
          </p:cNvSpPr>
          <p:nvPr>
            <p:ph type="ftr" sz="quarter" idx="11"/>
          </p:nvPr>
        </p:nvSpPr>
        <p:spPr>
          <a:ln/>
        </p:spPr>
        <p:txBody>
          <a:bodyPr/>
          <a:lstStyle>
            <a:lvl1pPr>
              <a:defRPr/>
            </a:lvl1pPr>
          </a:lstStyle>
          <a:p>
            <a:pPr>
              <a:defRPr/>
            </a:pPr>
            <a:r>
              <a:rPr lang="en-AU"/>
              <a:t>School of Civil, Environmental and Chemical Engineering</a:t>
            </a:r>
            <a:endParaRPr lang="en-AU" dirty="0"/>
          </a:p>
        </p:txBody>
      </p:sp>
      <p:sp>
        <p:nvSpPr>
          <p:cNvPr id="6" name="Rectangle 7"/>
          <p:cNvSpPr>
            <a:spLocks noGrp="1" noChangeArrowheads="1"/>
          </p:cNvSpPr>
          <p:nvPr>
            <p:ph type="sldNum" sz="quarter" idx="12"/>
          </p:nvPr>
        </p:nvSpPr>
        <p:spPr>
          <a:ln/>
        </p:spPr>
        <p:txBody>
          <a:bodyPr/>
          <a:lstStyle>
            <a:lvl1pPr>
              <a:defRPr/>
            </a:lvl1pPr>
          </a:lstStyle>
          <a:p>
            <a:pPr>
              <a:defRPr/>
            </a:pPr>
            <a:fld id="{9D0F4225-8287-42AA-B44E-62BED5DCFE19}" type="slidenum">
              <a:rPr lang="en-AU"/>
              <a:pPr>
                <a:defRPr/>
              </a:pPr>
              <a:t>‹#›</a:t>
            </a:fld>
            <a:endParaRPr lang="en-AU"/>
          </a:p>
        </p:txBody>
      </p:sp>
    </p:spTree>
    <p:extLst>
      <p:ext uri="{BB962C8B-B14F-4D97-AF65-F5344CB8AC3E}">
        <p14:creationId xmlns:p14="http://schemas.microsoft.com/office/powerpoint/2010/main" val="330115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381000" y="1300163"/>
            <a:ext cx="40386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572000" y="1300163"/>
            <a:ext cx="40386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5"/>
          <p:cNvSpPr>
            <a:spLocks noGrp="1" noChangeArrowheads="1"/>
          </p:cNvSpPr>
          <p:nvPr>
            <p:ph type="dt" sz="half" idx="10"/>
          </p:nvPr>
        </p:nvSpPr>
        <p:spPr>
          <a:ln/>
        </p:spPr>
        <p:txBody>
          <a:bodyPr/>
          <a:lstStyle>
            <a:lvl1pPr>
              <a:defRPr/>
            </a:lvl1pPr>
          </a:lstStyle>
          <a:p>
            <a:pPr>
              <a:defRPr/>
            </a:pPr>
            <a:r>
              <a:rPr lang="en-US"/>
              <a:t>RMIT University©</a:t>
            </a:r>
            <a:endParaRPr lang="en-AU" dirty="0"/>
          </a:p>
        </p:txBody>
      </p:sp>
      <p:sp>
        <p:nvSpPr>
          <p:cNvPr id="6" name="Rectangle 6"/>
          <p:cNvSpPr>
            <a:spLocks noGrp="1" noChangeArrowheads="1"/>
          </p:cNvSpPr>
          <p:nvPr>
            <p:ph type="ftr" sz="quarter" idx="11"/>
          </p:nvPr>
        </p:nvSpPr>
        <p:spPr>
          <a:ln/>
        </p:spPr>
        <p:txBody>
          <a:bodyPr/>
          <a:lstStyle>
            <a:lvl1pPr>
              <a:defRPr/>
            </a:lvl1pPr>
          </a:lstStyle>
          <a:p>
            <a:pPr>
              <a:defRPr/>
            </a:pPr>
            <a:r>
              <a:rPr lang="en-AU"/>
              <a:t>School of Civil, Environmental and Chemical Engineering</a:t>
            </a:r>
            <a:endParaRPr lang="en-AU" dirty="0"/>
          </a:p>
        </p:txBody>
      </p:sp>
      <p:sp>
        <p:nvSpPr>
          <p:cNvPr id="7" name="Rectangle 7"/>
          <p:cNvSpPr>
            <a:spLocks noGrp="1" noChangeArrowheads="1"/>
          </p:cNvSpPr>
          <p:nvPr>
            <p:ph type="sldNum" sz="quarter" idx="12"/>
          </p:nvPr>
        </p:nvSpPr>
        <p:spPr>
          <a:ln/>
        </p:spPr>
        <p:txBody>
          <a:bodyPr/>
          <a:lstStyle>
            <a:lvl1pPr>
              <a:defRPr/>
            </a:lvl1pPr>
          </a:lstStyle>
          <a:p>
            <a:pPr>
              <a:defRPr/>
            </a:pPr>
            <a:fld id="{C9E9CCE1-A649-47DE-B723-1A8C858AC824}" type="slidenum">
              <a:rPr lang="en-AU"/>
              <a:pPr>
                <a:defRPr/>
              </a:pPr>
              <a:t>‹#›</a:t>
            </a:fld>
            <a:endParaRPr lang="en-AU"/>
          </a:p>
        </p:txBody>
      </p:sp>
    </p:spTree>
    <p:extLst>
      <p:ext uri="{BB962C8B-B14F-4D97-AF65-F5344CB8AC3E}">
        <p14:creationId xmlns:p14="http://schemas.microsoft.com/office/powerpoint/2010/main" val="933516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5"/>
          <p:cNvSpPr>
            <a:spLocks noGrp="1" noChangeArrowheads="1"/>
          </p:cNvSpPr>
          <p:nvPr>
            <p:ph type="dt" sz="half" idx="10"/>
          </p:nvPr>
        </p:nvSpPr>
        <p:spPr>
          <a:ln/>
        </p:spPr>
        <p:txBody>
          <a:bodyPr/>
          <a:lstStyle>
            <a:lvl1pPr>
              <a:defRPr/>
            </a:lvl1pPr>
          </a:lstStyle>
          <a:p>
            <a:pPr>
              <a:defRPr/>
            </a:pPr>
            <a:r>
              <a:rPr lang="en-US"/>
              <a:t>RMIT University©</a:t>
            </a:r>
            <a:endParaRPr lang="en-AU" dirty="0"/>
          </a:p>
        </p:txBody>
      </p:sp>
      <p:sp>
        <p:nvSpPr>
          <p:cNvPr id="8" name="Rectangle 6"/>
          <p:cNvSpPr>
            <a:spLocks noGrp="1" noChangeArrowheads="1"/>
          </p:cNvSpPr>
          <p:nvPr>
            <p:ph type="ftr" sz="quarter" idx="11"/>
          </p:nvPr>
        </p:nvSpPr>
        <p:spPr>
          <a:ln/>
        </p:spPr>
        <p:txBody>
          <a:bodyPr/>
          <a:lstStyle>
            <a:lvl1pPr>
              <a:defRPr/>
            </a:lvl1pPr>
          </a:lstStyle>
          <a:p>
            <a:pPr>
              <a:defRPr/>
            </a:pPr>
            <a:r>
              <a:rPr lang="en-AU"/>
              <a:t>School of Civil, Environmental and Chemical Engineering</a:t>
            </a:r>
            <a:endParaRPr lang="en-AU" dirty="0"/>
          </a:p>
        </p:txBody>
      </p:sp>
      <p:sp>
        <p:nvSpPr>
          <p:cNvPr id="9" name="Rectangle 7"/>
          <p:cNvSpPr>
            <a:spLocks noGrp="1" noChangeArrowheads="1"/>
          </p:cNvSpPr>
          <p:nvPr>
            <p:ph type="sldNum" sz="quarter" idx="12"/>
          </p:nvPr>
        </p:nvSpPr>
        <p:spPr>
          <a:ln/>
        </p:spPr>
        <p:txBody>
          <a:bodyPr/>
          <a:lstStyle>
            <a:lvl1pPr>
              <a:defRPr/>
            </a:lvl1pPr>
          </a:lstStyle>
          <a:p>
            <a:pPr>
              <a:defRPr/>
            </a:pPr>
            <a:fld id="{196E4BE0-0C5F-45FE-8826-BAEF7C9811D7}" type="slidenum">
              <a:rPr lang="en-AU"/>
              <a:pPr>
                <a:defRPr/>
              </a:pPr>
              <a:t>‹#›</a:t>
            </a:fld>
            <a:endParaRPr lang="en-AU"/>
          </a:p>
        </p:txBody>
      </p:sp>
    </p:spTree>
    <p:extLst>
      <p:ext uri="{BB962C8B-B14F-4D97-AF65-F5344CB8AC3E}">
        <p14:creationId xmlns:p14="http://schemas.microsoft.com/office/powerpoint/2010/main" val="322133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5"/>
          <p:cNvSpPr>
            <a:spLocks noGrp="1" noChangeArrowheads="1"/>
          </p:cNvSpPr>
          <p:nvPr>
            <p:ph type="dt" sz="half" idx="10"/>
          </p:nvPr>
        </p:nvSpPr>
        <p:spPr>
          <a:ln/>
        </p:spPr>
        <p:txBody>
          <a:bodyPr/>
          <a:lstStyle>
            <a:lvl1pPr>
              <a:defRPr/>
            </a:lvl1pPr>
          </a:lstStyle>
          <a:p>
            <a:pPr>
              <a:defRPr/>
            </a:pPr>
            <a:r>
              <a:rPr lang="en-US"/>
              <a:t>RMIT University©</a:t>
            </a:r>
            <a:endParaRPr lang="en-AU" dirty="0"/>
          </a:p>
        </p:txBody>
      </p:sp>
      <p:sp>
        <p:nvSpPr>
          <p:cNvPr id="4" name="Rectangle 6"/>
          <p:cNvSpPr>
            <a:spLocks noGrp="1" noChangeArrowheads="1"/>
          </p:cNvSpPr>
          <p:nvPr>
            <p:ph type="ftr" sz="quarter" idx="11"/>
          </p:nvPr>
        </p:nvSpPr>
        <p:spPr>
          <a:ln/>
        </p:spPr>
        <p:txBody>
          <a:bodyPr/>
          <a:lstStyle>
            <a:lvl1pPr>
              <a:defRPr/>
            </a:lvl1pPr>
          </a:lstStyle>
          <a:p>
            <a:pPr>
              <a:defRPr/>
            </a:pPr>
            <a:r>
              <a:rPr lang="en-AU"/>
              <a:t>School of Civil, Environmental and Chemical Engineering</a:t>
            </a:r>
            <a:endParaRPr lang="en-AU" dirty="0"/>
          </a:p>
        </p:txBody>
      </p:sp>
      <p:sp>
        <p:nvSpPr>
          <p:cNvPr id="5" name="Rectangle 7"/>
          <p:cNvSpPr>
            <a:spLocks noGrp="1" noChangeArrowheads="1"/>
          </p:cNvSpPr>
          <p:nvPr>
            <p:ph type="sldNum" sz="quarter" idx="12"/>
          </p:nvPr>
        </p:nvSpPr>
        <p:spPr>
          <a:ln/>
        </p:spPr>
        <p:txBody>
          <a:bodyPr/>
          <a:lstStyle>
            <a:lvl1pPr>
              <a:defRPr/>
            </a:lvl1pPr>
          </a:lstStyle>
          <a:p>
            <a:pPr>
              <a:defRPr/>
            </a:pPr>
            <a:fld id="{879A8393-5A90-47E2-8FA6-9231C2A60972}" type="slidenum">
              <a:rPr lang="en-AU"/>
              <a:pPr>
                <a:defRPr/>
              </a:pPr>
              <a:t>‹#›</a:t>
            </a:fld>
            <a:endParaRPr lang="en-AU"/>
          </a:p>
        </p:txBody>
      </p:sp>
    </p:spTree>
    <p:extLst>
      <p:ext uri="{BB962C8B-B14F-4D97-AF65-F5344CB8AC3E}">
        <p14:creationId xmlns:p14="http://schemas.microsoft.com/office/powerpoint/2010/main" val="399135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RMIT University©</a:t>
            </a:r>
            <a:endParaRPr lang="en-AU" dirty="0"/>
          </a:p>
        </p:txBody>
      </p:sp>
      <p:sp>
        <p:nvSpPr>
          <p:cNvPr id="3" name="Rectangle 6"/>
          <p:cNvSpPr>
            <a:spLocks noGrp="1" noChangeArrowheads="1"/>
          </p:cNvSpPr>
          <p:nvPr>
            <p:ph type="ftr" sz="quarter" idx="11"/>
          </p:nvPr>
        </p:nvSpPr>
        <p:spPr>
          <a:ln/>
        </p:spPr>
        <p:txBody>
          <a:bodyPr/>
          <a:lstStyle>
            <a:lvl1pPr>
              <a:defRPr/>
            </a:lvl1pPr>
          </a:lstStyle>
          <a:p>
            <a:pPr>
              <a:defRPr/>
            </a:pPr>
            <a:r>
              <a:rPr lang="en-AU"/>
              <a:t>School of Civil, Environmental and Chemical Engineering</a:t>
            </a:r>
            <a:endParaRPr lang="en-AU" dirty="0"/>
          </a:p>
        </p:txBody>
      </p:sp>
      <p:sp>
        <p:nvSpPr>
          <p:cNvPr id="4" name="Rectangle 7"/>
          <p:cNvSpPr>
            <a:spLocks noGrp="1" noChangeArrowheads="1"/>
          </p:cNvSpPr>
          <p:nvPr>
            <p:ph type="sldNum" sz="quarter" idx="12"/>
          </p:nvPr>
        </p:nvSpPr>
        <p:spPr>
          <a:ln/>
        </p:spPr>
        <p:txBody>
          <a:bodyPr/>
          <a:lstStyle>
            <a:lvl1pPr>
              <a:defRPr/>
            </a:lvl1pPr>
          </a:lstStyle>
          <a:p>
            <a:pPr>
              <a:defRPr/>
            </a:pPr>
            <a:fld id="{07F4518A-04C4-41AD-9E2E-FD41357A034D}" type="slidenum">
              <a:rPr lang="en-AU"/>
              <a:pPr>
                <a:defRPr/>
              </a:pPr>
              <a:t>‹#›</a:t>
            </a:fld>
            <a:endParaRPr lang="en-AU"/>
          </a:p>
        </p:txBody>
      </p:sp>
    </p:spTree>
    <p:extLst>
      <p:ext uri="{BB962C8B-B14F-4D97-AF65-F5344CB8AC3E}">
        <p14:creationId xmlns:p14="http://schemas.microsoft.com/office/powerpoint/2010/main" val="989764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RMIT University©</a:t>
            </a:r>
            <a:endParaRPr lang="en-AU" dirty="0"/>
          </a:p>
        </p:txBody>
      </p:sp>
      <p:sp>
        <p:nvSpPr>
          <p:cNvPr id="6" name="Rectangle 6"/>
          <p:cNvSpPr>
            <a:spLocks noGrp="1" noChangeArrowheads="1"/>
          </p:cNvSpPr>
          <p:nvPr>
            <p:ph type="ftr" sz="quarter" idx="11"/>
          </p:nvPr>
        </p:nvSpPr>
        <p:spPr>
          <a:ln/>
        </p:spPr>
        <p:txBody>
          <a:bodyPr/>
          <a:lstStyle>
            <a:lvl1pPr>
              <a:defRPr/>
            </a:lvl1pPr>
          </a:lstStyle>
          <a:p>
            <a:pPr>
              <a:defRPr/>
            </a:pPr>
            <a:r>
              <a:rPr lang="en-AU"/>
              <a:t>School of Civil, Environmental and Chemical Engineering</a:t>
            </a:r>
            <a:endParaRPr lang="en-AU" dirty="0"/>
          </a:p>
        </p:txBody>
      </p:sp>
      <p:sp>
        <p:nvSpPr>
          <p:cNvPr id="7" name="Rectangle 7"/>
          <p:cNvSpPr>
            <a:spLocks noGrp="1" noChangeArrowheads="1"/>
          </p:cNvSpPr>
          <p:nvPr>
            <p:ph type="sldNum" sz="quarter" idx="12"/>
          </p:nvPr>
        </p:nvSpPr>
        <p:spPr>
          <a:ln/>
        </p:spPr>
        <p:txBody>
          <a:bodyPr/>
          <a:lstStyle>
            <a:lvl1pPr>
              <a:defRPr/>
            </a:lvl1pPr>
          </a:lstStyle>
          <a:p>
            <a:pPr>
              <a:defRPr/>
            </a:pPr>
            <a:fld id="{CEA7CD06-D101-4C67-8771-77C2A4537584}" type="slidenum">
              <a:rPr lang="en-AU"/>
              <a:pPr>
                <a:defRPr/>
              </a:pPr>
              <a:t>‹#›</a:t>
            </a:fld>
            <a:endParaRPr lang="en-AU"/>
          </a:p>
        </p:txBody>
      </p:sp>
    </p:spTree>
    <p:extLst>
      <p:ext uri="{BB962C8B-B14F-4D97-AF65-F5344CB8AC3E}">
        <p14:creationId xmlns:p14="http://schemas.microsoft.com/office/powerpoint/2010/main" val="1936097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RMIT University©</a:t>
            </a:r>
            <a:endParaRPr lang="en-AU" dirty="0"/>
          </a:p>
        </p:txBody>
      </p:sp>
      <p:sp>
        <p:nvSpPr>
          <p:cNvPr id="6" name="Rectangle 6"/>
          <p:cNvSpPr>
            <a:spLocks noGrp="1" noChangeArrowheads="1"/>
          </p:cNvSpPr>
          <p:nvPr>
            <p:ph type="ftr" sz="quarter" idx="11"/>
          </p:nvPr>
        </p:nvSpPr>
        <p:spPr>
          <a:ln/>
        </p:spPr>
        <p:txBody>
          <a:bodyPr/>
          <a:lstStyle>
            <a:lvl1pPr>
              <a:defRPr/>
            </a:lvl1pPr>
          </a:lstStyle>
          <a:p>
            <a:pPr>
              <a:defRPr/>
            </a:pPr>
            <a:r>
              <a:rPr lang="en-AU"/>
              <a:t>School of Civil, Environmental and Chemical Engineering</a:t>
            </a:r>
            <a:endParaRPr lang="en-AU" dirty="0"/>
          </a:p>
        </p:txBody>
      </p:sp>
      <p:sp>
        <p:nvSpPr>
          <p:cNvPr id="7" name="Rectangle 7"/>
          <p:cNvSpPr>
            <a:spLocks noGrp="1" noChangeArrowheads="1"/>
          </p:cNvSpPr>
          <p:nvPr>
            <p:ph type="sldNum" sz="quarter" idx="12"/>
          </p:nvPr>
        </p:nvSpPr>
        <p:spPr>
          <a:ln/>
        </p:spPr>
        <p:txBody>
          <a:bodyPr/>
          <a:lstStyle>
            <a:lvl1pPr>
              <a:defRPr/>
            </a:lvl1pPr>
          </a:lstStyle>
          <a:p>
            <a:pPr>
              <a:defRPr/>
            </a:pPr>
            <a:fld id="{D5254ED8-E627-42F8-A5B0-35CA1EAC6D15}" type="slidenum">
              <a:rPr lang="en-AU"/>
              <a:pPr>
                <a:defRPr/>
              </a:pPr>
              <a:t>‹#›</a:t>
            </a:fld>
            <a:endParaRPr lang="en-AU"/>
          </a:p>
        </p:txBody>
      </p:sp>
    </p:spTree>
    <p:extLst>
      <p:ext uri="{BB962C8B-B14F-4D97-AF65-F5344CB8AC3E}">
        <p14:creationId xmlns:p14="http://schemas.microsoft.com/office/powerpoint/2010/main" val="357095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3810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1028" name="Rectangle 4"/>
          <p:cNvSpPr>
            <a:spLocks noGrp="1" noChangeArrowheads="1"/>
          </p:cNvSpPr>
          <p:nvPr>
            <p:ph type="body" idx="1"/>
          </p:nvPr>
        </p:nvSpPr>
        <p:spPr bwMode="auto">
          <a:xfrm>
            <a:off x="381000" y="1300163"/>
            <a:ext cx="8229600" cy="486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162821" name="Rectangle 5"/>
          <p:cNvSpPr>
            <a:spLocks noGrp="1" noChangeArrowheads="1"/>
          </p:cNvSpPr>
          <p:nvPr>
            <p:ph type="dt" sz="half" idx="2"/>
          </p:nvPr>
        </p:nvSpPr>
        <p:spPr bwMode="auto">
          <a:xfrm>
            <a:off x="444500" y="6565900"/>
            <a:ext cx="2133600"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base">
              <a:defRPr sz="1100"/>
            </a:lvl1pPr>
          </a:lstStyle>
          <a:p>
            <a:pPr>
              <a:defRPr/>
            </a:pPr>
            <a:r>
              <a:rPr lang="en-US"/>
              <a:t>RMIT University©</a:t>
            </a:r>
            <a:endParaRPr lang="en-AU" dirty="0"/>
          </a:p>
        </p:txBody>
      </p:sp>
      <p:sp>
        <p:nvSpPr>
          <p:cNvPr id="162822" name="Rectangle 6"/>
          <p:cNvSpPr>
            <a:spLocks noGrp="1" noChangeArrowheads="1"/>
          </p:cNvSpPr>
          <p:nvPr>
            <p:ph type="ftr" sz="quarter" idx="3"/>
          </p:nvPr>
        </p:nvSpPr>
        <p:spPr bwMode="auto">
          <a:xfrm>
            <a:off x="2611438" y="6575425"/>
            <a:ext cx="3832225" cy="2159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fontAlgn="base">
              <a:defRPr sz="1100"/>
            </a:lvl1pPr>
          </a:lstStyle>
          <a:p>
            <a:pPr>
              <a:defRPr/>
            </a:pPr>
            <a:r>
              <a:rPr lang="en-AU"/>
              <a:t>School of Civil, Environmental and Chemical Engineering</a:t>
            </a:r>
            <a:endParaRPr lang="en-AU" dirty="0"/>
          </a:p>
        </p:txBody>
      </p:sp>
      <p:sp>
        <p:nvSpPr>
          <p:cNvPr id="162823" name="Rectangle 7"/>
          <p:cNvSpPr>
            <a:spLocks noGrp="1" noChangeArrowheads="1"/>
          </p:cNvSpPr>
          <p:nvPr>
            <p:ph type="sldNum" sz="quarter" idx="4"/>
          </p:nvPr>
        </p:nvSpPr>
        <p:spPr bwMode="auto">
          <a:xfrm>
            <a:off x="6523038" y="6578600"/>
            <a:ext cx="2133600" cy="2159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r" fontAlgn="base">
              <a:defRPr sz="1100"/>
            </a:lvl1pPr>
          </a:lstStyle>
          <a:p>
            <a:pPr>
              <a:defRPr/>
            </a:pPr>
            <a:fld id="{2FCF5CC0-17FF-4D64-96F8-B0CAA96C1E89}"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3811"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hf hdr="0" dt="0"/>
  <p:txStyles>
    <p:titleStyle>
      <a:lvl1pPr algn="l" rtl="0" eaLnBrk="0" fontAlgn="base" hangingPunct="0">
        <a:spcBef>
          <a:spcPct val="0"/>
        </a:spcBef>
        <a:spcAft>
          <a:spcPct val="0"/>
        </a:spcAft>
        <a:defRPr sz="2500">
          <a:solidFill>
            <a:srgbClr val="EE3224"/>
          </a:solidFill>
          <a:latin typeface="+mj-lt"/>
          <a:ea typeface="+mj-ea"/>
          <a:cs typeface="+mj-cs"/>
        </a:defRPr>
      </a:lvl1pPr>
      <a:lvl2pPr algn="l" rtl="0" eaLnBrk="0" fontAlgn="base" hangingPunct="0">
        <a:spcBef>
          <a:spcPct val="0"/>
        </a:spcBef>
        <a:spcAft>
          <a:spcPct val="0"/>
        </a:spcAft>
        <a:defRPr sz="2500">
          <a:solidFill>
            <a:srgbClr val="EE3224"/>
          </a:solidFill>
          <a:latin typeface="Arial" charset="0"/>
          <a:cs typeface="Arial" charset="0"/>
        </a:defRPr>
      </a:lvl2pPr>
      <a:lvl3pPr algn="l" rtl="0" eaLnBrk="0" fontAlgn="base" hangingPunct="0">
        <a:spcBef>
          <a:spcPct val="0"/>
        </a:spcBef>
        <a:spcAft>
          <a:spcPct val="0"/>
        </a:spcAft>
        <a:defRPr sz="2500">
          <a:solidFill>
            <a:srgbClr val="EE3224"/>
          </a:solidFill>
          <a:latin typeface="Arial" charset="0"/>
          <a:cs typeface="Arial" charset="0"/>
        </a:defRPr>
      </a:lvl3pPr>
      <a:lvl4pPr algn="l" rtl="0" eaLnBrk="0" fontAlgn="base" hangingPunct="0">
        <a:spcBef>
          <a:spcPct val="0"/>
        </a:spcBef>
        <a:spcAft>
          <a:spcPct val="0"/>
        </a:spcAft>
        <a:defRPr sz="2500">
          <a:solidFill>
            <a:srgbClr val="EE3224"/>
          </a:solidFill>
          <a:latin typeface="Arial" charset="0"/>
          <a:cs typeface="Arial" charset="0"/>
        </a:defRPr>
      </a:lvl4pPr>
      <a:lvl5pPr algn="l" rtl="0" eaLnBrk="0" fontAlgn="base" hangingPunct="0">
        <a:spcBef>
          <a:spcPct val="0"/>
        </a:spcBef>
        <a:spcAft>
          <a:spcPct val="0"/>
        </a:spcAft>
        <a:defRPr sz="2500">
          <a:solidFill>
            <a:srgbClr val="EE3224"/>
          </a:solidFill>
          <a:latin typeface="Arial"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p:titleStyle>
    <p:body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customXml" Target="../ink/ink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4.wmf"/><Relationship Id="rId3" Type="http://schemas.openxmlformats.org/officeDocument/2006/relationships/notesSlide" Target="../notesSlides/notesSlide9.xml"/><Relationship Id="rId7" Type="http://schemas.openxmlformats.org/officeDocument/2006/relationships/image" Target="../media/image11.wmf"/><Relationship Id="rId12"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image" Target="../media/image15.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2.wmf"/><Relationship Id="rId14"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1.bin"/><Relationship Id="rId5" Type="http://schemas.openxmlformats.org/officeDocument/2006/relationships/image" Target="../media/image16.wmf"/><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customXml" Target="../ink/ink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NULL"/></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NUL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NUL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611560" y="620688"/>
            <a:ext cx="7920880" cy="1080120"/>
          </a:xfrm>
        </p:spPr>
        <p:txBody>
          <a:bodyPr/>
          <a:lstStyle/>
          <a:p>
            <a:pPr lvl="0" eaLnBrk="1" hangingPunct="1"/>
            <a:r>
              <a:rPr lang="en-AU" sz="3200" i="1" cap="all" dirty="0">
                <a:solidFill>
                  <a:srgbClr val="FFFFFF"/>
                </a:solidFill>
              </a:rPr>
              <a:t>Quantitative Risk Assessment </a:t>
            </a:r>
          </a:p>
          <a:p>
            <a:pPr lvl="0" eaLnBrk="1" hangingPunct="1"/>
            <a:r>
              <a:rPr lang="en-AU" sz="3200" cap="all" dirty="0">
                <a:solidFill>
                  <a:srgbClr val="FFFFFF"/>
                </a:solidFill>
              </a:rPr>
              <a:t>                                &amp; </a:t>
            </a:r>
          </a:p>
          <a:p>
            <a:pPr lvl="0" eaLnBrk="1" hangingPunct="1"/>
            <a:r>
              <a:rPr lang="en-AU" sz="3200" i="1" cap="all" dirty="0">
                <a:solidFill>
                  <a:srgbClr val="FFFFFF"/>
                </a:solidFill>
              </a:rPr>
              <a:t>Feasibility (Economics Appraisal)</a:t>
            </a:r>
            <a:endParaRPr lang="en-AU" sz="3200" i="1" dirty="0"/>
          </a:p>
        </p:txBody>
      </p:sp>
      <p:sp>
        <p:nvSpPr>
          <p:cNvPr id="3" name="标题 1">
            <a:extLst>
              <a:ext uri="{FF2B5EF4-FFF2-40B4-BE49-F238E27FC236}">
                <a16:creationId xmlns:a16="http://schemas.microsoft.com/office/drawing/2014/main" id="{7F2D3917-4CF4-3E4C-B025-41B64C652939}"/>
              </a:ext>
            </a:extLst>
          </p:cNvPr>
          <p:cNvSpPr txBox="1">
            <a:spLocks/>
          </p:cNvSpPr>
          <p:nvPr/>
        </p:nvSpPr>
        <p:spPr bwMode="auto">
          <a:xfrm>
            <a:off x="611560" y="3573016"/>
            <a:ext cx="7920880" cy="1515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3200">
                <a:solidFill>
                  <a:schemeClr val="bg1"/>
                </a:solidFill>
                <a:latin typeface="+mj-lt"/>
                <a:ea typeface="+mj-ea"/>
                <a:cs typeface="+mj-cs"/>
              </a:defRPr>
            </a:lvl1pPr>
            <a:lvl2pPr algn="l" rtl="0" eaLnBrk="0" fontAlgn="base" hangingPunct="0">
              <a:spcBef>
                <a:spcPct val="0"/>
              </a:spcBef>
              <a:spcAft>
                <a:spcPct val="0"/>
              </a:spcAft>
              <a:defRPr sz="2500">
                <a:solidFill>
                  <a:srgbClr val="EE3224"/>
                </a:solidFill>
                <a:latin typeface="Arial" charset="0"/>
                <a:cs typeface="Arial" charset="0"/>
              </a:defRPr>
            </a:lvl2pPr>
            <a:lvl3pPr algn="l" rtl="0" eaLnBrk="0" fontAlgn="base" hangingPunct="0">
              <a:spcBef>
                <a:spcPct val="0"/>
              </a:spcBef>
              <a:spcAft>
                <a:spcPct val="0"/>
              </a:spcAft>
              <a:defRPr sz="2500">
                <a:solidFill>
                  <a:srgbClr val="EE3224"/>
                </a:solidFill>
                <a:latin typeface="Arial" charset="0"/>
                <a:cs typeface="Arial" charset="0"/>
              </a:defRPr>
            </a:lvl3pPr>
            <a:lvl4pPr algn="l" rtl="0" eaLnBrk="0" fontAlgn="base" hangingPunct="0">
              <a:spcBef>
                <a:spcPct val="0"/>
              </a:spcBef>
              <a:spcAft>
                <a:spcPct val="0"/>
              </a:spcAft>
              <a:defRPr sz="2500">
                <a:solidFill>
                  <a:srgbClr val="EE3224"/>
                </a:solidFill>
                <a:latin typeface="Arial" charset="0"/>
                <a:cs typeface="Arial" charset="0"/>
              </a:defRPr>
            </a:lvl4pPr>
            <a:lvl5pPr algn="l" rtl="0" eaLnBrk="0" fontAlgn="base" hangingPunct="0">
              <a:spcBef>
                <a:spcPct val="0"/>
              </a:spcBef>
              <a:spcAft>
                <a:spcPct val="0"/>
              </a:spcAft>
              <a:defRPr sz="2500">
                <a:solidFill>
                  <a:srgbClr val="EE3224"/>
                </a:solidFill>
                <a:latin typeface="Arial"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a:lstStyle>
          <a:p>
            <a:r>
              <a:rPr kumimoji="1" lang="en-US" altLang="zh-CN" sz="2800" b="1" kern="0" dirty="0">
                <a:solidFill>
                  <a:srgbClr val="00B0F0"/>
                </a:solidFill>
              </a:rPr>
              <a:t>1. HDR Scholarship Opportunities!</a:t>
            </a:r>
            <a:br>
              <a:rPr kumimoji="1" lang="en-US" altLang="zh-CN" sz="2800" b="1" kern="0" dirty="0">
                <a:solidFill>
                  <a:srgbClr val="00B0F0"/>
                </a:solidFill>
              </a:rPr>
            </a:br>
            <a:br>
              <a:rPr kumimoji="1" lang="en-US" altLang="zh-CN" sz="2800" b="1" kern="0" dirty="0">
                <a:solidFill>
                  <a:srgbClr val="00B0F0"/>
                </a:solidFill>
              </a:rPr>
            </a:br>
            <a:r>
              <a:rPr kumimoji="1" lang="en-US" altLang="zh-CN" sz="2800" b="1" kern="0" dirty="0">
                <a:solidFill>
                  <a:srgbClr val="00B0F0"/>
                </a:solidFill>
              </a:rPr>
              <a:t>2. Internship – Graduate Programs still Open!</a:t>
            </a:r>
            <a:endParaRPr kumimoji="1" lang="zh-CN" altLang="en-US" sz="2800" b="1" kern="0" dirty="0">
              <a:solidFill>
                <a:srgbClr val="00B0F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34082"/>
          </a:xfrm>
          <a:solidFill>
            <a:schemeClr val="accent2"/>
          </a:solidFill>
        </p:spPr>
        <p:txBody>
          <a:bodyPr/>
          <a:lstStyle/>
          <a:p>
            <a:pPr algn="ctr"/>
            <a:r>
              <a:rPr lang="en-AU" sz="3200" dirty="0">
                <a:solidFill>
                  <a:schemeClr val="bg1"/>
                </a:solidFill>
              </a:rPr>
              <a:t>Sensitivity Analysis using Tornado Diagram</a:t>
            </a:r>
          </a:p>
        </p:txBody>
      </p:sp>
      <p:sp>
        <p:nvSpPr>
          <p:cNvPr id="6" name="Content Placeholder 5"/>
          <p:cNvSpPr>
            <a:spLocks noGrp="1"/>
          </p:cNvSpPr>
          <p:nvPr>
            <p:ph idx="1"/>
          </p:nvPr>
        </p:nvSpPr>
        <p:spPr>
          <a:xfrm>
            <a:off x="2858562" y="816604"/>
            <a:ext cx="7056783" cy="534145"/>
          </a:xfrm>
        </p:spPr>
        <p:txBody>
          <a:bodyPr/>
          <a:lstStyle/>
          <a:p>
            <a:pPr marL="0" indent="0">
              <a:spcBef>
                <a:spcPts val="0"/>
              </a:spcBef>
              <a:buNone/>
            </a:pPr>
            <a:r>
              <a:rPr lang="en-US" altLang="zh-CN" sz="2000" b="1" dirty="0"/>
              <a:t>Sensitivity analysis on NPV</a:t>
            </a:r>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10</a:t>
            </a:fld>
            <a:endParaRPr lang="en-AU" dirty="0">
              <a:solidFill>
                <a:srgbClr val="FFFFFF"/>
              </a:solidFill>
            </a:endParaRPr>
          </a:p>
        </p:txBody>
      </p:sp>
      <p:cxnSp>
        <p:nvCxnSpPr>
          <p:cNvPr id="7" name="Straight Connector 6">
            <a:extLst>
              <a:ext uri="{FF2B5EF4-FFF2-40B4-BE49-F238E27FC236}">
                <a16:creationId xmlns:a16="http://schemas.microsoft.com/office/drawing/2014/main" id="{E177EF6E-033E-4088-A311-5A4EA74934FC}"/>
              </a:ext>
            </a:extLst>
          </p:cNvPr>
          <p:cNvCxnSpPr>
            <a:cxnSpLocks/>
          </p:cNvCxnSpPr>
          <p:nvPr/>
        </p:nvCxnSpPr>
        <p:spPr bwMode="auto">
          <a:xfrm>
            <a:off x="2123728" y="3052116"/>
            <a:ext cx="0" cy="144016"/>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3B0B4319-E951-4371-A493-D032A514993D}"/>
              </a:ext>
            </a:extLst>
          </p:cNvPr>
          <p:cNvCxnSpPr>
            <a:cxnSpLocks/>
          </p:cNvCxnSpPr>
          <p:nvPr/>
        </p:nvCxnSpPr>
        <p:spPr bwMode="auto">
          <a:xfrm flipV="1">
            <a:off x="2123728" y="3196132"/>
            <a:ext cx="4752528" cy="8384"/>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27CE53F-87B0-4711-9180-A5227B93E72A}"/>
              </a:ext>
            </a:extLst>
          </p:cNvPr>
          <p:cNvCxnSpPr>
            <a:cxnSpLocks/>
          </p:cNvCxnSpPr>
          <p:nvPr/>
        </p:nvCxnSpPr>
        <p:spPr bwMode="auto">
          <a:xfrm>
            <a:off x="3419872" y="3052116"/>
            <a:ext cx="0" cy="144016"/>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CE77BF7-3A76-4C36-876C-52A9E411E3C6}"/>
              </a:ext>
            </a:extLst>
          </p:cNvPr>
          <p:cNvCxnSpPr>
            <a:cxnSpLocks/>
          </p:cNvCxnSpPr>
          <p:nvPr/>
        </p:nvCxnSpPr>
        <p:spPr bwMode="auto">
          <a:xfrm>
            <a:off x="4716016" y="3052116"/>
            <a:ext cx="0" cy="144016"/>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3236D024-6DE1-4294-8BC7-EA6BFBD4268E}"/>
              </a:ext>
            </a:extLst>
          </p:cNvPr>
          <p:cNvCxnSpPr>
            <a:cxnSpLocks/>
          </p:cNvCxnSpPr>
          <p:nvPr/>
        </p:nvCxnSpPr>
        <p:spPr bwMode="auto">
          <a:xfrm>
            <a:off x="5436096" y="3052116"/>
            <a:ext cx="0" cy="144016"/>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F5D859E-794C-49FA-AF6C-873527397376}"/>
              </a:ext>
            </a:extLst>
          </p:cNvPr>
          <p:cNvCxnSpPr>
            <a:cxnSpLocks/>
          </p:cNvCxnSpPr>
          <p:nvPr/>
        </p:nvCxnSpPr>
        <p:spPr bwMode="auto">
          <a:xfrm>
            <a:off x="2771800" y="3052116"/>
            <a:ext cx="0" cy="144016"/>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672B33E-4191-4F15-9DF8-88D94A3EEB5A}"/>
              </a:ext>
            </a:extLst>
          </p:cNvPr>
          <p:cNvCxnSpPr>
            <a:cxnSpLocks/>
          </p:cNvCxnSpPr>
          <p:nvPr/>
        </p:nvCxnSpPr>
        <p:spPr bwMode="auto">
          <a:xfrm>
            <a:off x="4067944" y="3052116"/>
            <a:ext cx="0" cy="144016"/>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6A4582A-7C22-44D6-B258-E75A117A3949}"/>
              </a:ext>
            </a:extLst>
          </p:cNvPr>
          <p:cNvCxnSpPr>
            <a:cxnSpLocks/>
          </p:cNvCxnSpPr>
          <p:nvPr/>
        </p:nvCxnSpPr>
        <p:spPr bwMode="auto">
          <a:xfrm>
            <a:off x="6876256" y="3052116"/>
            <a:ext cx="0" cy="144016"/>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70E04189-F81A-45BA-B8AC-169574C2687F}"/>
              </a:ext>
            </a:extLst>
          </p:cNvPr>
          <p:cNvCxnSpPr>
            <a:cxnSpLocks/>
          </p:cNvCxnSpPr>
          <p:nvPr/>
        </p:nvCxnSpPr>
        <p:spPr bwMode="auto">
          <a:xfrm>
            <a:off x="6156176" y="3052116"/>
            <a:ext cx="0" cy="144016"/>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9" name="Content Placeholder 5">
            <a:extLst>
              <a:ext uri="{FF2B5EF4-FFF2-40B4-BE49-F238E27FC236}">
                <a16:creationId xmlns:a16="http://schemas.microsoft.com/office/drawing/2014/main" id="{784DB040-DBF3-4967-A1F9-491B34B50303}"/>
              </a:ext>
            </a:extLst>
          </p:cNvPr>
          <p:cNvSpPr txBox="1">
            <a:spLocks/>
          </p:cNvSpPr>
          <p:nvPr/>
        </p:nvSpPr>
        <p:spPr bwMode="auto">
          <a:xfrm>
            <a:off x="927905" y="2735411"/>
            <a:ext cx="1339838" cy="534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marL="0" indent="0">
              <a:spcBef>
                <a:spcPts val="0"/>
              </a:spcBef>
              <a:buFontTx/>
              <a:buNone/>
            </a:pPr>
            <a:r>
              <a:rPr lang="en-US" altLang="zh-CN" sz="1800" kern="0" dirty="0"/>
              <a:t>NPV</a:t>
            </a:r>
          </a:p>
          <a:p>
            <a:pPr marL="0" indent="0">
              <a:spcBef>
                <a:spcPts val="0"/>
              </a:spcBef>
              <a:buFontTx/>
              <a:buNone/>
            </a:pPr>
            <a:r>
              <a:rPr lang="en-US" altLang="zh-CN" sz="1800" kern="0" dirty="0"/>
              <a:t>$ billion</a:t>
            </a:r>
          </a:p>
        </p:txBody>
      </p:sp>
      <p:sp>
        <p:nvSpPr>
          <p:cNvPr id="22" name="Rectangle 21">
            <a:extLst>
              <a:ext uri="{FF2B5EF4-FFF2-40B4-BE49-F238E27FC236}">
                <a16:creationId xmlns:a16="http://schemas.microsoft.com/office/drawing/2014/main" id="{BD9CDBFD-8497-488C-9225-295489B86F49}"/>
              </a:ext>
            </a:extLst>
          </p:cNvPr>
          <p:cNvSpPr/>
          <p:nvPr/>
        </p:nvSpPr>
        <p:spPr>
          <a:xfrm>
            <a:off x="1883675" y="2665106"/>
            <a:ext cx="5280613" cy="400110"/>
          </a:xfrm>
          <a:prstGeom prst="rect">
            <a:avLst/>
          </a:prstGeom>
        </p:spPr>
        <p:txBody>
          <a:bodyPr wrap="none">
            <a:spAutoFit/>
          </a:bodyPr>
          <a:lstStyle/>
          <a:p>
            <a:pPr marL="0" indent="0">
              <a:buNone/>
            </a:pPr>
            <a:r>
              <a:rPr lang="en-US" altLang="zh-CN" dirty="0"/>
              <a:t>0</a:t>
            </a:r>
            <a:r>
              <a:rPr lang="en-US" altLang="zh-CN" sz="2000" b="1" dirty="0">
                <a:solidFill>
                  <a:schemeClr val="tx1"/>
                </a:solidFill>
              </a:rPr>
              <a:t>0       2       4       6       8       10       12       14</a:t>
            </a:r>
            <a:endParaRPr lang="en-AU" b="1" dirty="0">
              <a:solidFill>
                <a:schemeClr val="tx1"/>
              </a:solidFill>
            </a:endParaRPr>
          </a:p>
        </p:txBody>
      </p:sp>
      <p:cxnSp>
        <p:nvCxnSpPr>
          <p:cNvPr id="23" name="Straight Connector 22">
            <a:extLst>
              <a:ext uri="{FF2B5EF4-FFF2-40B4-BE49-F238E27FC236}">
                <a16:creationId xmlns:a16="http://schemas.microsoft.com/office/drawing/2014/main" id="{8F19BD40-819E-4BDB-BE67-E3CD7DDC29D9}"/>
              </a:ext>
            </a:extLst>
          </p:cNvPr>
          <p:cNvCxnSpPr>
            <a:cxnSpLocks/>
          </p:cNvCxnSpPr>
          <p:nvPr/>
        </p:nvCxnSpPr>
        <p:spPr bwMode="auto">
          <a:xfrm>
            <a:off x="4381314" y="3208708"/>
            <a:ext cx="0" cy="3388644"/>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9A24CF96-5F6C-4AEF-8C65-6DB6894155AE}"/>
              </a:ext>
            </a:extLst>
          </p:cNvPr>
          <p:cNvSpPr/>
          <p:nvPr/>
        </p:nvSpPr>
        <p:spPr bwMode="auto">
          <a:xfrm>
            <a:off x="4383925" y="3564556"/>
            <a:ext cx="1772248" cy="406896"/>
          </a:xfrm>
          <a:prstGeom prst="rect">
            <a:avLst/>
          </a:prstGeom>
          <a:solidFill>
            <a:schemeClr val="accent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p:txBody>
      </p:sp>
      <p:sp>
        <p:nvSpPr>
          <p:cNvPr id="26" name="Rectangle 25">
            <a:extLst>
              <a:ext uri="{FF2B5EF4-FFF2-40B4-BE49-F238E27FC236}">
                <a16:creationId xmlns:a16="http://schemas.microsoft.com/office/drawing/2014/main" id="{03CA5CF3-C491-4D15-82E7-D22234F51CDE}"/>
              </a:ext>
            </a:extLst>
          </p:cNvPr>
          <p:cNvSpPr/>
          <p:nvPr/>
        </p:nvSpPr>
        <p:spPr bwMode="auto">
          <a:xfrm>
            <a:off x="4383925" y="4396812"/>
            <a:ext cx="1412210" cy="406896"/>
          </a:xfrm>
          <a:prstGeom prst="rect">
            <a:avLst/>
          </a:prstGeom>
          <a:solidFill>
            <a:schemeClr val="accent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p:txBody>
      </p:sp>
      <p:sp>
        <p:nvSpPr>
          <p:cNvPr id="27" name="Rectangle 26">
            <a:extLst>
              <a:ext uri="{FF2B5EF4-FFF2-40B4-BE49-F238E27FC236}">
                <a16:creationId xmlns:a16="http://schemas.microsoft.com/office/drawing/2014/main" id="{36448F7C-40DC-4B2C-91C0-AFE2262C8BCD}"/>
              </a:ext>
            </a:extLst>
          </p:cNvPr>
          <p:cNvSpPr/>
          <p:nvPr/>
        </p:nvSpPr>
        <p:spPr bwMode="auto">
          <a:xfrm>
            <a:off x="4383925" y="5235207"/>
            <a:ext cx="332087" cy="406896"/>
          </a:xfrm>
          <a:prstGeom prst="rect">
            <a:avLst/>
          </a:prstGeom>
          <a:solidFill>
            <a:schemeClr val="accent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p:txBody>
      </p:sp>
      <p:sp>
        <p:nvSpPr>
          <p:cNvPr id="28" name="Rectangle 27">
            <a:extLst>
              <a:ext uri="{FF2B5EF4-FFF2-40B4-BE49-F238E27FC236}">
                <a16:creationId xmlns:a16="http://schemas.microsoft.com/office/drawing/2014/main" id="{8940773E-E27A-491F-9B8A-BCF6227E38C5}"/>
              </a:ext>
            </a:extLst>
          </p:cNvPr>
          <p:cNvSpPr/>
          <p:nvPr/>
        </p:nvSpPr>
        <p:spPr bwMode="auto">
          <a:xfrm>
            <a:off x="4383925" y="6046142"/>
            <a:ext cx="332088" cy="406896"/>
          </a:xfrm>
          <a:prstGeom prst="rect">
            <a:avLst/>
          </a:prstGeom>
          <a:solidFill>
            <a:schemeClr val="accent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p:txBody>
      </p:sp>
      <p:sp>
        <p:nvSpPr>
          <p:cNvPr id="29" name="Rectangle 28">
            <a:extLst>
              <a:ext uri="{FF2B5EF4-FFF2-40B4-BE49-F238E27FC236}">
                <a16:creationId xmlns:a16="http://schemas.microsoft.com/office/drawing/2014/main" id="{9539DAFE-C92B-49E3-9382-31B66C8826F8}"/>
              </a:ext>
            </a:extLst>
          </p:cNvPr>
          <p:cNvSpPr/>
          <p:nvPr/>
        </p:nvSpPr>
        <p:spPr bwMode="auto">
          <a:xfrm>
            <a:off x="4067943" y="6046142"/>
            <a:ext cx="308149" cy="406896"/>
          </a:xfrm>
          <a:prstGeom prst="rect">
            <a:avLst/>
          </a:prstGeom>
          <a:solidFill>
            <a:srgbClr val="7030A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p:txBody>
      </p:sp>
      <p:sp>
        <p:nvSpPr>
          <p:cNvPr id="30" name="Rectangle 29">
            <a:extLst>
              <a:ext uri="{FF2B5EF4-FFF2-40B4-BE49-F238E27FC236}">
                <a16:creationId xmlns:a16="http://schemas.microsoft.com/office/drawing/2014/main" id="{62E51CE8-6722-4E86-897B-CAFA0192C143}"/>
              </a:ext>
            </a:extLst>
          </p:cNvPr>
          <p:cNvSpPr/>
          <p:nvPr/>
        </p:nvSpPr>
        <p:spPr bwMode="auto">
          <a:xfrm>
            <a:off x="3419872" y="5234872"/>
            <a:ext cx="956221" cy="406896"/>
          </a:xfrm>
          <a:prstGeom prst="rect">
            <a:avLst/>
          </a:prstGeom>
          <a:solidFill>
            <a:srgbClr val="7030A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p:txBody>
      </p:sp>
      <p:sp>
        <p:nvSpPr>
          <p:cNvPr id="31" name="Rectangle 30">
            <a:extLst>
              <a:ext uri="{FF2B5EF4-FFF2-40B4-BE49-F238E27FC236}">
                <a16:creationId xmlns:a16="http://schemas.microsoft.com/office/drawing/2014/main" id="{90BF73FE-FEFE-42C9-BF75-EC3C2A024F80}"/>
              </a:ext>
            </a:extLst>
          </p:cNvPr>
          <p:cNvSpPr/>
          <p:nvPr/>
        </p:nvSpPr>
        <p:spPr bwMode="auto">
          <a:xfrm>
            <a:off x="3779912" y="4394395"/>
            <a:ext cx="604014" cy="406896"/>
          </a:xfrm>
          <a:prstGeom prst="rect">
            <a:avLst/>
          </a:prstGeom>
          <a:solidFill>
            <a:srgbClr val="7030A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p:txBody>
      </p:sp>
      <p:sp>
        <p:nvSpPr>
          <p:cNvPr id="32" name="Rectangle 31">
            <a:extLst>
              <a:ext uri="{FF2B5EF4-FFF2-40B4-BE49-F238E27FC236}">
                <a16:creationId xmlns:a16="http://schemas.microsoft.com/office/drawing/2014/main" id="{C24DFFCD-8E50-41B1-9D71-39D3D4303702}"/>
              </a:ext>
            </a:extLst>
          </p:cNvPr>
          <p:cNvSpPr/>
          <p:nvPr/>
        </p:nvSpPr>
        <p:spPr bwMode="auto">
          <a:xfrm>
            <a:off x="3419872" y="3564556"/>
            <a:ext cx="964053" cy="406896"/>
          </a:xfrm>
          <a:prstGeom prst="rect">
            <a:avLst/>
          </a:prstGeom>
          <a:solidFill>
            <a:srgbClr val="7030A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p:txBody>
      </p:sp>
      <p:sp>
        <p:nvSpPr>
          <p:cNvPr id="33" name="Rectangle 32">
            <a:extLst>
              <a:ext uri="{FF2B5EF4-FFF2-40B4-BE49-F238E27FC236}">
                <a16:creationId xmlns:a16="http://schemas.microsoft.com/office/drawing/2014/main" id="{84EBA7A7-FA44-4827-A96C-9FB67F234A80}"/>
              </a:ext>
            </a:extLst>
          </p:cNvPr>
          <p:cNvSpPr/>
          <p:nvPr/>
        </p:nvSpPr>
        <p:spPr>
          <a:xfrm>
            <a:off x="483530" y="3507068"/>
            <a:ext cx="1758430" cy="584775"/>
          </a:xfrm>
          <a:prstGeom prst="rect">
            <a:avLst/>
          </a:prstGeom>
        </p:spPr>
        <p:txBody>
          <a:bodyPr wrap="square">
            <a:spAutoFit/>
          </a:bodyPr>
          <a:lstStyle/>
          <a:p>
            <a:pPr marL="0" indent="0">
              <a:spcBef>
                <a:spcPts val="0"/>
              </a:spcBef>
              <a:buFontTx/>
              <a:buNone/>
            </a:pPr>
            <a:r>
              <a:rPr lang="en-US" altLang="zh-CN" sz="1600" kern="0" dirty="0">
                <a:solidFill>
                  <a:schemeClr val="tx1"/>
                </a:solidFill>
              </a:rPr>
              <a:t>Conversation 30%</a:t>
            </a:r>
          </a:p>
        </p:txBody>
      </p:sp>
      <p:sp>
        <p:nvSpPr>
          <p:cNvPr id="34" name="Rectangle 33">
            <a:extLst>
              <a:ext uri="{FF2B5EF4-FFF2-40B4-BE49-F238E27FC236}">
                <a16:creationId xmlns:a16="http://schemas.microsoft.com/office/drawing/2014/main" id="{4439E453-7662-4280-8F5A-D78BC1F97616}"/>
              </a:ext>
            </a:extLst>
          </p:cNvPr>
          <p:cNvSpPr/>
          <p:nvPr/>
        </p:nvSpPr>
        <p:spPr>
          <a:xfrm>
            <a:off x="807566" y="4305455"/>
            <a:ext cx="1110357" cy="584775"/>
          </a:xfrm>
          <a:prstGeom prst="rect">
            <a:avLst/>
          </a:prstGeom>
        </p:spPr>
        <p:txBody>
          <a:bodyPr wrap="square">
            <a:spAutoFit/>
          </a:bodyPr>
          <a:lstStyle/>
          <a:p>
            <a:pPr marL="0" indent="0">
              <a:spcBef>
                <a:spcPts val="0"/>
              </a:spcBef>
              <a:buFontTx/>
              <a:buNone/>
            </a:pPr>
            <a:r>
              <a:rPr lang="en-US" altLang="zh-CN" sz="1600" kern="0" dirty="0">
                <a:solidFill>
                  <a:schemeClr val="tx1"/>
                </a:solidFill>
              </a:rPr>
              <a:t>Unit Price $25.5</a:t>
            </a:r>
          </a:p>
        </p:txBody>
      </p:sp>
      <p:sp>
        <p:nvSpPr>
          <p:cNvPr id="35" name="Rectangle 34">
            <a:extLst>
              <a:ext uri="{FF2B5EF4-FFF2-40B4-BE49-F238E27FC236}">
                <a16:creationId xmlns:a16="http://schemas.microsoft.com/office/drawing/2014/main" id="{D983581D-FE4E-4D59-B68A-2D7CEA4B81F2}"/>
              </a:ext>
            </a:extLst>
          </p:cNvPr>
          <p:cNvSpPr/>
          <p:nvPr/>
        </p:nvSpPr>
        <p:spPr>
          <a:xfrm>
            <a:off x="801448" y="5151850"/>
            <a:ext cx="1110357" cy="584775"/>
          </a:xfrm>
          <a:prstGeom prst="rect">
            <a:avLst/>
          </a:prstGeom>
        </p:spPr>
        <p:txBody>
          <a:bodyPr wrap="square">
            <a:spAutoFit/>
          </a:bodyPr>
          <a:lstStyle/>
          <a:p>
            <a:pPr marL="0" indent="0">
              <a:spcBef>
                <a:spcPts val="0"/>
              </a:spcBef>
              <a:buFontTx/>
              <a:buNone/>
            </a:pPr>
            <a:r>
              <a:rPr lang="en-US" altLang="zh-CN" sz="1600" kern="0" dirty="0">
                <a:solidFill>
                  <a:schemeClr val="tx1"/>
                </a:solidFill>
              </a:rPr>
              <a:t>Inflation 5.5%</a:t>
            </a:r>
          </a:p>
        </p:txBody>
      </p:sp>
      <p:sp>
        <p:nvSpPr>
          <p:cNvPr id="36" name="Rectangle 35">
            <a:extLst>
              <a:ext uri="{FF2B5EF4-FFF2-40B4-BE49-F238E27FC236}">
                <a16:creationId xmlns:a16="http://schemas.microsoft.com/office/drawing/2014/main" id="{A95F8EF5-BF60-4487-9F76-E1F9AFCA6E56}"/>
              </a:ext>
            </a:extLst>
          </p:cNvPr>
          <p:cNvSpPr/>
          <p:nvPr/>
        </p:nvSpPr>
        <p:spPr>
          <a:xfrm>
            <a:off x="801448" y="5896069"/>
            <a:ext cx="1110357" cy="584775"/>
          </a:xfrm>
          <a:prstGeom prst="rect">
            <a:avLst/>
          </a:prstGeom>
        </p:spPr>
        <p:txBody>
          <a:bodyPr wrap="square">
            <a:spAutoFit/>
          </a:bodyPr>
          <a:lstStyle/>
          <a:p>
            <a:pPr marL="0" indent="0">
              <a:spcBef>
                <a:spcPts val="0"/>
              </a:spcBef>
              <a:buFontTx/>
              <a:buNone/>
            </a:pPr>
            <a:r>
              <a:rPr lang="en-US" altLang="zh-CN" sz="1600" kern="0" dirty="0">
                <a:solidFill>
                  <a:schemeClr val="tx1"/>
                </a:solidFill>
              </a:rPr>
              <a:t>Fix rate 3.45%</a:t>
            </a:r>
          </a:p>
        </p:txBody>
      </p:sp>
      <p:sp>
        <p:nvSpPr>
          <p:cNvPr id="37" name="Rectangle 36">
            <a:extLst>
              <a:ext uri="{FF2B5EF4-FFF2-40B4-BE49-F238E27FC236}">
                <a16:creationId xmlns:a16="http://schemas.microsoft.com/office/drawing/2014/main" id="{2106074D-4472-4C09-9D0A-9E1AB7669DA8}"/>
              </a:ext>
            </a:extLst>
          </p:cNvPr>
          <p:cNvSpPr/>
          <p:nvPr/>
        </p:nvSpPr>
        <p:spPr>
          <a:xfrm>
            <a:off x="2831616" y="3613311"/>
            <a:ext cx="664265" cy="338554"/>
          </a:xfrm>
          <a:prstGeom prst="rect">
            <a:avLst/>
          </a:prstGeom>
        </p:spPr>
        <p:txBody>
          <a:bodyPr wrap="square">
            <a:spAutoFit/>
          </a:bodyPr>
          <a:lstStyle/>
          <a:p>
            <a:r>
              <a:rPr lang="en-US" altLang="zh-CN" sz="1600" kern="0" dirty="0">
                <a:solidFill>
                  <a:schemeClr val="tx1"/>
                </a:solidFill>
              </a:rPr>
              <a:t>25%</a:t>
            </a:r>
            <a:endParaRPr lang="en-US" sz="1600" dirty="0"/>
          </a:p>
        </p:txBody>
      </p:sp>
      <p:sp>
        <p:nvSpPr>
          <p:cNvPr id="38" name="Rectangle 37">
            <a:extLst>
              <a:ext uri="{FF2B5EF4-FFF2-40B4-BE49-F238E27FC236}">
                <a16:creationId xmlns:a16="http://schemas.microsoft.com/office/drawing/2014/main" id="{181D20D8-AC9E-4A2B-93F8-DF89E797ECEF}"/>
              </a:ext>
            </a:extLst>
          </p:cNvPr>
          <p:cNvSpPr/>
          <p:nvPr/>
        </p:nvSpPr>
        <p:spPr>
          <a:xfrm>
            <a:off x="3005077" y="4433885"/>
            <a:ext cx="729170" cy="338554"/>
          </a:xfrm>
          <a:prstGeom prst="rect">
            <a:avLst/>
          </a:prstGeom>
        </p:spPr>
        <p:txBody>
          <a:bodyPr wrap="square">
            <a:spAutoFit/>
          </a:bodyPr>
          <a:lstStyle/>
          <a:p>
            <a:r>
              <a:rPr lang="en-US" altLang="zh-CN" sz="1600" kern="0" dirty="0">
                <a:solidFill>
                  <a:schemeClr val="tx1"/>
                </a:solidFill>
              </a:rPr>
              <a:t>$20.5</a:t>
            </a:r>
            <a:endParaRPr lang="en-US" sz="1600" dirty="0"/>
          </a:p>
        </p:txBody>
      </p:sp>
      <p:sp>
        <p:nvSpPr>
          <p:cNvPr id="39" name="Rectangle 38">
            <a:extLst>
              <a:ext uri="{FF2B5EF4-FFF2-40B4-BE49-F238E27FC236}">
                <a16:creationId xmlns:a16="http://schemas.microsoft.com/office/drawing/2014/main" id="{0DC1C93B-177C-4274-9A88-46157AB6A9F7}"/>
              </a:ext>
            </a:extLst>
          </p:cNvPr>
          <p:cNvSpPr/>
          <p:nvPr/>
        </p:nvSpPr>
        <p:spPr>
          <a:xfrm>
            <a:off x="5796135" y="4420683"/>
            <a:ext cx="729170" cy="338554"/>
          </a:xfrm>
          <a:prstGeom prst="rect">
            <a:avLst/>
          </a:prstGeom>
        </p:spPr>
        <p:txBody>
          <a:bodyPr wrap="square">
            <a:spAutoFit/>
          </a:bodyPr>
          <a:lstStyle/>
          <a:p>
            <a:r>
              <a:rPr lang="en-US" altLang="zh-CN" sz="1600" kern="0" dirty="0">
                <a:solidFill>
                  <a:schemeClr val="tx1"/>
                </a:solidFill>
              </a:rPr>
              <a:t>$29.5</a:t>
            </a:r>
            <a:endParaRPr lang="en-US" sz="1600" dirty="0"/>
          </a:p>
        </p:txBody>
      </p:sp>
      <p:sp>
        <p:nvSpPr>
          <p:cNvPr id="40" name="Rectangle 39">
            <a:extLst>
              <a:ext uri="{FF2B5EF4-FFF2-40B4-BE49-F238E27FC236}">
                <a16:creationId xmlns:a16="http://schemas.microsoft.com/office/drawing/2014/main" id="{3770F81A-48ED-41A0-97ED-D256074FE487}"/>
              </a:ext>
            </a:extLst>
          </p:cNvPr>
          <p:cNvSpPr/>
          <p:nvPr/>
        </p:nvSpPr>
        <p:spPr>
          <a:xfrm>
            <a:off x="6111530" y="3611332"/>
            <a:ext cx="664265" cy="338554"/>
          </a:xfrm>
          <a:prstGeom prst="rect">
            <a:avLst/>
          </a:prstGeom>
        </p:spPr>
        <p:txBody>
          <a:bodyPr wrap="square">
            <a:spAutoFit/>
          </a:bodyPr>
          <a:lstStyle/>
          <a:p>
            <a:r>
              <a:rPr lang="en-US" altLang="zh-CN" sz="1600" kern="0" dirty="0">
                <a:solidFill>
                  <a:schemeClr val="tx1"/>
                </a:solidFill>
              </a:rPr>
              <a:t>45%</a:t>
            </a:r>
            <a:endParaRPr lang="en-US" sz="1600" dirty="0"/>
          </a:p>
        </p:txBody>
      </p:sp>
      <p:sp>
        <p:nvSpPr>
          <p:cNvPr id="41" name="Rectangle 40">
            <a:extLst>
              <a:ext uri="{FF2B5EF4-FFF2-40B4-BE49-F238E27FC236}">
                <a16:creationId xmlns:a16="http://schemas.microsoft.com/office/drawing/2014/main" id="{FCB0375B-3218-4CB3-BF91-07C36D5FDBCC}"/>
              </a:ext>
            </a:extLst>
          </p:cNvPr>
          <p:cNvSpPr/>
          <p:nvPr/>
        </p:nvSpPr>
        <p:spPr>
          <a:xfrm>
            <a:off x="2683684" y="5254459"/>
            <a:ext cx="808196" cy="338554"/>
          </a:xfrm>
          <a:prstGeom prst="rect">
            <a:avLst/>
          </a:prstGeom>
        </p:spPr>
        <p:txBody>
          <a:bodyPr wrap="square">
            <a:spAutoFit/>
          </a:bodyPr>
          <a:lstStyle/>
          <a:p>
            <a:r>
              <a:rPr lang="en-US" altLang="zh-CN" sz="1600" kern="0" dirty="0">
                <a:solidFill>
                  <a:schemeClr val="tx1"/>
                </a:solidFill>
              </a:rPr>
              <a:t>10.5%</a:t>
            </a:r>
            <a:endParaRPr lang="en-US" sz="1600" dirty="0"/>
          </a:p>
        </p:txBody>
      </p:sp>
      <p:sp>
        <p:nvSpPr>
          <p:cNvPr id="42" name="Rectangle 41">
            <a:extLst>
              <a:ext uri="{FF2B5EF4-FFF2-40B4-BE49-F238E27FC236}">
                <a16:creationId xmlns:a16="http://schemas.microsoft.com/office/drawing/2014/main" id="{AAED738F-7402-42EB-8816-DD45AD890A14}"/>
              </a:ext>
            </a:extLst>
          </p:cNvPr>
          <p:cNvSpPr/>
          <p:nvPr/>
        </p:nvSpPr>
        <p:spPr>
          <a:xfrm>
            <a:off x="4627900" y="5254459"/>
            <a:ext cx="808196" cy="338554"/>
          </a:xfrm>
          <a:prstGeom prst="rect">
            <a:avLst/>
          </a:prstGeom>
        </p:spPr>
        <p:txBody>
          <a:bodyPr wrap="square">
            <a:spAutoFit/>
          </a:bodyPr>
          <a:lstStyle/>
          <a:p>
            <a:r>
              <a:rPr lang="en-US" altLang="zh-CN" sz="1600" kern="0" dirty="0">
                <a:solidFill>
                  <a:schemeClr val="tx1"/>
                </a:solidFill>
              </a:rPr>
              <a:t>2.5%</a:t>
            </a:r>
            <a:endParaRPr lang="en-US" sz="1600" dirty="0"/>
          </a:p>
        </p:txBody>
      </p:sp>
      <p:sp>
        <p:nvSpPr>
          <p:cNvPr id="43" name="Rectangle 42">
            <a:extLst>
              <a:ext uri="{FF2B5EF4-FFF2-40B4-BE49-F238E27FC236}">
                <a16:creationId xmlns:a16="http://schemas.microsoft.com/office/drawing/2014/main" id="{73D5EA0E-52E8-4FE5-BEE4-CBFB69932D72}"/>
              </a:ext>
            </a:extLst>
          </p:cNvPr>
          <p:cNvSpPr/>
          <p:nvPr/>
        </p:nvSpPr>
        <p:spPr>
          <a:xfrm>
            <a:off x="3330149" y="6088427"/>
            <a:ext cx="808196" cy="338554"/>
          </a:xfrm>
          <a:prstGeom prst="rect">
            <a:avLst/>
          </a:prstGeom>
        </p:spPr>
        <p:txBody>
          <a:bodyPr wrap="square">
            <a:spAutoFit/>
          </a:bodyPr>
          <a:lstStyle/>
          <a:p>
            <a:r>
              <a:rPr lang="en-US" altLang="zh-CN" sz="1600" kern="0" dirty="0">
                <a:solidFill>
                  <a:schemeClr val="tx1"/>
                </a:solidFill>
              </a:rPr>
              <a:t>4.3%</a:t>
            </a:r>
            <a:endParaRPr lang="en-US" sz="1600" dirty="0"/>
          </a:p>
        </p:txBody>
      </p:sp>
      <p:sp>
        <p:nvSpPr>
          <p:cNvPr id="44" name="Rectangle 43">
            <a:extLst>
              <a:ext uri="{FF2B5EF4-FFF2-40B4-BE49-F238E27FC236}">
                <a16:creationId xmlns:a16="http://schemas.microsoft.com/office/drawing/2014/main" id="{15DE098D-7669-43C9-9ABD-308A2333759E}"/>
              </a:ext>
            </a:extLst>
          </p:cNvPr>
          <p:cNvSpPr/>
          <p:nvPr/>
        </p:nvSpPr>
        <p:spPr>
          <a:xfrm>
            <a:off x="4627900" y="6101040"/>
            <a:ext cx="808196" cy="338554"/>
          </a:xfrm>
          <a:prstGeom prst="rect">
            <a:avLst/>
          </a:prstGeom>
        </p:spPr>
        <p:txBody>
          <a:bodyPr wrap="square">
            <a:spAutoFit/>
          </a:bodyPr>
          <a:lstStyle/>
          <a:p>
            <a:r>
              <a:rPr lang="en-US" altLang="zh-CN" sz="1600" kern="0" dirty="0">
                <a:solidFill>
                  <a:schemeClr val="tx1"/>
                </a:solidFill>
              </a:rPr>
              <a:t>3%</a:t>
            </a:r>
            <a:endParaRPr lang="en-US" sz="1600" dirty="0"/>
          </a:p>
        </p:txBody>
      </p:sp>
      <p:sp>
        <p:nvSpPr>
          <p:cNvPr id="45" name="Rectangle 44">
            <a:extLst>
              <a:ext uri="{FF2B5EF4-FFF2-40B4-BE49-F238E27FC236}">
                <a16:creationId xmlns:a16="http://schemas.microsoft.com/office/drawing/2014/main" id="{5785901E-3752-44F0-BE0C-58480946A432}"/>
              </a:ext>
            </a:extLst>
          </p:cNvPr>
          <p:cNvSpPr/>
          <p:nvPr/>
        </p:nvSpPr>
        <p:spPr bwMode="auto">
          <a:xfrm>
            <a:off x="7740352" y="5078246"/>
            <a:ext cx="413337" cy="406896"/>
          </a:xfrm>
          <a:prstGeom prst="rect">
            <a:avLst/>
          </a:prstGeom>
          <a:solidFill>
            <a:schemeClr val="accent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p:txBody>
      </p:sp>
      <p:sp>
        <p:nvSpPr>
          <p:cNvPr id="46" name="Rectangle 45">
            <a:extLst>
              <a:ext uri="{FF2B5EF4-FFF2-40B4-BE49-F238E27FC236}">
                <a16:creationId xmlns:a16="http://schemas.microsoft.com/office/drawing/2014/main" id="{302717B6-8894-489F-BB4D-A70DC0C65057}"/>
              </a:ext>
            </a:extLst>
          </p:cNvPr>
          <p:cNvSpPr/>
          <p:nvPr/>
        </p:nvSpPr>
        <p:spPr bwMode="auto">
          <a:xfrm>
            <a:off x="7740352" y="4483334"/>
            <a:ext cx="413335" cy="406896"/>
          </a:xfrm>
          <a:prstGeom prst="rect">
            <a:avLst/>
          </a:prstGeom>
          <a:solidFill>
            <a:srgbClr val="7030A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p:txBody>
      </p:sp>
      <p:sp>
        <p:nvSpPr>
          <p:cNvPr id="47" name="Rectangle 46">
            <a:extLst>
              <a:ext uri="{FF2B5EF4-FFF2-40B4-BE49-F238E27FC236}">
                <a16:creationId xmlns:a16="http://schemas.microsoft.com/office/drawing/2014/main" id="{3FA1F1FB-19FA-476D-BEBA-103A2AE9809C}"/>
              </a:ext>
            </a:extLst>
          </p:cNvPr>
          <p:cNvSpPr/>
          <p:nvPr/>
        </p:nvSpPr>
        <p:spPr>
          <a:xfrm>
            <a:off x="8019299" y="4497373"/>
            <a:ext cx="729170" cy="338554"/>
          </a:xfrm>
          <a:prstGeom prst="rect">
            <a:avLst/>
          </a:prstGeom>
        </p:spPr>
        <p:txBody>
          <a:bodyPr wrap="square">
            <a:spAutoFit/>
          </a:bodyPr>
          <a:lstStyle/>
          <a:p>
            <a:r>
              <a:rPr lang="en-US" altLang="zh-CN" sz="1600" kern="0" dirty="0">
                <a:solidFill>
                  <a:schemeClr val="tx1"/>
                </a:solidFill>
              </a:rPr>
              <a:t>Low</a:t>
            </a:r>
            <a:endParaRPr lang="en-US" sz="1600" dirty="0"/>
          </a:p>
        </p:txBody>
      </p:sp>
      <p:sp>
        <p:nvSpPr>
          <p:cNvPr id="48" name="Rectangle 47">
            <a:extLst>
              <a:ext uri="{FF2B5EF4-FFF2-40B4-BE49-F238E27FC236}">
                <a16:creationId xmlns:a16="http://schemas.microsoft.com/office/drawing/2014/main" id="{EC2C1C6E-A31F-4794-981D-8DCF9EAE100C}"/>
              </a:ext>
            </a:extLst>
          </p:cNvPr>
          <p:cNvSpPr/>
          <p:nvPr/>
        </p:nvSpPr>
        <p:spPr>
          <a:xfrm>
            <a:off x="8019299" y="5078246"/>
            <a:ext cx="729170" cy="338554"/>
          </a:xfrm>
          <a:prstGeom prst="rect">
            <a:avLst/>
          </a:prstGeom>
        </p:spPr>
        <p:txBody>
          <a:bodyPr wrap="square">
            <a:spAutoFit/>
          </a:bodyPr>
          <a:lstStyle/>
          <a:p>
            <a:r>
              <a:rPr lang="en-US" altLang="zh-CN" sz="1600" kern="0" dirty="0">
                <a:solidFill>
                  <a:schemeClr val="tx1"/>
                </a:solidFill>
              </a:rPr>
              <a:t>High</a:t>
            </a:r>
            <a:endParaRPr lang="en-US" sz="1600" dirty="0"/>
          </a:p>
        </p:txBody>
      </p:sp>
      <mc:AlternateContent xmlns:mc="http://schemas.openxmlformats.org/markup-compatibility/2006" xmlns:p14="http://schemas.microsoft.com/office/powerpoint/2010/main">
        <mc:Choice Requires="p14">
          <p:contentPart p14:bwMode="auto" r:id="rId3">
            <p14:nvContentPartPr>
              <p14:cNvPr id="68" name="Ink 67">
                <a:extLst>
                  <a:ext uri="{FF2B5EF4-FFF2-40B4-BE49-F238E27FC236}">
                    <a16:creationId xmlns:a16="http://schemas.microsoft.com/office/drawing/2014/main" id="{B34D6913-4B65-4F54-A997-A886C5677A74}"/>
                  </a:ext>
                </a:extLst>
              </p14:cNvPr>
              <p14:cNvContentPartPr/>
              <p14:nvPr/>
            </p14:nvContentPartPr>
            <p14:xfrm>
              <a:off x="9915345" y="3818747"/>
              <a:ext cx="360" cy="360"/>
            </p14:xfrm>
          </p:contentPart>
        </mc:Choice>
        <mc:Fallback xmlns="">
          <p:pic>
            <p:nvPicPr>
              <p:cNvPr id="68" name="Ink 67">
                <a:extLst>
                  <a:ext uri="{FF2B5EF4-FFF2-40B4-BE49-F238E27FC236}">
                    <a16:creationId xmlns:a16="http://schemas.microsoft.com/office/drawing/2014/main" id="{B34D6913-4B65-4F54-A997-A886C5677A74}"/>
                  </a:ext>
                </a:extLst>
              </p:cNvPr>
              <p:cNvPicPr/>
              <p:nvPr/>
            </p:nvPicPr>
            <p:blipFill>
              <a:blip r:embed="rId4"/>
              <a:stretch>
                <a:fillRect/>
              </a:stretch>
            </p:blipFill>
            <p:spPr>
              <a:xfrm>
                <a:off x="9906345" y="3809747"/>
                <a:ext cx="18000" cy="18000"/>
              </a:xfrm>
              <a:prstGeom prst="rect">
                <a:avLst/>
              </a:prstGeom>
            </p:spPr>
          </p:pic>
        </mc:Fallback>
      </mc:AlternateContent>
      <p:grpSp>
        <p:nvGrpSpPr>
          <p:cNvPr id="101" name="Group 100">
            <a:extLst>
              <a:ext uri="{FF2B5EF4-FFF2-40B4-BE49-F238E27FC236}">
                <a16:creationId xmlns:a16="http://schemas.microsoft.com/office/drawing/2014/main" id="{E2DD265F-BFED-4B66-874D-55B48D4FE1D3}"/>
              </a:ext>
            </a:extLst>
          </p:cNvPr>
          <p:cNvGrpSpPr/>
          <p:nvPr/>
        </p:nvGrpSpPr>
        <p:grpSpPr>
          <a:xfrm>
            <a:off x="368655" y="1202614"/>
            <a:ext cx="8694714" cy="1912203"/>
            <a:chOff x="-1918919" y="125847"/>
            <a:chExt cx="8694714" cy="1912203"/>
          </a:xfrm>
        </p:grpSpPr>
        <p:sp>
          <p:nvSpPr>
            <p:cNvPr id="95" name="Rectangle 94">
              <a:extLst>
                <a:ext uri="{FF2B5EF4-FFF2-40B4-BE49-F238E27FC236}">
                  <a16:creationId xmlns:a16="http://schemas.microsoft.com/office/drawing/2014/main" id="{A84A0B1F-8AAF-48AD-8011-27687E225065}"/>
                </a:ext>
              </a:extLst>
            </p:cNvPr>
            <p:cNvSpPr/>
            <p:nvPr/>
          </p:nvSpPr>
          <p:spPr>
            <a:xfrm>
              <a:off x="2770738" y="970730"/>
              <a:ext cx="288861" cy="307777"/>
            </a:xfrm>
            <a:prstGeom prst="rect">
              <a:avLst/>
            </a:prstGeom>
          </p:spPr>
          <p:txBody>
            <a:bodyPr wrap="none">
              <a:spAutoFit/>
            </a:bodyPr>
            <a:lstStyle/>
            <a:p>
              <a:r>
                <a:rPr lang="en-AU" sz="1400" dirty="0">
                  <a:solidFill>
                    <a:srgbClr val="0070C0"/>
                  </a:solidFill>
                </a:rPr>
                <a:t>µ</a:t>
              </a:r>
            </a:p>
          </p:txBody>
        </p:sp>
        <p:grpSp>
          <p:nvGrpSpPr>
            <p:cNvPr id="88" name="Group 87">
              <a:extLst>
                <a:ext uri="{FF2B5EF4-FFF2-40B4-BE49-F238E27FC236}">
                  <a16:creationId xmlns:a16="http://schemas.microsoft.com/office/drawing/2014/main" id="{0DC5871F-946A-49E8-8784-7DBD4E1D8C0F}"/>
                </a:ext>
              </a:extLst>
            </p:cNvPr>
            <p:cNvGrpSpPr/>
            <p:nvPr/>
          </p:nvGrpSpPr>
          <p:grpSpPr>
            <a:xfrm>
              <a:off x="-1918919" y="125847"/>
              <a:ext cx="8694714" cy="1912203"/>
              <a:chOff x="-2017802" y="4215134"/>
              <a:chExt cx="8694714" cy="1912203"/>
            </a:xfrm>
          </p:grpSpPr>
          <p:sp>
            <p:nvSpPr>
              <p:cNvPr id="89" name="Rectangle 88">
                <a:extLst>
                  <a:ext uri="{FF2B5EF4-FFF2-40B4-BE49-F238E27FC236}">
                    <a16:creationId xmlns:a16="http://schemas.microsoft.com/office/drawing/2014/main" id="{C71F536B-078F-4246-98F1-7809BBC7D8A8}"/>
                  </a:ext>
                </a:extLst>
              </p:cNvPr>
              <p:cNvSpPr/>
              <p:nvPr/>
            </p:nvSpPr>
            <p:spPr>
              <a:xfrm>
                <a:off x="-2017802" y="4215134"/>
                <a:ext cx="8694714" cy="1169551"/>
              </a:xfrm>
              <a:prstGeom prst="rect">
                <a:avLst/>
              </a:prstGeom>
            </p:spPr>
            <p:txBody>
              <a:bodyPr wrap="square">
                <a:spAutoFit/>
              </a:bodyPr>
              <a:lstStyle/>
              <a:p>
                <a:pPr algn="just"/>
                <a:r>
                  <a:rPr lang="en-AU"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In statistics, we need to consider a concept named ‘Confidence Interval (CI)’, which means the chance the Population Mean falls between two endpoints</a:t>
                </a:r>
                <a:r>
                  <a:rPr lang="en-US"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a:t>
                </a:r>
                <a:r>
                  <a:rPr lang="zh-CN" altLang="en-US" sz="1400" dirty="0">
                    <a:solidFill>
                      <a:srgbClr val="0070C0"/>
                    </a:solidFill>
                    <a:latin typeface="Times New Roman" panose="02020603050405020304" pitchFamily="18" charset="0"/>
                    <a:cs typeface="Times New Roman" panose="02020603050405020304" pitchFamily="18" charset="0"/>
                  </a:rPr>
                  <a:t> </a:t>
                </a:r>
                <a:r>
                  <a:rPr lang="en-US" altLang="zh-CN"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This</a:t>
                </a:r>
                <a:r>
                  <a:rPr lang="zh-CN" altLang="en-US" sz="1400" dirty="0">
                    <a:solidFill>
                      <a:srgbClr val="0070C0"/>
                    </a:solidFill>
                    <a:latin typeface="Times New Roman" panose="02020603050405020304" pitchFamily="18" charset="0"/>
                    <a:cs typeface="Times New Roman" panose="02020603050405020304" pitchFamily="18" charset="0"/>
                  </a:rPr>
                  <a:t> </a:t>
                </a:r>
                <a:r>
                  <a:rPr lang="en-US" altLang="zh-CN"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is</a:t>
                </a:r>
                <a:r>
                  <a:rPr lang="zh-CN" altLang="en-US" sz="1400" dirty="0">
                    <a:solidFill>
                      <a:srgbClr val="0070C0"/>
                    </a:solidFill>
                    <a:latin typeface="Times New Roman" panose="02020603050405020304" pitchFamily="18" charset="0"/>
                    <a:cs typeface="Times New Roman" panose="02020603050405020304" pitchFamily="18" charset="0"/>
                  </a:rPr>
                  <a:t> </a:t>
                </a:r>
                <a:r>
                  <a:rPr lang="en-US" altLang="zh-CN"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extremely</a:t>
                </a:r>
                <a:r>
                  <a:rPr lang="zh-CN" altLang="en-US" sz="1400" dirty="0">
                    <a:solidFill>
                      <a:srgbClr val="0070C0"/>
                    </a:solidFill>
                    <a:latin typeface="Times New Roman" panose="02020603050405020304" pitchFamily="18" charset="0"/>
                    <a:cs typeface="Times New Roman" panose="02020603050405020304" pitchFamily="18" charset="0"/>
                  </a:rPr>
                  <a:t> </a:t>
                </a:r>
                <a:r>
                  <a:rPr lang="en-US" altLang="zh-CN"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important</a:t>
                </a:r>
                <a:r>
                  <a:rPr lang="zh-CN" altLang="en-US" sz="1400" dirty="0">
                    <a:solidFill>
                      <a:srgbClr val="0070C0"/>
                    </a:solidFill>
                    <a:latin typeface="Times New Roman" panose="02020603050405020304" pitchFamily="18" charset="0"/>
                    <a:cs typeface="Times New Roman" panose="02020603050405020304" pitchFamily="18" charset="0"/>
                  </a:rPr>
                  <a:t> </a:t>
                </a:r>
                <a:r>
                  <a:rPr lang="en-US" altLang="zh-CN"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in</a:t>
                </a:r>
                <a:r>
                  <a:rPr lang="zh-CN" altLang="en-US" sz="1400" dirty="0">
                    <a:solidFill>
                      <a:srgbClr val="0070C0"/>
                    </a:solidFill>
                    <a:latin typeface="Times New Roman" panose="02020603050405020304" pitchFamily="18" charset="0"/>
                    <a:cs typeface="Times New Roman" panose="02020603050405020304" pitchFamily="18" charset="0"/>
                  </a:rPr>
                  <a:t> </a:t>
                </a:r>
                <a:r>
                  <a:rPr lang="en-US" altLang="zh-CN"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Examining Product Quality via Sampling (a statistical concept </a:t>
                </a:r>
                <a:r>
                  <a:rPr lang="en-AU" altLang="zh-CN"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of </a:t>
                </a:r>
                <a:r>
                  <a:rPr lang="en-US" altLang="zh-CN"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using the Sample Mean to reflect the Population Mean). </a:t>
                </a:r>
              </a:p>
              <a:p>
                <a:pPr algn="just"/>
                <a:endParaRPr lang="en-US" altLang="zh-CN"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If CI=90%, it means there is a</a:t>
                </a:r>
                <a:r>
                  <a:rPr lang="en-US" altLang="zh-CN"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 </a:t>
                </a:r>
                <a:r>
                  <a:rPr lang="en-AU"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90% chance </a:t>
                </a:r>
                <a:r>
                  <a:rPr lang="en-US" altLang="zh-CN"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the </a:t>
                </a:r>
                <a:r>
                  <a:rPr lang="en-AU"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Population Mean (   </a:t>
                </a:r>
                <a:r>
                  <a:rPr lang="en-US"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a:t>
                </a:r>
                <a:r>
                  <a:rPr lang="en-AU"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 will fall into </a:t>
                </a:r>
                <a:r>
                  <a:rPr lang="en-US" altLang="zh-CN"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the range</a:t>
                </a:r>
                <a:r>
                  <a:rPr lang="en-AU" sz="1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a:t>
                </a:r>
              </a:p>
            </p:txBody>
          </p:sp>
          <p:cxnSp>
            <p:nvCxnSpPr>
              <p:cNvPr id="90" name="Straight Arrow Connector 89">
                <a:extLst>
                  <a:ext uri="{FF2B5EF4-FFF2-40B4-BE49-F238E27FC236}">
                    <a16:creationId xmlns:a16="http://schemas.microsoft.com/office/drawing/2014/main" id="{C5914816-8191-467E-BC9A-4017504A2AFD}"/>
                  </a:ext>
                </a:extLst>
              </p:cNvPr>
              <p:cNvCxnSpPr>
                <a:cxnSpLocks/>
              </p:cNvCxnSpPr>
              <p:nvPr/>
            </p:nvCxnSpPr>
            <p:spPr bwMode="auto">
              <a:xfrm flipH="1">
                <a:off x="1997468" y="5376968"/>
                <a:ext cx="275924" cy="750369"/>
              </a:xfrm>
              <a:prstGeom prst="straightConnector1">
                <a:avLst/>
              </a:prstGeom>
              <a:ln w="28575">
                <a:solidFill>
                  <a:srgbClr val="0070C0"/>
                </a:solidFill>
                <a:headEnd type="none" w="med" len="med"/>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92" name="Ink 91">
                    <a:extLst>
                      <a:ext uri="{FF2B5EF4-FFF2-40B4-BE49-F238E27FC236}">
                        <a16:creationId xmlns:a16="http://schemas.microsoft.com/office/drawing/2014/main" id="{4DCC6743-53F6-43CC-8E3E-59DC11AC81C5}"/>
                      </a:ext>
                    </a:extLst>
                  </p14:cNvPr>
                  <p14:cNvContentPartPr/>
                  <p14:nvPr/>
                </p14:nvContentPartPr>
                <p14:xfrm>
                  <a:off x="1415482" y="5101468"/>
                  <a:ext cx="1593767" cy="297000"/>
                </p14:xfrm>
              </p:contentPart>
            </mc:Choice>
            <mc:Fallback xmlns="">
              <p:pic>
                <p:nvPicPr>
                  <p:cNvPr id="92" name="Ink 91">
                    <a:extLst>
                      <a:ext uri="{FF2B5EF4-FFF2-40B4-BE49-F238E27FC236}">
                        <a16:creationId xmlns:a16="http://schemas.microsoft.com/office/drawing/2014/main" id="{4DCC6743-53F6-43CC-8E3E-59DC11AC81C5}"/>
                      </a:ext>
                    </a:extLst>
                  </p:cNvPr>
                  <p:cNvPicPr/>
                  <p:nvPr/>
                </p:nvPicPr>
                <p:blipFill>
                  <a:blip r:embed="rId6"/>
                  <a:stretch>
                    <a:fillRect/>
                  </a:stretch>
                </p:blipFill>
                <p:spPr>
                  <a:xfrm>
                    <a:off x="1406842" y="5092468"/>
                    <a:ext cx="1611408" cy="314640"/>
                  </a:xfrm>
                  <a:prstGeom prst="rect">
                    <a:avLst/>
                  </a:prstGeom>
                </p:spPr>
              </p:pic>
            </mc:Fallback>
          </mc:AlternateContent>
        </p:grpSp>
      </p:grpSp>
    </p:spTree>
    <p:extLst>
      <p:ext uri="{BB962C8B-B14F-4D97-AF65-F5344CB8AC3E}">
        <p14:creationId xmlns:p14="http://schemas.microsoft.com/office/powerpoint/2010/main" val="4239934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a:extLst>
              <a:ext uri="{FF2B5EF4-FFF2-40B4-BE49-F238E27FC236}">
                <a16:creationId xmlns:a16="http://schemas.microsoft.com/office/drawing/2014/main" id="{9DB4BCD3-19FF-467E-9914-529B6830EE16}"/>
              </a:ext>
            </a:extLst>
          </p:cNvPr>
          <p:cNvSpPr txBox="1">
            <a:spLocks noChangeArrowheads="1"/>
          </p:cNvSpPr>
          <p:nvPr/>
        </p:nvSpPr>
        <p:spPr bwMode="auto">
          <a:xfrm>
            <a:off x="304800" y="304800"/>
            <a:ext cx="807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en-US" sz="3200" u="sng"/>
              <a:t>Interval Estimates of the Mean</a:t>
            </a:r>
          </a:p>
        </p:txBody>
      </p:sp>
      <p:sp>
        <p:nvSpPr>
          <p:cNvPr id="8195" name="Text Box 3">
            <a:extLst>
              <a:ext uri="{FF2B5EF4-FFF2-40B4-BE49-F238E27FC236}">
                <a16:creationId xmlns:a16="http://schemas.microsoft.com/office/drawing/2014/main" id="{7032A3FC-471A-417C-BA40-A2D035AC8CDA}"/>
              </a:ext>
            </a:extLst>
          </p:cNvPr>
          <p:cNvSpPr txBox="1">
            <a:spLocks noChangeArrowheads="1"/>
          </p:cNvSpPr>
          <p:nvPr/>
        </p:nvSpPr>
        <p:spPr bwMode="auto">
          <a:xfrm>
            <a:off x="304800" y="838200"/>
            <a:ext cx="8305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en-US" dirty="0"/>
              <a:t>The interval estimate is the form favored by statisticians because it provides some acknowledgement of the error inherent in the sampling process.</a:t>
            </a:r>
          </a:p>
        </p:txBody>
      </p:sp>
      <p:sp>
        <p:nvSpPr>
          <p:cNvPr id="8196" name="Text Box 4">
            <a:extLst>
              <a:ext uri="{FF2B5EF4-FFF2-40B4-BE49-F238E27FC236}">
                <a16:creationId xmlns:a16="http://schemas.microsoft.com/office/drawing/2014/main" id="{C8DF2BEA-A799-4A39-A1A8-A588EF6CC657}"/>
              </a:ext>
            </a:extLst>
          </p:cNvPr>
          <p:cNvSpPr txBox="1">
            <a:spLocks noChangeArrowheads="1"/>
          </p:cNvSpPr>
          <p:nvPr/>
        </p:nvSpPr>
        <p:spPr bwMode="auto">
          <a:xfrm>
            <a:off x="381000" y="2133600"/>
            <a:ext cx="502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en-US" u="sng" dirty="0"/>
              <a:t>Confidence Interval Estimates</a:t>
            </a:r>
            <a:endParaRPr lang="en-US" altLang="en-US" sz="2800" u="sng" dirty="0"/>
          </a:p>
        </p:txBody>
      </p:sp>
      <p:sp>
        <p:nvSpPr>
          <p:cNvPr id="8197" name="Text Box 5">
            <a:extLst>
              <a:ext uri="{FF2B5EF4-FFF2-40B4-BE49-F238E27FC236}">
                <a16:creationId xmlns:a16="http://schemas.microsoft.com/office/drawing/2014/main" id="{7E0813C8-3137-4FFD-B65E-3A4FAAF8EA5A}"/>
              </a:ext>
            </a:extLst>
          </p:cNvPr>
          <p:cNvSpPr txBox="1">
            <a:spLocks noChangeArrowheads="1"/>
          </p:cNvSpPr>
          <p:nvPr/>
        </p:nvSpPr>
        <p:spPr bwMode="auto">
          <a:xfrm>
            <a:off x="381000" y="2743200"/>
            <a:ext cx="8077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en-US" dirty="0">
                <a:solidFill>
                  <a:srgbClr val="FF0000"/>
                </a:solidFill>
              </a:rPr>
              <a:t>In addition to reporting the point estimate for      , we must provide information that indicates the accuracy of the estimate</a:t>
            </a:r>
          </a:p>
          <a:p>
            <a:pPr algn="l">
              <a:lnSpc>
                <a:spcPct val="50000"/>
              </a:lnSpc>
              <a:spcBef>
                <a:spcPct val="50000"/>
              </a:spcBef>
            </a:pPr>
            <a:r>
              <a:rPr lang="en-US" altLang="en-US" dirty="0">
                <a:solidFill>
                  <a:srgbClr val="FF0000"/>
                </a:solidFill>
              </a:rPr>
              <a:t>i.e.   a </a:t>
            </a:r>
            <a:r>
              <a:rPr lang="en-US" altLang="en-US" u="sng" dirty="0">
                <a:solidFill>
                  <a:srgbClr val="FF0000"/>
                </a:solidFill>
              </a:rPr>
              <a:t>confidence interval</a:t>
            </a:r>
            <a:r>
              <a:rPr lang="en-US" altLang="en-US" dirty="0">
                <a:solidFill>
                  <a:srgbClr val="FF0000"/>
                </a:solidFill>
              </a:rPr>
              <a:t> for</a:t>
            </a:r>
          </a:p>
        </p:txBody>
      </p:sp>
      <p:graphicFrame>
        <p:nvGraphicFramePr>
          <p:cNvPr id="8198" name="Object 6">
            <a:extLst>
              <a:ext uri="{FF2B5EF4-FFF2-40B4-BE49-F238E27FC236}">
                <a16:creationId xmlns:a16="http://schemas.microsoft.com/office/drawing/2014/main" id="{07C908AF-9BB1-4FAF-ACD2-FD87CDD85619}"/>
              </a:ext>
            </a:extLst>
          </p:cNvPr>
          <p:cNvGraphicFramePr>
            <a:graphicFrameLocks noChangeAspect="1"/>
          </p:cNvGraphicFramePr>
          <p:nvPr/>
        </p:nvGraphicFramePr>
        <p:xfrm>
          <a:off x="6400800" y="2819400"/>
          <a:ext cx="422275" cy="455613"/>
        </p:xfrm>
        <a:graphic>
          <a:graphicData uri="http://schemas.openxmlformats.org/presentationml/2006/ole">
            <mc:AlternateContent xmlns:mc="http://schemas.openxmlformats.org/markup-compatibility/2006">
              <mc:Choice xmlns:v="urn:schemas-microsoft-com:vml" Requires="v">
                <p:oleObj spid="_x0000_s1230" name="Equation" r:id="rId3" imgW="139639" imgH="152334" progId="Equation.3">
                  <p:embed/>
                </p:oleObj>
              </mc:Choice>
              <mc:Fallback>
                <p:oleObj name="Equation" r:id="rId3" imgW="139639" imgH="152334" progId="Equation.3">
                  <p:embed/>
                  <p:pic>
                    <p:nvPicPr>
                      <p:cNvPr id="8198" name="Object 6">
                        <a:extLst>
                          <a:ext uri="{FF2B5EF4-FFF2-40B4-BE49-F238E27FC236}">
                            <a16:creationId xmlns:a16="http://schemas.microsoft.com/office/drawing/2014/main" id="{07C908AF-9BB1-4FAF-ACD2-FD87CDD85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2819400"/>
                        <a:ext cx="4222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9" name="Object 7">
            <a:extLst>
              <a:ext uri="{FF2B5EF4-FFF2-40B4-BE49-F238E27FC236}">
                <a16:creationId xmlns:a16="http://schemas.microsoft.com/office/drawing/2014/main" id="{D9FB64F2-1E9F-421F-AF90-9DCCEC7B463C}"/>
              </a:ext>
            </a:extLst>
          </p:cNvPr>
          <p:cNvGraphicFramePr>
            <a:graphicFrameLocks noChangeAspect="1"/>
          </p:cNvGraphicFramePr>
          <p:nvPr/>
        </p:nvGraphicFramePr>
        <p:xfrm>
          <a:off x="4343400" y="3962400"/>
          <a:ext cx="422275" cy="455613"/>
        </p:xfrm>
        <a:graphic>
          <a:graphicData uri="http://schemas.openxmlformats.org/presentationml/2006/ole">
            <mc:AlternateContent xmlns:mc="http://schemas.openxmlformats.org/markup-compatibility/2006">
              <mc:Choice xmlns:v="urn:schemas-microsoft-com:vml" Requires="v">
                <p:oleObj spid="_x0000_s1231" name="Equation" r:id="rId5" imgW="139639" imgH="152334" progId="Equation.3">
                  <p:embed/>
                </p:oleObj>
              </mc:Choice>
              <mc:Fallback>
                <p:oleObj name="Equation" r:id="rId5" imgW="139639" imgH="152334" progId="Equation.3">
                  <p:embed/>
                  <p:pic>
                    <p:nvPicPr>
                      <p:cNvPr id="8199" name="Object 7">
                        <a:extLst>
                          <a:ext uri="{FF2B5EF4-FFF2-40B4-BE49-F238E27FC236}">
                            <a16:creationId xmlns:a16="http://schemas.microsoft.com/office/drawing/2014/main" id="{D9FB64F2-1E9F-421F-AF90-9DCCEC7B46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3962400"/>
                        <a:ext cx="4222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0" name="Text Box 8">
            <a:extLst>
              <a:ext uri="{FF2B5EF4-FFF2-40B4-BE49-F238E27FC236}">
                <a16:creationId xmlns:a16="http://schemas.microsoft.com/office/drawing/2014/main" id="{9261D458-D8B3-478E-960F-61F5F01959D3}"/>
              </a:ext>
            </a:extLst>
          </p:cNvPr>
          <p:cNvSpPr txBox="1">
            <a:spLocks noChangeArrowheads="1"/>
          </p:cNvSpPr>
          <p:nvPr/>
        </p:nvSpPr>
        <p:spPr bwMode="auto">
          <a:xfrm>
            <a:off x="308611" y="4346614"/>
            <a:ext cx="79248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en-US" dirty="0">
                <a:solidFill>
                  <a:srgbClr val="FF0000"/>
                </a:solidFill>
              </a:rPr>
              <a:t>A confidence interval estimates for a parameter consists of numbers obtained from a point estimate together with a percentage specifying how confident we are that the parameter lies in the interval.</a:t>
            </a:r>
          </a:p>
          <a:p>
            <a:pPr algn="l">
              <a:spcBef>
                <a:spcPct val="50000"/>
              </a:spcBef>
            </a:pPr>
            <a:r>
              <a:rPr lang="en-US" altLang="en-US" dirty="0">
                <a:solidFill>
                  <a:srgbClr val="FF0000"/>
                </a:solidFill>
              </a:rPr>
              <a:t>The percentage is called the </a:t>
            </a:r>
            <a:r>
              <a:rPr lang="en-US" altLang="en-US" u="sng" dirty="0">
                <a:solidFill>
                  <a:srgbClr val="FF0000"/>
                </a:solidFill>
              </a:rPr>
              <a:t>confidence interval</a:t>
            </a:r>
            <a:r>
              <a:rPr lang="en-US" altLang="en-US" dirty="0">
                <a:solidFill>
                  <a:srgbClr val="FF0000"/>
                </a:solidFill>
              </a:rPr>
              <a:t>.</a:t>
            </a:r>
          </a:p>
        </p:txBody>
      </p:sp>
      <p:sp>
        <p:nvSpPr>
          <p:cNvPr id="10" name="Footer Placeholder 3">
            <a:extLst>
              <a:ext uri="{FF2B5EF4-FFF2-40B4-BE49-F238E27FC236}">
                <a16:creationId xmlns:a16="http://schemas.microsoft.com/office/drawing/2014/main" id="{CD95344A-AC18-4641-8738-CA82E07E81FC}"/>
              </a:ext>
            </a:extLst>
          </p:cNvPr>
          <p:cNvSpPr>
            <a:spLocks noGrp="1"/>
          </p:cNvSpPr>
          <p:nvPr>
            <p:ph type="ftr" sz="quarter" idx="11"/>
          </p:nvPr>
        </p:nvSpPr>
        <p:spPr>
          <a:xfrm>
            <a:off x="2611438" y="6575425"/>
            <a:ext cx="3832225" cy="215900"/>
          </a:xfrm>
        </p:spPr>
        <p:txBody>
          <a:bodyPr/>
          <a:lstStyle/>
          <a:p>
            <a:pPr>
              <a:defRPr/>
            </a:pPr>
            <a:r>
              <a:rPr lang="en-AU" dirty="0">
                <a:solidFill>
                  <a:srgbClr val="FFFFFF"/>
                </a:solidFill>
              </a:rPr>
              <a:t>School of Engineering</a:t>
            </a:r>
          </a:p>
        </p:txBody>
      </p:sp>
      <p:sp>
        <p:nvSpPr>
          <p:cNvPr id="11" name="Slide Number Placeholder 4">
            <a:extLst>
              <a:ext uri="{FF2B5EF4-FFF2-40B4-BE49-F238E27FC236}">
                <a16:creationId xmlns:a16="http://schemas.microsoft.com/office/drawing/2014/main" id="{B8B89031-8F38-4778-895B-61EACB7F7ADB}"/>
              </a:ext>
            </a:extLst>
          </p:cNvPr>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11</a:t>
            </a:fld>
            <a:endParaRPr lang="en-AU">
              <a:solidFill>
                <a:srgbClr val="FFFFFF"/>
              </a:solidFill>
            </a:endParaRPr>
          </a:p>
        </p:txBody>
      </p:sp>
    </p:spTree>
    <p:extLst>
      <p:ext uri="{BB962C8B-B14F-4D97-AF65-F5344CB8AC3E}">
        <p14:creationId xmlns:p14="http://schemas.microsoft.com/office/powerpoint/2010/main" val="40985229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linds(vertical)">
                                      <p:cBhvr>
                                        <p:cTn id="7" dur="500"/>
                                        <p:tgtEl>
                                          <p:spTgt spid="8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blinds(vertical)">
                                      <p:cBhvr>
                                        <p:cTn id="12" dur="500"/>
                                        <p:tgtEl>
                                          <p:spTgt spid="81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8196"/>
                                        </p:tgtEl>
                                        <p:attrNameLst>
                                          <p:attrName>style.visibility</p:attrName>
                                        </p:attrNameLst>
                                      </p:cBhvr>
                                      <p:to>
                                        <p:strVal val="visible"/>
                                      </p:to>
                                    </p:set>
                                    <p:animEffect transition="in" filter="blinds(vertical)">
                                      <p:cBhvr>
                                        <p:cTn id="17" dur="500"/>
                                        <p:tgtEl>
                                          <p:spTgt spid="81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8197"/>
                                        </p:tgtEl>
                                        <p:attrNameLst>
                                          <p:attrName>style.visibility</p:attrName>
                                        </p:attrNameLst>
                                      </p:cBhvr>
                                      <p:to>
                                        <p:strVal val="visible"/>
                                      </p:to>
                                    </p:set>
                                    <p:animEffect transition="in" filter="blinds(vertical)">
                                      <p:cBhvr>
                                        <p:cTn id="22" dur="500"/>
                                        <p:tgtEl>
                                          <p:spTgt spid="81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8198"/>
                                        </p:tgtEl>
                                        <p:attrNameLst>
                                          <p:attrName>style.visibility</p:attrName>
                                        </p:attrNameLst>
                                      </p:cBhvr>
                                      <p:to>
                                        <p:strVal val="visible"/>
                                      </p:to>
                                    </p:set>
                                    <p:animEffect transition="in" filter="blinds(vertical)">
                                      <p:cBhvr>
                                        <p:cTn id="27" dur="500"/>
                                        <p:tgtEl>
                                          <p:spTgt spid="81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8199"/>
                                        </p:tgtEl>
                                        <p:attrNameLst>
                                          <p:attrName>style.visibility</p:attrName>
                                        </p:attrNameLst>
                                      </p:cBhvr>
                                      <p:to>
                                        <p:strVal val="visible"/>
                                      </p:to>
                                    </p:set>
                                    <p:animEffect transition="in" filter="blinds(vertical)">
                                      <p:cBhvr>
                                        <p:cTn id="32" dur="500"/>
                                        <p:tgtEl>
                                          <p:spTgt spid="81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8200"/>
                                        </p:tgtEl>
                                        <p:attrNameLst>
                                          <p:attrName>style.visibility</p:attrName>
                                        </p:attrNameLst>
                                      </p:cBhvr>
                                      <p:to>
                                        <p:strVal val="visible"/>
                                      </p:to>
                                    </p:set>
                                    <p:animEffect transition="in" filter="blinds(vertical)">
                                      <p:cBhvr>
                                        <p:cTn id="37" dur="500"/>
                                        <p:tgtEl>
                                          <p:spTgt spid="8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autoUpdateAnimBg="0"/>
      <p:bldP spid="8196" grpId="0" autoUpdateAnimBg="0"/>
      <p:bldP spid="8197" grpId="0" autoUpdateAnimBg="0"/>
      <p:bldP spid="820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a:extLst>
              <a:ext uri="{FF2B5EF4-FFF2-40B4-BE49-F238E27FC236}">
                <a16:creationId xmlns:a16="http://schemas.microsoft.com/office/drawing/2014/main" id="{F08C2199-AC7E-4773-A746-0CF2F5E3A53F}"/>
              </a:ext>
            </a:extLst>
          </p:cNvPr>
          <p:cNvSpPr txBox="1">
            <a:spLocks noChangeArrowheads="1"/>
          </p:cNvSpPr>
          <p:nvPr/>
        </p:nvSpPr>
        <p:spPr bwMode="auto">
          <a:xfrm>
            <a:off x="381000" y="228600"/>
            <a:ext cx="7543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en-US" sz="3200" u="sng"/>
              <a:t>Confidence Intervals</a:t>
            </a:r>
          </a:p>
        </p:txBody>
      </p:sp>
      <p:sp>
        <p:nvSpPr>
          <p:cNvPr id="9219" name="Text Box 3">
            <a:extLst>
              <a:ext uri="{FF2B5EF4-FFF2-40B4-BE49-F238E27FC236}">
                <a16:creationId xmlns:a16="http://schemas.microsoft.com/office/drawing/2014/main" id="{F2D4F4A6-3949-480A-B81E-591F1208DE75}"/>
              </a:ext>
            </a:extLst>
          </p:cNvPr>
          <p:cNvSpPr txBox="1">
            <a:spLocks noChangeArrowheads="1"/>
          </p:cNvSpPr>
          <p:nvPr/>
        </p:nvSpPr>
        <p:spPr bwMode="auto">
          <a:xfrm>
            <a:off x="457200" y="1143000"/>
            <a:ext cx="82296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en-US" dirty="0"/>
              <a:t>A random sample of size  </a:t>
            </a:r>
            <a:r>
              <a:rPr lang="en-US" altLang="en-US" i="1" dirty="0"/>
              <a:t>n</a:t>
            </a:r>
            <a:r>
              <a:rPr lang="en-US" altLang="en-US" dirty="0"/>
              <a:t>  is to be taken from a population with mean </a:t>
            </a:r>
            <a:r>
              <a:rPr lang="en-US" altLang="en-US" sz="2800" b="0" dirty="0">
                <a:sym typeface="Symbol" panose="05050102010706020507" pitchFamily="18" charset="2"/>
              </a:rPr>
              <a:t></a:t>
            </a:r>
            <a:r>
              <a:rPr lang="en-US" altLang="en-US" b="0" dirty="0">
                <a:sym typeface="Symbol" panose="05050102010706020507" pitchFamily="18" charset="2"/>
              </a:rPr>
              <a:t>  </a:t>
            </a:r>
            <a:r>
              <a:rPr lang="en-US" altLang="en-US" dirty="0">
                <a:sym typeface="Symbol" panose="05050102010706020507" pitchFamily="18" charset="2"/>
              </a:rPr>
              <a:t>and standard deviation </a:t>
            </a:r>
            <a:r>
              <a:rPr lang="en-US" altLang="en-US" sz="2800" b="0" dirty="0">
                <a:sym typeface="Symbol" panose="05050102010706020507" pitchFamily="18" charset="2"/>
              </a:rPr>
              <a:t></a:t>
            </a:r>
            <a:r>
              <a:rPr lang="en-US" altLang="en-US" dirty="0">
                <a:sym typeface="Symbol" panose="05050102010706020507" pitchFamily="18" charset="2"/>
              </a:rPr>
              <a:t> . Assume that the population is normally distributed or the sample size is large  ( n  30 ).  </a:t>
            </a:r>
            <a:endParaRPr lang="en-US" altLang="en-US" dirty="0"/>
          </a:p>
        </p:txBody>
      </p:sp>
      <p:sp>
        <p:nvSpPr>
          <p:cNvPr id="9220" name="Text Box 4">
            <a:extLst>
              <a:ext uri="{FF2B5EF4-FFF2-40B4-BE49-F238E27FC236}">
                <a16:creationId xmlns:a16="http://schemas.microsoft.com/office/drawing/2014/main" id="{B320AB51-F3C9-4F2E-8338-960989F32607}"/>
              </a:ext>
            </a:extLst>
          </p:cNvPr>
          <p:cNvSpPr txBox="1">
            <a:spLocks noChangeArrowheads="1"/>
          </p:cNvSpPr>
          <p:nvPr/>
        </p:nvSpPr>
        <p:spPr bwMode="auto">
          <a:xfrm>
            <a:off x="381000" y="2971800"/>
            <a:ext cx="838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en-US" dirty="0"/>
              <a:t>Determine the probability that the interval</a:t>
            </a:r>
          </a:p>
        </p:txBody>
      </p:sp>
      <p:graphicFrame>
        <p:nvGraphicFramePr>
          <p:cNvPr id="9221" name="Object 5">
            <a:extLst>
              <a:ext uri="{FF2B5EF4-FFF2-40B4-BE49-F238E27FC236}">
                <a16:creationId xmlns:a16="http://schemas.microsoft.com/office/drawing/2014/main" id="{3D569EF3-0E28-4F70-B946-7656DB2EC4FE}"/>
              </a:ext>
            </a:extLst>
          </p:cNvPr>
          <p:cNvGraphicFramePr>
            <a:graphicFrameLocks noChangeAspect="1"/>
          </p:cNvGraphicFramePr>
          <p:nvPr/>
        </p:nvGraphicFramePr>
        <p:xfrm>
          <a:off x="1828800" y="3505200"/>
          <a:ext cx="3270250" cy="1031875"/>
        </p:xfrm>
        <a:graphic>
          <a:graphicData uri="http://schemas.openxmlformats.org/presentationml/2006/ole">
            <mc:AlternateContent xmlns:mc="http://schemas.openxmlformats.org/markup-compatibility/2006">
              <mc:Choice xmlns:v="urn:schemas-microsoft-com:vml" Requires="v">
                <p:oleObj spid="_x0000_s2153" name="Equation" r:id="rId3" imgW="1206500" imgH="381000" progId="Equation.3">
                  <p:embed/>
                </p:oleObj>
              </mc:Choice>
              <mc:Fallback>
                <p:oleObj name="Equation" r:id="rId3" imgW="1206500" imgH="381000" progId="Equation.3">
                  <p:embed/>
                  <p:pic>
                    <p:nvPicPr>
                      <p:cNvPr id="9221" name="Object 5">
                        <a:extLst>
                          <a:ext uri="{FF2B5EF4-FFF2-40B4-BE49-F238E27FC236}">
                            <a16:creationId xmlns:a16="http://schemas.microsoft.com/office/drawing/2014/main" id="{3D569EF3-0E28-4F70-B946-7656DB2EC4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505200"/>
                        <a:ext cx="327025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2" name="Text Box 6">
            <a:extLst>
              <a:ext uri="{FF2B5EF4-FFF2-40B4-BE49-F238E27FC236}">
                <a16:creationId xmlns:a16="http://schemas.microsoft.com/office/drawing/2014/main" id="{42C4D6BB-8114-4058-BB76-A2D627EA5090}"/>
              </a:ext>
            </a:extLst>
          </p:cNvPr>
          <p:cNvSpPr txBox="1">
            <a:spLocks noChangeArrowheads="1"/>
          </p:cNvSpPr>
          <p:nvPr/>
        </p:nvSpPr>
        <p:spPr bwMode="auto">
          <a:xfrm>
            <a:off x="457200" y="4876800"/>
            <a:ext cx="71628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en-US"/>
              <a:t>will contain the population mean </a:t>
            </a:r>
            <a:r>
              <a:rPr lang="en-US" altLang="en-US" sz="2800" b="0">
                <a:sym typeface="Symbol" panose="05050102010706020507" pitchFamily="18" charset="2"/>
              </a:rPr>
              <a:t> , </a:t>
            </a:r>
            <a:r>
              <a:rPr lang="en-US" altLang="en-US">
                <a:sym typeface="Symbol" panose="05050102010706020507" pitchFamily="18" charset="2"/>
              </a:rPr>
              <a:t>and interpret</a:t>
            </a:r>
            <a:r>
              <a:rPr lang="en-US" altLang="en-US" sz="2800" b="0">
                <a:sym typeface="Symbol" panose="05050102010706020507" pitchFamily="18" charset="2"/>
              </a:rPr>
              <a:t> </a:t>
            </a:r>
            <a:r>
              <a:rPr lang="en-US" altLang="en-US">
                <a:sym typeface="Symbol" panose="05050102010706020507" pitchFamily="18" charset="2"/>
              </a:rPr>
              <a:t>the result in terms of percentages.</a:t>
            </a:r>
            <a:endParaRPr lang="en-US" altLang="en-US"/>
          </a:p>
        </p:txBody>
      </p:sp>
      <p:sp>
        <p:nvSpPr>
          <p:cNvPr id="8" name="Footer Placeholder 3">
            <a:extLst>
              <a:ext uri="{FF2B5EF4-FFF2-40B4-BE49-F238E27FC236}">
                <a16:creationId xmlns:a16="http://schemas.microsoft.com/office/drawing/2014/main" id="{A783CC39-3A71-4DF7-A4F4-E4E89B037FC0}"/>
              </a:ext>
            </a:extLst>
          </p:cNvPr>
          <p:cNvSpPr>
            <a:spLocks noGrp="1"/>
          </p:cNvSpPr>
          <p:nvPr>
            <p:ph type="ftr" sz="quarter" idx="11"/>
          </p:nvPr>
        </p:nvSpPr>
        <p:spPr>
          <a:xfrm>
            <a:off x="2611438" y="6575425"/>
            <a:ext cx="3832225" cy="215900"/>
          </a:xfrm>
        </p:spPr>
        <p:txBody>
          <a:bodyPr/>
          <a:lstStyle/>
          <a:p>
            <a:pPr>
              <a:defRPr/>
            </a:pPr>
            <a:r>
              <a:rPr lang="en-AU" dirty="0">
                <a:solidFill>
                  <a:srgbClr val="FFFFFF"/>
                </a:solidFill>
              </a:rPr>
              <a:t>School of Engineering</a:t>
            </a:r>
          </a:p>
        </p:txBody>
      </p:sp>
      <p:sp>
        <p:nvSpPr>
          <p:cNvPr id="9" name="Slide Number Placeholder 4">
            <a:extLst>
              <a:ext uri="{FF2B5EF4-FFF2-40B4-BE49-F238E27FC236}">
                <a16:creationId xmlns:a16="http://schemas.microsoft.com/office/drawing/2014/main" id="{0B43FAC7-C825-436A-B509-CD9AD4D1F12A}"/>
              </a:ext>
            </a:extLst>
          </p:cNvPr>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12</a:t>
            </a:fld>
            <a:endParaRPr lang="en-AU">
              <a:solidFill>
                <a:srgbClr val="FFFFFF"/>
              </a:solidFill>
            </a:endParaRPr>
          </a:p>
        </p:txBody>
      </p:sp>
    </p:spTree>
    <p:extLst>
      <p:ext uri="{BB962C8B-B14F-4D97-AF65-F5344CB8AC3E}">
        <p14:creationId xmlns:p14="http://schemas.microsoft.com/office/powerpoint/2010/main" val="3540441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a16="http://schemas.microsoft.com/office/drawing/2014/main" id="{B6E70640-F6CB-47AB-96FB-9E41302BB3E8}"/>
              </a:ext>
            </a:extLst>
          </p:cNvPr>
          <p:cNvSpPr txBox="1">
            <a:spLocks noChangeArrowheads="1"/>
          </p:cNvSpPr>
          <p:nvPr/>
        </p:nvSpPr>
        <p:spPr bwMode="auto">
          <a:xfrm>
            <a:off x="457200" y="304800"/>
            <a:ext cx="708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en-US" sz="3200" u="sng"/>
              <a:t>Confidence Intervals</a:t>
            </a:r>
            <a:endParaRPr lang="en-US" altLang="en-US" sz="2800" u="sng"/>
          </a:p>
        </p:txBody>
      </p:sp>
      <p:sp>
        <p:nvSpPr>
          <p:cNvPr id="10243" name="Text Box 3">
            <a:extLst>
              <a:ext uri="{FF2B5EF4-FFF2-40B4-BE49-F238E27FC236}">
                <a16:creationId xmlns:a16="http://schemas.microsoft.com/office/drawing/2014/main" id="{1F42E701-8C29-4B43-83BE-155DEAAE0603}"/>
              </a:ext>
            </a:extLst>
          </p:cNvPr>
          <p:cNvSpPr txBox="1">
            <a:spLocks noChangeArrowheads="1"/>
          </p:cNvSpPr>
          <p:nvPr/>
        </p:nvSpPr>
        <p:spPr bwMode="auto">
          <a:xfrm>
            <a:off x="457200" y="1066800"/>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en-US"/>
              <a:t>Using Table D, the probability is approximately 0.9544 that an observed value of        is within 2 standard deviations to either side of the mean.</a:t>
            </a:r>
          </a:p>
        </p:txBody>
      </p:sp>
      <p:graphicFrame>
        <p:nvGraphicFramePr>
          <p:cNvPr id="10244" name="Object 4">
            <a:extLst>
              <a:ext uri="{FF2B5EF4-FFF2-40B4-BE49-F238E27FC236}">
                <a16:creationId xmlns:a16="http://schemas.microsoft.com/office/drawing/2014/main" id="{ACB487CD-1F2A-4C36-8AF1-FD6143F92451}"/>
              </a:ext>
            </a:extLst>
          </p:cNvPr>
          <p:cNvGraphicFramePr>
            <a:graphicFrameLocks noChangeAspect="1"/>
          </p:cNvGraphicFramePr>
          <p:nvPr/>
        </p:nvGraphicFramePr>
        <p:xfrm>
          <a:off x="3352800" y="1447800"/>
          <a:ext cx="341313" cy="457200"/>
        </p:xfrm>
        <a:graphic>
          <a:graphicData uri="http://schemas.openxmlformats.org/presentationml/2006/ole">
            <mc:AlternateContent xmlns:mc="http://schemas.openxmlformats.org/markup-compatibility/2006">
              <mc:Choice xmlns:v="urn:schemas-microsoft-com:vml" Requires="v">
                <p:oleObj spid="_x0000_s3692" name="Equation" r:id="rId4" imgW="114151" imgH="152202" progId="Equation.3">
                  <p:embed/>
                </p:oleObj>
              </mc:Choice>
              <mc:Fallback>
                <p:oleObj name="Equation" r:id="rId4" imgW="114151" imgH="152202" progId="Equation.3">
                  <p:embed/>
                  <p:pic>
                    <p:nvPicPr>
                      <p:cNvPr id="10244" name="Object 4">
                        <a:extLst>
                          <a:ext uri="{FF2B5EF4-FFF2-40B4-BE49-F238E27FC236}">
                            <a16:creationId xmlns:a16="http://schemas.microsoft.com/office/drawing/2014/main" id="{ACB487CD-1F2A-4C36-8AF1-FD6143F924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447800"/>
                        <a:ext cx="3413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5">
            <a:extLst>
              <a:ext uri="{FF2B5EF4-FFF2-40B4-BE49-F238E27FC236}">
                <a16:creationId xmlns:a16="http://schemas.microsoft.com/office/drawing/2014/main" id="{D60FAE61-E385-49B4-89C1-618CADD9F1E7}"/>
              </a:ext>
            </a:extLst>
          </p:cNvPr>
          <p:cNvGraphicFramePr>
            <a:graphicFrameLocks noChangeAspect="1"/>
          </p:cNvGraphicFramePr>
          <p:nvPr/>
        </p:nvGraphicFramePr>
        <p:xfrm>
          <a:off x="990600" y="2224088"/>
          <a:ext cx="6248400" cy="546100"/>
        </p:xfrm>
        <a:graphic>
          <a:graphicData uri="http://schemas.openxmlformats.org/presentationml/2006/ole">
            <mc:AlternateContent xmlns:mc="http://schemas.openxmlformats.org/markup-compatibility/2006">
              <mc:Choice xmlns:v="urn:schemas-microsoft-com:vml" Requires="v">
                <p:oleObj spid="_x0000_s3693" name="Equation" r:id="rId6" imgW="1993900" imgH="190500" progId="Equation.3">
                  <p:embed/>
                </p:oleObj>
              </mc:Choice>
              <mc:Fallback>
                <p:oleObj name="Equation" r:id="rId6" imgW="1993900" imgH="190500" progId="Equation.3">
                  <p:embed/>
                  <p:pic>
                    <p:nvPicPr>
                      <p:cNvPr id="10245" name="Object 5">
                        <a:extLst>
                          <a:ext uri="{FF2B5EF4-FFF2-40B4-BE49-F238E27FC236}">
                            <a16:creationId xmlns:a16="http://schemas.microsoft.com/office/drawing/2014/main" id="{D60FAE61-E385-49B4-89C1-618CADD9F1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0600" y="2224088"/>
                        <a:ext cx="62484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6" name="Text Box 6">
            <a:extLst>
              <a:ext uri="{FF2B5EF4-FFF2-40B4-BE49-F238E27FC236}">
                <a16:creationId xmlns:a16="http://schemas.microsoft.com/office/drawing/2014/main" id="{5296FF4B-75CB-421B-83C9-7A18C94C3884}"/>
              </a:ext>
            </a:extLst>
          </p:cNvPr>
          <p:cNvSpPr txBox="1">
            <a:spLocks noChangeArrowheads="1"/>
          </p:cNvSpPr>
          <p:nvPr/>
        </p:nvSpPr>
        <p:spPr bwMode="auto">
          <a:xfrm>
            <a:off x="457200" y="28194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en-US"/>
              <a:t>since                   and                       we can rewrite this equation </a:t>
            </a:r>
          </a:p>
        </p:txBody>
      </p:sp>
      <p:graphicFrame>
        <p:nvGraphicFramePr>
          <p:cNvPr id="10247" name="Object 7">
            <a:extLst>
              <a:ext uri="{FF2B5EF4-FFF2-40B4-BE49-F238E27FC236}">
                <a16:creationId xmlns:a16="http://schemas.microsoft.com/office/drawing/2014/main" id="{2E6F08AC-A8EB-4C1A-BE82-9EA6A62A7963}"/>
              </a:ext>
            </a:extLst>
          </p:cNvPr>
          <p:cNvGraphicFramePr>
            <a:graphicFrameLocks noChangeAspect="1"/>
          </p:cNvGraphicFramePr>
          <p:nvPr/>
        </p:nvGraphicFramePr>
        <p:xfrm>
          <a:off x="1447800" y="2819400"/>
          <a:ext cx="1066800" cy="484188"/>
        </p:xfrm>
        <a:graphic>
          <a:graphicData uri="http://schemas.openxmlformats.org/presentationml/2006/ole">
            <mc:AlternateContent xmlns:mc="http://schemas.openxmlformats.org/markup-compatibility/2006">
              <mc:Choice xmlns:v="urn:schemas-microsoft-com:vml" Requires="v">
                <p:oleObj spid="_x0000_s3694" name="Equation" r:id="rId8" imgW="419100" imgH="190500" progId="Equation.3">
                  <p:embed/>
                </p:oleObj>
              </mc:Choice>
              <mc:Fallback>
                <p:oleObj name="Equation" r:id="rId8" imgW="419100" imgH="190500" progId="Equation.3">
                  <p:embed/>
                  <p:pic>
                    <p:nvPicPr>
                      <p:cNvPr id="10247" name="Object 7">
                        <a:extLst>
                          <a:ext uri="{FF2B5EF4-FFF2-40B4-BE49-F238E27FC236}">
                            <a16:creationId xmlns:a16="http://schemas.microsoft.com/office/drawing/2014/main" id="{2E6F08AC-A8EB-4C1A-BE82-9EA6A62A796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2819400"/>
                        <a:ext cx="1066800"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8">
            <a:extLst>
              <a:ext uri="{FF2B5EF4-FFF2-40B4-BE49-F238E27FC236}">
                <a16:creationId xmlns:a16="http://schemas.microsoft.com/office/drawing/2014/main" id="{D1D71B7D-8437-448A-A2EF-5DC6DA7B4901}"/>
              </a:ext>
            </a:extLst>
          </p:cNvPr>
          <p:cNvGraphicFramePr>
            <a:graphicFrameLocks noChangeAspect="1"/>
          </p:cNvGraphicFramePr>
          <p:nvPr/>
        </p:nvGraphicFramePr>
        <p:xfrm>
          <a:off x="3200400" y="2743200"/>
          <a:ext cx="1543050" cy="544513"/>
        </p:xfrm>
        <a:graphic>
          <a:graphicData uri="http://schemas.openxmlformats.org/presentationml/2006/ole">
            <mc:AlternateContent xmlns:mc="http://schemas.openxmlformats.org/markup-compatibility/2006">
              <mc:Choice xmlns:v="urn:schemas-microsoft-com:vml" Requires="v">
                <p:oleObj spid="_x0000_s3695" name="Equation" r:id="rId10" imgW="647700" imgH="228600" progId="Equation.3">
                  <p:embed/>
                </p:oleObj>
              </mc:Choice>
              <mc:Fallback>
                <p:oleObj name="Equation" r:id="rId10" imgW="647700" imgH="228600" progId="Equation.3">
                  <p:embed/>
                  <p:pic>
                    <p:nvPicPr>
                      <p:cNvPr id="10248" name="Object 8">
                        <a:extLst>
                          <a:ext uri="{FF2B5EF4-FFF2-40B4-BE49-F238E27FC236}">
                            <a16:creationId xmlns:a16="http://schemas.microsoft.com/office/drawing/2014/main" id="{D1D71B7D-8437-448A-A2EF-5DC6DA7B490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00400" y="2743200"/>
                        <a:ext cx="1543050" cy="54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9">
            <a:extLst>
              <a:ext uri="{FF2B5EF4-FFF2-40B4-BE49-F238E27FC236}">
                <a16:creationId xmlns:a16="http://schemas.microsoft.com/office/drawing/2014/main" id="{B545761A-9578-42A9-B5C0-D11E97A4E6D8}"/>
              </a:ext>
            </a:extLst>
          </p:cNvPr>
          <p:cNvGraphicFramePr>
            <a:graphicFrameLocks noChangeAspect="1"/>
          </p:cNvGraphicFramePr>
          <p:nvPr/>
        </p:nvGraphicFramePr>
        <p:xfrm>
          <a:off x="1066800" y="3352800"/>
          <a:ext cx="5181600" cy="974725"/>
        </p:xfrm>
        <a:graphic>
          <a:graphicData uri="http://schemas.openxmlformats.org/presentationml/2006/ole">
            <mc:AlternateContent xmlns:mc="http://schemas.openxmlformats.org/markup-compatibility/2006">
              <mc:Choice xmlns:v="urn:schemas-microsoft-com:vml" Requires="v">
                <p:oleObj spid="_x0000_s3696" name="Equation" r:id="rId12" imgW="1968500" imgH="381000" progId="Equation.3">
                  <p:embed/>
                </p:oleObj>
              </mc:Choice>
              <mc:Fallback>
                <p:oleObj name="Equation" r:id="rId12" imgW="1968500" imgH="381000" progId="Equation.3">
                  <p:embed/>
                  <p:pic>
                    <p:nvPicPr>
                      <p:cNvPr id="10249" name="Object 9">
                        <a:extLst>
                          <a:ext uri="{FF2B5EF4-FFF2-40B4-BE49-F238E27FC236}">
                            <a16:creationId xmlns:a16="http://schemas.microsoft.com/office/drawing/2014/main" id="{B545761A-9578-42A9-B5C0-D11E97A4E6D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6800" y="3352800"/>
                        <a:ext cx="5181600"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0" name="Text Box 10">
            <a:extLst>
              <a:ext uri="{FF2B5EF4-FFF2-40B4-BE49-F238E27FC236}">
                <a16:creationId xmlns:a16="http://schemas.microsoft.com/office/drawing/2014/main" id="{E65C9863-AFC8-4ACD-ACE9-75F9BF9A97BB}"/>
              </a:ext>
            </a:extLst>
          </p:cNvPr>
          <p:cNvSpPr txBox="1">
            <a:spLocks noChangeArrowheads="1"/>
          </p:cNvSpPr>
          <p:nvPr/>
        </p:nvSpPr>
        <p:spPr bwMode="auto">
          <a:xfrm>
            <a:off x="533400" y="44958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en-US"/>
              <a:t>This can be rewritten as </a:t>
            </a:r>
          </a:p>
        </p:txBody>
      </p:sp>
      <p:graphicFrame>
        <p:nvGraphicFramePr>
          <p:cNvPr id="10251" name="Object 11">
            <a:extLst>
              <a:ext uri="{FF2B5EF4-FFF2-40B4-BE49-F238E27FC236}">
                <a16:creationId xmlns:a16="http://schemas.microsoft.com/office/drawing/2014/main" id="{1D9F8719-C992-4B0A-9319-9522BB21EA5B}"/>
              </a:ext>
            </a:extLst>
          </p:cNvPr>
          <p:cNvGraphicFramePr>
            <a:graphicFrameLocks noChangeAspect="1"/>
          </p:cNvGraphicFramePr>
          <p:nvPr>
            <p:extLst>
              <p:ext uri="{D42A27DB-BD31-4B8C-83A1-F6EECF244321}">
                <p14:modId xmlns:p14="http://schemas.microsoft.com/office/powerpoint/2010/main" val="236566514"/>
              </p:ext>
            </p:extLst>
          </p:nvPr>
        </p:nvGraphicFramePr>
        <p:xfrm>
          <a:off x="946150" y="4893667"/>
          <a:ext cx="6337300" cy="1073150"/>
        </p:xfrm>
        <a:graphic>
          <a:graphicData uri="http://schemas.openxmlformats.org/presentationml/2006/ole">
            <mc:AlternateContent xmlns:mc="http://schemas.openxmlformats.org/markup-compatibility/2006">
              <mc:Choice xmlns:v="urn:schemas-microsoft-com:vml" Requires="v">
                <p:oleObj spid="_x0000_s3697" name="Equation" r:id="rId14" imgW="2323800" imgH="419040" progId="Equation.3">
                  <p:embed/>
                </p:oleObj>
              </mc:Choice>
              <mc:Fallback>
                <p:oleObj name="Equation" r:id="rId14" imgW="2323800" imgH="419040" progId="Equation.3">
                  <p:embed/>
                  <p:pic>
                    <p:nvPicPr>
                      <p:cNvPr id="10251" name="Object 11">
                        <a:extLst>
                          <a:ext uri="{FF2B5EF4-FFF2-40B4-BE49-F238E27FC236}">
                            <a16:creationId xmlns:a16="http://schemas.microsoft.com/office/drawing/2014/main" id="{1D9F8719-C992-4B0A-9319-9522BB21EA5B}"/>
                          </a:ext>
                        </a:extLst>
                      </p:cNvPr>
                      <p:cNvPicPr>
                        <a:picLocks noChangeAspect="1" noChangeArrowheads="1"/>
                      </p:cNvPicPr>
                      <p:nvPr/>
                    </p:nvPicPr>
                    <p:blipFill>
                      <a:blip r:embed="rId15"/>
                      <a:srcRect/>
                      <a:stretch>
                        <a:fillRect/>
                      </a:stretch>
                    </p:blipFill>
                    <p:spPr bwMode="auto">
                      <a:xfrm>
                        <a:off x="946150" y="4893667"/>
                        <a:ext cx="6337300" cy="1073150"/>
                      </a:xfrm>
                      <a:prstGeom prst="rect">
                        <a:avLst/>
                      </a:prstGeom>
                      <a:solidFill>
                        <a:schemeClr val="accent2"/>
                      </a:solidFill>
                      <a:ln>
                        <a:noFill/>
                      </a:ln>
                      <a:effectLst/>
                    </p:spPr>
                  </p:pic>
                </p:oleObj>
              </mc:Fallback>
            </mc:AlternateContent>
          </a:graphicData>
        </a:graphic>
      </p:graphicFrame>
      <p:sp>
        <p:nvSpPr>
          <p:cNvPr id="13" name="Footer Placeholder 3">
            <a:extLst>
              <a:ext uri="{FF2B5EF4-FFF2-40B4-BE49-F238E27FC236}">
                <a16:creationId xmlns:a16="http://schemas.microsoft.com/office/drawing/2014/main" id="{F667D3EB-8340-4BA3-A2F6-D4BCC9F2546B}"/>
              </a:ext>
            </a:extLst>
          </p:cNvPr>
          <p:cNvSpPr>
            <a:spLocks noGrp="1"/>
          </p:cNvSpPr>
          <p:nvPr>
            <p:ph type="ftr" sz="quarter" idx="11"/>
          </p:nvPr>
        </p:nvSpPr>
        <p:spPr>
          <a:xfrm>
            <a:off x="2611438" y="6575425"/>
            <a:ext cx="3832225" cy="215900"/>
          </a:xfrm>
        </p:spPr>
        <p:txBody>
          <a:bodyPr/>
          <a:lstStyle/>
          <a:p>
            <a:pPr>
              <a:defRPr/>
            </a:pPr>
            <a:r>
              <a:rPr lang="en-AU" dirty="0">
                <a:solidFill>
                  <a:srgbClr val="FFFFFF"/>
                </a:solidFill>
              </a:rPr>
              <a:t>School of Engineering</a:t>
            </a:r>
          </a:p>
        </p:txBody>
      </p:sp>
      <p:sp>
        <p:nvSpPr>
          <p:cNvPr id="14" name="Slide Number Placeholder 4">
            <a:extLst>
              <a:ext uri="{FF2B5EF4-FFF2-40B4-BE49-F238E27FC236}">
                <a16:creationId xmlns:a16="http://schemas.microsoft.com/office/drawing/2014/main" id="{899139F9-2B7E-4665-BD00-02B4AD0B2D89}"/>
              </a:ext>
            </a:extLst>
          </p:cNvPr>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13</a:t>
            </a:fld>
            <a:endParaRPr lang="en-AU">
              <a:solidFill>
                <a:srgbClr val="FFFFFF"/>
              </a:solidFill>
            </a:endParaRPr>
          </a:p>
        </p:txBody>
      </p:sp>
    </p:spTree>
    <p:extLst>
      <p:ext uri="{BB962C8B-B14F-4D97-AF65-F5344CB8AC3E}">
        <p14:creationId xmlns:p14="http://schemas.microsoft.com/office/powerpoint/2010/main" val="2379172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3BE039F9-B2D0-4698-BFC8-F66A597F8AEE}"/>
              </a:ext>
            </a:extLst>
          </p:cNvPr>
          <p:cNvSpPr txBox="1">
            <a:spLocks noChangeArrowheads="1"/>
          </p:cNvSpPr>
          <p:nvPr/>
        </p:nvSpPr>
        <p:spPr bwMode="auto">
          <a:xfrm>
            <a:off x="381000" y="228600"/>
            <a:ext cx="7239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en-US" sz="3200" u="sng"/>
              <a:t>Confidence Intervals</a:t>
            </a:r>
            <a:endParaRPr lang="en-US" altLang="en-US" sz="2800" u="sng"/>
          </a:p>
        </p:txBody>
      </p:sp>
      <p:sp>
        <p:nvSpPr>
          <p:cNvPr id="11267" name="Text Box 3">
            <a:extLst>
              <a:ext uri="{FF2B5EF4-FFF2-40B4-BE49-F238E27FC236}">
                <a16:creationId xmlns:a16="http://schemas.microsoft.com/office/drawing/2014/main" id="{6795B3C3-BB4F-442E-BBB5-2AFBFCE55712}"/>
              </a:ext>
            </a:extLst>
          </p:cNvPr>
          <p:cNvSpPr txBox="1">
            <a:spLocks noChangeArrowheads="1"/>
          </p:cNvSpPr>
          <p:nvPr/>
        </p:nvSpPr>
        <p:spPr bwMode="auto">
          <a:xfrm>
            <a:off x="457200" y="9906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en-US"/>
              <a:t>The probability is 0.9544 that the interval from</a:t>
            </a:r>
            <a:endParaRPr lang="en-US" altLang="en-US" b="0"/>
          </a:p>
        </p:txBody>
      </p:sp>
      <p:graphicFrame>
        <p:nvGraphicFramePr>
          <p:cNvPr id="11268" name="Object 4">
            <a:extLst>
              <a:ext uri="{FF2B5EF4-FFF2-40B4-BE49-F238E27FC236}">
                <a16:creationId xmlns:a16="http://schemas.microsoft.com/office/drawing/2014/main" id="{DF744C89-F992-4800-AA95-D3268B5DFDE8}"/>
              </a:ext>
            </a:extLst>
          </p:cNvPr>
          <p:cNvGraphicFramePr>
            <a:graphicFrameLocks noChangeAspect="1"/>
          </p:cNvGraphicFramePr>
          <p:nvPr/>
        </p:nvGraphicFramePr>
        <p:xfrm>
          <a:off x="533400" y="1752600"/>
          <a:ext cx="3124200" cy="1019175"/>
        </p:xfrm>
        <a:graphic>
          <a:graphicData uri="http://schemas.openxmlformats.org/presentationml/2006/ole">
            <mc:AlternateContent xmlns:mc="http://schemas.openxmlformats.org/markup-compatibility/2006">
              <mc:Choice xmlns:v="urn:schemas-microsoft-com:vml" Requires="v">
                <p:oleObj spid="_x0000_s4304" name="Equation" r:id="rId4" imgW="1168400" imgH="381000" progId="Equation.3">
                  <p:embed/>
                </p:oleObj>
              </mc:Choice>
              <mc:Fallback>
                <p:oleObj name="Equation" r:id="rId4" imgW="1168400" imgH="381000" progId="Equation.3">
                  <p:embed/>
                  <p:pic>
                    <p:nvPicPr>
                      <p:cNvPr id="11268" name="Object 4">
                        <a:extLst>
                          <a:ext uri="{FF2B5EF4-FFF2-40B4-BE49-F238E27FC236}">
                            <a16:creationId xmlns:a16="http://schemas.microsoft.com/office/drawing/2014/main" id="{DF744C89-F992-4800-AA95-D3268B5DFD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752600"/>
                        <a:ext cx="3124200"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69" name="Text Box 5">
            <a:extLst>
              <a:ext uri="{FF2B5EF4-FFF2-40B4-BE49-F238E27FC236}">
                <a16:creationId xmlns:a16="http://schemas.microsoft.com/office/drawing/2014/main" id="{EF60329D-9828-4B2B-92B8-59BEEE3A680E}"/>
              </a:ext>
            </a:extLst>
          </p:cNvPr>
          <p:cNvSpPr txBox="1">
            <a:spLocks noChangeArrowheads="1"/>
          </p:cNvSpPr>
          <p:nvPr/>
        </p:nvSpPr>
        <p:spPr bwMode="auto">
          <a:xfrm>
            <a:off x="4114800" y="1905000"/>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en-US"/>
              <a:t>will contain  </a:t>
            </a:r>
            <a:r>
              <a:rPr lang="en-US" altLang="en-US" sz="2800" b="0">
                <a:sym typeface="Symbol" panose="05050102010706020507" pitchFamily="18" charset="2"/>
              </a:rPr>
              <a:t> .</a:t>
            </a:r>
            <a:endParaRPr lang="en-US" altLang="en-US"/>
          </a:p>
        </p:txBody>
      </p:sp>
      <p:sp>
        <p:nvSpPr>
          <p:cNvPr id="11270" name="Text Box 6">
            <a:extLst>
              <a:ext uri="{FF2B5EF4-FFF2-40B4-BE49-F238E27FC236}">
                <a16:creationId xmlns:a16="http://schemas.microsoft.com/office/drawing/2014/main" id="{3543249A-8080-4B19-AA1C-D6E9123F9E79}"/>
              </a:ext>
            </a:extLst>
          </p:cNvPr>
          <p:cNvSpPr txBox="1">
            <a:spLocks noChangeArrowheads="1"/>
          </p:cNvSpPr>
          <p:nvPr/>
        </p:nvSpPr>
        <p:spPr bwMode="auto">
          <a:xfrm>
            <a:off x="533400" y="3048000"/>
            <a:ext cx="78486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defRPr>
            </a:lvl1pPr>
            <a:lvl2pPr marL="742950" indent="-285750">
              <a:defRPr sz="2400" b="1">
                <a:solidFill>
                  <a:schemeClr val="tx1"/>
                </a:solidFill>
                <a:latin typeface="Times New Roman" panose="02020603050405020304" pitchFamily="18" charset="0"/>
              </a:defRPr>
            </a:lvl2pPr>
            <a:lvl3pPr marL="1143000" indent="-228600">
              <a:defRPr sz="2400" b="1">
                <a:solidFill>
                  <a:schemeClr val="tx1"/>
                </a:solidFill>
                <a:latin typeface="Times New Roman" panose="02020603050405020304" pitchFamily="18" charset="0"/>
              </a:defRPr>
            </a:lvl3pPr>
            <a:lvl4pPr marL="1600200" indent="-228600">
              <a:defRPr sz="2400" b="1">
                <a:solidFill>
                  <a:schemeClr val="tx1"/>
                </a:solidFill>
                <a:latin typeface="Times New Roman" panose="02020603050405020304" pitchFamily="18" charset="0"/>
              </a:defRPr>
            </a:lvl4pPr>
            <a:lvl5pPr marL="2057400" indent="-228600">
              <a:defRPr sz="24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defRPr>
            </a:lvl9pPr>
          </a:lstStyle>
          <a:p>
            <a:pPr algn="l">
              <a:spcBef>
                <a:spcPct val="50000"/>
              </a:spcBef>
            </a:pPr>
            <a:r>
              <a:rPr lang="en-US" altLang="en-US" dirty="0"/>
              <a:t>If we take a large number of random samples of size  </a:t>
            </a:r>
            <a:r>
              <a:rPr lang="en-US" altLang="en-US" i="1" dirty="0"/>
              <a:t>n</a:t>
            </a:r>
            <a:r>
              <a:rPr lang="en-US" altLang="en-US" dirty="0"/>
              <a:t>,  then approximately 95.44% of the samples obtained will have the property that the interval with endpoints </a:t>
            </a:r>
          </a:p>
          <a:p>
            <a:pPr algn="l">
              <a:spcBef>
                <a:spcPct val="50000"/>
              </a:spcBef>
            </a:pPr>
            <a:r>
              <a:rPr lang="en-US" altLang="en-US" dirty="0"/>
              <a:t>       </a:t>
            </a:r>
          </a:p>
          <a:p>
            <a:pPr algn="l">
              <a:spcBef>
                <a:spcPct val="50000"/>
              </a:spcBef>
            </a:pPr>
            <a:r>
              <a:rPr lang="en-US" altLang="en-US" dirty="0"/>
              <a:t>contains the population mean </a:t>
            </a:r>
            <a:r>
              <a:rPr lang="en-US" altLang="en-US" sz="2800" b="0" dirty="0">
                <a:sym typeface="Symbol" panose="05050102010706020507" pitchFamily="18" charset="2"/>
              </a:rPr>
              <a:t></a:t>
            </a:r>
            <a:r>
              <a:rPr lang="en-US" altLang="en-US" dirty="0"/>
              <a:t>  .</a:t>
            </a:r>
          </a:p>
        </p:txBody>
      </p:sp>
      <p:graphicFrame>
        <p:nvGraphicFramePr>
          <p:cNvPr id="11271" name="Object 7">
            <a:extLst>
              <a:ext uri="{FF2B5EF4-FFF2-40B4-BE49-F238E27FC236}">
                <a16:creationId xmlns:a16="http://schemas.microsoft.com/office/drawing/2014/main" id="{016145EB-093E-4692-A543-E005AFD54E8D}"/>
              </a:ext>
            </a:extLst>
          </p:cNvPr>
          <p:cNvGraphicFramePr>
            <a:graphicFrameLocks noChangeAspect="1"/>
          </p:cNvGraphicFramePr>
          <p:nvPr/>
        </p:nvGraphicFramePr>
        <p:xfrm>
          <a:off x="2819400" y="4038600"/>
          <a:ext cx="1473200" cy="1104900"/>
        </p:xfrm>
        <a:graphic>
          <a:graphicData uri="http://schemas.openxmlformats.org/presentationml/2006/ole">
            <mc:AlternateContent xmlns:mc="http://schemas.openxmlformats.org/markup-compatibility/2006">
              <mc:Choice xmlns:v="urn:schemas-microsoft-com:vml" Requires="v">
                <p:oleObj spid="_x0000_s4305" name="Equation" r:id="rId6" imgW="508000" imgH="381000" progId="Equation.3">
                  <p:embed/>
                </p:oleObj>
              </mc:Choice>
              <mc:Fallback>
                <p:oleObj name="Equation" r:id="rId6" imgW="508000" imgH="381000" progId="Equation.3">
                  <p:embed/>
                  <p:pic>
                    <p:nvPicPr>
                      <p:cNvPr id="11271" name="Object 7">
                        <a:extLst>
                          <a:ext uri="{FF2B5EF4-FFF2-40B4-BE49-F238E27FC236}">
                            <a16:creationId xmlns:a16="http://schemas.microsoft.com/office/drawing/2014/main" id="{016145EB-093E-4692-A543-E005AFD54E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4038600"/>
                        <a:ext cx="14732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Footer Placeholder 3">
            <a:extLst>
              <a:ext uri="{FF2B5EF4-FFF2-40B4-BE49-F238E27FC236}">
                <a16:creationId xmlns:a16="http://schemas.microsoft.com/office/drawing/2014/main" id="{613FA07D-EC57-480B-B397-CB5A8A791DAE}"/>
              </a:ext>
            </a:extLst>
          </p:cNvPr>
          <p:cNvSpPr>
            <a:spLocks noGrp="1"/>
          </p:cNvSpPr>
          <p:nvPr>
            <p:ph type="ftr" sz="quarter" idx="11"/>
          </p:nvPr>
        </p:nvSpPr>
        <p:spPr>
          <a:xfrm>
            <a:off x="2611438" y="6575425"/>
            <a:ext cx="3832225" cy="215900"/>
          </a:xfrm>
        </p:spPr>
        <p:txBody>
          <a:bodyPr/>
          <a:lstStyle/>
          <a:p>
            <a:pPr>
              <a:defRPr/>
            </a:pPr>
            <a:r>
              <a:rPr lang="en-AU" dirty="0">
                <a:solidFill>
                  <a:srgbClr val="FFFFFF"/>
                </a:solidFill>
              </a:rPr>
              <a:t>School of Engineering</a:t>
            </a:r>
          </a:p>
        </p:txBody>
      </p:sp>
      <p:sp>
        <p:nvSpPr>
          <p:cNvPr id="10" name="Slide Number Placeholder 4">
            <a:extLst>
              <a:ext uri="{FF2B5EF4-FFF2-40B4-BE49-F238E27FC236}">
                <a16:creationId xmlns:a16="http://schemas.microsoft.com/office/drawing/2014/main" id="{D77B7B6E-A688-495B-801D-EF1CA5D45867}"/>
              </a:ext>
            </a:extLst>
          </p:cNvPr>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14</a:t>
            </a:fld>
            <a:endParaRPr lang="en-AU">
              <a:solidFill>
                <a:srgbClr val="FFFFFF"/>
              </a:solidFill>
            </a:endParaRPr>
          </a:p>
        </p:txBody>
      </p:sp>
    </p:spTree>
    <p:extLst>
      <p:ext uri="{BB962C8B-B14F-4D97-AF65-F5344CB8AC3E}">
        <p14:creationId xmlns:p14="http://schemas.microsoft.com/office/powerpoint/2010/main" val="4143045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34082"/>
          </a:xfrm>
          <a:solidFill>
            <a:schemeClr val="accent2"/>
          </a:solidFill>
        </p:spPr>
        <p:txBody>
          <a:bodyPr/>
          <a:lstStyle/>
          <a:p>
            <a:pPr algn="ctr"/>
            <a:r>
              <a:rPr lang="en-AU" sz="3200" dirty="0">
                <a:solidFill>
                  <a:schemeClr val="bg1"/>
                </a:solidFill>
              </a:rPr>
              <a:t>Expected Monetary Value (</a:t>
            </a:r>
            <a:r>
              <a:rPr lang="en-AU" sz="3200" dirty="0" err="1">
                <a:solidFill>
                  <a:schemeClr val="bg1"/>
                </a:solidFill>
              </a:rPr>
              <a:t>EMV</a:t>
            </a:r>
            <a:r>
              <a:rPr lang="en-AU" sz="3200" dirty="0">
                <a:solidFill>
                  <a:schemeClr val="bg1"/>
                </a:solidFill>
              </a:rPr>
              <a:t>) </a:t>
            </a:r>
          </a:p>
        </p:txBody>
      </p:sp>
      <p:sp>
        <p:nvSpPr>
          <p:cNvPr id="6" name="Content Placeholder 5"/>
          <p:cNvSpPr>
            <a:spLocks noGrp="1"/>
          </p:cNvSpPr>
          <p:nvPr>
            <p:ph idx="1"/>
          </p:nvPr>
        </p:nvSpPr>
        <p:spPr>
          <a:xfrm>
            <a:off x="276697" y="1313385"/>
            <a:ext cx="8640960" cy="5544615"/>
          </a:xfrm>
        </p:spPr>
        <p:txBody>
          <a:bodyPr/>
          <a:lstStyle/>
          <a:p>
            <a:pPr>
              <a:spcBef>
                <a:spcPts val="0"/>
              </a:spcBef>
              <a:buFont typeface="Arial" pitchFamily="34" charset="0"/>
              <a:buChar char="•"/>
            </a:pPr>
            <a:r>
              <a:rPr lang="en-AU" sz="2000" dirty="0"/>
              <a:t>The method considers the probability of each possible outcome and determines the average value of all outcomes</a:t>
            </a:r>
          </a:p>
          <a:p>
            <a:r>
              <a:rPr lang="en-AU" sz="2000" dirty="0"/>
              <a:t>To determine the EMV, follow the below steps:</a:t>
            </a:r>
          </a:p>
          <a:p>
            <a:pPr marL="896938" indent="-355600">
              <a:buFont typeface="+mj-lt"/>
              <a:buAutoNum type="arabicPeriod"/>
            </a:pPr>
            <a:r>
              <a:rPr lang="en-AU" sz="2000" dirty="0"/>
              <a:t>Identify the scenarios that could occur</a:t>
            </a:r>
          </a:p>
          <a:p>
            <a:pPr marL="896938" indent="-355600">
              <a:buFont typeface="+mj-lt"/>
              <a:buAutoNum type="arabicPeriod"/>
            </a:pPr>
            <a:r>
              <a:rPr lang="en-AU" sz="2000" dirty="0"/>
              <a:t>Determine the probability of each scenario</a:t>
            </a:r>
          </a:p>
          <a:p>
            <a:pPr marL="896938" indent="-355600">
              <a:buFont typeface="+mj-lt"/>
              <a:buAutoNum type="arabicPeriod"/>
            </a:pPr>
            <a:r>
              <a:rPr lang="en-AU" sz="2000" dirty="0"/>
              <a:t>Determine the monetary value associated with each outcome</a:t>
            </a:r>
          </a:p>
          <a:p>
            <a:pPr marL="896938" indent="-355600">
              <a:buFont typeface="+mj-lt"/>
              <a:buAutoNum type="arabicPeriod"/>
            </a:pPr>
            <a:r>
              <a:rPr lang="en-AU" sz="2000" dirty="0"/>
              <a:t>Multiply the probability times the monetary value of each outcome</a:t>
            </a:r>
          </a:p>
          <a:p>
            <a:pPr marL="896938" indent="-355600">
              <a:buFont typeface="+mj-lt"/>
              <a:buAutoNum type="arabicPeriod"/>
            </a:pPr>
            <a:r>
              <a:rPr lang="en-AU" sz="2000" dirty="0"/>
              <a:t>Sum the outcomes to get the expected monetary value of the risk or decision</a:t>
            </a:r>
          </a:p>
        </p:txBody>
      </p:sp>
      <p:sp>
        <p:nvSpPr>
          <p:cNvPr id="4" name="Footer Placeholder 3"/>
          <p:cNvSpPr>
            <a:spLocks noGrp="1"/>
          </p:cNvSpPr>
          <p:nvPr>
            <p:ph type="ftr" sz="quarter" idx="11"/>
          </p:nvPr>
        </p:nvSpPr>
        <p:spPr/>
        <p:txBody>
          <a:bodyPr/>
          <a:lstStyle/>
          <a:p>
            <a:pPr>
              <a:defRPr/>
            </a:pPr>
            <a:r>
              <a:rPr lang="en-AU" dirty="0">
                <a:solidFill>
                  <a:srgbClr val="FFFFFF"/>
                </a:solidFill>
              </a:rPr>
              <a:t>School of Engineering</a:t>
            </a:r>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15</a:t>
            </a:fld>
            <a:endParaRPr lang="en-AU">
              <a:solidFill>
                <a:srgbClr val="FFFFFF"/>
              </a:solidFill>
            </a:endParaRPr>
          </a:p>
        </p:txBody>
      </p:sp>
    </p:spTree>
    <p:extLst>
      <p:ext uri="{BB962C8B-B14F-4D97-AF65-F5344CB8AC3E}">
        <p14:creationId xmlns:p14="http://schemas.microsoft.com/office/powerpoint/2010/main" val="962847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34082"/>
          </a:xfrm>
          <a:solidFill>
            <a:schemeClr val="accent2"/>
          </a:solidFill>
        </p:spPr>
        <p:txBody>
          <a:bodyPr/>
          <a:lstStyle/>
          <a:p>
            <a:pPr algn="ctr"/>
            <a:r>
              <a:rPr lang="en-AU" sz="3200" dirty="0">
                <a:solidFill>
                  <a:schemeClr val="bg1"/>
                </a:solidFill>
              </a:rPr>
              <a:t>Expected Monetary Value (</a:t>
            </a:r>
            <a:r>
              <a:rPr lang="en-AU" sz="3200" dirty="0" err="1">
                <a:solidFill>
                  <a:schemeClr val="bg1"/>
                </a:solidFill>
              </a:rPr>
              <a:t>EMV</a:t>
            </a:r>
            <a:r>
              <a:rPr lang="en-AU" sz="3200" dirty="0">
                <a:solidFill>
                  <a:schemeClr val="bg1"/>
                </a:solidFill>
              </a:rPr>
              <a:t>)-Examples </a:t>
            </a:r>
          </a:p>
        </p:txBody>
      </p:sp>
      <p:sp>
        <p:nvSpPr>
          <p:cNvPr id="6" name="Content Placeholder 5"/>
          <p:cNvSpPr>
            <a:spLocks noGrp="1"/>
          </p:cNvSpPr>
          <p:nvPr>
            <p:ph idx="1"/>
          </p:nvPr>
        </p:nvSpPr>
        <p:spPr>
          <a:xfrm>
            <a:off x="251520" y="908720"/>
            <a:ext cx="8640960" cy="5544615"/>
          </a:xfrm>
        </p:spPr>
        <p:txBody>
          <a:bodyPr/>
          <a:lstStyle/>
          <a:p>
            <a:pPr marL="0" indent="0">
              <a:spcBef>
                <a:spcPts val="0"/>
              </a:spcBef>
              <a:buNone/>
            </a:pPr>
            <a:r>
              <a:rPr lang="en-AU" sz="2400" dirty="0"/>
              <a:t>Software company is analysing whether they are going to develop software in-house or purchase?</a:t>
            </a:r>
          </a:p>
          <a:p>
            <a:pPr marL="0" indent="0">
              <a:spcBef>
                <a:spcPts val="0"/>
              </a:spcBef>
              <a:buNone/>
            </a:pPr>
            <a:endParaRPr lang="en-AU" sz="2400" dirty="0"/>
          </a:p>
          <a:p>
            <a:pPr marL="0" indent="0">
              <a:spcBef>
                <a:spcPts val="0"/>
              </a:spcBef>
              <a:buNone/>
            </a:pPr>
            <a:r>
              <a:rPr lang="en-AU" sz="2400" dirty="0"/>
              <a:t>To develop software:</a:t>
            </a:r>
          </a:p>
          <a:p>
            <a:pPr marL="0" indent="0">
              <a:spcBef>
                <a:spcPts val="0"/>
              </a:spcBef>
              <a:buNone/>
            </a:pPr>
            <a:endParaRPr lang="en-AU" sz="2400" dirty="0"/>
          </a:p>
          <a:p>
            <a:pPr marL="0" indent="0">
              <a:spcBef>
                <a:spcPts val="0"/>
              </a:spcBef>
              <a:buNone/>
            </a:pPr>
            <a:endParaRPr lang="en-AU" sz="2400" dirty="0"/>
          </a:p>
          <a:p>
            <a:pPr marL="0" indent="0">
              <a:spcBef>
                <a:spcPts val="0"/>
              </a:spcBef>
              <a:buNone/>
            </a:pPr>
            <a:endParaRPr lang="en-AU" sz="2400" dirty="0"/>
          </a:p>
          <a:p>
            <a:pPr marL="0" indent="0">
              <a:spcBef>
                <a:spcPts val="0"/>
              </a:spcBef>
              <a:buNone/>
            </a:pPr>
            <a:endParaRPr lang="en-AU" sz="2400" dirty="0"/>
          </a:p>
          <a:p>
            <a:pPr marL="0" indent="0">
              <a:spcBef>
                <a:spcPts val="0"/>
              </a:spcBef>
              <a:buNone/>
            </a:pPr>
            <a:r>
              <a:rPr lang="en-AU" sz="2400" dirty="0"/>
              <a:t>To purchase software:</a:t>
            </a:r>
          </a:p>
          <a:p>
            <a:pPr marL="0" indent="0">
              <a:spcBef>
                <a:spcPts val="0"/>
              </a:spcBef>
              <a:buNone/>
            </a:pPr>
            <a:endParaRPr lang="en-AU" sz="2400" dirty="0"/>
          </a:p>
          <a:p>
            <a:pPr marL="0" indent="0">
              <a:spcBef>
                <a:spcPts val="0"/>
              </a:spcBef>
              <a:buNone/>
            </a:pPr>
            <a:endParaRPr lang="en-AU" sz="2400" dirty="0"/>
          </a:p>
          <a:p>
            <a:pPr marL="0" indent="0">
              <a:spcBef>
                <a:spcPts val="0"/>
              </a:spcBef>
              <a:buNone/>
            </a:pPr>
            <a:endParaRPr lang="en-AU" sz="2400" dirty="0"/>
          </a:p>
          <a:p>
            <a:pPr marL="0" indent="0">
              <a:spcBef>
                <a:spcPts val="0"/>
              </a:spcBef>
              <a:buNone/>
            </a:pPr>
            <a:endParaRPr lang="en-AU" sz="2400" dirty="0"/>
          </a:p>
          <a:p>
            <a:pPr marL="0" indent="0">
              <a:spcBef>
                <a:spcPts val="0"/>
              </a:spcBef>
              <a:buNone/>
            </a:pPr>
            <a:r>
              <a:rPr lang="en-AU" sz="2400" dirty="0"/>
              <a:t>Based on the analysis, Company will decide to purchase software</a:t>
            </a:r>
          </a:p>
        </p:txBody>
      </p:sp>
      <p:sp>
        <p:nvSpPr>
          <p:cNvPr id="4" name="Footer Placeholder 3"/>
          <p:cNvSpPr>
            <a:spLocks noGrp="1"/>
          </p:cNvSpPr>
          <p:nvPr>
            <p:ph type="ftr" sz="quarter" idx="11"/>
          </p:nvPr>
        </p:nvSpPr>
        <p:spPr/>
        <p:txBody>
          <a:bodyPr/>
          <a:lstStyle/>
          <a:p>
            <a:pPr>
              <a:defRPr/>
            </a:pPr>
            <a:r>
              <a:rPr lang="en-AU" dirty="0">
                <a:solidFill>
                  <a:srgbClr val="FFFFFF"/>
                </a:solidFill>
              </a:rPr>
              <a:t>School of Engineering</a:t>
            </a:r>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16</a:t>
            </a:fld>
            <a:endParaRPr lang="en-AU">
              <a:solidFill>
                <a:srgbClr val="FFFFFF"/>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492896"/>
            <a:ext cx="53911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4293096"/>
            <a:ext cx="437197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4754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34082"/>
          </a:xfrm>
          <a:solidFill>
            <a:schemeClr val="accent2"/>
          </a:solidFill>
        </p:spPr>
        <p:txBody>
          <a:bodyPr/>
          <a:lstStyle/>
          <a:p>
            <a:pPr algn="ctr"/>
            <a:r>
              <a:rPr lang="en-AU" sz="3200" dirty="0">
                <a:solidFill>
                  <a:schemeClr val="bg1"/>
                </a:solidFill>
              </a:rPr>
              <a:t>Here is another example.</a:t>
            </a:r>
          </a:p>
        </p:txBody>
      </p:sp>
      <p:sp>
        <p:nvSpPr>
          <p:cNvPr id="4" name="Footer Placeholder 3"/>
          <p:cNvSpPr>
            <a:spLocks noGrp="1"/>
          </p:cNvSpPr>
          <p:nvPr>
            <p:ph type="ftr" sz="quarter" idx="11"/>
          </p:nvPr>
        </p:nvSpPr>
        <p:spPr/>
        <p:txBody>
          <a:bodyPr/>
          <a:lstStyle/>
          <a:p>
            <a:pPr>
              <a:defRPr/>
            </a:pPr>
            <a:r>
              <a:rPr lang="en-AU" dirty="0">
                <a:solidFill>
                  <a:srgbClr val="FFFFFF"/>
                </a:solidFill>
              </a:rPr>
              <a:t>School of Engineering</a:t>
            </a:r>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17</a:t>
            </a:fld>
            <a:endParaRPr lang="en-AU">
              <a:solidFill>
                <a:srgbClr val="FFFFFF"/>
              </a:solidFill>
            </a:endParaRPr>
          </a:p>
        </p:txBody>
      </p:sp>
      <p:pic>
        <p:nvPicPr>
          <p:cNvPr id="2050" name="Picture 2" descr="http://www.nsr-inc.com/scouting-news/wp-content/uploads/2015/11/Decision-2.jpg"/>
          <p:cNvPicPr>
            <a:picLocks noChangeAspect="1" noChangeArrowheads="1"/>
          </p:cNvPicPr>
          <p:nvPr/>
        </p:nvPicPr>
        <p:blipFill rotWithShape="1">
          <a:blip r:embed="rId3">
            <a:extLst>
              <a:ext uri="{28A0092B-C50C-407E-A947-70E740481C1C}">
                <a14:useLocalDpi xmlns:a14="http://schemas.microsoft.com/office/drawing/2010/main" val="0"/>
              </a:ext>
            </a:extLst>
          </a:blip>
          <a:srcRect l="8467" t="12732" r="3302" b="9282"/>
          <a:stretch/>
        </p:blipFill>
        <p:spPr bwMode="auto">
          <a:xfrm>
            <a:off x="64604" y="2924944"/>
            <a:ext cx="1346448" cy="1123122"/>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4" descr="Image result for produc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AutoShape 6" descr="Image result for produc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10" descr="data:image/jpeg;base64,/9j/4AAQSkZJRgABAQAAAQABAAD/2wCEAAkGBxITEhMTExIVFhUXGB8bGBcYGCAeGhcYHh8YGhkfGx0gHyggGRslHh0aITMhJSorLi4uGh8zODMvNygtLi0BCgoKDg0OGBAQFy0dHR0uKy0tLS0tLS0tLS0rKy0tLSstLS0tLSstLS0rLS0rLS0rLS0tLS0tLSstLS0rLS0rLf/AABEIAMIBAwMBIgACEQEDEQH/xAAcAAACAgMBAQAAAAAAAAAAAAAABgUHAgMEAQj/xABIEAACAQMCBAMFBgMFBQUJAAABAgMABBESIQUGMUETIlEHMmFxkRQjQlKBoXKxwRUzQ2KyJMLR0vBTY5Ki4hYlNHOCk7PD4f/EABcBAQEBAQAAAAAAAAAAAAAAAAABAgP/xAAcEQEBAAMBAAMAAAAAAAAAAAAAAQIRMRIhQVH/2gAMAwEAAhEDEQA/ALxooooCiiigKKKKAooooCiiigKKK8JoPaKgbnm22BKxM1w4yNMA1gFRkhnyI0YDszDrUPxDmO5Kks9vYoCN5TrffJIJOlImGOuJRjcZFXQdJJAoLMQAOpJwAPiaX7jnG33EAe5YY/uQCgycAmViI8Z/zE/DpVcT8xWs7hY47niU+SFc+aJZdtGdWIE2zuiDqCMHGNF9xW/ZhFLdQWOoqyxxA3NynkQAKq+bGkZBXuuM5xV0HbifMVyFLyyw2cOXGUKvIwQlcpJIBGDqGNJRjuMZzSXfcy2gxoWW+uNIwzhnOWKhtKvkoeqhokC/Dc17wnkKWVtYtJpCc4m4hMY8Z1biGPLsDkNpcLg7ZOdnXhvs8ATRPcv4Z6wWy/ZoD0zkIfEPTPv4Jycb03Iie5VvZZYi0mgbjCLqzECBlHLgMXVsg5VcbDG2TNVw8I4Nb2qFLeFIlJyQoxqPqx6sficmu6sqKKKKAooooCiiigKKKKAooooCiiigKKKKAooooCiiigKKK8dgASeg3NB7RVN3HtTigW2eEMWkUG5EzEgZX3tIJYNq7jYqMEe4Q02vPpuIvGiWOCIYDyzuGCn8WFQ6XUDfVrHbbtWvND3UNdcz2qOY1k8WUEAxwgyMpPQPp2iz6uVHxqseLc52xZUmlmvHbH3SeWPodS+GoAlTPQkS+6c+lRH/ALTXspWKGNLcBV0IqlpwoyBpiRWkHX8iZ+FNCyb/AJrnKawIbSMhCGuG1Ppc4yVUhEwN9QdxsdtiKTOK8z28jCJvtN/MwICEZjY6tvuwFjYYxhkQkbZJ81arP2dXlzvKJM42luZNJU5ySkUZdyPg8ifLOKleXPY7CrFrmeRyjYxGdAcFVJ1HGoA5PlB2/Mas0iEu+M38reHJLb2JIOmKJTcXZBJ8hjjzjAOQSBgPkd8d/D+RpZ/ObN5HOR9o4nMc6T0At4ySCBsMsh8oO3QWvwvhNvbLoghjiX0RAufngbn4mu2s7Un2/I5cAXd3LKMY8KHFvDjAGNMfnYbDZnI+FMPCeC21sum3gjiHfQoGfmRuT8TXfRUBRRRQFFFFAUUUUBUR/byPHI0CmQoXXBDKPETIKnyll8wxnTjvuCMy9Ur7QrW6tLqRyZHhnycI2hZO2ggDBnQe6SGLKoGG3CWC3OC8VS5hWVMjOQyn3o3Gzo2OjKcg9u4yMGu6qY5P5mNtMWL+IrqC5RiwlhUYSRM5LTRoACudTIuMF4yBckUqsoZSGVgCCDkEHcEHuCKWDOiiioCiiigKKKKAooooCiiigKjuJcct4DpllUOdxGMtI38Ma5dv0FQ/Nk7a1jUXbkhSI4QVRvMdRd10tjGAQGOARlTnevk4jMS0EIhgJ3MMMZupskE5fQNKZIwdY6PuOrGyCwL/AJpkw3hxLEqkgyXLaQMdSEXJbAydJZDtSZxjmpZFlBnnumCMSkKlIUwjFiSh8yDOrzNIPLvjIrdZckXUzK8kWO+u+k8Zx5tQ0wREJjG3mk/QVIcz8mJFw+5Mk88zLE3hrkpEjkaUxFEBrwSMB9Z+dWaFRXXGsNbhI4oPDwjaEWbDBdBl0HyFtPQ9ds5bZqZeRuTjfQ+JFoYLI33k0xOnzN/gxaXJZdJOuRcnBwQcUtc3allVTGkehMGNECKACV2AGd9OcMW2OdWWIFh+wS9gYzoqDxlXLOM7gsTht9JIyMEb49O+sr8Ia+EezW2iBEju4OMxxgQQnG4ykWC/b+8ZycDJOKa+G8Ngt00QQxxJ+WNQo+gHWuuiuaitFr+P+M/0Fb657L3T/G/+phQdFFFFAUUUUBRRRQFFFFAUUs8lcztffa9UYTwLhoRhidQXG52GCd6ZqArh41wmK6heCZdSOP1B7EZ7iu6ig+euIcLmsZ2tJ2wurXbze4iMSTnIBxG2BqXcI25UglmefZ7zOEf7NKQEZ8KOggmYk+GP+6c5KdQrakzgxim/nDlmK/t2hkADDeN8Z0N647g9x9CCARSbJNBKbe4B8aP7sFyxWVDgBGC5OrSMpJsSAo95UNa6j6JopQ5A5nFxGIpHLSqpKs3WWMHTk9vEU4VwO5Vtg4Ab6zVFFFFAUUUUBRRRQFFFFBhNErqVZQysMFSMgg9QQdiK12dnHEgSKNI0HRUUKo+QGwrfRQFLHtJJ+wOqnDSSwICMZGueJTjO3Qnrt60z0pe0lNcFvCDgy3KKpyRhlDyg5G+QY89unUdRZ0VDxbhFxPes7sGliWNpInBJc6mXSNWFMYEZ1OdCDPuqTpF1+z6EJwywAAGbaInbG5RSf13qlDYFZLySK4USxoQw8jI2mMtK+oA9MaVKjWN8nqTf/BodFvAn5Y0X6KBWskdlFFFYUVz2Pun+N/8AW1dFc3DXDRqwzg5O4I6knod6DporGRsAn0GaVPZbxye94dFcXDBpHZ8kKAMB2UbD4CgbaK5OJXwhTWQT8B8if6VGNxlmLKskAYDOgSB5Md9ht/Ognq55b2NThnUEY2zvvnG3XfB+hpXsuMxy3n2OV5jK0ZlAG0egaRuQQ2rJOw2wK03MCrezqo2EUOO+N587nfuamwyy8XQdAT+w/etcF3NLq0BEUHGTknOAdhsCN/WobNZLxlLdWLPGgJzlyBjbHcj0ptURybxIRC9dYUXRdzLIEHvlGwznJ947n9qYeC8ytPe3VqYCiwrGySEn70ODkgaRgAjT1O4NL3BJLWSO5Nq6sskkhkZWJHjSDLnf+IHA2rvgvmiuI/MAnhnVt2BXPx6U2h0oqGvOZ7WNbZmc6bmRYoSFY6nbYZ28o+JqZqgpL9pfI6cRh1JhbmMHw27OOpjf1UncHsd+hILpRSUfM/ArtrKX8cbLJ3/A6a48gNpYsPMGUDzKxXfIAvvgfM8M8MchIVmYIVB1AORkYI6owwVbuGXodqUPaTyT48c1zAp8ZdXiKvWVeoYf94FJX/MpIwcKKqHgHGDA9rc+MzFJAzqMhiiMGZDqOZNQA0nYAkjbfTvqPqqionlzmS2vkaS2k1qpwSVZT9GAOOvbsalqwoooooCiiigKKKKAooooCkX2pRRyfYopJEjVpnbU+NIKwyhcg7HdgcEEHGMNnSXqq99pIie6tIpZDGhguG1AEkHVbAdASBjVkjsTnbNWdFZtw1JI+IPFK6vkox1uUdSqqqMCcu7SFidZOOwYgmvo1RjavnjgtrazDxIwEk+2IvkBBdJLiIRqVyRFEEwdO2Tjc4IP0RWs0grj4xLot5mBxpjc59MKTXTM5CkhSxHYYyfrtSRzHzM5SSFoSgdWVsnB0sCpxtsd+tYVl7OryVeD2jESTOwbfJZjl5CMk74xgZ7VO3L3aKSiIF/KvmYfUAH5AGkm359uEQoFjbSNmbbA/wA2CAf2qNfnG7uGKi5C7ZIjGMDp1Az+9AwX3Hm3DyH4gn/dFRFhzA1vbiCKUqfEldmVV83iSNIB5gcadWPj8Kh2g1MSzs7Hrvkk/wAzS1bWV6+otEygE4LYXIycYDEZ2xUgfuE3sksjh52kyh95icbj8JO36Vnw/h1rHLH99qlBOldQ64Odhv0z1NLHKET+JOrA6vCIweu5Fd/LvLtyk8MrqqqhJOWGo5BGwGf3oJ3iXG7W3u0DpiZ0x42kZWPrgsMvpz2AqRiANzIUkVlMUJ1LurDVcbD/AI/Cojj/AC1FPOs8s5QKunSMD9dTbftXVwRIo3KwkvH4cYDA6v8AEuMkkbYBzUVPiqz9qPLl1dXMBt4GkAjILbAA6j1LECrMpB9pnN9zYvCkHh/eKxLOpJBBA23A7+lIOnk7l64tLC6jlC63LOoQ6iPIi42HXK9s1P8AFG1RpF5g0kbEOuMjAUnc9zmlr2c8x3E9rdzTP4jx7qMAAAITgADpkU03x1Ik4HnWNiqZ2bUoJGcfAb/tQLE94LiCxiQ4+yXMcy53MiJqJX+Lfr/OrDuOcIRLZRqrN9qd0DZA8NkUMQw65OQMfrVLtazW6ozAFdgShyEPbV0xn16Uw8PvNc1mZGC+BcCXUR1BGhw3/wBO+fhv1zWkXXRWMUgYBlIIO4I6GsqDngHmlH+b/cSvk+6hihCgBy8ZKyKcANgnBUgeXYKCD8+7V9Yx/wB44/yqf9Q/pXzpxTlyVpr6cEDwbuRVTSuGKMSMqSCQw0gEZySQcd9Yhk9knNDwu0c8DRxSkYcknBBK5J9Adj6ZB2CtV3Ug8r8mQvZwuHdQ6xzxED7yBmRC4DtnUCexHzzjNP1SgoooqAooooCiiigKKKKAqtPaDdw/bdMxcCO0DjSB7xlOM58o9z8RAIzsdiLLqqOebyJb67aRJWaOGAwtHjIlTx3yATuR4gyQrEB98KW1axCxyebWdrIjwxMLtchdKuxErS6nAOtvKgABGkbAE43v6qO5Blill4QBnxUcqdiFVEt5+g2yWYglvN28wzpF40z6ka7idUUsxAA7mk7nXi1vPazwqy+I6MqPg+RiMBgQMjHwp0YDG/TvmkP2k8LjSynnt4z46gaFjBIYllU+UDfGSdvSsqQls4I4hHrkb7pUc7As495gTnAJ7EfrXllDHGSYoNyMFmJbI/Xy/tWy74VNGjqJFLMkZD6guGOS64zkEdD865eD2ZiLtLOGLADC6mxjPdsUEiZpyOukeg2/YbUrJzCXJ0g5Bx/Smlr2Psrt+uB9AP61CxXVogISGIZ67aj9WJP0qCS5Uv5GM7E7rESvwPX+lYcD5guZby2R5TpZmyoAAOFY9B1rdyrLBqnZVOkR5Zeoxv0zv67E1J8J5ntzPFBDblfEJGrCqBhS3QZz0oIfn3g1zPeoYYHdRGMsBhQd/wARwM/rTLyZZSQr4cq6XES5GQcZluCNwSOhqE565xuLS4WGIR4KBtTAk53+OO3pUpyRePcoJZmy5QHI8vuy3AGy4yMY2O1RTdmlnm7+zFaKS/8AD1AHww+o7ZGrCr17UzUi+0rlSe+e28IDCB9RLAAatGOu/Y9AaCX5V4nYXCTpaIFjUASER+GG1Bh8CdgdyK77yEAWzL5kjJy2RsugjJPp8agfZ/yjLZLcCR0bxVUAKScY15ySB11D6VMIzx29rGVxqYRupHQFXyP2FBXdrxcKxw4IJbB2IK6mHyIwKkLmFpmiMAUMXCupPRSQCyeunrp6+maxu7iORnhlQFUdlUjAZcHGVPboNjse4rTxyYW8YmXLRggMVG652Godt/0rSLn5X4FJaqVa4MinounAU/Dcmp2kLk/iV2T9nd02yAxGsjTkEDBAI265rq5ou7iGWFfHYq6PkYUDIKY6DPQnv3oGsDDlvzKB9CxH8z9BXz57QCkdxxQLORJ40Z8NWIDo41PtqwSMrnAIwe3mq105iymJE1kjB32I+I/pVUc5PEZ7yJITqmSEq2raIqV77EBsYJ3ztsSMjWNFv+zPikUtjDHHKJGgRY3wCMEAhTuO4GabKqP2Z8X+zcOeURhseJsTuxXU6rqAOBrZ+xxqJ3qzuB8RFxbQTgafGiSTTnONahsZ74zipe0d1FFFQFFFFAUUUUBRRRQFUtzvfxibimuJ2k1jwXBxpC20auRvqIXPmwMYI1H3cXTVE84X6NFxBfBLTNcy6HB3EWv7OWA3LKSrx9hkYx5jq1j0TPIdzHLe2XkYTrC5k8RWDKESONVGpVAXD9FyPiTkm3arDkSZJeJBwhWRbaTxdefF8R5IAA+pVIwEOFGwztgHFWfUyGi8thIuksy/FTg/9fOq29ovDmsraS6MrSIpUFT73mYKPgevwqx78y6fughb0YkfTFVtz7fzeCUvYUEBYe9nQW6qNWeu3TPaoFDizNbrKZl0vGVBUnpqAIyR12IrDlud5/EJi2GnSVU99Wdzn4V33nGXYNM7KuWALaPMSAAOgzsAB+labG7+0aiJXIU4OduvpuagkpIjgg6V2/EwH7bmlGw5Y0A67iPPYKGYfUhcfvTFPaoFYnOQD1PwpF4XxCWVcsxyOuPkPpSB65U4cwM6Ejzx4DA5G+R8/ripPhHKMcM8UrTlnQnSuAoYlSDsSSdiTtUDyrnw7vck+F+v4608s8Mn+220hhkCKWLOVIAyjAbn4kUDNzR/ZKzq97pMwXyqS58u/wCBdj36iu3ly7gch7NFEJQAADQBiSUOcY9cn40uc+cn3V5dJJCIwgjCku+N8t2AJ7+lTvJXB3tFWCRlZhGSSmSPNI7bZAPf0qKaqRvajx27tUg+ytpLlgx0hjsBjGoHFPGaX+b/AOzgsbX4TSCdGvVjO2cBepxjrQLnsl4zdXEtyLmZpCEQgEjC5L5wBsM7fSm60uxLbQSzaQzEYxnAk3C4/wCu9R3JvF+GyyPHYRopC6mKQ6ARkAbkAtuak5bJDAiQEFVdSvmyMBskZ9evWgr2+4NqZ8XH3wdi2oBVZickZHunPTO3yrO4lNsoMnl2AYNjG43Bzsyn6GuPj87iaaZI5BGZWyzIyj8IHUdCQcGuhpFlgEc664mAOM4Kn1VuqnP6HuDWkTljxYRxa0Bj0/kJAwT5tJz13PlJ39a6VufGgtJ/E+8eSRJFB1eGyiTbJ3OdOdx6VGRiGO2YRjWiLkofe2wST1+eRt8q4OE8YWVwqRLFpbO2+ScruAB+eoG4Gq75ysZ3vWEWo64geuBpGxHX1HT1p/U0h+0ESfaYdJfePA0juC2cfHcfL9auPSmDkZXPD7uKQNhZMbMRuqebSynuUAJB3yaaPZ9OpvEcFVX7L4AT+Bw8QX4ANIMfw426J3sud2ivIXJIZVJ33DMzJnPUNjf/APuakuXbWOR4UicQ7+YsxONiQR31asDGR1z2wbei7aK02cbqiq762A3bGM/pk1uqAooooCiiigKKKKAqgOLX+YFjS2Zp2uzLqT3islwJIttOCXyqg5O+Rjy4F93EmlWb0BP0GaoP7biDhca2zGdGRpCh8+wMig4CkFhmUENnAY5BxjeCU9ezqeOS9uWjjCBIIw3UvreScvrJ31ZXoSxG+5qxqQfZlJFJNeyQoETEMYAx+ESOc4A3BkIO22Mdqfqzeq5OIcQjhALnAPwOPqAar32i8ShvIoIlk0+HcJK2VOCqB8qPU5IqzGI74/Wq09qtihfhyxpp8W8jSUoNJMROGBI7bjeoFXmOOC6ecgyhZZRJpRQNOFVcZ3H4c9O/61o4VaJApWOJ2yckyNvn9AorXzRw6dRJHbxyELcOqn1QEqCTsCPj3rHlW0miicTBUYvnDOpOMKPwk981BITXEiqzBI1ABJ8oO3frmoCDmx3XyZ0+g2H0G1MF26FGUzIMgjYMeu3wpaseB28SkfaGY+ojwO3q5NAxcq8QIFzL4agogOBtq9874/nW/hPOM0t1BD4capIWz1LbKzDBzjqPStPKlohFyhlUoyqCw2Kjz9c7D96keF8J4dHPEUmDTgnwwZQSTpOryrsfLmggPaXzLd29ykUExjQxhiAq5zlu5UntU17O7l7iFHnYythjl9zlZTp+m2K3c1cS4XFMPtkaPNpGNURkOnJx2KjfNdfL3E4p9MlpGBHoZQuBGBiQBjgZHqfjUUz0le1HgdxdRQLbwiVlkJILBQAVxnLECnSlT2jcfmsoI5ITGGaTSTICRjSx2367UEZ7NeU7uzneSdYlVo9ICNk51KdxjHY75piPiQ2j9UZZdv4TKo+RBB/elH2dc23d3eGOaVHTwmYKiAAMGjxvjPQnv3p4jv1eGdplBSOV0IAzlUfCnHr0oEfmDibQXc6hsKGUAdsMgYgjoR12rRc+FcQMi4hYqdDLkR6u2QMlBn0z8hW3j9hbm4lWV5tbENqyDpznTgEDKgbYznbrWtuHFbdtDiTSpIZAcjqRlfeH8vjWkZ2Fr4NsRKjEqnnOch8L5tDZwVPwPzqO4Vxa3d9EMHhnKEttkgPHttk/v2rfytxASwEl8nT96n4d9XY/AdqjuG3tgH0wRuHKkh2zjCjV3b0X0qB7jJwM9e+OlJftJY5t+mCH2Kg/k9acIye+x+BzS37QLgpFAwAOmYMM+qgkfptVx6Vh7Jr0+NOGLNriJOepEeNJHx3I/QVLcMsYhIIlcofFw7Oc7Z0se2COvofh3g/ZrxbxL/zqmZI2jIXI8uA3qd9vXvtUzJZoJptEh8R5A2XwF0lsnGAMHQTjO2cZI61cui6+F2zRxqjSGTHRiN8dvnXXUfwOx8GMKJWkX8JbGw+GO1SFQFFFFAUUUUBRRRQRXNlx4djdyflt5G+iMap66vVEvD1W0cNAHEyp1UrG6OvlAwRqywGrUujOc5a0/aKT/Zt2FXUzx6Av5i5CAfqWxVZ8Q4nbtfQFIG8MW7iYZ0qNRjV9ZjDEBdlZCAFLDV1YHeKHj2XSI63skaqIzcBU0EFdKQQAYYAau/mxvTvSj7MnV7aaRAAslzKRgADAIjHTbfRnI69abqzeq4+IcPEv+JIm2PI2P26VWfO3D5oLmyt452c3bsgLkjRpCnJxnV73oOlWTxK4nX+7h17dnUH6MKrXnDix+2WUs0MiTQF2hjJ2kyF1HoSwAGfKR8agS+N8Q8BAzjU3iSRnc4zGzISMHcZU10cuXKTxGRlUeYgfIY9SfjRxU28gUyxrgszjVK4yWYs3ukE7k108KdRGPASFUyegLb9/e61BnxXSIJcY9xv5UicFDMmo5IHfqO3enviN3NHFJJqHlUnAQDp8qXbbmi4lGdZx6ZNIJvliPMF4FGSUAAA3J89ect8CuVvLaVoWVEL6mOBjKMBsTnqR0FdXLN+6xXUpCllVSNsZ9/rjc1nwbm24lu4IWEYR9WrCnOyswwSxxuBQa+fuTbq8uUkh8MKIwpLuRvluwUnvUzyTwaSzWOCRkLBJGyhJG8iHuAe/pS37S+Zbu2uUjgmMaGMEgKh3y3cqT2qV9n15JdRRtO7SMRLlicHyyQ6emNvhRT4DUNzVwa1uo0S6YqivqHnCebBG5PwJqZzSR7XYmayXQhdvFXAC6j0btUHXyvwnhME/+yPG0+kjAnLtp2LeXUR2G+KnJ+GjwbiOM5MjO3mOwdjkjIHTNVV7LLK5W+R5IJVXS41NEyqMr64A61ZMblU4gVOGVnYH0OjUD/KgSec4ZpJ3McMp0BASFODpDBsY6jcVy8JZvC8RWIZSd846fHtUhzhePHNHIrHeBGONvMWIJ279K57XipmRjLGHByCfdfGPzDrse+a0jLl/isdxqcImpvfK4WQ9QC4Gzd9zv8ag7S24ej4imkeXSyrnOM6WG+FA6E9ak+XeGwROzQzEqwA0SAAjBz748rde4Wo+DgFvHcBmvF1iTaPKjJz7vvEn0qB4ikyM4x/11+VQfPZH2QkgHDjBwDpJyMjPwyP1qT4dLqjTr7q52/yg/r17Vyc2qptJdQyBgjr11DHTtTHoX+SuMauIWxaNdiFJXGMkOqnpsAWpl4xY4uLhklXWUxErLhchQF1Nn1GM4A+XWkrl65gW4tSoPleMyNuDpLLq/FgkH/L0+lP/ADJw8m91eJGBoOASckksd9sDBOOvbtWshaPLHDhDEumV3VlBwxBAJ64wNvrUzSvyDw1ktYZGeTW8amSMkaFkwNQAxtg57/WmioCiiigKKKKAooooFL2oTFbA4VnJmg8q+8wE0bkLgg5IU9CPmKr0cQtTxA/cyCE24VsaSNTOG3MJkQ50DGSqgqw/Cgp89p96sUVnq1aTdpq05yAElfOxBwNIJ3GwO460jQyWa315FpkMKxxhYwAV1J4sjh1yAdJY6lBxguSNXmXc4iwvZjg8PjdQoEkkzgKMAB5pWXAGwGCNqaqXvZ6P/dtkcY1Qq2M598auvfrTDWb1Wia6RepH1A/mar/mOTXxvhk4x4MMc2uTI0qWSRQCQSM507fEU+XXDYZN3iRie5UZ+vWqv47weE8bS0ClIPsTTMqsRlw0gBz1HQbdKgROP8GnmjtwFVSqktqkQYY74Pm/lmpTly1MFukbyxBgWJw2rqSeoFLnG+JyxR2xQgNJCrN5QfMQM9RU/wAsymS2jeQ+dtWe34mA/YCoOvivhyQyIZ1AZSCdLEDP6Db9aXbPhVvGuPtYY/CPA/1k1MczKPsk+Oug0n8G9wZ+P8zSCwOVbaNo7lDICjBQWXbA835hgVI8L4Rw+OeJkmDTLnQvjKScqQ3lB38ue1QXAUJtLsAEkgbAZJ69q5uWOGzC+tnMMoRdeWKMFGUcDJIx1xQNHM/9kiUNe+F4ukYD6idO+MKu3r2rbwK7tSY2skBhCSjTGhXza7fVs2n1G9KvtL5eu7m6R4IGkURgEggDOW23I9amvZ5wua2WOOdCj6Z20kg7FrbB8pI9ainmonmjjq2UBndSw1BcA465x2NSoqB544G97atBGyqxZWy2cDByegJoITl72jrd3UVusGkOWBcyZIwjONtAznTjrTgLxHNxGRtHhXz0YMgbbHbBpB5R9nMtpcxXD3EbaCTpVTvlWXqf4vSnmGyYSXLnBWXTjHXZAhz9KBG5rt7czK0kk3hvGNATTpVBjGNS564O571y8OtEVWWKZJAdwG+7cbYxv5T/AOIVjziTpt4ireIkJ1jSTjJUruBj8JqM5cVWDjbYj+taiMOWOET28zNMnhqQVGo+8SVIKkeVhsehrA8oym5MwkjC+LrA3Jxq1emxrPlu+uftDxkt4akhvh+XIzvn5VH8xcCu5rmR0j1KWBU6lA6DtkY3+FQPvDWHhqPygAj5bf0rHj0Qe2mUnA0E5+W4/cUcOPlPrqf/AFtW69h8SKSPbzoy/UEVFVxbW9uvhskzGTO4xsAMk4232A796s7nGydrmArgoRnVrABBwO533yfTcVUdrYufNtpHXzAHBxuATv1HTpVp81xOYbIqrMSqHKKTkaVDZwNtgvXrXTJD17NeHv8AZ1ld5VfXIrRnATCu6qdJGd1CtnO+adarz2YwNIs7eLIpinMegY0ldEbjIIJz58dulWHWQUUUUBRRWp5CPwMflp/qRQbaKi+L3jqgIRxv6rnv/mqCPHJx2f8A8n/NQcvtKvIkm4esrOFaSXOhWZjmJo8BUUsc+Jjb16jrSJA1kDxBGf7uJg0cJDKDoiUDIwJFw2R0CowBAOBpneZuIxzXdvHd3CQobeYa3KKAWe3PXpnyZGN8jsMmlYwW5sb9vEXCPP4SL/ieRY4/P0mA0IwHQgdCxyvScRdvKkHh2Von5YI1+iKKla1W0elFX0UD6DFba5qjbyO6JPhmEjsG1jb44OD9KrLi9xKOKT/co1zHZMzlX+7FvnzYBAOvLelWi/FYQceLF+sgFVbxgM3EeLzr0fhzQwtnyvIyRkKh/EdQx9aBN4pxCzTQJYIz5BpDK7eXt3qU4bdhokMUcaoRlQEIAHy1bVC8xctTzurLoAChfM2KmuFWTRQxRsUyqgE61xkfqKg1cbvnjgkfRE2B7rRqQfnkGoGz4/I6DEcKj0ES4/YVPcetGkgkQNFkgdZFHf1ztUBZcGeNADJBn0Eyn1pA08tcQKQXEuhcrjyqNIP0z611cH5xea5hgMKqJNWW1EkaVZvQelc/LVgXgniLKNRA1AhsbfA/1rv4RycsM8c/jMxjztowDqVl65PrQR/PnOlxZzpFEkRDIGy4YnO/o49K6+TuMzXoSSQqj4mQFF2ADWp6MW33NdPM3JUN7KssksqFV0gIBjue4PrWzgPBIrF44kdmXRM5Z8ZBJth2AGNhUU0gUue0PiEtvYyywvokUphgAcAsoPUEdDTEGrh47YwzwNFcf3Rxqy2noQR5sjG+KCp+S+bb6a9t0luXZC4BXYAgg9cAfCrZt52NzMhPlCoVGBtkb79etLvC+WuEQyxvEyeKGGj/AGgk6u2F17nPbFMwiQSs498qARnsOhx/WlCLzPxObwradW0MyvqC5AyuCvUk+tRNhxiWfPipFIV6F0BP6MMMPrUxzjYaRDH4ypGAwBdCSWbOem2AP5VB8NsDGSUuLaQEf9oUb6MuP3qxGFhxC2Nw6JFJHKzYYo5ZWIB6iQNgfIjtUbzVd3aXDLA82jSpAVNgcbjYH59e9SVvY3aXTyiFWjk0hirqxCqMZAVs529K0czcxXFvKqIihWQMNatnckHuPT0oGPgzZTUc6ts5z1IVzkeuW+dSY32qE5fuWlQSMd20sQOmSkf6jcGpgGoqpYbaQe8rEI2G64DDdgfT41ZnErgjhNoxfBCrpOeuCw2z1ypH0+FI/iXbPcrENS+I4cAL1LOO++SA3TsKsHgZmuOFqsQBZWfRsB7r7dTgDGsb/CumXEMXs2Mk8k4+0OvhCIjG+pXD9c9sqdulWeKrLkngd94pZ8QjQpaRdJLuCfIwRgWAByC2obmrLQHAycnucYz+lZGVFFFAVoZf8rn5N/6q4eKceigcI6XDEjOYraaVcZI3aNGUHbpnPT1qMm5ttj/g3/6Wd0P/ANYoNvNEulEyrdSfe9Mf5vjVf3HMajx2EcrLAA0hBGFU7A7uNW+dh6Vn7SONSTRItnb32d9Ra3uBpG2feX4VV1qL10Yxi6eOTZigkZHAyMEqCGwc/vW5habWFwCf+07iVoNaGKKPS+MSI+uXOhwSELLhc7+90wCRGWfDoWtNXjIGeYo0asollLXJWMzLq1MArbY906Oo1AJvDkvMa7cXWlvxQ+LhsE902OCT8smtgs7/AAFEd6FBBChZsAg6gQMYBDb59d634v6m30Hfe0OyhuZLaTxVaP3n8MlM4U4BGT+IbkYz36U2A18hGxuXdwsU7up+8Gh2YE7jWMEgnrv1p45Q5z4yrwwBZ3ggdFmVLUySJHncP5dQYqD1wTWLhr7Xb6CeBD1VT8wKpbicCNd8yHSuIrdBEMDEbmMDKflORnIq1OJtPHG8haI6QTjS2/8A56qmeZQ9+5Q5vdPibjyBM48PbbOd85rAQubOIyxzlY5CqhQcDHXf4UzcI80ELMcs0akn1JUE17cWtux1NDqPqSP+WtqPEAAI2AAwPMNh/wCGoI3m5QLST9P5ilrhQ+7WnO9hhlQoyPg46SAHb46K0Q8GtwAqrL+sgP8AuUGzg7FbG6IJByNxt2WuLlS5Y8QtgXYjD7Fjj3Hpn4HZrGjIEDKxyQ5B9B+XB6VL29uikMtvErDoQACO2xC5FNiufa6+LuLfH3Q7/Fql/ZUitEFIVlLT5BAIO1n1HQ07SRBzloYmPqwBP1K14luQ6OqIoVWGldgdWjfYf5B9aipcGlz2jjPDbr+Ef6lqZEr/AJV+pr0u52KqaD555TYC8tTt/fxf/kSr0ZsXzf8AyFH0eSpNQ35E+lYvY6iWLYPwFNhA5kx9nUel04+viUr8AALnP5f+FWbxjlSOcqWK5XONUeeuM9GHXArgbkmL8sI/hSRf5TVZUV+13HHfbplSqrjbAcsMNUrzJxOCF0EtuJSVyDpU4Gem/wD1vTDLyLATqKrn1DSZyOmMua5uMcoxShNZc6AQDrOSCc7k5JoOXgN6JVDxxhEIHl6aQDIuwAwd1G22x/SpnNRXC7NYBpQNo0gDJyc6nb/erm4/xqSELoj1dSxZTpA7eYbDvSTao37U4u7oK2gDGpdSqWG2CGKncElt/wA3YZNNns+uR9nKtkFXIwz4PRW7bY3qrbppXkaV1Opjv5ds7AbYx6CpngvMFxApwNSnByRsABjY+mMfSuvmsvofl0hlkVHCsRsQ2SCQQDg5Bx8QaYrcMFAcgt3IGM1VnIXOShW+1GWFumBExBHbpGfjT9y/xjxgEdlMgGSUBCsNtwDkr16ZPzrFmlTNFFFQfMnEuYrwSygXdwAHfAEz7YY471oTmO93/wBruO3+M/8AzV5RQbV5ivM//F3HX/tn/wCNbF41dRgIlzMig7KsjADvsAcDevKKDfFxm5QBUuJlUZ8qyMBvudgfUk1tg5gvNv8Aarj/AO6//Giig3WvF7hSGFxKGc5ciRgXIGAWOfMQNt63rxa4XDLPKC7ZYiRgWI2BY53OABv6UUUGcnGblgwa4mIJ3BkYgj5ZrCRzvufrRRQeH8NYv/Wiig9J836Virnfc/WiigPtTgDDsOn4jXn26XP96/T8x/417RVGn+0ZvL99J1/Ofj8awk4nP5vvpeo/G3w+NFFBrn4rceb7+XoPxt8fjWuXi1x5vv5eg/xG9fnXtFBqfjFzk/7RN7w/xG9PnXO/G7rB/wBpn6H/ABG9fnRRUG+w4vckPm4mPmHWRvh8an5b2XVH94+538x32+dFFUbZrl/EQa2wc5GTvXqyEzEEkjT0zt1r2ioMVQeMRgY09O1ewQq0kisoK7bEZH0oooPYYVMrgqpGBsQMevSvLSzjLyKY00jAC6RgDHQDpivaKDONR4zDG2kbdq9hOmZsbeXttRRQNPDJG8Ndz37/ABNFFFB//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AutoShape 12" descr="data:image/jpeg;base64,/9j/4AAQSkZJRgABAQAAAQABAAD/2wCEAAkGBxITEhMTExIVFhUXGB8bGBcYGCAeGhcYHh8YGhkfGx0gHyggGRslHh0aITMhJSorLi4uGh8zODMvNygtLi0BCgoKDg0OGBAQFy0dHR0uKy0tLS0tLS0tLS0rKy0tLSstLS0tLSstLS0rLS0rLS0rLS0tLS0tLSstLS0rLS0rLf/AABEIAMIBAwMBIgACEQEDEQH/xAAcAAACAgMBAQAAAAAAAAAAAAAABgUHAgMEAQj/xABIEAACAQMCBAMFBgMFBQUJAAABAgMABBESIQUGMUETIlEHMmFxkRQjQlKBoXKxwRUzQ2KyJMLR0vBTY5Ki4hYlNHOCk7PD4f/EABcBAQEBAQAAAAAAAAAAAAAAAAABAgP/xAAcEQEBAAMBAAMAAAAAAAAAAAAAAQIRMRIhQVH/2gAMAwEAAhEDEQA/ALxooooCiiigKKKKAooooCiiigKKK8JoPaKgbnm22BKxM1w4yNMA1gFRkhnyI0YDszDrUPxDmO5Kks9vYoCN5TrffJIJOlImGOuJRjcZFXQdJJAoLMQAOpJwAPiaX7jnG33EAe5YY/uQCgycAmViI8Z/zE/DpVcT8xWs7hY47niU+SFc+aJZdtGdWIE2zuiDqCMHGNF9xW/ZhFLdQWOoqyxxA3NynkQAKq+bGkZBXuuM5xV0HbifMVyFLyyw2cOXGUKvIwQlcpJIBGDqGNJRjuMZzSXfcy2gxoWW+uNIwzhnOWKhtKvkoeqhokC/Dc17wnkKWVtYtJpCc4m4hMY8Z1biGPLsDkNpcLg7ZOdnXhvs8ATRPcv4Z6wWy/ZoD0zkIfEPTPv4Jycb03Iie5VvZZYi0mgbjCLqzECBlHLgMXVsg5VcbDG2TNVw8I4Nb2qFLeFIlJyQoxqPqx6sficmu6sqKKKKAooooCiiigKKKKAooooCiiigKKKKAooooCiiigKKK8dgASeg3NB7RVN3HtTigW2eEMWkUG5EzEgZX3tIJYNq7jYqMEe4Q02vPpuIvGiWOCIYDyzuGCn8WFQ6XUDfVrHbbtWvND3UNdcz2qOY1k8WUEAxwgyMpPQPp2iz6uVHxqseLc52xZUmlmvHbH3SeWPodS+GoAlTPQkS+6c+lRH/ALTXspWKGNLcBV0IqlpwoyBpiRWkHX8iZ+FNCyb/AJrnKawIbSMhCGuG1Ppc4yVUhEwN9QdxsdtiKTOK8z28jCJvtN/MwICEZjY6tvuwFjYYxhkQkbZJ81arP2dXlzvKJM42luZNJU5ySkUZdyPg8ifLOKleXPY7CrFrmeRyjYxGdAcFVJ1HGoA5PlB2/Mas0iEu+M38reHJLb2JIOmKJTcXZBJ8hjjzjAOQSBgPkd8d/D+RpZ/ObN5HOR9o4nMc6T0At4ySCBsMsh8oO3QWvwvhNvbLoghjiX0RAufngbn4mu2s7Un2/I5cAXd3LKMY8KHFvDjAGNMfnYbDZnI+FMPCeC21sum3gjiHfQoGfmRuT8TXfRUBRRRQFFFFAUUUUBUR/byPHI0CmQoXXBDKPETIKnyll8wxnTjvuCMy9Ur7QrW6tLqRyZHhnycI2hZO2ggDBnQe6SGLKoGG3CWC3OC8VS5hWVMjOQyn3o3Gzo2OjKcg9u4yMGu6qY5P5mNtMWL+IrqC5RiwlhUYSRM5LTRoACudTIuMF4yBckUqsoZSGVgCCDkEHcEHuCKWDOiiioCiiigKKKKAooooCiiigKjuJcct4DpllUOdxGMtI38Ma5dv0FQ/Nk7a1jUXbkhSI4QVRvMdRd10tjGAQGOARlTnevk4jMS0EIhgJ3MMMZupskE5fQNKZIwdY6PuOrGyCwL/AJpkw3hxLEqkgyXLaQMdSEXJbAydJZDtSZxjmpZFlBnnumCMSkKlIUwjFiSh8yDOrzNIPLvjIrdZckXUzK8kWO+u+k8Zx5tQ0wREJjG3mk/QVIcz8mJFw+5Mk88zLE3hrkpEjkaUxFEBrwSMB9Z+dWaFRXXGsNbhI4oPDwjaEWbDBdBl0HyFtPQ9ds5bZqZeRuTjfQ+JFoYLI33k0xOnzN/gxaXJZdJOuRcnBwQcUtc3allVTGkehMGNECKACV2AGd9OcMW2OdWWIFh+wS9gYzoqDxlXLOM7gsTht9JIyMEb49O+sr8Ia+EezW2iBEju4OMxxgQQnG4ykWC/b+8ZycDJOKa+G8Ngt00QQxxJ+WNQo+gHWuuiuaitFr+P+M/0Fb657L3T/G/+phQdFFFFAUUUUBRRRQFFFFAUUs8lcztffa9UYTwLhoRhidQXG52GCd6ZqArh41wmK6heCZdSOP1B7EZ7iu6ig+euIcLmsZ2tJ2wurXbze4iMSTnIBxG2BqXcI25UglmefZ7zOEf7NKQEZ8KOggmYk+GP+6c5KdQrakzgxim/nDlmK/t2hkADDeN8Z0N647g9x9CCARSbJNBKbe4B8aP7sFyxWVDgBGC5OrSMpJsSAo95UNa6j6JopQ5A5nFxGIpHLSqpKs3WWMHTk9vEU4VwO5Vtg4Ab6zVFFFFAUUUUBRRRQFFFFBhNErqVZQysMFSMgg9QQdiK12dnHEgSKNI0HRUUKo+QGwrfRQFLHtJJ+wOqnDSSwICMZGueJTjO3Qnrt60z0pe0lNcFvCDgy3KKpyRhlDyg5G+QY89unUdRZ0VDxbhFxPes7sGliWNpInBJc6mXSNWFMYEZ1OdCDPuqTpF1+z6EJwywAAGbaInbG5RSf13qlDYFZLySK4USxoQw8jI2mMtK+oA9MaVKjWN8nqTf/BodFvAn5Y0X6KBWskdlFFFYUVz2Pun+N/8AW1dFc3DXDRqwzg5O4I6knod6DporGRsAn0GaVPZbxye94dFcXDBpHZ8kKAMB2UbD4CgbaK5OJXwhTWQT8B8if6VGNxlmLKskAYDOgSB5Md9ht/Ognq55b2NThnUEY2zvvnG3XfB+hpXsuMxy3n2OV5jK0ZlAG0egaRuQQ2rJOw2wK03MCrezqo2EUOO+N587nfuamwyy8XQdAT+w/etcF3NLq0BEUHGTknOAdhsCN/WobNZLxlLdWLPGgJzlyBjbHcj0ptURybxIRC9dYUXRdzLIEHvlGwznJ947n9qYeC8ytPe3VqYCiwrGySEn70ODkgaRgAjT1O4NL3BJLWSO5Nq6sskkhkZWJHjSDLnf+IHA2rvgvmiuI/MAnhnVt2BXPx6U2h0oqGvOZ7WNbZmc6bmRYoSFY6nbYZ28o+JqZqgpL9pfI6cRh1JhbmMHw27OOpjf1UncHsd+hILpRSUfM/ArtrKX8cbLJ3/A6a48gNpYsPMGUDzKxXfIAvvgfM8M8MchIVmYIVB1AORkYI6owwVbuGXodqUPaTyT48c1zAp8ZdXiKvWVeoYf94FJX/MpIwcKKqHgHGDA9rc+MzFJAzqMhiiMGZDqOZNQA0nYAkjbfTvqPqqionlzmS2vkaS2k1qpwSVZT9GAOOvbsalqwoooooCiiigKKKKAooooCkX2pRRyfYopJEjVpnbU+NIKwyhcg7HdgcEEHGMNnSXqq99pIie6tIpZDGhguG1AEkHVbAdASBjVkjsTnbNWdFZtw1JI+IPFK6vkox1uUdSqqqMCcu7SFidZOOwYgmvo1RjavnjgtrazDxIwEk+2IvkBBdJLiIRqVyRFEEwdO2Tjc4IP0RWs0grj4xLot5mBxpjc59MKTXTM5CkhSxHYYyfrtSRzHzM5SSFoSgdWVsnB0sCpxtsd+tYVl7OryVeD2jESTOwbfJZjl5CMk74xgZ7VO3L3aKSiIF/KvmYfUAH5AGkm359uEQoFjbSNmbbA/wA2CAf2qNfnG7uGKi5C7ZIjGMDp1Az+9AwX3Hm3DyH4gn/dFRFhzA1vbiCKUqfEldmVV83iSNIB5gcadWPj8Kh2g1MSzs7Hrvkk/wAzS1bWV6+otEygE4LYXIycYDEZ2xUgfuE3sksjh52kyh95icbj8JO36Vnw/h1rHLH99qlBOldQ64Odhv0z1NLHKET+JOrA6vCIweu5Fd/LvLtyk8MrqqqhJOWGo5BGwGf3oJ3iXG7W3u0DpiZ0x42kZWPrgsMvpz2AqRiANzIUkVlMUJ1LurDVcbD/AI/Cojj/AC1FPOs8s5QKunSMD9dTbftXVwRIo3KwkvH4cYDA6v8AEuMkkbYBzUVPiqz9qPLl1dXMBt4GkAjILbAA6j1LECrMpB9pnN9zYvCkHh/eKxLOpJBBA23A7+lIOnk7l64tLC6jlC63LOoQ6iPIi42HXK9s1P8AFG1RpF5g0kbEOuMjAUnc9zmlr2c8x3E9rdzTP4jx7qMAAAITgADpkU03x1Ik4HnWNiqZ2bUoJGcfAb/tQLE94LiCxiQ4+yXMcy53MiJqJX+Lfr/OrDuOcIRLZRqrN9qd0DZA8NkUMQw65OQMfrVLtazW6ozAFdgShyEPbV0xn16Uw8PvNc1mZGC+BcCXUR1BGhw3/wBO+fhv1zWkXXRWMUgYBlIIO4I6GsqDngHmlH+b/cSvk+6hihCgBy8ZKyKcANgnBUgeXYKCD8+7V9Yx/wB44/yqf9Q/pXzpxTlyVpr6cEDwbuRVTSuGKMSMqSCQw0gEZySQcd9Yhk9knNDwu0c8DRxSkYcknBBK5J9Adj6ZB2CtV3Ug8r8mQvZwuHdQ6xzxED7yBmRC4DtnUCexHzzjNP1SgoooqAooooCiiigKKKKAqtPaDdw/bdMxcCO0DjSB7xlOM58o9z8RAIzsdiLLqqOebyJb67aRJWaOGAwtHjIlTx3yATuR4gyQrEB98KW1axCxyebWdrIjwxMLtchdKuxErS6nAOtvKgABGkbAE43v6qO5Blill4QBnxUcqdiFVEt5+g2yWYglvN28wzpF40z6ka7idUUsxAA7mk7nXi1vPazwqy+I6MqPg+RiMBgQMjHwp0YDG/TvmkP2k8LjSynnt4z46gaFjBIYllU+UDfGSdvSsqQls4I4hHrkb7pUc7As495gTnAJ7EfrXllDHGSYoNyMFmJbI/Xy/tWy74VNGjqJFLMkZD6guGOS64zkEdD865eD2ZiLtLOGLADC6mxjPdsUEiZpyOukeg2/YbUrJzCXJ0g5Bx/Smlr2Psrt+uB9AP61CxXVogISGIZ67aj9WJP0qCS5Uv5GM7E7rESvwPX+lYcD5guZby2R5TpZmyoAAOFY9B1rdyrLBqnZVOkR5Zeoxv0zv67E1J8J5ntzPFBDblfEJGrCqBhS3QZz0oIfn3g1zPeoYYHdRGMsBhQd/wARwM/rTLyZZSQr4cq6XES5GQcZluCNwSOhqE565xuLS4WGIR4KBtTAk53+OO3pUpyRePcoJZmy5QHI8vuy3AGy4yMY2O1RTdmlnm7+zFaKS/8AD1AHww+o7ZGrCr17UzUi+0rlSe+e28IDCB9RLAAatGOu/Y9AaCX5V4nYXCTpaIFjUASER+GG1Bh8CdgdyK77yEAWzL5kjJy2RsugjJPp8agfZ/yjLZLcCR0bxVUAKScY15ySB11D6VMIzx29rGVxqYRupHQFXyP2FBXdrxcKxw4IJbB2IK6mHyIwKkLmFpmiMAUMXCupPRSQCyeunrp6+maxu7iORnhlQFUdlUjAZcHGVPboNjse4rTxyYW8YmXLRggMVG652Godt/0rSLn5X4FJaqVa4MinounAU/Dcmp2kLk/iV2T9nd02yAxGsjTkEDBAI265rq5ou7iGWFfHYq6PkYUDIKY6DPQnv3oGsDDlvzKB9CxH8z9BXz57QCkdxxQLORJ40Z8NWIDo41PtqwSMrnAIwe3mq105iymJE1kjB32I+I/pVUc5PEZ7yJITqmSEq2raIqV77EBsYJ3ztsSMjWNFv+zPikUtjDHHKJGgRY3wCMEAhTuO4GabKqP2Z8X+zcOeURhseJsTuxXU6rqAOBrZ+xxqJ3qzuB8RFxbQTgafGiSTTnONahsZ74zipe0d1FFFQFFFFAUUUUBRRRQFUtzvfxibimuJ2k1jwXBxpC20auRvqIXPmwMYI1H3cXTVE84X6NFxBfBLTNcy6HB3EWv7OWA3LKSrx9hkYx5jq1j0TPIdzHLe2XkYTrC5k8RWDKESONVGpVAXD9FyPiTkm3arDkSZJeJBwhWRbaTxdefF8R5IAA+pVIwEOFGwztgHFWfUyGi8thIuksy/FTg/9fOq29ovDmsraS6MrSIpUFT73mYKPgevwqx78y6fughb0YkfTFVtz7fzeCUvYUEBYe9nQW6qNWeu3TPaoFDizNbrKZl0vGVBUnpqAIyR12IrDlud5/EJi2GnSVU99Wdzn4V33nGXYNM7KuWALaPMSAAOgzsAB+labG7+0aiJXIU4OduvpuagkpIjgg6V2/EwH7bmlGw5Y0A67iPPYKGYfUhcfvTFPaoFYnOQD1PwpF4XxCWVcsxyOuPkPpSB65U4cwM6Ejzx4DA5G+R8/ripPhHKMcM8UrTlnQnSuAoYlSDsSSdiTtUDyrnw7vck+F+v4608s8Mn+220hhkCKWLOVIAyjAbn4kUDNzR/ZKzq97pMwXyqS58u/wCBdj36iu3ly7gch7NFEJQAADQBiSUOcY9cn40uc+cn3V5dJJCIwgjCku+N8t2AJ7+lTvJXB3tFWCRlZhGSSmSPNI7bZAPf0qKaqRvajx27tUg+ytpLlgx0hjsBjGoHFPGaX+b/AOzgsbX4TSCdGvVjO2cBepxjrQLnsl4zdXEtyLmZpCEQgEjC5L5wBsM7fSm60uxLbQSzaQzEYxnAk3C4/wCu9R3JvF+GyyPHYRopC6mKQ6ARkAbkAtuak5bJDAiQEFVdSvmyMBskZ9evWgr2+4NqZ8XH3wdi2oBVZickZHunPTO3yrO4lNsoMnl2AYNjG43Bzsyn6GuPj87iaaZI5BGZWyzIyj8IHUdCQcGuhpFlgEc664mAOM4Kn1VuqnP6HuDWkTljxYRxa0Bj0/kJAwT5tJz13PlJ39a6VufGgtJ/E+8eSRJFB1eGyiTbJ3OdOdx6VGRiGO2YRjWiLkofe2wST1+eRt8q4OE8YWVwqRLFpbO2+ScruAB+eoG4Gq75ysZ3vWEWo64geuBpGxHX1HT1p/U0h+0ESfaYdJfePA0juC2cfHcfL9auPSmDkZXPD7uKQNhZMbMRuqebSynuUAJB3yaaPZ9OpvEcFVX7L4AT+Bw8QX4ANIMfw426J3sud2ivIXJIZVJ33DMzJnPUNjf/APuakuXbWOR4UicQ7+YsxONiQR31asDGR1z2wbei7aK02cbqiq762A3bGM/pk1uqAooooCiiigKKKKAqgOLX+YFjS2Zp2uzLqT3islwJIttOCXyqg5O+Rjy4F93EmlWb0BP0GaoP7biDhca2zGdGRpCh8+wMig4CkFhmUENnAY5BxjeCU9ezqeOS9uWjjCBIIw3UvreScvrJ31ZXoSxG+5qxqQfZlJFJNeyQoETEMYAx+ESOc4A3BkIO22Mdqfqzeq5OIcQjhALnAPwOPqAar32i8ShvIoIlk0+HcJK2VOCqB8qPU5IqzGI74/Wq09qtihfhyxpp8W8jSUoNJMROGBI7bjeoFXmOOC6ecgyhZZRJpRQNOFVcZ3H4c9O/61o4VaJApWOJ2yckyNvn9AorXzRw6dRJHbxyELcOqn1QEqCTsCPj3rHlW0miicTBUYvnDOpOMKPwk981BITXEiqzBI1ABJ8oO3frmoCDmx3XyZ0+g2H0G1MF26FGUzIMgjYMeu3wpaseB28SkfaGY+ojwO3q5NAxcq8QIFzL4agogOBtq9874/nW/hPOM0t1BD4capIWz1LbKzDBzjqPStPKlohFyhlUoyqCw2Kjz9c7D96keF8J4dHPEUmDTgnwwZQSTpOryrsfLmggPaXzLd29ykUExjQxhiAq5zlu5UntU17O7l7iFHnYythjl9zlZTp+m2K3c1cS4XFMPtkaPNpGNURkOnJx2KjfNdfL3E4p9MlpGBHoZQuBGBiQBjgZHqfjUUz0le1HgdxdRQLbwiVlkJILBQAVxnLECnSlT2jcfmsoI5ITGGaTSTICRjSx2367UEZ7NeU7uzneSdYlVo9ICNk51KdxjHY75piPiQ2j9UZZdv4TKo+RBB/elH2dc23d3eGOaVHTwmYKiAAMGjxvjPQnv3p4jv1eGdplBSOV0IAzlUfCnHr0oEfmDibQXc6hsKGUAdsMgYgjoR12rRc+FcQMi4hYqdDLkR6u2QMlBn0z8hW3j9hbm4lWV5tbENqyDpznTgEDKgbYznbrWtuHFbdtDiTSpIZAcjqRlfeH8vjWkZ2Fr4NsRKjEqnnOch8L5tDZwVPwPzqO4Vxa3d9EMHhnKEttkgPHttk/v2rfytxASwEl8nT96n4d9XY/AdqjuG3tgH0wRuHKkh2zjCjV3b0X0qB7jJwM9e+OlJftJY5t+mCH2Kg/k9acIye+x+BzS37QLgpFAwAOmYMM+qgkfptVx6Vh7Jr0+NOGLNriJOepEeNJHx3I/QVLcMsYhIIlcofFw7Oc7Z0se2COvofh3g/ZrxbxL/zqmZI2jIXI8uA3qd9vXvtUzJZoJptEh8R5A2XwF0lsnGAMHQTjO2cZI61cui6+F2zRxqjSGTHRiN8dvnXXUfwOx8GMKJWkX8JbGw+GO1SFQFFFFAUUUUBRRRQRXNlx4djdyflt5G+iMap66vVEvD1W0cNAHEyp1UrG6OvlAwRqywGrUujOc5a0/aKT/Zt2FXUzx6Av5i5CAfqWxVZ8Q4nbtfQFIG8MW7iYZ0qNRjV9ZjDEBdlZCAFLDV1YHeKHj2XSI63skaqIzcBU0EFdKQQAYYAau/mxvTvSj7MnV7aaRAAslzKRgADAIjHTbfRnI69abqzeq4+IcPEv+JIm2PI2P26VWfO3D5oLmyt452c3bsgLkjRpCnJxnV73oOlWTxK4nX+7h17dnUH6MKrXnDix+2WUs0MiTQF2hjJ2kyF1HoSwAGfKR8agS+N8Q8BAzjU3iSRnc4zGzISMHcZU10cuXKTxGRlUeYgfIY9SfjRxU28gUyxrgszjVK4yWYs3ukE7k108KdRGPASFUyegLb9/e61BnxXSIJcY9xv5UicFDMmo5IHfqO3enviN3NHFJJqHlUnAQDp8qXbbmi4lGdZx6ZNIJvliPMF4FGSUAAA3J89ect8CuVvLaVoWVEL6mOBjKMBsTnqR0FdXLN+6xXUpCllVSNsZ9/rjc1nwbm24lu4IWEYR9WrCnOyswwSxxuBQa+fuTbq8uUkh8MKIwpLuRvluwUnvUzyTwaSzWOCRkLBJGyhJG8iHuAe/pS37S+Zbu2uUjgmMaGMEgKh3y3cqT2qV9n15JdRRtO7SMRLlicHyyQ6emNvhRT4DUNzVwa1uo0S6YqivqHnCebBG5PwJqZzSR7XYmayXQhdvFXAC6j0btUHXyvwnhME/+yPG0+kjAnLtp2LeXUR2G+KnJ+GjwbiOM5MjO3mOwdjkjIHTNVV7LLK5W+R5IJVXS41NEyqMr64A61ZMblU4gVOGVnYH0OjUD/KgSec4ZpJ3McMp0BASFODpDBsY6jcVy8JZvC8RWIZSd846fHtUhzhePHNHIrHeBGONvMWIJ279K57XipmRjLGHByCfdfGPzDrse+a0jLl/isdxqcImpvfK4WQ9QC4Gzd9zv8ag7S24ej4imkeXSyrnOM6WG+FA6E9ak+XeGwROzQzEqwA0SAAjBz748rde4Wo+DgFvHcBmvF1iTaPKjJz7vvEn0qB4ikyM4x/11+VQfPZH2QkgHDjBwDpJyMjPwyP1qT4dLqjTr7q52/yg/r17Vyc2qptJdQyBgjr11DHTtTHoX+SuMauIWxaNdiFJXGMkOqnpsAWpl4xY4uLhklXWUxErLhchQF1Nn1GM4A+XWkrl65gW4tSoPleMyNuDpLLq/FgkH/L0+lP/ADJw8m91eJGBoOASckksd9sDBOOvbtWshaPLHDhDEumV3VlBwxBAJ64wNvrUzSvyDw1ktYZGeTW8amSMkaFkwNQAxtg57/WmioCiiigKKKKAooooFL2oTFbA4VnJmg8q+8wE0bkLgg5IU9CPmKr0cQtTxA/cyCE24VsaSNTOG3MJkQ50DGSqgqw/Cgp89p96sUVnq1aTdpq05yAElfOxBwNIJ3GwO460jQyWa315FpkMKxxhYwAV1J4sjh1yAdJY6lBxguSNXmXc4iwvZjg8PjdQoEkkzgKMAB5pWXAGwGCNqaqXvZ6P/dtkcY1Qq2M598auvfrTDWb1Wia6RepH1A/mar/mOTXxvhk4x4MMc2uTI0qWSRQCQSM507fEU+XXDYZN3iRie5UZ+vWqv47weE8bS0ClIPsTTMqsRlw0gBz1HQbdKgROP8GnmjtwFVSqktqkQYY74Pm/lmpTly1MFukbyxBgWJw2rqSeoFLnG+JyxR2xQgNJCrN5QfMQM9RU/wAsymS2jeQ+dtWe34mA/YCoOvivhyQyIZ1AZSCdLEDP6Db9aXbPhVvGuPtYY/CPA/1k1MczKPsk+Oug0n8G9wZ+P8zSCwOVbaNo7lDICjBQWXbA835hgVI8L4Rw+OeJkmDTLnQvjKScqQ3lB38ue1QXAUJtLsAEkgbAZJ69q5uWOGzC+tnMMoRdeWKMFGUcDJIx1xQNHM/9kiUNe+F4ukYD6idO+MKu3r2rbwK7tSY2skBhCSjTGhXza7fVs2n1G9KvtL5eu7m6R4IGkURgEggDOW23I9amvZ5wua2WOOdCj6Z20kg7FrbB8pI9ainmonmjjq2UBndSw1BcA465x2NSoqB544G97atBGyqxZWy2cDByegJoITl72jrd3UVusGkOWBcyZIwjONtAznTjrTgLxHNxGRtHhXz0YMgbbHbBpB5R9nMtpcxXD3EbaCTpVTvlWXqf4vSnmGyYSXLnBWXTjHXZAhz9KBG5rt7czK0kk3hvGNATTpVBjGNS564O571y8OtEVWWKZJAdwG+7cbYxv5T/AOIVjziTpt4ireIkJ1jSTjJUruBj8JqM5cVWDjbYj+taiMOWOET28zNMnhqQVGo+8SVIKkeVhsehrA8oym5MwkjC+LrA3Jxq1emxrPlu+uftDxkt4akhvh+XIzvn5VH8xcCu5rmR0j1KWBU6lA6DtkY3+FQPvDWHhqPygAj5bf0rHj0Qe2mUnA0E5+W4/cUcOPlPrqf/AFtW69h8SKSPbzoy/UEVFVxbW9uvhskzGTO4xsAMk4232A796s7nGydrmArgoRnVrABBwO533yfTcVUdrYufNtpHXzAHBxuATv1HTpVp81xOYbIqrMSqHKKTkaVDZwNtgvXrXTJD17NeHv8AZ1ld5VfXIrRnATCu6qdJGd1CtnO+adarz2YwNIs7eLIpinMegY0ldEbjIIJz58dulWHWQUUUUBRRWp5CPwMflp/qRQbaKi+L3jqgIRxv6rnv/mqCPHJx2f8A8n/NQcvtKvIkm4esrOFaSXOhWZjmJo8BUUsc+Jjb16jrSJA1kDxBGf7uJg0cJDKDoiUDIwJFw2R0CowBAOBpneZuIxzXdvHd3CQobeYa3KKAWe3PXpnyZGN8jsMmlYwW5sb9vEXCPP4SL/ieRY4/P0mA0IwHQgdCxyvScRdvKkHh2Von5YI1+iKKla1W0elFX0UD6DFba5qjbyO6JPhmEjsG1jb44OD9KrLi9xKOKT/co1zHZMzlX+7FvnzYBAOvLelWi/FYQceLF+sgFVbxgM3EeLzr0fhzQwtnyvIyRkKh/EdQx9aBN4pxCzTQJYIz5BpDK7eXt3qU4bdhokMUcaoRlQEIAHy1bVC8xctTzurLoAChfM2KmuFWTRQxRsUyqgE61xkfqKg1cbvnjgkfRE2B7rRqQfnkGoGz4/I6DEcKj0ES4/YVPcetGkgkQNFkgdZFHf1ztUBZcGeNADJBn0Eyn1pA08tcQKQXEuhcrjyqNIP0z611cH5xea5hgMKqJNWW1EkaVZvQelc/LVgXgniLKNRA1AhsbfA/1rv4RycsM8c/jMxjztowDqVl65PrQR/PnOlxZzpFEkRDIGy4YnO/o49K6+TuMzXoSSQqj4mQFF2ADWp6MW33NdPM3JUN7KssksqFV0gIBjue4PrWzgPBIrF44kdmXRM5Z8ZBJth2AGNhUU0gUue0PiEtvYyywvokUphgAcAsoPUEdDTEGrh47YwzwNFcf3Rxqy2noQR5sjG+KCp+S+bb6a9t0luXZC4BXYAgg9cAfCrZt52NzMhPlCoVGBtkb79etLvC+WuEQyxvEyeKGGj/AGgk6u2F17nPbFMwiQSs498qARnsOhx/WlCLzPxObwradW0MyvqC5AyuCvUk+tRNhxiWfPipFIV6F0BP6MMMPrUxzjYaRDH4ypGAwBdCSWbOem2AP5VB8NsDGSUuLaQEf9oUb6MuP3qxGFhxC2Nw6JFJHKzYYo5ZWIB6iQNgfIjtUbzVd3aXDLA82jSpAVNgcbjYH59e9SVvY3aXTyiFWjk0hirqxCqMZAVs529K0czcxXFvKqIihWQMNatnckHuPT0oGPgzZTUc6ts5z1IVzkeuW+dSY32qE5fuWlQSMd20sQOmSkf6jcGpgGoqpYbaQe8rEI2G64DDdgfT41ZnErgjhNoxfBCrpOeuCw2z1ypH0+FI/iXbPcrENS+I4cAL1LOO++SA3TsKsHgZmuOFqsQBZWfRsB7r7dTgDGsb/CumXEMXs2Mk8k4+0OvhCIjG+pXD9c9sqdulWeKrLkngd94pZ8QjQpaRdJLuCfIwRgWAByC2obmrLQHAycnucYz+lZGVFFFAVoZf8rn5N/6q4eKceigcI6XDEjOYraaVcZI3aNGUHbpnPT1qMm5ttj/g3/6Wd0P/ANYoNvNEulEyrdSfe9Mf5vjVf3HMajx2EcrLAA0hBGFU7A7uNW+dh6Vn7SONSTRItnb32d9Ra3uBpG2feX4VV1qL10Yxi6eOTZigkZHAyMEqCGwc/vW5habWFwCf+07iVoNaGKKPS+MSI+uXOhwSELLhc7+90wCRGWfDoWtNXjIGeYo0asollLXJWMzLq1MArbY906Oo1AJvDkvMa7cXWlvxQ+LhsE902OCT8smtgs7/AAFEd6FBBChZsAg6gQMYBDb59d634v6m30Hfe0OyhuZLaTxVaP3n8MlM4U4BGT+IbkYz36U2A18hGxuXdwsU7up+8Gh2YE7jWMEgnrv1p45Q5z4yrwwBZ3ggdFmVLUySJHncP5dQYqD1wTWLhr7Xb6CeBD1VT8wKpbicCNd8yHSuIrdBEMDEbmMDKflORnIq1OJtPHG8haI6QTjS2/8A56qmeZQ9+5Q5vdPibjyBM48PbbOd85rAQubOIyxzlY5CqhQcDHXf4UzcI80ELMcs0akn1JUE17cWtux1NDqPqSP+WtqPEAAI2AAwPMNh/wCGoI3m5QLST9P5ilrhQ+7WnO9hhlQoyPg46SAHb46K0Q8GtwAqrL+sgP8AuUGzg7FbG6IJByNxt2WuLlS5Y8QtgXYjD7Fjj3Hpn4HZrGjIEDKxyQ5B9B+XB6VL29uikMtvErDoQACO2xC5FNiufa6+LuLfH3Q7/Fql/ZUitEFIVlLT5BAIO1n1HQ07SRBzloYmPqwBP1K14luQ6OqIoVWGldgdWjfYf5B9aipcGlz2jjPDbr+Ef6lqZEr/AJV+pr0u52KqaD555TYC8tTt/fxf/kSr0ZsXzf8AyFH0eSpNQ35E+lYvY6iWLYPwFNhA5kx9nUel04+viUr8AALnP5f+FWbxjlSOcqWK5XONUeeuM9GHXArgbkmL8sI/hSRf5TVZUV+13HHfbplSqrjbAcsMNUrzJxOCF0EtuJSVyDpU4Gem/wD1vTDLyLATqKrn1DSZyOmMua5uMcoxShNZc6AQDrOSCc7k5JoOXgN6JVDxxhEIHl6aQDIuwAwd1G22x/SpnNRXC7NYBpQNo0gDJyc6nb/erm4/xqSELoj1dSxZTpA7eYbDvSTao37U4u7oK2gDGpdSqWG2CGKncElt/wA3YZNNns+uR9nKtkFXIwz4PRW7bY3qrbppXkaV1Opjv5ds7AbYx6CpngvMFxApwNSnByRsABjY+mMfSuvmsvofl0hlkVHCsRsQ2SCQQDg5Bx8QaYrcMFAcgt3IGM1VnIXOShW+1GWFumBExBHbpGfjT9y/xjxgEdlMgGSUBCsNtwDkr16ZPzrFmlTNFFFQfMnEuYrwSygXdwAHfAEz7YY471oTmO93/wBruO3+M/8AzV5RQbV5ivM//F3HX/tn/wCNbF41dRgIlzMig7KsjADvsAcDevKKDfFxm5QBUuJlUZ8qyMBvudgfUk1tg5gvNv8Aarj/AO6//Giig3WvF7hSGFxKGc5ciRgXIGAWOfMQNt63rxa4XDLPKC7ZYiRgWI2BY53OABv6UUUGcnGblgwa4mIJ3BkYgj5ZrCRzvufrRRQeH8NYv/Wiig9J836Virnfc/WiigPtTgDDsOn4jXn26XP96/T8x/417RVGn+0ZvL99J1/Ofj8awk4nP5vvpeo/G3w+NFFBrn4rceb7+XoPxt8fjWuXi1x5vv5eg/xG9fnXtFBqfjFzk/7RN7w/xG9PnXO/G7rB/wBpn6H/ABG9fnRRUG+w4vckPm4mPmHWRvh8an5b2XVH94+538x32+dFFUbZrl/EQa2wc5GTvXqyEzEEkjT0zt1r2ioMVQeMRgY09O1ewQq0kisoK7bEZH0oooPYYVMrgqpGBsQMevSvLSzjLyKY00jAC6RgDHQDpivaKDONR4zDG2kbdq9hOmZsbeXttRRQNPDJG8Ndz37/ABNFFFB//9k="/>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1" name="AutoShape 14" descr="data:image/jpeg;base64,/9j/4AAQSkZJRgABAQAAAQABAAD/2wCEAAkGBxMSEhUTEhIVFhUVGBoYFhcWFxgXFxodHRcXGhcXHRoaHSggGBolHxgdITEhJSkrLi4uGB81ODMtNygtLisBCgoKDg0OGhAQGismICU3LS0vNS8tNTIvLS0yMi0tKy0tNi0rLy4wNS0tLS0tLS0uNy4tLS0vLS0tLS0tLTUtLf/AABEIALkBEQMBIgACEQEDEQH/xAAcAAEAAgMBAQEAAAAAAAAAAAAABQYDBAcCAQj/xABGEAABAwIDBQUEBwYEBQUBAAABAAIRAyEEEjEFBkFRYRMiMnGBQpGhsQcjUmLB0fAUM3KCkuEkorLxFVNjc8IWQ0SDkwj/xAAZAQEAAwEBAAAAAAAAAAAAAAAAAQIDBAX/xAAsEQEBAAECAwUIAwEAAAAAAAAAAQIDERIhMQRBUXHwEyIyYYGRscEkQtEU/9oADAMBAAIRAxEAPwDuKIiAiIgIiICLVpbRpOqvotqNNWmGuewEZmh3hJHCYW0gIiICIiAiIgIiICIiAiIgIsOJxLKYzVHtY2QJcQBJIDRJ4kkD1WZAREQEREBERAREQEREBERAREQEREBERAWHGYgU2Oe7RoJganoOp09VmUZjPrazKXssirU5WJFJp/mBf/8AUOaCj1dlVBjnPnLUeWh9Vh7zTlpPc0cw3tTE+yOMK94fFOaezq+Lg/2X9eh5jh5QTVdrUJxFZ+cgGqCAJNxQbTmOIzZJ0HUK40wKtMEizgD5SJ965dCTHPOftpnzkrZRRlOo+kcru80+E/rj09RxiQpVA4SDIXUze0REBERAREQEREBYMViRTEn0A1J5ALzi8W1gMkTE/wBzyCjsO5znzY1CJl3hYDoYHE8GjkZPEhXt9dnVawaXukEZuyJ7rMhDg4R4nyLza0edr2TWMZHGXMAh32mHwP8AwPVpUFvGwdo3tC52UeKQILm1BAAA1jzgFZsDj2dlSe096g3K7WHsb3agnn3cwHNoHErn0tvaZ3yXy+GLOi803hwDmkEEAgjQg6Fel0KCIiAiIgIiICIiAiIgIiICIiAiIgKrUn4mnicVk+sBex0ENBaDSYGgEXLe6eBMyrSoo93G/wDdo/Gm/wDKr8FTUw4ptvZ5Jl2U3EbaqsqVu0oZSKhLHSeIpVO80wdWRyhw8lP7vbzUDTFMuLSyWwQB7RygAa2jQacli3hwwNVwLZGanU/qp1aJP+Vtlq7sbOZVa5j83gpuj2JhzD3XDK7wDVupIvqeCzWw1vdsu/i3924c4t3bU6gIBa4cRN/zBWq5jqZsddCdD0dyPXio2puwRBpvFrxJZ8paPRi1n0cXRbdzi0C8jM23AZZ4cSxbf9Gpj8eH2U4Mb0qz4fEB1tHDUH9XCzqgYLeq+Wo1xv3XNGbLbTMwkkdC0ceinMDvVTdZ8g8OvprPop0+26OfSoy0sp3LBVqhupWB+K0DbuOg4W1JPAKC2ni3VHhzTDAOOsyZPyWsNpMZJdUZJjiLAeEc7XPmSupRZTWykBziSeAEDy0/FZ2VJ1EKvYLbTXAXD234X4g+fwWd+1Q0dwQ25Id+EGyCeWricTqG6jVx0b+buigMVt15OSk1wni4H4A971AdbztFY9uMc5jYDGm7R/MxpJB6vF8pOtly5dsx6YS5eTSaV77skd5a/Z0Q4G5qNzCRmAM993WQB00Ch8BvIWs7rS9zjmcRwnraYADRpYBbW0sFRbTe1z8z8pAAGcNdlI1dJaJ4SB0XIsHvLUBy1HFr2d1w4AixGUWjyT+Rn4Yz71HuT5r7tfbFWtVzOyiCGjLcWtfnrodDMar1s3FAYeq2s6qW0xVLQT3XXcbzzN4jmqnRx5yhxPGZ4Sczj62WzgtsN7BznkSe42bjO/23dG5gfNw4gEZaGjjlcuO2r55WbbOrbL2zkaxuTuBoAgiRAi1h7lYcPiGvEtMj9e5cywu0ATAJeSbc3Enl1J0UlszH1AS6cnTU+pmPRegwdARQuz9vMfAfY8+H9vkplrp0QfUREBERAREQEREBERAREQEREBV7eeu6lVwVUGG/tHZVP4ajHtH+cMVhUDv1hy/A1i0d6mBVb/FScKg/0psMe8zO8Da9Mm9hNOrSqCTwtm+K091nZazm30qjhEioHt4C5a+eqktrEVqVB4PdefeKtGoxv+Z7VXdhV/8AE0yNHOaSQYaA+g4QGzF3sFokfLk1Ztq45fRrh8NixbU226nVNNrRYAyeM9FG1ts1jo6PIBaX0hYh1CpTqNAIe0tMzq0yPeHfBUyrvJW+4PQ/iV1smbG4ysKhmnUcTF25bgBzRc6Hh6I3EYlwgYZ7h/1KjT+CjDt2sTZ4B6Bs6kjh1KxYzb1ZvjrVBeLSLwDHdHIj3qLpYZznhKjis/tsm2YPGOAHZUmgaZnPdHkJhejsysP3mKpU+jWsaffqqjW2/OrqrvMn/wAitOptocGe8/kFpJcZtJIrdr1romAxmHw4ObEuquJ1OZ/oDEAL1X3vpjwMefOAPmVzN+1qh0geQ/Na5xNVwu4++P8ATCngtqOOScnbd2tt9pSk0wAHmACJtFzYTqfgpbF4kGpTIdmnmdPr8N6+hXEtj701MMAxwlg0P91am7cfUfTcx7WAgXcCTZzXxyA7g+PRYZXgnT7NpzdZ2hsyliGkOGvFpg/3XGN9PooxLS6tRd2wnRgioB1aTf0krpWB24DF1M4faYcrbo2fnQuqUaJDwczWQ4EXtTuDOgm0ayoejtEOaGgxDmmDpYgz08K7NtnAUMQanbAFuaoTqHC+Id4gNDA0nhPFc93g+jp9N1MYV/amqHEMMNeMrQXXkNPLgubs3S35tNTuetj7wCmS5xLTEN6F0guHpIn7yt272N7Z4aHETqZ0A1I5FcixFGtQd2dam5pHsvBafMT81M7vbwGk43In3i/xC6mT9KYBlLLAaL9BfkTzPyW9hqAYIEx5krle7m9YIEuv8D+SvGztvNdab/Dynh/dBY0UDiN6MNTDw+rL6cB7GNcXFzvC1oGribAAys7dosfBYXtcYGUjUxpBtbiQR5oJdFjp1LAkR0Me61vivYKD6iIgIiICIiAiIgIiICwYxhcxzQ0OzAggmAQbG8H5LMSoTau8dGgcrnjNyuT07ov6mB1QQe7uOB2c2k/MKmFOVzTqRhq4BIOjhDBMaTeJWhVIp4hpJAyvABeIgU8Vl7trnK+BB8+nrC1GVDiWQ+KlQ1WgkNANSnkcREuElr5GaCDB1KjcdiKjiH5gC8cGud48O2oQBm1zNtbWT5c3aP65NNPvic+lvDg4eg+D3KwuOAcx4J98Lmz2NjxOPo4LpO/o7TZz353vI7GoODY7Rk2aANCdZNly44x3Aj4fkV6fZ85JZ6/McetOc9fps4ZoeGtcwvA5BpNuRnT1WpvTh2tFqLmd5usTBaYBg8S0n3phdoFhgucIPAX98LBvHtGm8SH1J7l3unQvzW8nCLcXc1HDp4z3ZJ9Ib5W87+UCXDg33rzVqEcAFOs3cBu57jN7GAtylsCkIlgJsO9fQdVnc15pqr2tpzcYgDoDw817oUXuH7t5taxAngLq7UdnNbo0DyEfJbLMMNVW51aYRSKOyMUSCKYyWkOc31tKk8Psyu32mNBmGkkiD6WVppAXHJKmUXJA8yqVeMGz31meJw+J4BTOF2u9mp/XNQFTbmGaQ3tmFxMAAyfgo7/1dQcYYHuniRlHxuo2E1W2qS0946O482VBp/OpjD4tr8RTqaFlN4j+J1O/uadFznG4/K1x0GYiJMC8R7lK7A243tC8mQ1skeRcQufQm2N82ud5ujVzQxQNKtSZUYNS4AwenEHqFUNs/RbSeCcJULOIZVkt9H+IesrY2btebkiSSTFhJufTgrRsfGNe4Bz8o68egJtK3UcZ2hsjG4E/WU3Bv2tWn+YW9LFbuxN66gr0h2jmsbOYc7aGfIL9EYOk1rS0w5p5iTHIjj+rKubc+jPZuLJcKXY1P+ZQOS/VngJ82qd1XNcLtSjh8X21UPLPYIOYuLy51R5vqLME6STqZW7tbfOvj6lOnSBY0ECnTYYJPAkiL/AfFed4/ogxzO9hqzMQ1ujXfVVPichPq1RG6+ErYGu52LoVKLmiG9o0gX1LXeF1hEgnUqR27AVH0aTO3rCtUykuLoaBAEumwaxo1cRJnmYUdW2vXqEdm5zQ8E04YDVePttpuIZSp/fqzKp1XeIVXQRmaMjnM/5jyf8AD4f+EeN3CXcltbX3mp4WhUq1frSXZSAYOJrDVpPs4anpAsbi/tBZ9m7wVaEnFPbUof8AOkBzDeczhTZSqDT93JHXhbcNiWVGh9NzXtdcOaQ4HyI1X5L21tLEY6r2uJqF7tGg2YwfZY0WY3p75XVP/wCfKtRpxdEk9kOze1vBrjnDiOUwJ/hQdlREQEREBERARFUfpK3gdhcNlpGK1cljCNWiJfU9BAHVwQVD6SfpHf2jsHs94Dmktq1xBgjWmybSNC7hcC9xR93y509o5znEmXmXZjxlxvPU6qIwmBJqhosYOvkStrDZqbiASIMQCR5GPJB0rZVXLVbfxNI9WkOb8C4+iwY3EAZYEw4DiDDa72WIv4XC3VVKhtlzS0ucS0OEzciZbI9HFTVfF2dbuunK5sEGWMIHQ5mn3+YWPaJ7m/gvp9VtxGIL9mPZGmHc217saRE8btXKjVBEgk+f+66ZuziA+kWNc3LmeCALnMc2h08UXmYXKWd0lskxIOo0XRoXkx1oxvd3j5rQx1Uxe36/sth1X6zQ+vmeq08ez5/gtL0UnVPYbeltKm3PTc43b3YPhAvJPIhfW75h85aDgWDMJIvcNjQ/an0WHY2ycVimBuFiWmXDu2BDI8Q5g6c1LO3B2iBNSrGcim3v6Oce6Yb5fFZ8N8Gu8RlXerFEHLhP9Z+QCxYvbeMBcGmlTYHENLi0EgaHvO/BWKn9EdVzPr8axvAlzj/5HqsmC3B2c+n21baDA+pLzTaWZgT7MAk/BOGnFFLxe06vZtL8WASXSWGc2kQabeHnxUhgd3BUpipUruc2sy2YnTM1wPePT4qXbsLCCWim6o1p7vdcdZnW3ALep4cNDQygGiDAcQOVoEwujT0O/Ln6+THPV8ERR2DhaYloL3NgiMxEzzFlLUMLTYPq8LFtXQ381krPIYQalNtx3WCXajzPw4L1Xa1zTes/W5kN05GPkuiYY427SevPesbllZ19fTZRtt4V5YMknvTbrPuuQomlXfTBzMIm2YaHjHI+isO32B1JjmvDS0yGzJcJGkaacRC1u07ZjGOOUkAyDBLvWw8l4vZ85ljyejqSyvOz9tQb26gyPXirXs/bM+0qbtDZBAlsyOMX9Vq0MXUY0y02MSt9lN3bNg7eeHNax0g6g3AHGBrKu2E2pfvN9b/NcI3W3gDczibx6romy9uSIBEnSdPVQl0qjiA4SL9EOWoC1zQQdWuAIPodVT9j7TcXnMMsGIBkERrPG/MA26qUx20y0NyECpUOVs3AtJfHJokxxMDim6NkVtvdDAuc51On2L2kvfUpvyU2HLGZwMtLo4AeZEhcw3t3UrvayrSbUq4WkzKyq4NpADUuAfUzOzH2gLwF1A1KdZzw90YPCXqyZ7aqLkH7QbxHFxhbbiXFlatTD61S2Gw58FMfacNJAgudwsAp3H59weBdZzYeDyIB9Dofgu8/RRsH9lwpe4d+uQ4/wicvvlzv5lUPpD29hMJUydmMXjReocxp0acwQ0tZZx+7cxqRN77uDt44zCU67mBjjma5o0DmmDHQ2I81KFpREQEREBERB8JXKPpCmvjcpu2lTaAOryXO+TfcupYh0Bc72zhM2KrE+01hBjkHAn0sg5xtvAdnUYQLEGPQ3E87rAyg32n5LTdpdygWIV42/sdz6JIgvYc4gG4HiESeF/RVdtPMJAHw9yDQDKbpbmeARYuZAPp4gtPY+0qtSuQWu7FsZrEtbeJcTxMm0+Wi2cRTc6SweESJBAJ0y6fqFr0aT6bXGmXh85i0QJvMZXOh8foLl7TqbYWbf4108d6mNm4osf8AVEk2sL8IMjkoWoJc8k6udoI1cemibFxeLc9zmd3OZjK3MY5Wtp5Xss2IwrwTm1Otxrx+N/VdHZ5ljjJmy1efRFuEP46/ktXHAxMclJ1MOei1qmH6+5bWxnMas/0ZYlkvD3V2gs/+OHF5MixyAnL+pV22nQpOazLhsc/6ynJrF4Bl4GXvvsTMAxqeC5lu/XdSLi0uabDMO6Yva3BT1XeLElmX9oeWyDBcRcEEGZFwQCrToreVdEw2x7RT2TT86tVn5OKx7FfXZhmj/A0WwRmqSXGCQZu0TbmqVg94o/f0zXH3q9b8HkfBbuA3pw1NoA2dRc6TL397UkjVk2BA14JcbuTKbc2PFVRnq/4oHw3otDmu8VhGaI8+K1HUw7LDKj5nxmJ00nT3KTO8LKj6jjVpUg5jBlp4dxFi+wkmCM1zF5HJReJx9HM2alSoBMizfcLcV045b48/XPz/AExs58vXrze6zS1l20qYltpl2o8vPTgvdd+ZrvrKtQxYNblb7wBI960a20qcQym1lwZILjYz0WyNpB5DS+oZIGVrWtBuLcz71a5za8+714fhWTp6/wBQeyN221XuayoWkf8AtvgPbpmECM4Gkj1Vhw25VKnJc98ERDmtDTHIECRbTRWXaGyKGIy1DOYO7tRktdMxBgSDw4EaW0UrhtnOMdpqRBFjmAEkS78CPReXNPGXd6HFdtnNcfsvE0qrabcOatB5ABae+y3N3s9CT0K8bU3byscamVjRxJiD1MwOULo+C2pSc80abXOc0lp7MZ2sgaVKnhY6bZSS7ooTG7ltqVXV8ZXdUbmPZ0yclNgJ7rYHiPC0T1V1XGag7zm0GudBu4CGj36qW2bvA+jAqTbjwXU8RsEOGWnSDWjTM2LdGez/ADR5FVzae54ucsnnH6+EIM+wt4A7vF3r81J1d4D9dWGtNopUh950GepJc0fyLnmK2XVoGWTHLgsY20WhjX90CsHnlxg++FGyd3VME5rX0MMDNKi0Vq5PtOk5Q7+YOefILZ2pvT+z4apjj+9xH1eGBE5GXykj3vdz7o5LnuH25mZXE3rVG0/Jvdb8p963N4Md+0VWUwYbTbDRpcwTHOwaLclArH7MahBJLnVHSXEySZzOJPE6+9d4+jrAdjgqTftZn/1OJHwhc82Du+19RsNAJsSLQOJXZsDTAAAEAAADkBoFI3m6L6gRSgREQEREGDFNsqnjaX1rXnn2bugfGU/1ta3+Yq5EKH2ns8SSbscC14GoB9rpB48EER+wsZLiQCTbMTy0EnjyCqe3tgNoE1mgim8iRFmE8+QJsPOOS6HghnBZUANWnAfwDvs1B0dE9CCOBWT/AIYwAjKO8IM3kciTchByZmEkiGzNo434DqpehucHD62I1y6n14A+quGJ2JTzNLabRwMCLdI0eJkE8o422qWGcBDnT1tPwEIKvg9jUqZLW04y6GJBtwOkjSNbLTx+7dN7i8tmec+s8/16XN2HWlXFy2Pxn04esIKS/YdICQxsc4Ee/RR+KwNjAyjhaJ+Ex5CVbMXSYXtbILzJayROkmJsIF7Kv47CY11YtbSpspNIzPe4nMOMEXHrogo2KZ9c4ZQBAgCwsVkiBCldqbCFKpOZ3eJc3NLtYkSbkcR5rSOC1l3uEfitccpMdmWWNuW7A4zo6PL/AHWFmbnPopPDYHOQGFzjybB042C36O7tQ27I/wAxj8VN1IiadV4vdOg9SvYDzECfIH56Kep7IqFzW0mMfPiLXCGQRZ3EHp0U9S3aY0A1akeoaJ5SdVX2ngt7NR24V51gfrot3C4BxIgOcZsGiASrfi9ldll7Cj2rjwGW1pBc95Ia3yBPQqZ2Zg3taXV+zY4WOQObTg3aMzz3iNJEX4BVudq0wjY2dhiYn6utEkG4dAF/+oBzEObbTQ7rRSactQtpuicr3TmAgZmvN3C46yRIEr22gajcjWEN1D35gR1Y0Q8H7xLdbSpfB4LK1oc4vLR4nQXExGYkACT0AVVkczDl0ZGBoBJDntIN5khljJk3dHkVtUtltBzOlzvtOufTg0dGgBSrKa95EETUwY5KPxOzQeCspprG6ggoG0d3w7gqhtbc8GYC7PUwcrUq7LB4IPztjd2H0z3ZFwbcxoVubIFRzuyrN7jjd4aS4CNI/Hgu31t3mu1CYXdqmwzlE+SCI3fwWWDlgRAB1jqrfhCvFLAwtylRhBmCIiAiIgIiIC+EL6iCOx+DNn0oFRnhmwcONNx4NMCDwIBvcHJhq4qsDmyL3EDMCD3mkcCCCD/sVuEKMxtI0nGswEg/vWASXACA8Di9o97bahqDcqQBJ0HyXgheacOio10hwkEGQQRII+YjmvhOU/dPwP5H5nqg81KZgxE9dP8AZRdSm3vAm05XtHsHWbXA4z1lTbmSI/t8tFpYqkQO74mmWxbP908v0eiDjm+WwKmErtqte5zXulj5JeHagTrPLnCu+x8ZUOFNbHUHMNITmLfEI8fZ6tPmOo1tYsRTEEZZYT9Y0EB9M2LXAzoDeQbWIMaa2I2iaTIqU31XOkM7EFxeAOMWY8cbxaRGgCHo7bwdZrC9zWFzw1rasNdmIsADqL66LVdu6KVU9kR2L5LqZBcaTtc1Mj2DeWH0sSFVtg7Yw+Gqvz4eoQSczy7NiHGTao90EiDEAjTirBgt8MKa7GBlSnR4Oe+Ax0zMCe6YvJI42ug3NkbHZQD2UaTiXOzd1x7HplkwwcwL/CJDH9jQpl9d7GNNiXGxP2ROp6ASp3tG8Ida2UyDy/30Vd2huXQr4h2LxTi8AANY90UmAATOhIJE8BfigrB3nrYk9lsvDFwFjWqDLTb5Dh6mfulbOC3Ca49vtGscQ8CSHHLSaOXCR/SOivGHp90MoUwGizXFuVgH3WCC8f0g81u0NlCQ55LnC4LosfugWZ5i/MoIjCYfuhtCmGtAgFzcrQPusEEj+kciVI4bZYBDnEucNC6JHkBZvoJ5lSrKICyBiDDSpQs4avUIgIiICIiAiIgIiICIiAiIgIiICIiAiIgL4QvqIIdw/Z3/APRe7/8AN7jr/wBt5Po48nd2QqNIEgZunzCyVqQcCHAEEQQbgg2II4hRuCqGi8UHklpnsXG5IAk0yeL2gW+00TcglBv4eqHidDy5dFhquDnGm4ESO6bX5x1C9OoQ8OBifF1tb1/XmqsbVaRNwbEag6gj5oNM4TvEnxawJDXiAIcJuflPv+OYxzY9gxbwupnh1bB0PA9NJCpSkRJtoeIPPz+a02YVwlz3mYIcZsQCTfkL8IjQkoKHvHuiXOyU6ZfUM5DTa1jRJkvr1HEl7jwiDqtvYn0dUaQz4pwqEXLfDSbzkm7/ADMDorc2vmEUWBwmz3d2mP4Yu/0EH7QWans6SHVT2jhcSIYDzazQHqZPVBq0CIDcPTGQAAOIy0h1Y0CX+kA81tUtmgkOqEvcDILogHm1ujfO56rfa1ekHlrAF6REBERAREQEREBERAREQEREBERAREQEREBERAREQEREBa2OwjajC10wYMixBBlrgeDgQCD0WyiCJwmMcSaVSBWb6NqN4PbyB4j2XAi4gnbe3JcDSYAgNiJvy0+Kx7UwPaAFpyvYZY/WDxB5tOhHkRBAI8jZ+czWd2nJpEUx5Mm56uJPKEHz/iBf+5bmn23HLT99y8/wgjqF9Zs/MQaru0OsEQwHgQzSerpPVb7Wr0g8hq9IiAiIgIiICIiAiIgIiICIiAiIgIiICIiAiIgIiICIiAiIgIiICIiAiIgIiICIiAiIgIiICIiAiIgIiICIiAiIgIiICIiAiIgIiIP/2Q=="/>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TextBox 11"/>
          <p:cNvSpPr txBox="1"/>
          <p:nvPr/>
        </p:nvSpPr>
        <p:spPr>
          <a:xfrm>
            <a:off x="2123728" y="980728"/>
            <a:ext cx="6696744" cy="400110"/>
          </a:xfrm>
          <a:prstGeom prst="rect">
            <a:avLst/>
          </a:prstGeom>
          <a:noFill/>
        </p:spPr>
        <p:txBody>
          <a:bodyPr wrap="square" rtlCol="0">
            <a:spAutoFit/>
          </a:bodyPr>
          <a:lstStyle/>
          <a:p>
            <a:r>
              <a:rPr lang="en-AU" sz="2000" dirty="0">
                <a:solidFill>
                  <a:schemeClr val="tx1"/>
                </a:solidFill>
              </a:rPr>
              <a:t>Ice Cream Shop: if successful EMV would be </a:t>
            </a:r>
            <a:r>
              <a:rPr lang="en-AU" sz="2000" dirty="0">
                <a:solidFill>
                  <a:srgbClr val="FF0000"/>
                </a:solidFill>
              </a:rPr>
              <a:t>$100</a:t>
            </a:r>
            <a:endParaRPr lang="en-GB" sz="2000" dirty="0">
              <a:solidFill>
                <a:srgbClr val="FF0000"/>
              </a:solidFill>
            </a:endParaRPr>
          </a:p>
        </p:txBody>
      </p:sp>
      <p:sp>
        <p:nvSpPr>
          <p:cNvPr id="17" name="TextBox 16"/>
          <p:cNvSpPr txBox="1"/>
          <p:nvPr/>
        </p:nvSpPr>
        <p:spPr>
          <a:xfrm>
            <a:off x="2182787" y="5703859"/>
            <a:ext cx="6121390" cy="400110"/>
          </a:xfrm>
          <a:prstGeom prst="rect">
            <a:avLst/>
          </a:prstGeom>
          <a:noFill/>
        </p:spPr>
        <p:txBody>
          <a:bodyPr wrap="square" rtlCol="0">
            <a:spAutoFit/>
          </a:bodyPr>
          <a:lstStyle/>
          <a:p>
            <a:r>
              <a:rPr lang="en-AU" sz="2000" dirty="0">
                <a:solidFill>
                  <a:schemeClr val="tx1"/>
                </a:solidFill>
              </a:rPr>
              <a:t>Juice bar: </a:t>
            </a:r>
            <a:r>
              <a:rPr lang="en-AU" altLang="zh-CN" sz="2000" dirty="0">
                <a:solidFill>
                  <a:schemeClr val="tx1"/>
                </a:solidFill>
              </a:rPr>
              <a:t>if successful EMV would be</a:t>
            </a:r>
            <a:r>
              <a:rPr lang="en-AU" sz="2000" dirty="0">
                <a:solidFill>
                  <a:srgbClr val="FF0000"/>
                </a:solidFill>
              </a:rPr>
              <a:t> $ 90</a:t>
            </a:r>
            <a:endParaRPr lang="en-GB" sz="2000" dirty="0">
              <a:solidFill>
                <a:srgbClr val="FF0000"/>
              </a:solidFill>
            </a:endParaRPr>
          </a:p>
        </p:txBody>
      </p:sp>
      <p:sp>
        <p:nvSpPr>
          <p:cNvPr id="18" name="TextBox 17"/>
          <p:cNvSpPr txBox="1"/>
          <p:nvPr/>
        </p:nvSpPr>
        <p:spPr>
          <a:xfrm>
            <a:off x="4897457" y="2014118"/>
            <a:ext cx="3528392" cy="3108543"/>
          </a:xfrm>
          <a:prstGeom prst="rect">
            <a:avLst/>
          </a:prstGeom>
          <a:noFill/>
        </p:spPr>
        <p:txBody>
          <a:bodyPr wrap="square" rtlCol="0">
            <a:spAutoFit/>
          </a:bodyPr>
          <a:lstStyle/>
          <a:p>
            <a:pPr algn="l"/>
            <a:r>
              <a:rPr lang="en-AU" sz="3200" dirty="0">
                <a:solidFill>
                  <a:schemeClr val="tx1"/>
                </a:solidFill>
              </a:rPr>
              <a:t>Which one should you choose?</a:t>
            </a:r>
          </a:p>
          <a:p>
            <a:pPr algn="l"/>
            <a:endParaRPr lang="en-AU" sz="3200" dirty="0">
              <a:solidFill>
                <a:schemeClr val="tx1"/>
              </a:solidFill>
            </a:endParaRPr>
          </a:p>
          <a:p>
            <a:pPr algn="l"/>
            <a:r>
              <a:rPr lang="en-AU" sz="2000" dirty="0">
                <a:solidFill>
                  <a:schemeClr val="tx1"/>
                </a:solidFill>
              </a:rPr>
              <a:t>Assuming that:</a:t>
            </a:r>
          </a:p>
          <a:p>
            <a:pPr marL="457200" indent="-457200" algn="l">
              <a:buAutoNum type="arabicPeriod"/>
            </a:pPr>
            <a:r>
              <a:rPr lang="en-AU" sz="2000" dirty="0">
                <a:solidFill>
                  <a:schemeClr val="tx1"/>
                </a:solidFill>
              </a:rPr>
              <a:t>no initial costs; and</a:t>
            </a:r>
          </a:p>
          <a:p>
            <a:pPr marL="457200" indent="-457200" algn="l">
              <a:buAutoNum type="arabicPeriod"/>
            </a:pPr>
            <a:r>
              <a:rPr lang="en-AU" sz="2000" dirty="0">
                <a:solidFill>
                  <a:schemeClr val="tx1"/>
                </a:solidFill>
              </a:rPr>
              <a:t>50% chance success for both options.</a:t>
            </a:r>
          </a:p>
          <a:p>
            <a:endParaRPr lang="en-GB" sz="2000" dirty="0">
              <a:solidFill>
                <a:schemeClr val="tx1"/>
              </a:solidFill>
            </a:endParaRPr>
          </a:p>
        </p:txBody>
      </p:sp>
      <p:cxnSp>
        <p:nvCxnSpPr>
          <p:cNvPr id="14" name="Straight Arrow Connector 13"/>
          <p:cNvCxnSpPr>
            <a:stCxn id="2050" idx="3"/>
          </p:cNvCxnSpPr>
          <p:nvPr/>
        </p:nvCxnSpPr>
        <p:spPr bwMode="auto">
          <a:xfrm flipV="1">
            <a:off x="1411052" y="2098208"/>
            <a:ext cx="1396042" cy="1388297"/>
          </a:xfrm>
          <a:prstGeom prst="straightConnector1">
            <a:avLst/>
          </a:prstGeom>
          <a:ln w="28575">
            <a:headEnd type="none" w="med" len="med"/>
            <a:tailEnd type="arrow"/>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2050" idx="3"/>
          </p:cNvCxnSpPr>
          <p:nvPr/>
        </p:nvCxnSpPr>
        <p:spPr bwMode="auto">
          <a:xfrm>
            <a:off x="1411052" y="3486505"/>
            <a:ext cx="1540058" cy="1526671"/>
          </a:xfrm>
          <a:prstGeom prst="straightConnector1">
            <a:avLst/>
          </a:prstGeom>
          <a:ln w="28575">
            <a:headEnd type="none" w="med" len="med"/>
            <a:tailEnd type="arrow"/>
          </a:ln>
        </p:spPr>
        <p:style>
          <a:lnRef idx="1">
            <a:schemeClr val="dk1"/>
          </a:lnRef>
          <a:fillRef idx="0">
            <a:schemeClr val="dk1"/>
          </a:fillRef>
          <a:effectRef idx="0">
            <a:schemeClr val="dk1"/>
          </a:effectRef>
          <a:fontRef idx="minor">
            <a:schemeClr val="tx1"/>
          </a:fontRef>
        </p:style>
      </p:cxnSp>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6353"/>
          <a:stretch/>
        </p:blipFill>
        <p:spPr bwMode="auto">
          <a:xfrm>
            <a:off x="2951110" y="1426689"/>
            <a:ext cx="1295435" cy="137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4341662"/>
            <a:ext cx="142875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09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02D78A-7306-274A-8E13-F9E09299F066}"/>
              </a:ext>
            </a:extLst>
          </p:cNvPr>
          <p:cNvSpPr>
            <a:spLocks noGrp="1"/>
          </p:cNvSpPr>
          <p:nvPr>
            <p:ph type="title"/>
          </p:nvPr>
        </p:nvSpPr>
        <p:spPr/>
        <p:txBody>
          <a:bodyPr/>
          <a:lstStyle/>
          <a:p>
            <a:r>
              <a:rPr kumimoji="1" lang="en-US" altLang="zh-CN" dirty="0"/>
              <a:t>In practice, we could combine Decision Tree Analysis to help us make informed decisions - let us look at this case</a:t>
            </a:r>
            <a:endParaRPr kumimoji="1" lang="zh-CN" altLang="en-US" dirty="0"/>
          </a:p>
        </p:txBody>
      </p:sp>
      <p:sp>
        <p:nvSpPr>
          <p:cNvPr id="4" name="页脚占位符 3">
            <a:extLst>
              <a:ext uri="{FF2B5EF4-FFF2-40B4-BE49-F238E27FC236}">
                <a16:creationId xmlns:a16="http://schemas.microsoft.com/office/drawing/2014/main" id="{E2ED29A9-9CF6-3E42-9AFE-88CF73A6CDE8}"/>
              </a:ext>
            </a:extLst>
          </p:cNvPr>
          <p:cNvSpPr>
            <a:spLocks noGrp="1"/>
          </p:cNvSpPr>
          <p:nvPr>
            <p:ph type="ftr" sz="quarter" idx="11"/>
          </p:nvPr>
        </p:nvSpPr>
        <p:spPr/>
        <p:txBody>
          <a:bodyPr/>
          <a:lstStyle/>
          <a:p>
            <a:pPr>
              <a:defRPr/>
            </a:pPr>
            <a:r>
              <a:rPr lang="en-AU"/>
              <a:t>School of Engineering</a:t>
            </a:r>
            <a:endParaRPr lang="en-AU" dirty="0"/>
          </a:p>
        </p:txBody>
      </p:sp>
      <p:sp>
        <p:nvSpPr>
          <p:cNvPr id="5" name="灯片编号占位符 4">
            <a:extLst>
              <a:ext uri="{FF2B5EF4-FFF2-40B4-BE49-F238E27FC236}">
                <a16:creationId xmlns:a16="http://schemas.microsoft.com/office/drawing/2014/main" id="{AF6C4EC0-346E-3142-910F-3E705CAE406C}"/>
              </a:ext>
            </a:extLst>
          </p:cNvPr>
          <p:cNvSpPr>
            <a:spLocks noGrp="1"/>
          </p:cNvSpPr>
          <p:nvPr>
            <p:ph type="sldNum" sz="quarter" idx="12"/>
          </p:nvPr>
        </p:nvSpPr>
        <p:spPr/>
        <p:txBody>
          <a:bodyPr/>
          <a:lstStyle/>
          <a:p>
            <a:pPr>
              <a:defRPr/>
            </a:pPr>
            <a:fld id="{AF54FAAF-73EA-427D-84DA-21187992A5E1}" type="slidenum">
              <a:rPr lang="en-AU" smtClean="0"/>
              <a:pPr>
                <a:defRPr/>
              </a:pPr>
              <a:t>18</a:t>
            </a:fld>
            <a:endParaRPr lang="en-AU"/>
          </a:p>
        </p:txBody>
      </p:sp>
      <p:sp>
        <p:nvSpPr>
          <p:cNvPr id="6" name="Rectangle 3">
            <a:extLst>
              <a:ext uri="{FF2B5EF4-FFF2-40B4-BE49-F238E27FC236}">
                <a16:creationId xmlns:a16="http://schemas.microsoft.com/office/drawing/2014/main" id="{F68CD127-787F-0F4E-9ED5-2C14F536FCAF}"/>
              </a:ext>
            </a:extLst>
          </p:cNvPr>
          <p:cNvSpPr>
            <a:spLocks noGrp="1" noChangeArrowheads="1"/>
          </p:cNvSpPr>
          <p:nvPr>
            <p:ph idx="1"/>
          </p:nvPr>
        </p:nvSpPr>
        <p:spPr/>
        <p:txBody>
          <a:bodyPr/>
          <a:lstStyle/>
          <a:p>
            <a:pPr>
              <a:lnSpc>
                <a:spcPct val="90000"/>
              </a:lnSpc>
              <a:buFont typeface="Wingdings" pitchFamily="2" charset="2"/>
              <a:buNone/>
            </a:pPr>
            <a:r>
              <a:rPr lang="en-AU" dirty="0"/>
              <a:t>	</a:t>
            </a:r>
            <a:r>
              <a:rPr lang="en-AU" sz="2000" dirty="0"/>
              <a:t>A company is deciding whether to bid for a certain project or not. They estimate that merely preparing the bid will cost $10,000. If their company bid then they estimate that there is a 50% chance that their bid will be put on the "short-list", otherwise their bid will be rejected.</a:t>
            </a:r>
          </a:p>
          <a:p>
            <a:pPr>
              <a:lnSpc>
                <a:spcPct val="90000"/>
              </a:lnSpc>
              <a:buFont typeface="Wingdings" pitchFamily="2" charset="2"/>
              <a:buNone/>
            </a:pPr>
            <a:r>
              <a:rPr lang="en-AU" sz="2000" dirty="0"/>
              <a:t>	Once "short-listed" the company will have to supply further detailed information (entailing costs estimated at $5,000). After this stage their bid will either be accepted or rejected. </a:t>
            </a:r>
          </a:p>
          <a:p>
            <a:pPr>
              <a:lnSpc>
                <a:spcPct val="90000"/>
              </a:lnSpc>
              <a:buNone/>
            </a:pPr>
            <a:r>
              <a:rPr lang="en-AU" sz="2000" dirty="0"/>
              <a:t>	They are considering three possible bid prices, namely $155,000, $170,000 and $190,000, including the decision to abandon the bid. They estimate that the probability of these bids being accepted (once they have been short-listed) is 0.90, 0.75 and 0.35 respectively. The company estimate that the labour and material costs associated with the contract are $127,000. </a:t>
            </a:r>
          </a:p>
          <a:p>
            <a:pPr>
              <a:lnSpc>
                <a:spcPct val="90000"/>
              </a:lnSpc>
              <a:buFont typeface="Wingdings" pitchFamily="2" charset="2"/>
              <a:buNone/>
            </a:pPr>
            <a:r>
              <a:rPr lang="en-AU" sz="2000" dirty="0"/>
              <a:t>	What should the company do and what is the expected monetary value of your suggested course of action? </a:t>
            </a:r>
          </a:p>
        </p:txBody>
      </p:sp>
    </p:spTree>
    <p:extLst>
      <p:ext uri="{BB962C8B-B14F-4D97-AF65-F5344CB8AC3E}">
        <p14:creationId xmlns:p14="http://schemas.microsoft.com/office/powerpoint/2010/main" val="1078142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634158-07AB-8A43-9271-497E20D8CF72}"/>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D95CD8E7-C101-9345-B71F-1EA706EEB7FD}"/>
              </a:ext>
            </a:extLst>
          </p:cNvPr>
          <p:cNvSpPr>
            <a:spLocks noGrp="1"/>
          </p:cNvSpPr>
          <p:nvPr>
            <p:ph idx="1"/>
          </p:nvPr>
        </p:nvSpPr>
        <p:spPr/>
        <p:txBody>
          <a:bodyPr/>
          <a:lstStyle/>
          <a:p>
            <a:endParaRPr kumimoji="1" lang="zh-CN" altLang="en-US"/>
          </a:p>
        </p:txBody>
      </p:sp>
      <p:sp>
        <p:nvSpPr>
          <p:cNvPr id="4" name="页脚占位符 3">
            <a:extLst>
              <a:ext uri="{FF2B5EF4-FFF2-40B4-BE49-F238E27FC236}">
                <a16:creationId xmlns:a16="http://schemas.microsoft.com/office/drawing/2014/main" id="{5E19F761-4F5A-E549-B397-16C7B482EA36}"/>
              </a:ext>
            </a:extLst>
          </p:cNvPr>
          <p:cNvSpPr>
            <a:spLocks noGrp="1"/>
          </p:cNvSpPr>
          <p:nvPr>
            <p:ph type="ftr" sz="quarter" idx="11"/>
          </p:nvPr>
        </p:nvSpPr>
        <p:spPr/>
        <p:txBody>
          <a:bodyPr/>
          <a:lstStyle/>
          <a:p>
            <a:pPr>
              <a:defRPr/>
            </a:pPr>
            <a:r>
              <a:rPr lang="en-AU"/>
              <a:t>School of Engineering</a:t>
            </a:r>
            <a:endParaRPr lang="en-AU" dirty="0"/>
          </a:p>
        </p:txBody>
      </p:sp>
      <p:sp>
        <p:nvSpPr>
          <p:cNvPr id="5" name="灯片编号占位符 4">
            <a:extLst>
              <a:ext uri="{FF2B5EF4-FFF2-40B4-BE49-F238E27FC236}">
                <a16:creationId xmlns:a16="http://schemas.microsoft.com/office/drawing/2014/main" id="{5ECF0389-2A01-E84A-AB09-1D42274526ED}"/>
              </a:ext>
            </a:extLst>
          </p:cNvPr>
          <p:cNvSpPr>
            <a:spLocks noGrp="1"/>
          </p:cNvSpPr>
          <p:nvPr>
            <p:ph type="sldNum" sz="quarter" idx="12"/>
          </p:nvPr>
        </p:nvSpPr>
        <p:spPr/>
        <p:txBody>
          <a:bodyPr/>
          <a:lstStyle/>
          <a:p>
            <a:pPr>
              <a:defRPr/>
            </a:pPr>
            <a:fld id="{AF54FAAF-73EA-427D-84DA-21187992A5E1}" type="slidenum">
              <a:rPr lang="en-AU" smtClean="0"/>
              <a:pPr>
                <a:defRPr/>
              </a:pPr>
              <a:t>19</a:t>
            </a:fld>
            <a:endParaRPr lang="en-AU"/>
          </a:p>
        </p:txBody>
      </p:sp>
    </p:spTree>
    <p:extLst>
      <p:ext uri="{BB962C8B-B14F-4D97-AF65-F5344CB8AC3E}">
        <p14:creationId xmlns:p14="http://schemas.microsoft.com/office/powerpoint/2010/main" val="5232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34082"/>
          </a:xfrm>
          <a:solidFill>
            <a:schemeClr val="accent2"/>
          </a:solidFill>
        </p:spPr>
        <p:txBody>
          <a:bodyPr/>
          <a:lstStyle/>
          <a:p>
            <a:pPr algn="ctr"/>
            <a:r>
              <a:rPr lang="en-AU" sz="3200" dirty="0">
                <a:solidFill>
                  <a:schemeClr val="bg1"/>
                </a:solidFill>
              </a:rPr>
              <a:t>Quantitative Risk Analysis</a:t>
            </a:r>
          </a:p>
        </p:txBody>
      </p:sp>
      <p:sp>
        <p:nvSpPr>
          <p:cNvPr id="6" name="Content Placeholder 5"/>
          <p:cNvSpPr>
            <a:spLocks noGrp="1"/>
          </p:cNvSpPr>
          <p:nvPr>
            <p:ph idx="1"/>
          </p:nvPr>
        </p:nvSpPr>
        <p:spPr>
          <a:xfrm>
            <a:off x="251520" y="1340768"/>
            <a:ext cx="8640960" cy="1512168"/>
          </a:xfrm>
        </p:spPr>
        <p:txBody>
          <a:bodyPr/>
          <a:lstStyle/>
          <a:p>
            <a:r>
              <a:rPr lang="en-AU" sz="2400" dirty="0"/>
              <a:t>A qualitative approach to make decisions and is more suitable for complex decision-making scenarios</a:t>
            </a:r>
          </a:p>
          <a:p>
            <a:r>
              <a:rPr lang="en-AU" sz="2400" dirty="0"/>
              <a:t>More rigorous, computational, numerical, mathematical, etc.</a:t>
            </a:r>
          </a:p>
        </p:txBody>
      </p:sp>
      <p:sp>
        <p:nvSpPr>
          <p:cNvPr id="4" name="Footer Placeholder 3"/>
          <p:cNvSpPr>
            <a:spLocks noGrp="1"/>
          </p:cNvSpPr>
          <p:nvPr>
            <p:ph type="ftr" sz="quarter" idx="11"/>
          </p:nvPr>
        </p:nvSpPr>
        <p:spPr/>
        <p:txBody>
          <a:bodyPr/>
          <a:lstStyle/>
          <a:p>
            <a:pPr>
              <a:defRPr/>
            </a:pPr>
            <a:r>
              <a:rPr lang="en-AU" dirty="0">
                <a:solidFill>
                  <a:srgbClr val="FFFFFF"/>
                </a:solidFill>
              </a:rPr>
              <a:t>School of Engineering</a:t>
            </a:r>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2</a:t>
            </a:fld>
            <a:endParaRPr lang="en-AU">
              <a:solidFill>
                <a:srgbClr val="FFFFFF"/>
              </a:solidFill>
            </a:endParaRPr>
          </a:p>
        </p:txBody>
      </p:sp>
      <p:sp>
        <p:nvSpPr>
          <p:cNvPr id="3" name="矩形 2">
            <a:extLst>
              <a:ext uri="{FF2B5EF4-FFF2-40B4-BE49-F238E27FC236}">
                <a16:creationId xmlns:a16="http://schemas.microsoft.com/office/drawing/2014/main" id="{520A4B71-40D8-CF47-A662-583AB1F9C0AF}"/>
              </a:ext>
            </a:extLst>
          </p:cNvPr>
          <p:cNvSpPr/>
          <p:nvPr/>
        </p:nvSpPr>
        <p:spPr>
          <a:xfrm>
            <a:off x="395536" y="3206383"/>
            <a:ext cx="7704856" cy="2677656"/>
          </a:xfrm>
          <a:prstGeom prst="rect">
            <a:avLst/>
          </a:prstGeom>
        </p:spPr>
        <p:txBody>
          <a:bodyPr wrap="square">
            <a:spAutoFit/>
          </a:bodyPr>
          <a:lstStyle/>
          <a:p>
            <a:pPr algn="l" eaLnBrk="0" fontAlgn="base" hangingPunct="0">
              <a:spcBef>
                <a:spcPct val="50000"/>
              </a:spcBef>
              <a:buClr>
                <a:srgbClr val="887E6E"/>
              </a:buClr>
            </a:pPr>
            <a:r>
              <a:rPr lang="en-AU" altLang="zh-CN" sz="2400" dirty="0">
                <a:solidFill>
                  <a:schemeClr val="tx1"/>
                </a:solidFill>
                <a:latin typeface="+mn-lt"/>
                <a:cs typeface="+mn-cs"/>
              </a:rPr>
              <a:t>We will learn the following techniques:</a:t>
            </a:r>
          </a:p>
          <a:p>
            <a:pPr marL="457200" indent="-457200" algn="l" eaLnBrk="0" fontAlgn="base" hangingPunct="0">
              <a:spcBef>
                <a:spcPct val="50000"/>
              </a:spcBef>
              <a:buClr>
                <a:srgbClr val="887E6E"/>
              </a:buClr>
              <a:buFont typeface="+mj-lt"/>
              <a:buAutoNum type="arabicPeriod"/>
            </a:pPr>
            <a:r>
              <a:rPr lang="en-AU" altLang="zh-CN" sz="2400" dirty="0">
                <a:solidFill>
                  <a:schemeClr val="tx1"/>
                </a:solidFill>
                <a:latin typeface="+mn-lt"/>
                <a:cs typeface="+mn-cs"/>
              </a:rPr>
              <a:t>Sensitivity Analysis</a:t>
            </a:r>
          </a:p>
          <a:p>
            <a:pPr marL="457200" indent="-457200" algn="l" eaLnBrk="0" fontAlgn="base" hangingPunct="0">
              <a:spcBef>
                <a:spcPct val="50000"/>
              </a:spcBef>
              <a:buClr>
                <a:srgbClr val="887E6E"/>
              </a:buClr>
              <a:buFont typeface="+mj-lt"/>
              <a:buAutoNum type="arabicPeriod"/>
            </a:pPr>
            <a:r>
              <a:rPr lang="en-AU" altLang="zh-CN" sz="2400" dirty="0">
                <a:solidFill>
                  <a:schemeClr val="tx1"/>
                </a:solidFill>
                <a:latin typeface="+mn-lt"/>
                <a:cs typeface="+mn-cs"/>
              </a:rPr>
              <a:t>Decision Tree Analysis</a:t>
            </a:r>
          </a:p>
          <a:p>
            <a:pPr marL="457200" indent="-457200" algn="l" eaLnBrk="0" fontAlgn="base" hangingPunct="0">
              <a:spcBef>
                <a:spcPct val="50000"/>
              </a:spcBef>
              <a:buClr>
                <a:srgbClr val="887E6E"/>
              </a:buClr>
              <a:buFont typeface="+mj-lt"/>
              <a:buAutoNum type="arabicPeriod"/>
            </a:pPr>
            <a:r>
              <a:rPr lang="en-AU" altLang="zh-CN" sz="2400" dirty="0">
                <a:solidFill>
                  <a:schemeClr val="tx1"/>
                </a:solidFill>
                <a:latin typeface="+mn-lt"/>
                <a:cs typeface="+mn-cs"/>
              </a:rPr>
              <a:t>Event Tree Analysis</a:t>
            </a:r>
          </a:p>
          <a:p>
            <a:pPr marL="457200" indent="-457200" algn="l" eaLnBrk="0" fontAlgn="base" hangingPunct="0">
              <a:spcBef>
                <a:spcPct val="50000"/>
              </a:spcBef>
              <a:buClr>
                <a:srgbClr val="887E6E"/>
              </a:buClr>
              <a:buFont typeface="+mj-lt"/>
              <a:buAutoNum type="arabicPeriod"/>
            </a:pPr>
            <a:r>
              <a:rPr lang="en-AU" altLang="zh-CN" sz="2400" dirty="0">
                <a:solidFill>
                  <a:schemeClr val="tx1"/>
                </a:solidFill>
                <a:latin typeface="+mn-lt"/>
                <a:cs typeface="+mn-cs"/>
              </a:rPr>
              <a:t>Fault Tree Analysis</a:t>
            </a:r>
            <a:endParaRPr lang="zh-CN" altLang="en-US" sz="2400" dirty="0">
              <a:solidFill>
                <a:schemeClr val="tx1"/>
              </a:solidFill>
              <a:latin typeface="+mn-lt"/>
              <a:cs typeface="+mn-cs"/>
            </a:endParaRPr>
          </a:p>
        </p:txBody>
      </p:sp>
    </p:spTree>
    <p:extLst>
      <p:ext uri="{BB962C8B-B14F-4D97-AF65-F5344CB8AC3E}">
        <p14:creationId xmlns:p14="http://schemas.microsoft.com/office/powerpoint/2010/main" val="3120055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34082"/>
          </a:xfrm>
          <a:solidFill>
            <a:schemeClr val="accent2"/>
          </a:solidFill>
        </p:spPr>
        <p:txBody>
          <a:bodyPr/>
          <a:lstStyle/>
          <a:p>
            <a:pPr algn="ctr"/>
            <a:r>
              <a:rPr lang="en-AU" sz="3200" dirty="0">
                <a:solidFill>
                  <a:schemeClr val="bg1"/>
                </a:solidFill>
              </a:rPr>
              <a:t>Event Tree Analysis</a:t>
            </a:r>
          </a:p>
        </p:txBody>
      </p:sp>
      <p:sp>
        <p:nvSpPr>
          <p:cNvPr id="6" name="Content Placeholder 5"/>
          <p:cNvSpPr>
            <a:spLocks noGrp="1"/>
          </p:cNvSpPr>
          <p:nvPr>
            <p:ph idx="1"/>
          </p:nvPr>
        </p:nvSpPr>
        <p:spPr>
          <a:xfrm>
            <a:off x="251520" y="908720"/>
            <a:ext cx="8640960" cy="5544615"/>
          </a:xfrm>
        </p:spPr>
        <p:txBody>
          <a:bodyPr/>
          <a:lstStyle/>
          <a:p>
            <a:pPr>
              <a:spcBef>
                <a:spcPts val="0"/>
              </a:spcBef>
              <a:spcAft>
                <a:spcPts val="1200"/>
              </a:spcAft>
              <a:buFont typeface="Arial" pitchFamily="34" charset="0"/>
              <a:buChar char="•"/>
            </a:pPr>
            <a:r>
              <a:rPr lang="en-AU" sz="2400" b="1" dirty="0"/>
              <a:t>Purpose: </a:t>
            </a:r>
            <a:r>
              <a:rPr lang="en-AU" sz="2400" dirty="0">
                <a:solidFill>
                  <a:srgbClr val="0070C0"/>
                </a:solidFill>
              </a:rPr>
              <a:t>speculating (forwards) </a:t>
            </a:r>
            <a:r>
              <a:rPr lang="en-AU" sz="2400" dirty="0"/>
              <a:t>possible outcomes and probabilities of an initiating event (assuming the event has not happened yet)</a:t>
            </a:r>
          </a:p>
          <a:p>
            <a:pPr>
              <a:spcBef>
                <a:spcPts val="0"/>
              </a:spcBef>
              <a:spcAft>
                <a:spcPts val="1200"/>
              </a:spcAft>
              <a:buFont typeface="Arial" pitchFamily="34" charset="0"/>
              <a:buChar char="•"/>
            </a:pPr>
            <a:endParaRPr lang="en-AU" sz="2400" b="1" dirty="0"/>
          </a:p>
          <a:p>
            <a:pPr>
              <a:spcBef>
                <a:spcPts val="0"/>
              </a:spcBef>
              <a:buFont typeface="Arial" pitchFamily="34" charset="0"/>
              <a:buChar char="•"/>
            </a:pPr>
            <a:r>
              <a:rPr lang="en-AU" sz="2400" dirty="0"/>
              <a:t>The process involves:</a:t>
            </a:r>
          </a:p>
          <a:p>
            <a:pPr marL="898525" indent="-538163">
              <a:lnSpc>
                <a:spcPct val="90000"/>
              </a:lnSpc>
              <a:buFont typeface="Wingdings" pitchFamily="2" charset="2"/>
              <a:buChar char="v"/>
            </a:pPr>
            <a:r>
              <a:rPr lang="en-US" sz="2400" dirty="0"/>
              <a:t>Identifying an initiating event of interest.</a:t>
            </a:r>
          </a:p>
          <a:p>
            <a:pPr marL="898525" indent="-538163">
              <a:lnSpc>
                <a:spcPct val="90000"/>
              </a:lnSpc>
              <a:buFont typeface="Wingdings" pitchFamily="2" charset="2"/>
              <a:buChar char="v"/>
            </a:pPr>
            <a:r>
              <a:rPr lang="en-US" sz="2400" dirty="0"/>
              <a:t>Identifying the consequent events followed by the impact of the initiating event </a:t>
            </a:r>
          </a:p>
          <a:p>
            <a:pPr marL="898525" indent="-538163">
              <a:lnSpc>
                <a:spcPct val="90000"/>
              </a:lnSpc>
              <a:buFont typeface="Wingdings" pitchFamily="2" charset="2"/>
              <a:buChar char="v"/>
            </a:pPr>
            <a:r>
              <a:rPr lang="en-US" sz="2400" dirty="0"/>
              <a:t>Constructing the event tree</a:t>
            </a:r>
          </a:p>
          <a:p>
            <a:pPr marL="898525" indent="-538163">
              <a:lnSpc>
                <a:spcPct val="90000"/>
              </a:lnSpc>
              <a:buFont typeface="Wingdings" pitchFamily="2" charset="2"/>
              <a:buChar char="v"/>
            </a:pPr>
            <a:r>
              <a:rPr lang="en-US" sz="2400" dirty="0"/>
              <a:t>Describing the resulting accident event sequences</a:t>
            </a:r>
            <a:endParaRPr lang="en-AU" sz="2400" dirty="0"/>
          </a:p>
        </p:txBody>
      </p:sp>
      <p:sp>
        <p:nvSpPr>
          <p:cNvPr id="4" name="Footer Placeholder 3"/>
          <p:cNvSpPr>
            <a:spLocks noGrp="1"/>
          </p:cNvSpPr>
          <p:nvPr>
            <p:ph type="ftr" sz="quarter" idx="11"/>
          </p:nvPr>
        </p:nvSpPr>
        <p:spPr/>
        <p:txBody>
          <a:bodyPr/>
          <a:lstStyle/>
          <a:p>
            <a:pPr>
              <a:defRPr/>
            </a:pPr>
            <a:r>
              <a:rPr lang="en-AU" dirty="0">
                <a:solidFill>
                  <a:srgbClr val="FFFFFF"/>
                </a:solidFill>
              </a:rPr>
              <a:t>School of Engineering</a:t>
            </a:r>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20</a:t>
            </a:fld>
            <a:endParaRPr lang="en-AU">
              <a:solidFill>
                <a:srgbClr val="FFFFFF"/>
              </a:solidFill>
            </a:endParaRPr>
          </a:p>
        </p:txBody>
      </p:sp>
    </p:spTree>
    <p:extLst>
      <p:ext uri="{BB962C8B-B14F-4D97-AF65-F5344CB8AC3E}">
        <p14:creationId xmlns:p14="http://schemas.microsoft.com/office/powerpoint/2010/main" val="417384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34082"/>
          </a:xfrm>
          <a:solidFill>
            <a:schemeClr val="accent2"/>
          </a:solidFill>
        </p:spPr>
        <p:txBody>
          <a:bodyPr/>
          <a:lstStyle/>
          <a:p>
            <a:pPr algn="ctr"/>
            <a:r>
              <a:rPr lang="en-AU" sz="3200" dirty="0">
                <a:solidFill>
                  <a:schemeClr val="bg1"/>
                </a:solidFill>
              </a:rPr>
              <a:t>Event Tree Analysis-Examples</a:t>
            </a:r>
          </a:p>
        </p:txBody>
      </p:sp>
      <p:sp>
        <p:nvSpPr>
          <p:cNvPr id="4" name="Footer Placeholder 3"/>
          <p:cNvSpPr>
            <a:spLocks noGrp="1"/>
          </p:cNvSpPr>
          <p:nvPr>
            <p:ph type="ftr" sz="quarter" idx="11"/>
          </p:nvPr>
        </p:nvSpPr>
        <p:spPr/>
        <p:txBody>
          <a:bodyPr/>
          <a:lstStyle/>
          <a:p>
            <a:pPr>
              <a:defRPr/>
            </a:pPr>
            <a:r>
              <a:rPr lang="en-AU" dirty="0">
                <a:solidFill>
                  <a:srgbClr val="FFFFFF"/>
                </a:solidFill>
              </a:rPr>
              <a:t>School of Engineering</a:t>
            </a:r>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21</a:t>
            </a:fld>
            <a:endParaRPr lang="en-AU">
              <a:solidFill>
                <a:srgbClr val="FFFFFF"/>
              </a:solidFill>
            </a:endParaRP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040123"/>
            <a:ext cx="8640961" cy="5314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4">
            <p14:nvContentPartPr>
              <p14:cNvPr id="3" name="墨迹 2">
                <a:extLst>
                  <a:ext uri="{FF2B5EF4-FFF2-40B4-BE49-F238E27FC236}">
                    <a16:creationId xmlns:a16="http://schemas.microsoft.com/office/drawing/2014/main" id="{4CD81056-2F6C-BE41-9541-8B12D1DA23E4}"/>
                  </a:ext>
                </a:extLst>
              </p14:cNvPr>
              <p14:cNvContentPartPr/>
              <p14:nvPr/>
            </p14:nvContentPartPr>
            <p14:xfrm>
              <a:off x="6529160" y="2014780"/>
              <a:ext cx="1235880" cy="546840"/>
            </p14:xfrm>
          </p:contentPart>
        </mc:Choice>
        <mc:Fallback xmlns="">
          <p:pic>
            <p:nvPicPr>
              <p:cNvPr id="3" name="墨迹 2">
                <a:extLst>
                  <a:ext uri="{FF2B5EF4-FFF2-40B4-BE49-F238E27FC236}">
                    <a16:creationId xmlns:a16="http://schemas.microsoft.com/office/drawing/2014/main" id="{4CD81056-2F6C-BE41-9541-8B12D1DA23E4}"/>
                  </a:ext>
                </a:extLst>
              </p:cNvPr>
              <p:cNvPicPr/>
              <p:nvPr/>
            </p:nvPicPr>
            <p:blipFill>
              <a:blip r:embed="rId5"/>
              <a:stretch>
                <a:fillRect/>
              </a:stretch>
            </p:blipFill>
            <p:spPr>
              <a:xfrm>
                <a:off x="6466160" y="1951780"/>
                <a:ext cx="1361520" cy="672480"/>
              </a:xfrm>
              <a:prstGeom prst="rect">
                <a:avLst/>
              </a:prstGeom>
            </p:spPr>
          </p:pic>
        </mc:Fallback>
      </mc:AlternateContent>
    </p:spTree>
    <p:extLst>
      <p:ext uri="{BB962C8B-B14F-4D97-AF65-F5344CB8AC3E}">
        <p14:creationId xmlns:p14="http://schemas.microsoft.com/office/powerpoint/2010/main" val="3357174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A19A7D-45EE-8740-A24F-C9ADC14C9D8A}"/>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A64FFC56-0055-EB44-A990-1919F912A772}"/>
              </a:ext>
            </a:extLst>
          </p:cNvPr>
          <p:cNvSpPr>
            <a:spLocks noGrp="1"/>
          </p:cNvSpPr>
          <p:nvPr>
            <p:ph idx="1"/>
          </p:nvPr>
        </p:nvSpPr>
        <p:spPr/>
        <p:txBody>
          <a:bodyPr/>
          <a:lstStyle/>
          <a:p>
            <a:endParaRPr kumimoji="1" lang="zh-CN" altLang="en-US"/>
          </a:p>
        </p:txBody>
      </p:sp>
      <p:sp>
        <p:nvSpPr>
          <p:cNvPr id="4" name="页脚占位符 3">
            <a:extLst>
              <a:ext uri="{FF2B5EF4-FFF2-40B4-BE49-F238E27FC236}">
                <a16:creationId xmlns:a16="http://schemas.microsoft.com/office/drawing/2014/main" id="{B24742E6-EFED-6B4E-9481-6CEBE9D2636C}"/>
              </a:ext>
            </a:extLst>
          </p:cNvPr>
          <p:cNvSpPr>
            <a:spLocks noGrp="1"/>
          </p:cNvSpPr>
          <p:nvPr>
            <p:ph type="ftr" sz="quarter" idx="11"/>
          </p:nvPr>
        </p:nvSpPr>
        <p:spPr/>
        <p:txBody>
          <a:bodyPr/>
          <a:lstStyle/>
          <a:p>
            <a:pPr>
              <a:defRPr/>
            </a:pPr>
            <a:r>
              <a:rPr lang="en-AU"/>
              <a:t>School of Engineering</a:t>
            </a:r>
            <a:endParaRPr lang="en-AU" dirty="0"/>
          </a:p>
        </p:txBody>
      </p:sp>
      <p:sp>
        <p:nvSpPr>
          <p:cNvPr id="5" name="灯片编号占位符 4">
            <a:extLst>
              <a:ext uri="{FF2B5EF4-FFF2-40B4-BE49-F238E27FC236}">
                <a16:creationId xmlns:a16="http://schemas.microsoft.com/office/drawing/2014/main" id="{A4EFC20A-539E-834B-B3BA-BE40401B446F}"/>
              </a:ext>
            </a:extLst>
          </p:cNvPr>
          <p:cNvSpPr>
            <a:spLocks noGrp="1"/>
          </p:cNvSpPr>
          <p:nvPr>
            <p:ph type="sldNum" sz="quarter" idx="12"/>
          </p:nvPr>
        </p:nvSpPr>
        <p:spPr/>
        <p:txBody>
          <a:bodyPr/>
          <a:lstStyle/>
          <a:p>
            <a:pPr>
              <a:defRPr/>
            </a:pPr>
            <a:fld id="{AF54FAAF-73EA-427D-84DA-21187992A5E1}" type="slidenum">
              <a:rPr lang="en-AU" smtClean="0"/>
              <a:pPr>
                <a:defRPr/>
              </a:pPr>
              <a:t>22</a:t>
            </a:fld>
            <a:endParaRPr lang="en-AU"/>
          </a:p>
        </p:txBody>
      </p:sp>
    </p:spTree>
    <p:extLst>
      <p:ext uri="{BB962C8B-B14F-4D97-AF65-F5344CB8AC3E}">
        <p14:creationId xmlns:p14="http://schemas.microsoft.com/office/powerpoint/2010/main" val="2658211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34082"/>
          </a:xfrm>
          <a:solidFill>
            <a:schemeClr val="accent2"/>
          </a:solidFill>
        </p:spPr>
        <p:txBody>
          <a:bodyPr/>
          <a:lstStyle/>
          <a:p>
            <a:pPr algn="ctr"/>
            <a:r>
              <a:rPr lang="en-AU" sz="3200" dirty="0">
                <a:solidFill>
                  <a:schemeClr val="bg1"/>
                </a:solidFill>
              </a:rPr>
              <a:t>Fault Tree Analysis (opposite to ETA)</a:t>
            </a:r>
          </a:p>
        </p:txBody>
      </p:sp>
      <p:sp>
        <p:nvSpPr>
          <p:cNvPr id="6" name="Content Placeholder 5"/>
          <p:cNvSpPr>
            <a:spLocks noGrp="1"/>
          </p:cNvSpPr>
          <p:nvPr>
            <p:ph idx="1"/>
          </p:nvPr>
        </p:nvSpPr>
        <p:spPr>
          <a:xfrm>
            <a:off x="251520" y="908720"/>
            <a:ext cx="8640960" cy="5544615"/>
          </a:xfrm>
        </p:spPr>
        <p:txBody>
          <a:bodyPr/>
          <a:lstStyle/>
          <a:p>
            <a:pPr>
              <a:spcBef>
                <a:spcPts val="0"/>
              </a:spcBef>
              <a:spcAft>
                <a:spcPts val="1200"/>
              </a:spcAft>
              <a:buFont typeface="Arial" pitchFamily="34" charset="0"/>
              <a:buChar char="•"/>
            </a:pPr>
            <a:r>
              <a:rPr lang="en-AU" sz="2400" b="1" dirty="0"/>
              <a:t>Purpose: </a:t>
            </a:r>
            <a:r>
              <a:rPr lang="en-AU" sz="2400" dirty="0">
                <a:solidFill>
                  <a:srgbClr val="0070C0"/>
                </a:solidFill>
              </a:rPr>
              <a:t>deducing (backwards) </a:t>
            </a:r>
            <a:r>
              <a:rPr lang="en-AU" sz="2400" dirty="0"/>
              <a:t>possible reasons and probabilities that lead to an outcome (already happened)</a:t>
            </a:r>
          </a:p>
          <a:p>
            <a:pPr>
              <a:spcBef>
                <a:spcPts val="0"/>
              </a:spcBef>
              <a:buFont typeface="Arial" pitchFamily="34" charset="0"/>
              <a:buChar char="•"/>
            </a:pPr>
            <a:endParaRPr lang="en-AU" sz="2400" dirty="0"/>
          </a:p>
          <a:p>
            <a:pPr>
              <a:spcBef>
                <a:spcPts val="0"/>
              </a:spcBef>
              <a:buFont typeface="Arial" pitchFamily="34" charset="0"/>
              <a:buChar char="•"/>
            </a:pPr>
            <a:r>
              <a:rPr lang="en-AU" sz="2400" dirty="0"/>
              <a:t>FTA process involves:</a:t>
            </a:r>
          </a:p>
          <a:p>
            <a:pPr marL="714375" indent="-265113">
              <a:spcBef>
                <a:spcPts val="0"/>
              </a:spcBef>
              <a:buFont typeface="Wingdings" pitchFamily="2" charset="2"/>
              <a:buChar char="v"/>
            </a:pPr>
            <a:r>
              <a:rPr lang="en-AU" sz="2400" dirty="0"/>
              <a:t>An undesired event is defined</a:t>
            </a:r>
          </a:p>
          <a:p>
            <a:pPr marL="714375" indent="-265113">
              <a:spcBef>
                <a:spcPts val="0"/>
              </a:spcBef>
              <a:buFont typeface="Wingdings" pitchFamily="2" charset="2"/>
              <a:buChar char="v"/>
            </a:pPr>
            <a:r>
              <a:rPr lang="en-AU" sz="2400" dirty="0"/>
              <a:t>The event is resolved into its immediate causes</a:t>
            </a:r>
          </a:p>
          <a:p>
            <a:pPr marL="714375" indent="-265113">
              <a:spcBef>
                <a:spcPts val="0"/>
              </a:spcBef>
              <a:buFont typeface="Wingdings" pitchFamily="2" charset="2"/>
              <a:buChar char="v"/>
            </a:pPr>
            <a:r>
              <a:rPr lang="en-AU" sz="2400" dirty="0"/>
              <a:t>This resolution of events continues until basic causes are identified</a:t>
            </a:r>
          </a:p>
          <a:p>
            <a:pPr marL="714375" indent="-265113">
              <a:spcBef>
                <a:spcPts val="0"/>
              </a:spcBef>
              <a:buFont typeface="Wingdings" pitchFamily="2" charset="2"/>
              <a:buChar char="v"/>
            </a:pPr>
            <a:r>
              <a:rPr lang="en-AU" sz="2400" dirty="0"/>
              <a:t>A logical diagram called a fault tree is constructed showing the logical event relationships</a:t>
            </a:r>
          </a:p>
          <a:p>
            <a:pPr>
              <a:spcBef>
                <a:spcPts val="0"/>
              </a:spcBef>
              <a:buFont typeface="Arial" pitchFamily="34" charset="0"/>
              <a:buChar char="•"/>
            </a:pPr>
            <a:endParaRPr lang="en-AU" sz="2400" dirty="0"/>
          </a:p>
        </p:txBody>
      </p:sp>
      <p:sp>
        <p:nvSpPr>
          <p:cNvPr id="4" name="Footer Placeholder 3"/>
          <p:cNvSpPr>
            <a:spLocks noGrp="1"/>
          </p:cNvSpPr>
          <p:nvPr>
            <p:ph type="ftr" sz="quarter" idx="11"/>
          </p:nvPr>
        </p:nvSpPr>
        <p:spPr/>
        <p:txBody>
          <a:bodyPr/>
          <a:lstStyle/>
          <a:p>
            <a:pPr>
              <a:defRPr/>
            </a:pPr>
            <a:r>
              <a:rPr lang="en-AU" dirty="0">
                <a:solidFill>
                  <a:srgbClr val="FFFFFF"/>
                </a:solidFill>
              </a:rPr>
              <a:t>School of Engineering</a:t>
            </a:r>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23</a:t>
            </a:fld>
            <a:endParaRPr lang="en-AU">
              <a:solidFill>
                <a:srgbClr val="FFFFFF"/>
              </a:solidFill>
            </a:endParaRPr>
          </a:p>
        </p:txBody>
      </p:sp>
    </p:spTree>
    <p:extLst>
      <p:ext uri="{BB962C8B-B14F-4D97-AF65-F5344CB8AC3E}">
        <p14:creationId xmlns:p14="http://schemas.microsoft.com/office/powerpoint/2010/main" val="4012081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247875D1-639B-144B-88CB-AC71AF8F1FC6}"/>
              </a:ext>
            </a:extLst>
          </p:cNvPr>
          <p:cNvSpPr>
            <a:spLocks noGrp="1"/>
          </p:cNvSpPr>
          <p:nvPr>
            <p:ph type="ftr" sz="quarter" idx="11"/>
          </p:nvPr>
        </p:nvSpPr>
        <p:spPr/>
        <p:txBody>
          <a:bodyPr/>
          <a:lstStyle/>
          <a:p>
            <a:pPr>
              <a:defRPr/>
            </a:pPr>
            <a:r>
              <a:rPr lang="en-AU"/>
              <a:t>School of Engineering</a:t>
            </a:r>
            <a:endParaRPr lang="en-AU" dirty="0"/>
          </a:p>
        </p:txBody>
      </p:sp>
      <p:sp>
        <p:nvSpPr>
          <p:cNvPr id="5" name="灯片编号占位符 4">
            <a:extLst>
              <a:ext uri="{FF2B5EF4-FFF2-40B4-BE49-F238E27FC236}">
                <a16:creationId xmlns:a16="http://schemas.microsoft.com/office/drawing/2014/main" id="{5AAE14AB-ED35-3441-9437-316901D369AA}"/>
              </a:ext>
            </a:extLst>
          </p:cNvPr>
          <p:cNvSpPr>
            <a:spLocks noGrp="1"/>
          </p:cNvSpPr>
          <p:nvPr>
            <p:ph type="sldNum" sz="quarter" idx="12"/>
          </p:nvPr>
        </p:nvSpPr>
        <p:spPr/>
        <p:txBody>
          <a:bodyPr/>
          <a:lstStyle/>
          <a:p>
            <a:pPr>
              <a:defRPr/>
            </a:pPr>
            <a:fld id="{AF54FAAF-73EA-427D-84DA-21187992A5E1}" type="slidenum">
              <a:rPr lang="en-AU" smtClean="0"/>
              <a:pPr>
                <a:defRPr/>
              </a:pPr>
              <a:t>24</a:t>
            </a:fld>
            <a:endParaRPr lang="en-AU"/>
          </a:p>
        </p:txBody>
      </p:sp>
      <p:sp>
        <p:nvSpPr>
          <p:cNvPr id="6" name="矩形 5">
            <a:extLst>
              <a:ext uri="{FF2B5EF4-FFF2-40B4-BE49-F238E27FC236}">
                <a16:creationId xmlns:a16="http://schemas.microsoft.com/office/drawing/2014/main" id="{95AA0609-8BF2-8E4F-9601-AB1355134E88}"/>
              </a:ext>
            </a:extLst>
          </p:cNvPr>
          <p:cNvSpPr/>
          <p:nvPr/>
        </p:nvSpPr>
        <p:spPr bwMode="auto">
          <a:xfrm>
            <a:off x="3779912" y="1196752"/>
            <a:ext cx="914400" cy="914400"/>
          </a:xfrm>
          <a:prstGeom prst="rect">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bg1"/>
              </a:solidFill>
              <a:effectLst/>
              <a:latin typeface="Arial" charset="0"/>
              <a:cs typeface="Arial" charset="0"/>
            </a:endParaRPr>
          </a:p>
        </p:txBody>
      </p:sp>
      <p:sp>
        <p:nvSpPr>
          <p:cNvPr id="8" name="矩形 7">
            <a:extLst>
              <a:ext uri="{FF2B5EF4-FFF2-40B4-BE49-F238E27FC236}">
                <a16:creationId xmlns:a16="http://schemas.microsoft.com/office/drawing/2014/main" id="{5F9498FE-D1A8-1344-854C-5AA87F15DFD9}"/>
              </a:ext>
            </a:extLst>
          </p:cNvPr>
          <p:cNvSpPr/>
          <p:nvPr/>
        </p:nvSpPr>
        <p:spPr bwMode="auto">
          <a:xfrm>
            <a:off x="3339418" y="1427076"/>
            <a:ext cx="2376264" cy="50405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cs typeface="Arial" charset="0"/>
              </a:rPr>
              <a:t>Car hitting an object</a:t>
            </a:r>
            <a:endParaRPr kumimoji="0" lang="zh-CN" altLang="en-US" sz="1800" b="0" i="0" u="none" strike="noStrike" cap="none" normalizeH="0" baseline="0" dirty="0">
              <a:ln>
                <a:noFill/>
              </a:ln>
              <a:solidFill>
                <a:schemeClr val="tx1"/>
              </a:solidFill>
              <a:effectLst/>
              <a:latin typeface="Arial" charset="0"/>
              <a:cs typeface="Arial" charset="0"/>
            </a:endParaRPr>
          </a:p>
        </p:txBody>
      </p:sp>
      <p:pic>
        <p:nvPicPr>
          <p:cNvPr id="9" name="Picture 2">
            <a:extLst>
              <a:ext uri="{FF2B5EF4-FFF2-40B4-BE49-F238E27FC236}">
                <a16:creationId xmlns:a16="http://schemas.microsoft.com/office/drawing/2014/main" id="{5644DD75-D2B8-7849-8C10-EA2EE10FEE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182" b="63783"/>
          <a:stretch/>
        </p:blipFill>
        <p:spPr bwMode="auto">
          <a:xfrm>
            <a:off x="797125" y="332656"/>
            <a:ext cx="367240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BF71FB98-DFE0-C447-BE22-1D90AB675A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428" r="11182" b="26355"/>
          <a:stretch/>
        </p:blipFill>
        <p:spPr bwMode="auto">
          <a:xfrm>
            <a:off x="4694312" y="274329"/>
            <a:ext cx="367240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3218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E076FC-E6F7-234D-8E35-71291D76D6EE}"/>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C08613CF-E846-8541-B7FD-20726C466781}"/>
              </a:ext>
            </a:extLst>
          </p:cNvPr>
          <p:cNvSpPr>
            <a:spLocks noGrp="1"/>
          </p:cNvSpPr>
          <p:nvPr>
            <p:ph idx="1"/>
          </p:nvPr>
        </p:nvSpPr>
        <p:spPr/>
        <p:txBody>
          <a:bodyPr/>
          <a:lstStyle/>
          <a:p>
            <a:endParaRPr kumimoji="1" lang="zh-CN" altLang="en-US"/>
          </a:p>
        </p:txBody>
      </p:sp>
      <p:sp>
        <p:nvSpPr>
          <p:cNvPr id="4" name="页脚占位符 3">
            <a:extLst>
              <a:ext uri="{FF2B5EF4-FFF2-40B4-BE49-F238E27FC236}">
                <a16:creationId xmlns:a16="http://schemas.microsoft.com/office/drawing/2014/main" id="{BE6B24D1-DD5D-6E4E-A87E-13083BEB5ECB}"/>
              </a:ext>
            </a:extLst>
          </p:cNvPr>
          <p:cNvSpPr>
            <a:spLocks noGrp="1"/>
          </p:cNvSpPr>
          <p:nvPr>
            <p:ph type="ftr" sz="quarter" idx="11"/>
          </p:nvPr>
        </p:nvSpPr>
        <p:spPr/>
        <p:txBody>
          <a:bodyPr/>
          <a:lstStyle/>
          <a:p>
            <a:pPr>
              <a:defRPr/>
            </a:pPr>
            <a:r>
              <a:rPr lang="en-AU"/>
              <a:t>School of Engineering</a:t>
            </a:r>
            <a:endParaRPr lang="en-AU" dirty="0"/>
          </a:p>
        </p:txBody>
      </p:sp>
      <p:sp>
        <p:nvSpPr>
          <p:cNvPr id="5" name="灯片编号占位符 4">
            <a:extLst>
              <a:ext uri="{FF2B5EF4-FFF2-40B4-BE49-F238E27FC236}">
                <a16:creationId xmlns:a16="http://schemas.microsoft.com/office/drawing/2014/main" id="{47E4D3C2-1E69-2545-B37C-988C17E54C63}"/>
              </a:ext>
            </a:extLst>
          </p:cNvPr>
          <p:cNvSpPr>
            <a:spLocks noGrp="1"/>
          </p:cNvSpPr>
          <p:nvPr>
            <p:ph type="sldNum" sz="quarter" idx="12"/>
          </p:nvPr>
        </p:nvSpPr>
        <p:spPr/>
        <p:txBody>
          <a:bodyPr/>
          <a:lstStyle/>
          <a:p>
            <a:pPr>
              <a:defRPr/>
            </a:pPr>
            <a:fld id="{AF54FAAF-73EA-427D-84DA-21187992A5E1}" type="slidenum">
              <a:rPr lang="en-AU" smtClean="0"/>
              <a:pPr>
                <a:defRPr/>
              </a:pPr>
              <a:t>25</a:t>
            </a:fld>
            <a:endParaRPr lang="en-AU"/>
          </a:p>
        </p:txBody>
      </p:sp>
    </p:spTree>
    <p:extLst>
      <p:ext uri="{BB962C8B-B14F-4D97-AF65-F5344CB8AC3E}">
        <p14:creationId xmlns:p14="http://schemas.microsoft.com/office/powerpoint/2010/main" val="1810900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34082"/>
          </a:xfrm>
          <a:solidFill>
            <a:schemeClr val="accent2"/>
          </a:solidFill>
        </p:spPr>
        <p:txBody>
          <a:bodyPr/>
          <a:lstStyle/>
          <a:p>
            <a:pPr algn="ctr"/>
            <a:r>
              <a:rPr lang="en-AU" sz="3200" dirty="0">
                <a:solidFill>
                  <a:schemeClr val="bg1"/>
                </a:solidFill>
              </a:rPr>
              <a:t>Economics-based project appraisal</a:t>
            </a:r>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26</a:t>
            </a:fld>
            <a:endParaRPr lang="en-AU">
              <a:solidFill>
                <a:srgbClr val="FFFFFF"/>
              </a:solidFill>
            </a:endParaRPr>
          </a:p>
        </p:txBody>
      </p:sp>
      <p:sp>
        <p:nvSpPr>
          <p:cNvPr id="8" name="Content Placeholder 5"/>
          <p:cNvSpPr>
            <a:spLocks noGrp="1"/>
          </p:cNvSpPr>
          <p:nvPr>
            <p:ph idx="1"/>
          </p:nvPr>
        </p:nvSpPr>
        <p:spPr>
          <a:xfrm>
            <a:off x="281603" y="1052736"/>
            <a:ext cx="8401748" cy="4752528"/>
          </a:xfrm>
        </p:spPr>
        <p:txBody>
          <a:bodyPr/>
          <a:lstStyle/>
          <a:p>
            <a:pPr marL="0" lvl="0" indent="0">
              <a:spcBef>
                <a:spcPts val="600"/>
              </a:spcBef>
              <a:spcAft>
                <a:spcPts val="600"/>
              </a:spcAft>
              <a:buNone/>
            </a:pPr>
            <a:r>
              <a:rPr lang="en-AU" sz="2400" b="1" dirty="0">
                <a:solidFill>
                  <a:srgbClr val="FF0000"/>
                </a:solidFill>
              </a:rPr>
              <a:t>How to appraise the feasibility of a project? We should consider to:</a:t>
            </a:r>
          </a:p>
          <a:p>
            <a:pPr marL="0" lvl="0" indent="0">
              <a:spcBef>
                <a:spcPts val="600"/>
              </a:spcBef>
              <a:spcAft>
                <a:spcPts val="600"/>
              </a:spcAft>
              <a:buNone/>
            </a:pPr>
            <a:r>
              <a:rPr lang="en-AU" sz="2000" dirty="0">
                <a:solidFill>
                  <a:srgbClr val="000000"/>
                </a:solidFill>
              </a:rPr>
              <a:t>Assess the </a:t>
            </a:r>
            <a:r>
              <a:rPr lang="en-AU" sz="2000" b="1" dirty="0">
                <a:solidFill>
                  <a:srgbClr val="000000"/>
                </a:solidFill>
              </a:rPr>
              <a:t>financial aspects (economics perspectives</a:t>
            </a:r>
            <a:r>
              <a:rPr lang="en-AU" sz="2000" dirty="0">
                <a:solidFill>
                  <a:srgbClr val="000000"/>
                </a:solidFill>
              </a:rPr>
              <a:t>.</a:t>
            </a:r>
          </a:p>
          <a:p>
            <a:pPr marL="0" lvl="0" indent="0">
              <a:spcBef>
                <a:spcPts val="600"/>
              </a:spcBef>
              <a:spcAft>
                <a:spcPts val="600"/>
              </a:spcAft>
              <a:buNone/>
            </a:pPr>
            <a:r>
              <a:rPr lang="en-AU" sz="2000" dirty="0">
                <a:solidFill>
                  <a:srgbClr val="000000"/>
                </a:solidFill>
              </a:rPr>
              <a:t>&amp;</a:t>
            </a:r>
          </a:p>
          <a:p>
            <a:pPr marL="0" lvl="0" indent="0">
              <a:spcBef>
                <a:spcPts val="600"/>
              </a:spcBef>
              <a:spcAft>
                <a:spcPts val="600"/>
              </a:spcAft>
              <a:buNone/>
            </a:pPr>
            <a:r>
              <a:rPr lang="en-AU" sz="2000" dirty="0">
                <a:solidFill>
                  <a:srgbClr val="000000"/>
                </a:solidFill>
              </a:rPr>
              <a:t>Assess the environmental</a:t>
            </a:r>
            <a:r>
              <a:rPr lang="en-AU" altLang="zh-CN" sz="2000" dirty="0">
                <a:solidFill>
                  <a:srgbClr val="000000"/>
                </a:solidFill>
              </a:rPr>
              <a:t> and social </a:t>
            </a:r>
            <a:r>
              <a:rPr lang="en-AU" sz="2000" dirty="0">
                <a:solidFill>
                  <a:srgbClr val="000000"/>
                </a:solidFill>
              </a:rPr>
              <a:t>aspects </a:t>
            </a:r>
            <a:r>
              <a:rPr lang="en-AU" sz="2000" b="1" dirty="0">
                <a:solidFill>
                  <a:srgbClr val="000000"/>
                </a:solidFill>
              </a:rPr>
              <a:t>(non-economics perspectives)</a:t>
            </a:r>
          </a:p>
          <a:p>
            <a:pPr marL="0" lvl="0" indent="0">
              <a:spcBef>
                <a:spcPts val="600"/>
              </a:spcBef>
              <a:spcAft>
                <a:spcPts val="600"/>
              </a:spcAft>
              <a:buNone/>
            </a:pPr>
            <a:r>
              <a:rPr lang="en-AU" sz="2000" dirty="0">
                <a:solidFill>
                  <a:srgbClr val="000000"/>
                </a:solidFill>
              </a:rPr>
              <a:t>Before deciding ‘Go’ or ‘No go’</a:t>
            </a:r>
          </a:p>
        </p:txBody>
      </p:sp>
      <p:sp>
        <p:nvSpPr>
          <p:cNvPr id="9" name="Content Placeholder 5">
            <a:extLst>
              <a:ext uri="{FF2B5EF4-FFF2-40B4-BE49-F238E27FC236}">
                <a16:creationId xmlns:a16="http://schemas.microsoft.com/office/drawing/2014/main" id="{B1E64A6C-77D5-2B40-BF2F-BF3315C12680}"/>
              </a:ext>
            </a:extLst>
          </p:cNvPr>
          <p:cNvSpPr txBox="1">
            <a:spLocks/>
          </p:cNvSpPr>
          <p:nvPr/>
        </p:nvSpPr>
        <p:spPr bwMode="auto">
          <a:xfrm>
            <a:off x="221437" y="5382760"/>
            <a:ext cx="8640960" cy="141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marL="0" indent="0" algn="ctr">
              <a:spcBef>
                <a:spcPts val="600"/>
              </a:spcBef>
              <a:buNone/>
            </a:pPr>
            <a:r>
              <a:rPr lang="en-AU" sz="2400" b="1" dirty="0">
                <a:solidFill>
                  <a:srgbClr val="000000"/>
                </a:solidFill>
              </a:rPr>
              <a:t>Does a dollar today have the same value tomorrow?</a:t>
            </a:r>
          </a:p>
        </p:txBody>
      </p:sp>
      <p:sp>
        <p:nvSpPr>
          <p:cNvPr id="10" name="左弧形箭头 9">
            <a:extLst>
              <a:ext uri="{FF2B5EF4-FFF2-40B4-BE49-F238E27FC236}">
                <a16:creationId xmlns:a16="http://schemas.microsoft.com/office/drawing/2014/main" id="{514910E0-AD2E-074D-8430-E97B39A1C056}"/>
              </a:ext>
            </a:extLst>
          </p:cNvPr>
          <p:cNvSpPr/>
          <p:nvPr/>
        </p:nvSpPr>
        <p:spPr bwMode="auto">
          <a:xfrm rot="362665">
            <a:off x="2505100" y="2354115"/>
            <a:ext cx="792088" cy="3182342"/>
          </a:xfrm>
          <a:prstGeom prst="curvedLeftArrow">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accent2"/>
              </a:solidFill>
              <a:effectLst/>
              <a:latin typeface="Arial" charset="0"/>
              <a:cs typeface="Arial" charset="0"/>
            </a:endParaRPr>
          </a:p>
        </p:txBody>
      </p:sp>
    </p:spTree>
    <p:extLst>
      <p:ext uri="{BB962C8B-B14F-4D97-AF65-F5344CB8AC3E}">
        <p14:creationId xmlns:p14="http://schemas.microsoft.com/office/powerpoint/2010/main" val="216051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27</a:t>
            </a:fld>
            <a:endParaRPr lang="en-AU">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93856629"/>
              </p:ext>
            </p:extLst>
          </p:nvPr>
        </p:nvGraphicFramePr>
        <p:xfrm>
          <a:off x="291651" y="748673"/>
          <a:ext cx="8640960" cy="2148840"/>
        </p:xfrm>
        <a:graphic>
          <a:graphicData uri="http://schemas.openxmlformats.org/drawingml/2006/table">
            <a:tbl>
              <a:tblPr firstRow="1" bandRow="1">
                <a:tableStyleId>{21E4AEA4-8DFA-4A89-87EB-49C32662AFE0}</a:tableStyleId>
              </a:tblPr>
              <a:tblGrid>
                <a:gridCol w="3920309">
                  <a:extLst>
                    <a:ext uri="{9D8B030D-6E8A-4147-A177-3AD203B41FA5}">
                      <a16:colId xmlns:a16="http://schemas.microsoft.com/office/drawing/2014/main" val="20000"/>
                    </a:ext>
                  </a:extLst>
                </a:gridCol>
                <a:gridCol w="4720651">
                  <a:extLst>
                    <a:ext uri="{9D8B030D-6E8A-4147-A177-3AD203B41FA5}">
                      <a16:colId xmlns:a16="http://schemas.microsoft.com/office/drawing/2014/main" val="20001"/>
                    </a:ext>
                  </a:extLst>
                </a:gridCol>
              </a:tblGrid>
              <a:tr h="298832">
                <a:tc gridSpan="2">
                  <a:txBody>
                    <a:bodyPr/>
                    <a:lstStyle/>
                    <a:p>
                      <a:pPr algn="ctr"/>
                      <a:r>
                        <a:rPr lang="en-AU" sz="2000" dirty="0"/>
                        <a:t>FINANCIAL STUFF!!!</a:t>
                      </a:r>
                    </a:p>
                  </a:txBody>
                  <a:tcPr/>
                </a:tc>
                <a:tc hMerge="1">
                  <a:txBody>
                    <a:bodyPr/>
                    <a:lstStyle/>
                    <a:p>
                      <a:endParaRPr lang="en-AU" dirty="0"/>
                    </a:p>
                  </a:txBody>
                  <a:tcPr/>
                </a:tc>
                <a:extLst>
                  <a:ext uri="{0D108BD9-81ED-4DB2-BD59-A6C34878D82A}">
                    <a16:rowId xmlns:a16="http://schemas.microsoft.com/office/drawing/2014/main" val="1942215567"/>
                  </a:ext>
                </a:extLst>
              </a:tr>
              <a:tr h="370840">
                <a:tc>
                  <a:txBody>
                    <a:bodyPr/>
                    <a:lstStyle/>
                    <a:p>
                      <a:r>
                        <a:rPr lang="en-AU" b="1" dirty="0">
                          <a:solidFill>
                            <a:srgbClr val="FF0000"/>
                          </a:solidFill>
                        </a:rPr>
                        <a:t>Costs</a:t>
                      </a:r>
                    </a:p>
                  </a:txBody>
                  <a:tcPr/>
                </a:tc>
                <a:tc>
                  <a:txBody>
                    <a:bodyPr/>
                    <a:lstStyle/>
                    <a:p>
                      <a:r>
                        <a:rPr lang="en-AU" b="1" dirty="0">
                          <a:solidFill>
                            <a:srgbClr val="FF0000"/>
                          </a:solidFill>
                        </a:rPr>
                        <a:t>Benefits</a:t>
                      </a:r>
                    </a:p>
                  </a:txBody>
                  <a:tcPr/>
                </a:tc>
                <a:extLst>
                  <a:ext uri="{0D108BD9-81ED-4DB2-BD59-A6C34878D82A}">
                    <a16:rowId xmlns:a16="http://schemas.microsoft.com/office/drawing/2014/main" val="10000"/>
                  </a:ext>
                </a:extLst>
              </a:tr>
              <a:tr h="370840">
                <a:tc>
                  <a:txBody>
                    <a:bodyPr/>
                    <a:lstStyle/>
                    <a:p>
                      <a:r>
                        <a:rPr lang="en-AU" baseline="0" dirty="0"/>
                        <a:t>loan/mortgage (A)</a:t>
                      </a:r>
                      <a:endParaRPr lang="en-AU" dirty="0"/>
                    </a:p>
                  </a:txBody>
                  <a:tcPr/>
                </a:tc>
                <a:tc>
                  <a:txBody>
                    <a:bodyPr/>
                    <a:lstStyle/>
                    <a:p>
                      <a:r>
                        <a:rPr lang="en-AU" dirty="0"/>
                        <a:t>Profit made from sale, rental, or other services (B)</a:t>
                      </a:r>
                    </a:p>
                  </a:txBody>
                  <a:tcPr/>
                </a:tc>
                <a:extLst>
                  <a:ext uri="{0D108BD9-81ED-4DB2-BD59-A6C34878D82A}">
                    <a16:rowId xmlns:a16="http://schemas.microsoft.com/office/drawing/2014/main" val="10001"/>
                  </a:ext>
                </a:extLst>
              </a:tr>
              <a:tr h="370840">
                <a:tc>
                  <a:txBody>
                    <a:bodyPr/>
                    <a:lstStyle/>
                    <a:p>
                      <a:r>
                        <a:rPr lang="en-AU" dirty="0"/>
                        <a:t>operation cost (O)*</a:t>
                      </a:r>
                    </a:p>
                  </a:txBody>
                  <a:tcPr/>
                </a:tc>
                <a:tc>
                  <a:txBody>
                    <a:bodyPr/>
                    <a:lstStyle/>
                    <a:p>
                      <a:r>
                        <a:rPr lang="en-AU" dirty="0"/>
                        <a:t>Salvage or residual value (L</a:t>
                      </a:r>
                      <a:r>
                        <a:rPr lang="en-AU" baseline="-25000" dirty="0"/>
                        <a:t>n</a:t>
                      </a:r>
                      <a:r>
                        <a:rPr lang="en-AU" dirty="0"/>
                        <a:t>)</a:t>
                      </a:r>
                    </a:p>
                  </a:txBody>
                  <a:tcPr/>
                </a:tc>
                <a:extLst>
                  <a:ext uri="{0D108BD9-81ED-4DB2-BD59-A6C34878D82A}">
                    <a16:rowId xmlns:a16="http://schemas.microsoft.com/office/drawing/2014/main" val="10002"/>
                  </a:ext>
                </a:extLst>
              </a:tr>
              <a:tr h="370840">
                <a:tc>
                  <a:txBody>
                    <a:bodyPr/>
                    <a:lstStyle/>
                    <a:p>
                      <a:r>
                        <a:rPr lang="en-AU" dirty="0"/>
                        <a:t>maintenance cost (M)*</a:t>
                      </a:r>
                    </a:p>
                  </a:txBody>
                  <a:tcPr/>
                </a:tc>
                <a:tc>
                  <a:txBody>
                    <a:bodyPr/>
                    <a:lstStyle/>
                    <a:p>
                      <a:endParaRPr lang="en-AU" dirty="0"/>
                    </a:p>
                  </a:txBody>
                  <a:tcPr/>
                </a:tc>
                <a:extLst>
                  <a:ext uri="{0D108BD9-81ED-4DB2-BD59-A6C34878D82A}">
                    <a16:rowId xmlns:a16="http://schemas.microsoft.com/office/drawing/2014/main" val="10003"/>
                  </a:ext>
                </a:extLst>
              </a:tr>
            </a:tbl>
          </a:graphicData>
        </a:graphic>
      </p:graphicFrame>
      <p:cxnSp>
        <p:nvCxnSpPr>
          <p:cNvPr id="7" name="Straight Connector 6"/>
          <p:cNvCxnSpPr>
            <a:cxnSpLocks/>
          </p:cNvCxnSpPr>
          <p:nvPr/>
        </p:nvCxnSpPr>
        <p:spPr bwMode="auto">
          <a:xfrm>
            <a:off x="2627784" y="5373216"/>
            <a:ext cx="4013755" cy="0"/>
          </a:xfrm>
          <a:prstGeom prst="line">
            <a:avLst/>
          </a:prstGeom>
          <a:noFill/>
          <a:ln w="76200" cap="flat" cmpd="sng" algn="ctr">
            <a:solidFill>
              <a:schemeClr val="tx1"/>
            </a:solidFill>
            <a:prstDash val="solid"/>
            <a:round/>
            <a:headEnd type="none" w="med" len="med"/>
            <a:tailEnd type="none" w="med" len="med"/>
          </a:ln>
          <a:effectLst/>
        </p:spPr>
      </p:cxnSp>
      <p:cxnSp>
        <p:nvCxnSpPr>
          <p:cNvPr id="11" name="Straight Arrow Connector 10"/>
          <p:cNvCxnSpPr/>
          <p:nvPr/>
        </p:nvCxnSpPr>
        <p:spPr bwMode="auto">
          <a:xfrm flipV="1">
            <a:off x="3203848" y="4653136"/>
            <a:ext cx="0" cy="720080"/>
          </a:xfrm>
          <a:prstGeom prst="straightConnector1">
            <a:avLst/>
          </a:prstGeom>
          <a:noFill/>
          <a:ln w="28575" cap="flat" cmpd="sng" algn="ctr">
            <a:solidFill>
              <a:schemeClr val="accent2"/>
            </a:solidFill>
            <a:prstDash val="solid"/>
            <a:round/>
            <a:headEnd type="none" w="med" len="med"/>
            <a:tailEnd type="arrow"/>
          </a:ln>
          <a:effectLst/>
        </p:spPr>
      </p:cxnSp>
      <p:cxnSp>
        <p:nvCxnSpPr>
          <p:cNvPr id="14" name="Straight Arrow Connector 13"/>
          <p:cNvCxnSpPr>
            <a:cxnSpLocks/>
          </p:cNvCxnSpPr>
          <p:nvPr/>
        </p:nvCxnSpPr>
        <p:spPr bwMode="auto">
          <a:xfrm flipV="1">
            <a:off x="3707904" y="4394265"/>
            <a:ext cx="0" cy="978951"/>
          </a:xfrm>
          <a:prstGeom prst="straightConnector1">
            <a:avLst/>
          </a:prstGeom>
          <a:noFill/>
          <a:ln w="28575" cap="flat" cmpd="sng" algn="ctr">
            <a:solidFill>
              <a:schemeClr val="accent2"/>
            </a:solidFill>
            <a:prstDash val="solid"/>
            <a:round/>
            <a:headEnd type="none" w="med" len="med"/>
            <a:tailEnd type="arrow"/>
          </a:ln>
          <a:effectLst/>
        </p:spPr>
      </p:cxnSp>
      <p:cxnSp>
        <p:nvCxnSpPr>
          <p:cNvPr id="15" name="Straight Arrow Connector 14"/>
          <p:cNvCxnSpPr>
            <a:cxnSpLocks/>
          </p:cNvCxnSpPr>
          <p:nvPr/>
        </p:nvCxnSpPr>
        <p:spPr bwMode="auto">
          <a:xfrm flipV="1">
            <a:off x="4139952" y="4941168"/>
            <a:ext cx="0" cy="432048"/>
          </a:xfrm>
          <a:prstGeom prst="straightConnector1">
            <a:avLst/>
          </a:prstGeom>
          <a:noFill/>
          <a:ln w="28575" cap="flat" cmpd="sng" algn="ctr">
            <a:solidFill>
              <a:schemeClr val="accent2"/>
            </a:solidFill>
            <a:prstDash val="solid"/>
            <a:round/>
            <a:headEnd type="none" w="med" len="med"/>
            <a:tailEnd type="arrow"/>
          </a:ln>
          <a:effectLst/>
        </p:spPr>
      </p:cxnSp>
      <p:cxnSp>
        <p:nvCxnSpPr>
          <p:cNvPr id="18" name="Straight Arrow Connector 17"/>
          <p:cNvCxnSpPr>
            <a:cxnSpLocks/>
          </p:cNvCxnSpPr>
          <p:nvPr/>
        </p:nvCxnSpPr>
        <p:spPr bwMode="auto">
          <a:xfrm flipV="1">
            <a:off x="4612131" y="4949552"/>
            <a:ext cx="0" cy="432048"/>
          </a:xfrm>
          <a:prstGeom prst="straightConnector1">
            <a:avLst/>
          </a:prstGeom>
          <a:noFill/>
          <a:ln w="28575" cap="flat" cmpd="sng" algn="ctr">
            <a:solidFill>
              <a:schemeClr val="accent2"/>
            </a:solidFill>
            <a:prstDash val="solid"/>
            <a:round/>
            <a:headEnd type="none" w="med" len="med"/>
            <a:tailEnd type="arrow"/>
          </a:ln>
          <a:effectLst/>
        </p:spPr>
      </p:cxnSp>
      <p:cxnSp>
        <p:nvCxnSpPr>
          <p:cNvPr id="19" name="Straight Arrow Connector 18"/>
          <p:cNvCxnSpPr/>
          <p:nvPr/>
        </p:nvCxnSpPr>
        <p:spPr bwMode="auto">
          <a:xfrm>
            <a:off x="3203848" y="5373216"/>
            <a:ext cx="0" cy="338336"/>
          </a:xfrm>
          <a:prstGeom prst="straightConnector1">
            <a:avLst/>
          </a:prstGeom>
          <a:noFill/>
          <a:ln w="28575" cap="flat" cmpd="sng" algn="ctr">
            <a:solidFill>
              <a:schemeClr val="tx2"/>
            </a:solidFill>
            <a:prstDash val="solid"/>
            <a:round/>
            <a:headEnd type="none" w="med" len="med"/>
            <a:tailEnd type="arrow"/>
          </a:ln>
          <a:effectLst/>
        </p:spPr>
      </p:cxnSp>
      <p:cxnSp>
        <p:nvCxnSpPr>
          <p:cNvPr id="23" name="Straight Arrow Connector 22"/>
          <p:cNvCxnSpPr/>
          <p:nvPr/>
        </p:nvCxnSpPr>
        <p:spPr bwMode="auto">
          <a:xfrm>
            <a:off x="3707142" y="5373416"/>
            <a:ext cx="0" cy="338336"/>
          </a:xfrm>
          <a:prstGeom prst="straightConnector1">
            <a:avLst/>
          </a:prstGeom>
          <a:noFill/>
          <a:ln w="28575" cap="flat" cmpd="sng" algn="ctr">
            <a:solidFill>
              <a:schemeClr val="tx2"/>
            </a:solidFill>
            <a:prstDash val="solid"/>
            <a:round/>
            <a:headEnd type="none" w="med" len="med"/>
            <a:tailEnd type="arrow"/>
          </a:ln>
          <a:effectLst/>
        </p:spPr>
      </p:cxnSp>
      <p:cxnSp>
        <p:nvCxnSpPr>
          <p:cNvPr id="24" name="Straight Arrow Connector 23"/>
          <p:cNvCxnSpPr/>
          <p:nvPr/>
        </p:nvCxnSpPr>
        <p:spPr bwMode="auto">
          <a:xfrm>
            <a:off x="4211960" y="5356448"/>
            <a:ext cx="0" cy="338336"/>
          </a:xfrm>
          <a:prstGeom prst="straightConnector1">
            <a:avLst/>
          </a:prstGeom>
          <a:noFill/>
          <a:ln w="28575" cap="flat" cmpd="sng" algn="ctr">
            <a:solidFill>
              <a:schemeClr val="tx2"/>
            </a:solidFill>
            <a:prstDash val="solid"/>
            <a:round/>
            <a:headEnd type="none" w="med" len="med"/>
            <a:tailEnd type="arrow"/>
          </a:ln>
          <a:effectLst/>
        </p:spPr>
      </p:cxnSp>
      <p:cxnSp>
        <p:nvCxnSpPr>
          <p:cNvPr id="74" name="Straight Arrow Connector 73"/>
          <p:cNvCxnSpPr/>
          <p:nvPr/>
        </p:nvCxnSpPr>
        <p:spPr bwMode="auto">
          <a:xfrm>
            <a:off x="5920649" y="5356448"/>
            <a:ext cx="0" cy="402160"/>
          </a:xfrm>
          <a:prstGeom prst="straightConnector1">
            <a:avLst/>
          </a:prstGeom>
          <a:noFill/>
          <a:ln w="28575" cap="flat" cmpd="sng" algn="ctr">
            <a:solidFill>
              <a:srgbClr val="2407F9"/>
            </a:solidFill>
            <a:prstDash val="solid"/>
            <a:round/>
            <a:headEnd type="none" w="med" len="med"/>
            <a:tailEnd type="arrow"/>
          </a:ln>
          <a:effectLst/>
        </p:spPr>
      </p:cxnSp>
      <p:cxnSp>
        <p:nvCxnSpPr>
          <p:cNvPr id="75" name="Straight Arrow Connector 74"/>
          <p:cNvCxnSpPr/>
          <p:nvPr/>
        </p:nvCxnSpPr>
        <p:spPr bwMode="auto">
          <a:xfrm>
            <a:off x="4788024" y="5362190"/>
            <a:ext cx="0" cy="410544"/>
          </a:xfrm>
          <a:prstGeom prst="straightConnector1">
            <a:avLst/>
          </a:prstGeom>
          <a:noFill/>
          <a:ln w="28575" cap="flat" cmpd="sng" algn="ctr">
            <a:solidFill>
              <a:srgbClr val="2407F9"/>
            </a:solidFill>
            <a:prstDash val="solid"/>
            <a:round/>
            <a:headEnd type="none" w="med" len="med"/>
            <a:tailEnd type="arrow"/>
          </a:ln>
          <a:effectLst/>
        </p:spPr>
      </p:cxnSp>
      <p:sp>
        <p:nvSpPr>
          <p:cNvPr id="2099" name="TextBox 2098"/>
          <p:cNvSpPr txBox="1"/>
          <p:nvPr/>
        </p:nvSpPr>
        <p:spPr>
          <a:xfrm>
            <a:off x="2339752" y="5999784"/>
            <a:ext cx="476412" cy="400110"/>
          </a:xfrm>
          <a:prstGeom prst="rect">
            <a:avLst/>
          </a:prstGeom>
          <a:noFill/>
        </p:spPr>
        <p:txBody>
          <a:bodyPr wrap="none" rtlCol="0">
            <a:spAutoFit/>
          </a:bodyPr>
          <a:lstStyle/>
          <a:p>
            <a:r>
              <a:rPr lang="en-AU" b="1" dirty="0">
                <a:solidFill>
                  <a:schemeClr val="tx1"/>
                </a:solidFill>
              </a:rPr>
              <a:t>Start</a:t>
            </a:r>
          </a:p>
          <a:p>
            <a:r>
              <a:rPr lang="en-AU" b="1" dirty="0">
                <a:solidFill>
                  <a:schemeClr val="tx1"/>
                </a:solidFill>
              </a:rPr>
              <a:t>0</a:t>
            </a:r>
          </a:p>
        </p:txBody>
      </p:sp>
      <p:sp>
        <p:nvSpPr>
          <p:cNvPr id="93" name="TextBox 92"/>
          <p:cNvSpPr txBox="1"/>
          <p:nvPr/>
        </p:nvSpPr>
        <p:spPr>
          <a:xfrm>
            <a:off x="2973656" y="5999783"/>
            <a:ext cx="518224" cy="400110"/>
          </a:xfrm>
          <a:prstGeom prst="rect">
            <a:avLst/>
          </a:prstGeom>
          <a:noFill/>
        </p:spPr>
        <p:txBody>
          <a:bodyPr wrap="square" rtlCol="0">
            <a:spAutoFit/>
          </a:bodyPr>
          <a:lstStyle/>
          <a:p>
            <a:r>
              <a:rPr lang="en-AU" b="1" dirty="0">
                <a:solidFill>
                  <a:schemeClr val="tx1"/>
                </a:solidFill>
              </a:rPr>
              <a:t>Year</a:t>
            </a:r>
          </a:p>
          <a:p>
            <a:r>
              <a:rPr lang="en-AU" b="1" dirty="0">
                <a:solidFill>
                  <a:schemeClr val="tx1"/>
                </a:solidFill>
              </a:rPr>
              <a:t> 1</a:t>
            </a:r>
          </a:p>
        </p:txBody>
      </p:sp>
      <p:sp>
        <p:nvSpPr>
          <p:cNvPr id="94" name="TextBox 93"/>
          <p:cNvSpPr txBox="1"/>
          <p:nvPr/>
        </p:nvSpPr>
        <p:spPr>
          <a:xfrm>
            <a:off x="3448792" y="5999784"/>
            <a:ext cx="518224" cy="400110"/>
          </a:xfrm>
          <a:prstGeom prst="rect">
            <a:avLst/>
          </a:prstGeom>
          <a:noFill/>
        </p:spPr>
        <p:txBody>
          <a:bodyPr wrap="square" rtlCol="0">
            <a:spAutoFit/>
          </a:bodyPr>
          <a:lstStyle/>
          <a:p>
            <a:r>
              <a:rPr lang="en-AU" b="1" dirty="0">
                <a:solidFill>
                  <a:schemeClr val="tx1"/>
                </a:solidFill>
              </a:rPr>
              <a:t>Year</a:t>
            </a:r>
          </a:p>
          <a:p>
            <a:r>
              <a:rPr lang="en-AU" b="1" dirty="0">
                <a:solidFill>
                  <a:schemeClr val="tx1"/>
                </a:solidFill>
              </a:rPr>
              <a:t> 2</a:t>
            </a:r>
          </a:p>
        </p:txBody>
      </p:sp>
      <p:sp>
        <p:nvSpPr>
          <p:cNvPr id="95" name="TextBox 94"/>
          <p:cNvSpPr txBox="1"/>
          <p:nvPr/>
        </p:nvSpPr>
        <p:spPr>
          <a:xfrm>
            <a:off x="5920649" y="5952057"/>
            <a:ext cx="518224" cy="400110"/>
          </a:xfrm>
          <a:prstGeom prst="rect">
            <a:avLst/>
          </a:prstGeom>
          <a:noFill/>
        </p:spPr>
        <p:txBody>
          <a:bodyPr wrap="square" rtlCol="0">
            <a:spAutoFit/>
          </a:bodyPr>
          <a:lstStyle/>
          <a:p>
            <a:r>
              <a:rPr lang="en-AU" b="1" dirty="0">
                <a:solidFill>
                  <a:schemeClr val="tx1"/>
                </a:solidFill>
              </a:rPr>
              <a:t>End</a:t>
            </a:r>
          </a:p>
          <a:p>
            <a:r>
              <a:rPr lang="en-AU" b="1" dirty="0">
                <a:solidFill>
                  <a:schemeClr val="tx1"/>
                </a:solidFill>
              </a:rPr>
              <a:t> n</a:t>
            </a:r>
          </a:p>
        </p:txBody>
      </p:sp>
      <p:cxnSp>
        <p:nvCxnSpPr>
          <p:cNvPr id="2101" name="Straight Arrow Connector 2100"/>
          <p:cNvCxnSpPr/>
          <p:nvPr/>
        </p:nvCxnSpPr>
        <p:spPr bwMode="auto">
          <a:xfrm flipV="1">
            <a:off x="6190798" y="4437112"/>
            <a:ext cx="0" cy="936104"/>
          </a:xfrm>
          <a:prstGeom prst="straightConnector1">
            <a:avLst/>
          </a:prstGeom>
          <a:noFill/>
          <a:ln w="28575" cap="flat" cmpd="sng" algn="ctr">
            <a:solidFill>
              <a:srgbClr val="00B050"/>
            </a:solidFill>
            <a:prstDash val="solid"/>
            <a:round/>
            <a:headEnd type="none" w="med" len="med"/>
            <a:tailEnd type="arrow"/>
          </a:ln>
          <a:effectLst/>
        </p:spPr>
      </p:cxnSp>
      <p:sp>
        <p:nvSpPr>
          <p:cNvPr id="107" name="TextBox 106"/>
          <p:cNvSpPr txBox="1"/>
          <p:nvPr/>
        </p:nvSpPr>
        <p:spPr>
          <a:xfrm>
            <a:off x="6236207" y="4353614"/>
            <a:ext cx="405332" cy="246221"/>
          </a:xfrm>
          <a:prstGeom prst="rect">
            <a:avLst/>
          </a:prstGeom>
          <a:noFill/>
        </p:spPr>
        <p:txBody>
          <a:bodyPr wrap="square" rtlCol="0">
            <a:spAutoFit/>
          </a:bodyPr>
          <a:lstStyle/>
          <a:p>
            <a:r>
              <a:rPr lang="en-AU" b="1" dirty="0">
                <a:solidFill>
                  <a:schemeClr val="tx1"/>
                </a:solidFill>
              </a:rPr>
              <a:t>L</a:t>
            </a:r>
            <a:r>
              <a:rPr lang="en-AU" b="1" baseline="-25000" dirty="0">
                <a:solidFill>
                  <a:schemeClr val="tx1"/>
                </a:solidFill>
              </a:rPr>
              <a:t>n</a:t>
            </a:r>
          </a:p>
        </p:txBody>
      </p:sp>
      <p:sp>
        <p:nvSpPr>
          <p:cNvPr id="108" name="TextBox 107"/>
          <p:cNvSpPr txBox="1"/>
          <p:nvPr/>
        </p:nvSpPr>
        <p:spPr>
          <a:xfrm>
            <a:off x="3232768" y="3815425"/>
            <a:ext cx="2880320" cy="338554"/>
          </a:xfrm>
          <a:prstGeom prst="rect">
            <a:avLst/>
          </a:prstGeom>
          <a:solidFill>
            <a:schemeClr val="accent2"/>
          </a:solidFill>
        </p:spPr>
        <p:txBody>
          <a:bodyPr wrap="square" rtlCol="0">
            <a:spAutoFit/>
          </a:bodyPr>
          <a:lstStyle/>
          <a:p>
            <a:r>
              <a:rPr lang="en-AU" sz="1600" b="1" dirty="0"/>
              <a:t>A Typical Cash Flow</a:t>
            </a:r>
          </a:p>
        </p:txBody>
      </p:sp>
      <p:cxnSp>
        <p:nvCxnSpPr>
          <p:cNvPr id="52" name="Straight Arrow Connector 51">
            <a:extLst>
              <a:ext uri="{FF2B5EF4-FFF2-40B4-BE49-F238E27FC236}">
                <a16:creationId xmlns:a16="http://schemas.microsoft.com/office/drawing/2014/main" id="{AA074BCC-CD72-4223-80DC-EA26CFEBB558}"/>
              </a:ext>
            </a:extLst>
          </p:cNvPr>
          <p:cNvCxnSpPr/>
          <p:nvPr/>
        </p:nvCxnSpPr>
        <p:spPr bwMode="auto">
          <a:xfrm flipV="1">
            <a:off x="5084564" y="4661520"/>
            <a:ext cx="0" cy="720080"/>
          </a:xfrm>
          <a:prstGeom prst="straightConnector1">
            <a:avLst/>
          </a:prstGeom>
          <a:noFill/>
          <a:ln w="28575" cap="flat" cmpd="sng" algn="ctr">
            <a:solidFill>
              <a:schemeClr val="accent2"/>
            </a:solidFill>
            <a:prstDash val="solid"/>
            <a:round/>
            <a:headEnd type="none" w="med" len="med"/>
            <a:tailEnd type="arrow"/>
          </a:ln>
          <a:effectLst/>
        </p:spPr>
      </p:cxnSp>
      <p:cxnSp>
        <p:nvCxnSpPr>
          <p:cNvPr id="53" name="Straight Arrow Connector 52">
            <a:extLst>
              <a:ext uri="{FF2B5EF4-FFF2-40B4-BE49-F238E27FC236}">
                <a16:creationId xmlns:a16="http://schemas.microsoft.com/office/drawing/2014/main" id="{846501E8-27DC-4D79-B053-E86A7091B52B}"/>
              </a:ext>
            </a:extLst>
          </p:cNvPr>
          <p:cNvCxnSpPr>
            <a:cxnSpLocks/>
          </p:cNvCxnSpPr>
          <p:nvPr/>
        </p:nvCxnSpPr>
        <p:spPr bwMode="auto">
          <a:xfrm flipV="1">
            <a:off x="5580112" y="4941168"/>
            <a:ext cx="0" cy="432048"/>
          </a:xfrm>
          <a:prstGeom prst="straightConnector1">
            <a:avLst/>
          </a:prstGeom>
          <a:noFill/>
          <a:ln w="28575" cap="flat" cmpd="sng" algn="ctr">
            <a:solidFill>
              <a:schemeClr val="accent2"/>
            </a:solidFill>
            <a:prstDash val="solid"/>
            <a:round/>
            <a:headEnd type="none" w="med" len="med"/>
            <a:tailEnd type="arrow"/>
          </a:ln>
          <a:effectLst/>
        </p:spPr>
      </p:cxnSp>
      <p:sp>
        <p:nvSpPr>
          <p:cNvPr id="55" name="TextBox 54">
            <a:extLst>
              <a:ext uri="{FF2B5EF4-FFF2-40B4-BE49-F238E27FC236}">
                <a16:creationId xmlns:a16="http://schemas.microsoft.com/office/drawing/2014/main" id="{157B6450-199E-4C00-A989-2D3FA9532FBE}"/>
              </a:ext>
            </a:extLst>
          </p:cNvPr>
          <p:cNvSpPr txBox="1"/>
          <p:nvPr/>
        </p:nvSpPr>
        <p:spPr>
          <a:xfrm>
            <a:off x="5493936" y="5952057"/>
            <a:ext cx="518224" cy="400110"/>
          </a:xfrm>
          <a:prstGeom prst="rect">
            <a:avLst/>
          </a:prstGeom>
          <a:noFill/>
        </p:spPr>
        <p:txBody>
          <a:bodyPr wrap="square" rtlCol="0">
            <a:spAutoFit/>
          </a:bodyPr>
          <a:lstStyle/>
          <a:p>
            <a:r>
              <a:rPr lang="en-AU" b="1" dirty="0">
                <a:solidFill>
                  <a:schemeClr val="tx1"/>
                </a:solidFill>
              </a:rPr>
              <a:t>Year</a:t>
            </a:r>
          </a:p>
          <a:p>
            <a:r>
              <a:rPr lang="en-AU" b="1" dirty="0">
                <a:solidFill>
                  <a:schemeClr val="tx1"/>
                </a:solidFill>
              </a:rPr>
              <a:t> n-1</a:t>
            </a:r>
          </a:p>
        </p:txBody>
      </p:sp>
    </p:spTree>
    <p:extLst>
      <p:ext uri="{BB962C8B-B14F-4D97-AF65-F5344CB8AC3E}">
        <p14:creationId xmlns:p14="http://schemas.microsoft.com/office/powerpoint/2010/main" val="2738033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34082"/>
          </a:xfrm>
          <a:solidFill>
            <a:schemeClr val="accent2"/>
          </a:solidFill>
        </p:spPr>
        <p:txBody>
          <a:bodyPr/>
          <a:lstStyle/>
          <a:p>
            <a:pPr algn="ctr"/>
            <a:r>
              <a:rPr lang="en-AU" sz="3200" dirty="0">
                <a:solidFill>
                  <a:schemeClr val="bg1"/>
                </a:solidFill>
              </a:rPr>
              <a:t>Cash Flows-Compounding &amp; Discounting </a:t>
            </a:r>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28</a:t>
            </a:fld>
            <a:endParaRPr lang="en-AU">
              <a:solidFill>
                <a:srgbClr val="FFFFFF"/>
              </a:solidFill>
            </a:endParaRPr>
          </a:p>
        </p:txBody>
      </p:sp>
      <mc:AlternateContent xmlns:mc="http://schemas.openxmlformats.org/markup-compatibility/2006" xmlns:a14="http://schemas.microsoft.com/office/drawing/2010/main">
        <mc:Choice Requires="a14">
          <p:sp>
            <p:nvSpPr>
              <p:cNvPr id="8" name="Content Placeholder 5"/>
              <p:cNvSpPr txBox="1">
                <a:spLocks/>
              </p:cNvSpPr>
              <p:nvPr/>
            </p:nvSpPr>
            <p:spPr bwMode="auto">
              <a:xfrm>
                <a:off x="257981" y="908720"/>
                <a:ext cx="8640960" cy="550222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marL="0" indent="0">
                  <a:spcBef>
                    <a:spcPts val="600"/>
                  </a:spcBef>
                  <a:buFontTx/>
                  <a:buNone/>
                </a:pPr>
                <a:endParaRPr lang="en-AU" sz="2400" b="1" i="1" dirty="0">
                  <a:solidFill>
                    <a:schemeClr val="accent2"/>
                  </a:solidFill>
                  <a:latin typeface="Cambria Math"/>
                </a:endParaRPr>
              </a:p>
              <a:p>
                <a:pPr marL="0" indent="0">
                  <a:spcBef>
                    <a:spcPts val="600"/>
                  </a:spcBef>
                  <a:buFontTx/>
                  <a:buNone/>
                </a:pPr>
                <a14:m>
                  <m:oMathPara xmlns:m="http://schemas.openxmlformats.org/officeDocument/2006/math">
                    <m:oMathParaPr>
                      <m:jc m:val="centerGroup"/>
                    </m:oMathParaPr>
                    <m:oMath xmlns:m="http://schemas.openxmlformats.org/officeDocument/2006/math">
                      <m:r>
                        <a:rPr lang="en-AU" sz="2400" b="1" i="1" smtClean="0">
                          <a:solidFill>
                            <a:schemeClr val="accent2"/>
                          </a:solidFill>
                          <a:latin typeface="Cambria Math"/>
                        </a:rPr>
                        <m:t>𝑭</m:t>
                      </m:r>
                      <m:r>
                        <a:rPr lang="en-AU" sz="2400" b="1" i="1" smtClean="0">
                          <a:solidFill>
                            <a:schemeClr val="accent2"/>
                          </a:solidFill>
                          <a:latin typeface="Cambria Math"/>
                        </a:rPr>
                        <m:t>=</m:t>
                      </m:r>
                      <m:r>
                        <a:rPr lang="en-AU" sz="2400" b="1" i="1" smtClean="0">
                          <a:solidFill>
                            <a:schemeClr val="accent2"/>
                          </a:solidFill>
                          <a:latin typeface="Cambria Math"/>
                        </a:rPr>
                        <m:t>𝑷</m:t>
                      </m:r>
                      <m:sSup>
                        <m:sSupPr>
                          <m:ctrlPr>
                            <a:rPr lang="en-AU" sz="2400" b="1" i="1" smtClean="0">
                              <a:solidFill>
                                <a:schemeClr val="accent2"/>
                              </a:solidFill>
                              <a:latin typeface="Cambria Math" panose="02040503050406030204" pitchFamily="18" charset="0"/>
                            </a:rPr>
                          </m:ctrlPr>
                        </m:sSupPr>
                        <m:e>
                          <m:r>
                            <a:rPr lang="en-AU" sz="2400" b="1" i="1" smtClean="0">
                              <a:solidFill>
                                <a:schemeClr val="accent2"/>
                              </a:solidFill>
                              <a:latin typeface="Cambria Math"/>
                            </a:rPr>
                            <m:t>(</m:t>
                          </m:r>
                          <m:r>
                            <a:rPr lang="en-AU" sz="2400" b="1" i="1" smtClean="0">
                              <a:solidFill>
                                <a:schemeClr val="accent2"/>
                              </a:solidFill>
                              <a:latin typeface="Cambria Math"/>
                            </a:rPr>
                            <m:t>𝟏</m:t>
                          </m:r>
                          <m:r>
                            <a:rPr lang="en-AU" sz="2400" b="1" i="1" smtClean="0">
                              <a:solidFill>
                                <a:schemeClr val="accent2"/>
                              </a:solidFill>
                              <a:latin typeface="Cambria Math"/>
                            </a:rPr>
                            <m:t>+</m:t>
                          </m:r>
                          <m:r>
                            <a:rPr lang="en-AU" sz="2400" b="1" i="1" smtClean="0">
                              <a:solidFill>
                                <a:schemeClr val="accent2"/>
                              </a:solidFill>
                              <a:latin typeface="Cambria Math"/>
                            </a:rPr>
                            <m:t>𝒊</m:t>
                          </m:r>
                          <m:r>
                            <a:rPr lang="en-AU" sz="2400" b="1" i="1" smtClean="0">
                              <a:solidFill>
                                <a:schemeClr val="accent2"/>
                              </a:solidFill>
                              <a:latin typeface="Cambria Math"/>
                            </a:rPr>
                            <m:t>)</m:t>
                          </m:r>
                        </m:e>
                        <m:sup>
                          <m:r>
                            <a:rPr lang="en-AU" sz="2400" b="1" i="1" smtClean="0">
                              <a:solidFill>
                                <a:schemeClr val="accent2"/>
                              </a:solidFill>
                              <a:latin typeface="Cambria Math"/>
                            </a:rPr>
                            <m:t>𝒏</m:t>
                          </m:r>
                        </m:sup>
                      </m:sSup>
                    </m:oMath>
                  </m:oMathPara>
                </a14:m>
                <a:endParaRPr lang="en-AU" sz="2400" b="1" dirty="0">
                  <a:solidFill>
                    <a:srgbClr val="000000"/>
                  </a:solidFill>
                </a:endParaRPr>
              </a:p>
              <a:p>
                <a:pPr marL="0" indent="0">
                  <a:spcBef>
                    <a:spcPts val="600"/>
                  </a:spcBef>
                  <a:buFontTx/>
                  <a:buNone/>
                </a:pPr>
                <a:r>
                  <a:rPr lang="en-AU" sz="1600" b="1" dirty="0" err="1">
                    <a:solidFill>
                      <a:schemeClr val="bg1"/>
                    </a:solidFill>
                  </a:rPr>
                  <a:t>i</a:t>
                </a:r>
                <a:r>
                  <a:rPr lang="en-AU" sz="1600" b="1" dirty="0">
                    <a:solidFill>
                      <a:schemeClr val="bg1"/>
                    </a:solidFill>
                  </a:rPr>
                  <a:t>= interest rate</a:t>
                </a:r>
              </a:p>
            </p:txBody>
          </p:sp>
        </mc:Choice>
        <mc:Fallback xmlns="">
          <p:sp>
            <p:nvSpPr>
              <p:cNvPr id="8" name="Content Placeholder 5"/>
              <p:cNvSpPr txBox="1">
                <a:spLocks noRot="1" noChangeAspect="1" noMove="1" noResize="1" noEditPoints="1" noAdjustHandles="1" noChangeArrowheads="1" noChangeShapeType="1" noTextEdit="1"/>
              </p:cNvSpPr>
              <p:nvPr/>
            </p:nvSpPr>
            <p:spPr bwMode="auto">
              <a:xfrm>
                <a:off x="257981" y="908720"/>
                <a:ext cx="8640960" cy="5502225"/>
              </a:xfrm>
              <a:prstGeom prst="rect">
                <a:avLst/>
              </a:prstGeom>
              <a:blipFill rotWithShape="1">
                <a:blip r:embed="rId4"/>
                <a:stretch>
                  <a:fillRect l="-353"/>
                </a:stretch>
              </a:blipFill>
              <a:ln>
                <a:noFill/>
              </a:ln>
              <a:extLst/>
            </p:spPr>
            <p:txBody>
              <a:bodyPr/>
              <a:lstStyle/>
              <a:p>
                <a:r>
                  <a:rPr lang="en-AU">
                    <a:noFill/>
                  </a:rPr>
                  <a:t> </a:t>
                </a:r>
              </a:p>
            </p:txBody>
          </p:sp>
        </mc:Fallback>
      </mc:AlternateContent>
      <p:sp>
        <p:nvSpPr>
          <p:cNvPr id="6" name="Oval 5"/>
          <p:cNvSpPr/>
          <p:nvPr/>
        </p:nvSpPr>
        <p:spPr bwMode="auto">
          <a:xfrm>
            <a:off x="827584" y="3108665"/>
            <a:ext cx="2160240" cy="1944216"/>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r>
              <a:rPr lang="en-AU" sz="1600" b="1" dirty="0"/>
              <a:t>Present Amount (P)</a:t>
            </a:r>
            <a:endParaRPr kumimoji="0" lang="en-AU" sz="1600" b="1" i="0" u="none" strike="noStrike" cap="none" normalizeH="0" baseline="0" dirty="0">
              <a:ln>
                <a:noFill/>
              </a:ln>
              <a:solidFill>
                <a:schemeClr val="bg1"/>
              </a:solidFill>
              <a:effectLst/>
            </a:endParaRPr>
          </a:p>
        </p:txBody>
      </p:sp>
      <p:sp>
        <p:nvSpPr>
          <p:cNvPr id="9" name="Oval 8"/>
          <p:cNvSpPr/>
          <p:nvPr/>
        </p:nvSpPr>
        <p:spPr bwMode="auto">
          <a:xfrm>
            <a:off x="6300192" y="3065077"/>
            <a:ext cx="2160240" cy="1944216"/>
          </a:xfrm>
          <a:prstGeom prst="ellipse">
            <a:avLst/>
          </a:prstGeom>
          <a:solidFill>
            <a:schemeClr val="accent2"/>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r>
              <a:rPr lang="en-AU" sz="1600" b="1" dirty="0"/>
              <a:t>Future Amount (F)</a:t>
            </a:r>
            <a:endParaRPr kumimoji="0" lang="en-AU" sz="1600" b="1" i="0" u="none" strike="noStrike" cap="none" normalizeH="0" baseline="0" dirty="0">
              <a:ln>
                <a:noFill/>
              </a:ln>
              <a:solidFill>
                <a:schemeClr val="bg1"/>
              </a:solidFill>
              <a:effectLst/>
            </a:endParaRPr>
          </a:p>
        </p:txBody>
      </p:sp>
      <p:sp>
        <p:nvSpPr>
          <p:cNvPr id="17" name="Circular Arrow 16"/>
          <p:cNvSpPr/>
          <p:nvPr/>
        </p:nvSpPr>
        <p:spPr bwMode="auto">
          <a:xfrm>
            <a:off x="2843808" y="2299029"/>
            <a:ext cx="3744416" cy="2753852"/>
          </a:xfrm>
          <a:prstGeom prst="circularArrow">
            <a:avLst/>
          </a:prstGeom>
          <a:solidFill>
            <a:schemeClr val="tx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AU" sz="1000" b="0" i="0" u="none" strike="noStrike" cap="none" normalizeH="0" baseline="0">
              <a:ln>
                <a:noFill/>
              </a:ln>
              <a:solidFill>
                <a:schemeClr val="bg1"/>
              </a:solidFill>
              <a:effectLst/>
              <a:latin typeface="Arial" charset="0"/>
              <a:cs typeface="Arial" charset="0"/>
            </a:endParaRPr>
          </a:p>
        </p:txBody>
      </p:sp>
      <p:sp>
        <p:nvSpPr>
          <p:cNvPr id="19" name="Circular Arrow 18"/>
          <p:cNvSpPr/>
          <p:nvPr/>
        </p:nvSpPr>
        <p:spPr bwMode="auto">
          <a:xfrm rot="10800000">
            <a:off x="2706253" y="3267435"/>
            <a:ext cx="3744416" cy="2753852"/>
          </a:xfrm>
          <a:prstGeom prst="circularArrow">
            <a:avLst/>
          </a:prstGeom>
          <a:solidFill>
            <a:schemeClr val="tx1"/>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AU" sz="1000" b="0" i="0" u="none" strike="noStrike" cap="none" normalizeH="0" baseline="0">
              <a:ln>
                <a:noFill/>
              </a:ln>
              <a:solidFill>
                <a:schemeClr val="bg1"/>
              </a:solidFill>
              <a:effectLst/>
              <a:latin typeface="Arial" charset="0"/>
              <a:cs typeface="Arial" charset="0"/>
            </a:endParaRPr>
          </a:p>
        </p:txBody>
      </p:sp>
      <p:sp>
        <p:nvSpPr>
          <p:cNvPr id="18" name="TextBox 17"/>
          <p:cNvSpPr txBox="1"/>
          <p:nvPr/>
        </p:nvSpPr>
        <p:spPr>
          <a:xfrm>
            <a:off x="3527884" y="1988840"/>
            <a:ext cx="2376264" cy="461665"/>
          </a:xfrm>
          <a:prstGeom prst="rect">
            <a:avLst/>
          </a:prstGeom>
          <a:noFill/>
        </p:spPr>
        <p:txBody>
          <a:bodyPr wrap="square" rtlCol="0">
            <a:spAutoFit/>
          </a:bodyPr>
          <a:lstStyle/>
          <a:p>
            <a:r>
              <a:rPr lang="en-AU" sz="2400" b="1" dirty="0"/>
              <a:t>Compounding</a:t>
            </a:r>
          </a:p>
        </p:txBody>
      </p:sp>
      <p:sp>
        <p:nvSpPr>
          <p:cNvPr id="21" name="TextBox 20"/>
          <p:cNvSpPr txBox="1"/>
          <p:nvPr/>
        </p:nvSpPr>
        <p:spPr>
          <a:xfrm>
            <a:off x="3390329" y="5949280"/>
            <a:ext cx="2376264" cy="461665"/>
          </a:xfrm>
          <a:prstGeom prst="rect">
            <a:avLst/>
          </a:prstGeom>
          <a:noFill/>
        </p:spPr>
        <p:txBody>
          <a:bodyPr wrap="square" rtlCol="0">
            <a:spAutoFit/>
          </a:bodyPr>
          <a:lstStyle/>
          <a:p>
            <a:r>
              <a:rPr lang="en-AU" sz="2400" b="1" dirty="0"/>
              <a:t>Discounting</a:t>
            </a:r>
          </a:p>
        </p:txBody>
      </p:sp>
    </p:spTree>
    <p:extLst>
      <p:ext uri="{BB962C8B-B14F-4D97-AF65-F5344CB8AC3E}">
        <p14:creationId xmlns:p14="http://schemas.microsoft.com/office/powerpoint/2010/main" val="917813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34082"/>
          </a:xfrm>
          <a:solidFill>
            <a:schemeClr val="accent2"/>
          </a:solidFill>
        </p:spPr>
        <p:txBody>
          <a:bodyPr/>
          <a:lstStyle/>
          <a:p>
            <a:pPr algn="ctr"/>
            <a:r>
              <a:rPr lang="en-AU" sz="3200" dirty="0">
                <a:solidFill>
                  <a:schemeClr val="bg1"/>
                </a:solidFill>
              </a:rPr>
              <a:t>Cash Flows-Major Formulas </a:t>
            </a:r>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29</a:t>
            </a:fld>
            <a:endParaRPr lang="en-AU">
              <a:solidFill>
                <a:srgbClr val="FFFFFF"/>
              </a:solidFill>
            </a:endParaRPr>
          </a:p>
        </p:txBody>
      </p:sp>
      <mc:AlternateContent xmlns:mc="http://schemas.openxmlformats.org/markup-compatibility/2006" xmlns:a14="http://schemas.microsoft.com/office/drawing/2010/main">
        <mc:Choice Requires="a14">
          <p:sp>
            <p:nvSpPr>
              <p:cNvPr id="8" name="Content Placeholder 5"/>
              <p:cNvSpPr txBox="1">
                <a:spLocks/>
              </p:cNvSpPr>
              <p:nvPr/>
            </p:nvSpPr>
            <p:spPr bwMode="auto">
              <a:xfrm>
                <a:off x="251520" y="908720"/>
                <a:ext cx="8640960" cy="5544615"/>
              </a:xfrm>
              <a:prstGeom prst="rect">
                <a:avLst/>
              </a:prstGeom>
              <a:solidFill>
                <a:schemeClr val="tx1"/>
              </a:solidFill>
              <a:ln>
                <a:noFill/>
              </a:ln>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marL="0" indent="0">
                  <a:spcBef>
                    <a:spcPts val="600"/>
                  </a:spcBef>
                  <a:buFontTx/>
                  <a:buNone/>
                </a:pPr>
                <a:endParaRPr lang="en-AU" sz="2400" b="1" i="1" dirty="0">
                  <a:solidFill>
                    <a:srgbClr val="EE3224"/>
                  </a:solidFill>
                  <a:latin typeface="Cambria Math"/>
                </a:endParaRPr>
              </a:p>
              <a:p>
                <a:pPr marL="0" indent="0">
                  <a:spcBef>
                    <a:spcPts val="600"/>
                  </a:spcBef>
                  <a:buFontTx/>
                  <a:buNone/>
                </a:pPr>
                <a14:m>
                  <m:oMathPara xmlns:m="http://schemas.openxmlformats.org/officeDocument/2006/math">
                    <m:oMathParaPr>
                      <m:jc m:val="centerGroup"/>
                    </m:oMathParaPr>
                    <m:oMath xmlns:m="http://schemas.openxmlformats.org/officeDocument/2006/math">
                      <m:r>
                        <a:rPr lang="en-AU" sz="2400" b="1" i="1" smtClean="0">
                          <a:solidFill>
                            <a:srgbClr val="EE3224"/>
                          </a:solidFill>
                          <a:latin typeface="Cambria Math"/>
                        </a:rPr>
                        <m:t>𝑭</m:t>
                      </m:r>
                      <m:r>
                        <a:rPr lang="en-AU" sz="2400" b="1" i="1" smtClean="0">
                          <a:solidFill>
                            <a:srgbClr val="EE3224"/>
                          </a:solidFill>
                          <a:latin typeface="Cambria Math"/>
                        </a:rPr>
                        <m:t>=</m:t>
                      </m:r>
                      <m:r>
                        <a:rPr lang="en-AU" sz="2400" b="1" i="1" smtClean="0">
                          <a:solidFill>
                            <a:srgbClr val="EE3224"/>
                          </a:solidFill>
                          <a:latin typeface="Cambria Math"/>
                        </a:rPr>
                        <m:t>𝑷</m:t>
                      </m:r>
                      <m:r>
                        <a:rPr lang="en-AU" sz="2400" b="1" i="1" smtClean="0">
                          <a:solidFill>
                            <a:srgbClr val="EE3224"/>
                          </a:solidFill>
                          <a:latin typeface="Cambria Math"/>
                        </a:rPr>
                        <m:t> </m:t>
                      </m:r>
                      <m:sSup>
                        <m:sSupPr>
                          <m:ctrlPr>
                            <a:rPr lang="en-AU" sz="2400" b="1" i="1" smtClean="0">
                              <a:solidFill>
                                <a:srgbClr val="EE3224"/>
                              </a:solidFill>
                              <a:latin typeface="Cambria Math" panose="02040503050406030204" pitchFamily="18" charset="0"/>
                            </a:rPr>
                          </m:ctrlPr>
                        </m:sSupPr>
                        <m:e>
                          <m:r>
                            <a:rPr lang="en-AU" sz="2400" b="1" i="1" smtClean="0">
                              <a:solidFill>
                                <a:srgbClr val="EE3224"/>
                              </a:solidFill>
                              <a:latin typeface="Cambria Math"/>
                            </a:rPr>
                            <m:t>(</m:t>
                          </m:r>
                          <m:r>
                            <a:rPr lang="en-AU" sz="2400" b="1" i="1" smtClean="0">
                              <a:solidFill>
                                <a:srgbClr val="EE3224"/>
                              </a:solidFill>
                              <a:latin typeface="Cambria Math"/>
                            </a:rPr>
                            <m:t>𝟏</m:t>
                          </m:r>
                          <m:r>
                            <a:rPr lang="en-AU" sz="2400" b="1" i="1" smtClean="0">
                              <a:solidFill>
                                <a:srgbClr val="EE3224"/>
                              </a:solidFill>
                              <a:latin typeface="Cambria Math"/>
                            </a:rPr>
                            <m:t>+</m:t>
                          </m:r>
                          <m:r>
                            <a:rPr lang="en-AU" sz="2400" b="1" i="1" smtClean="0">
                              <a:solidFill>
                                <a:srgbClr val="EE3224"/>
                              </a:solidFill>
                              <a:latin typeface="Cambria Math"/>
                            </a:rPr>
                            <m:t>𝒊</m:t>
                          </m:r>
                          <m:r>
                            <a:rPr lang="en-AU" sz="2400" b="1" i="1" smtClean="0">
                              <a:solidFill>
                                <a:srgbClr val="EE3224"/>
                              </a:solidFill>
                              <a:latin typeface="Cambria Math"/>
                            </a:rPr>
                            <m:t>)</m:t>
                          </m:r>
                        </m:e>
                        <m:sup>
                          <m:r>
                            <a:rPr lang="en-AU" sz="2400" b="1" i="1" smtClean="0">
                              <a:solidFill>
                                <a:srgbClr val="EE3224"/>
                              </a:solidFill>
                              <a:latin typeface="Cambria Math"/>
                            </a:rPr>
                            <m:t>𝒏</m:t>
                          </m:r>
                        </m:sup>
                      </m:sSup>
                    </m:oMath>
                  </m:oMathPara>
                </a14:m>
                <a:endParaRPr lang="en-AU" sz="2400" b="1" dirty="0">
                  <a:solidFill>
                    <a:srgbClr val="000000"/>
                  </a:solidFill>
                </a:endParaRPr>
              </a:p>
              <a:p>
                <a:pPr marL="0" indent="0">
                  <a:spcBef>
                    <a:spcPts val="600"/>
                  </a:spcBef>
                  <a:buFontTx/>
                  <a:buNone/>
                </a:pPr>
                <a:endParaRPr lang="en-AU" sz="1600" b="1" dirty="0">
                  <a:solidFill>
                    <a:srgbClr val="FFFFFF"/>
                  </a:solidFill>
                </a:endParaRPr>
              </a:p>
              <a:p>
                <a:pPr marL="0" indent="0">
                  <a:spcBef>
                    <a:spcPts val="600"/>
                  </a:spcBef>
                  <a:buFontTx/>
                  <a:buNone/>
                </a:pPr>
                <a:endParaRPr lang="en-AU" sz="1600" b="1" dirty="0">
                  <a:solidFill>
                    <a:srgbClr val="FFFFFF"/>
                  </a:solidFill>
                </a:endParaRPr>
              </a:p>
              <a:p>
                <a:pPr marL="0" indent="0">
                  <a:spcBef>
                    <a:spcPts val="600"/>
                  </a:spcBef>
                  <a:buFontTx/>
                  <a:buNone/>
                </a:pPr>
                <a:r>
                  <a:rPr lang="en-AU" sz="2400" b="1" dirty="0">
                    <a:solidFill>
                      <a:srgbClr val="FFFFFF"/>
                    </a:solidFill>
                  </a:rPr>
                  <a:t>                 </a:t>
                </a:r>
              </a:p>
              <a:p>
                <a:pPr marL="0" indent="0">
                  <a:spcBef>
                    <a:spcPts val="600"/>
                  </a:spcBef>
                  <a:buNone/>
                </a:pPr>
                <a:r>
                  <a:rPr lang="en-AU" sz="2400" b="1" dirty="0">
                    <a:solidFill>
                      <a:srgbClr val="FFFFFF"/>
                    </a:solidFill>
                  </a:rPr>
                  <a:t>Compound Factor = </a:t>
                </a:r>
                <a14:m>
                  <m:oMath xmlns:m="http://schemas.openxmlformats.org/officeDocument/2006/math">
                    <m:sSup>
                      <m:sSupPr>
                        <m:ctrlPr>
                          <a:rPr lang="en-AU" sz="2400" b="1" i="1" smtClean="0">
                            <a:solidFill>
                              <a:schemeClr val="bg1"/>
                            </a:solidFill>
                            <a:latin typeface="Cambria Math" panose="02040503050406030204" pitchFamily="18" charset="0"/>
                          </a:rPr>
                        </m:ctrlPr>
                      </m:sSupPr>
                      <m:e>
                        <m:r>
                          <a:rPr lang="en-AU" sz="2400" b="1" i="1">
                            <a:solidFill>
                              <a:schemeClr val="bg1"/>
                            </a:solidFill>
                            <a:latin typeface="Cambria Math"/>
                          </a:rPr>
                          <m:t>(</m:t>
                        </m:r>
                        <m:r>
                          <a:rPr lang="en-AU" sz="2400" b="1" i="1">
                            <a:solidFill>
                              <a:schemeClr val="bg1"/>
                            </a:solidFill>
                            <a:latin typeface="Cambria Math"/>
                          </a:rPr>
                          <m:t>𝟏</m:t>
                        </m:r>
                        <m:r>
                          <a:rPr lang="en-AU" sz="2400" b="1" i="1">
                            <a:solidFill>
                              <a:schemeClr val="bg1"/>
                            </a:solidFill>
                            <a:latin typeface="Cambria Math"/>
                          </a:rPr>
                          <m:t>+</m:t>
                        </m:r>
                        <m:r>
                          <a:rPr lang="en-AU" sz="2400" b="1" i="1">
                            <a:solidFill>
                              <a:schemeClr val="bg1"/>
                            </a:solidFill>
                            <a:latin typeface="Cambria Math"/>
                          </a:rPr>
                          <m:t>𝒊</m:t>
                        </m:r>
                        <m:r>
                          <a:rPr lang="en-AU" sz="2400" b="1" i="1">
                            <a:solidFill>
                              <a:schemeClr val="bg1"/>
                            </a:solidFill>
                            <a:latin typeface="Cambria Math"/>
                          </a:rPr>
                          <m:t>)</m:t>
                        </m:r>
                      </m:e>
                      <m:sup>
                        <m:r>
                          <a:rPr lang="en-AU" sz="2400" b="1" i="1">
                            <a:solidFill>
                              <a:schemeClr val="bg1"/>
                            </a:solidFill>
                            <a:latin typeface="Cambria Math"/>
                          </a:rPr>
                          <m:t>𝒏</m:t>
                        </m:r>
                      </m:sup>
                    </m:sSup>
                  </m:oMath>
                </a14:m>
                <a:endParaRPr lang="en-AU" sz="2400" b="1" dirty="0">
                  <a:solidFill>
                    <a:srgbClr val="FFFFFF"/>
                  </a:solidFill>
                </a:endParaRPr>
              </a:p>
              <a:p>
                <a:pPr marL="0" indent="0">
                  <a:spcBef>
                    <a:spcPts val="600"/>
                  </a:spcBef>
                  <a:buNone/>
                </a:pPr>
                <a:endParaRPr lang="en-AU" sz="2400" b="1" i="1" dirty="0">
                  <a:solidFill>
                    <a:srgbClr val="EE3224"/>
                  </a:solidFill>
                  <a:latin typeface="Cambria Math"/>
                </a:endParaRPr>
              </a:p>
              <a:p>
                <a:pPr marL="0" indent="0">
                  <a:spcBef>
                    <a:spcPts val="600"/>
                  </a:spcBef>
                  <a:buNone/>
                </a:pPr>
                <a14:m>
                  <m:oMathPara xmlns:m="http://schemas.openxmlformats.org/officeDocument/2006/math">
                    <m:oMathParaPr>
                      <m:jc m:val="centerGroup"/>
                    </m:oMathParaPr>
                    <m:oMath xmlns:m="http://schemas.openxmlformats.org/officeDocument/2006/math">
                      <m:r>
                        <a:rPr lang="en-AU" sz="2400" b="1" i="1" smtClean="0">
                          <a:solidFill>
                            <a:srgbClr val="EE3224"/>
                          </a:solidFill>
                          <a:latin typeface="Cambria Math"/>
                        </a:rPr>
                        <m:t>𝑷</m:t>
                      </m:r>
                      <m:r>
                        <a:rPr lang="en-AU" sz="2400" b="1" i="1">
                          <a:solidFill>
                            <a:srgbClr val="EE3224"/>
                          </a:solidFill>
                          <a:latin typeface="Cambria Math"/>
                        </a:rPr>
                        <m:t>=</m:t>
                      </m:r>
                      <m:r>
                        <a:rPr lang="en-US" sz="2400" b="1" i="1" smtClean="0">
                          <a:solidFill>
                            <a:srgbClr val="EE3224"/>
                          </a:solidFill>
                          <a:latin typeface="Cambria Math" panose="02040503050406030204" pitchFamily="18" charset="0"/>
                        </a:rPr>
                        <m:t>𝑭</m:t>
                      </m:r>
                      <m:r>
                        <a:rPr lang="en-AU" sz="2400" b="1" i="1" smtClean="0">
                          <a:solidFill>
                            <a:srgbClr val="EE3224"/>
                          </a:solidFill>
                          <a:latin typeface="Cambria Math"/>
                        </a:rPr>
                        <m:t>/</m:t>
                      </m:r>
                      <m:sSup>
                        <m:sSupPr>
                          <m:ctrlPr>
                            <a:rPr lang="en-AU" sz="2400" b="1" i="1">
                              <a:solidFill>
                                <a:srgbClr val="EE3224"/>
                              </a:solidFill>
                              <a:latin typeface="Cambria Math" panose="02040503050406030204" pitchFamily="18" charset="0"/>
                            </a:rPr>
                          </m:ctrlPr>
                        </m:sSupPr>
                        <m:e>
                          <m:r>
                            <a:rPr lang="en-AU" sz="2400" b="1" i="1">
                              <a:solidFill>
                                <a:srgbClr val="EE3224"/>
                              </a:solidFill>
                              <a:latin typeface="Cambria Math"/>
                            </a:rPr>
                            <m:t>(</m:t>
                          </m:r>
                          <m:r>
                            <a:rPr lang="en-AU" sz="2400" b="1" i="1">
                              <a:solidFill>
                                <a:srgbClr val="EE3224"/>
                              </a:solidFill>
                              <a:latin typeface="Cambria Math"/>
                            </a:rPr>
                            <m:t>𝟏</m:t>
                          </m:r>
                          <m:r>
                            <a:rPr lang="en-AU" sz="2400" b="1" i="1">
                              <a:solidFill>
                                <a:srgbClr val="EE3224"/>
                              </a:solidFill>
                              <a:latin typeface="Cambria Math"/>
                            </a:rPr>
                            <m:t>+</m:t>
                          </m:r>
                          <m:r>
                            <a:rPr lang="en-AU" sz="2400" b="1" i="1">
                              <a:solidFill>
                                <a:srgbClr val="EE3224"/>
                              </a:solidFill>
                              <a:latin typeface="Cambria Math"/>
                            </a:rPr>
                            <m:t>𝒊</m:t>
                          </m:r>
                          <m:r>
                            <a:rPr lang="en-AU" sz="2400" b="1" i="1">
                              <a:solidFill>
                                <a:srgbClr val="EE3224"/>
                              </a:solidFill>
                              <a:latin typeface="Cambria Math"/>
                            </a:rPr>
                            <m:t>)</m:t>
                          </m:r>
                        </m:e>
                        <m:sup>
                          <m:r>
                            <a:rPr lang="en-AU" sz="2400" b="1" i="1">
                              <a:solidFill>
                                <a:srgbClr val="EE3224"/>
                              </a:solidFill>
                              <a:latin typeface="Cambria Math"/>
                            </a:rPr>
                            <m:t>𝒏</m:t>
                          </m:r>
                        </m:sup>
                      </m:sSup>
                    </m:oMath>
                  </m:oMathPara>
                </a14:m>
                <a:endParaRPr lang="en-AU" sz="2400" b="1" dirty="0">
                  <a:solidFill>
                    <a:srgbClr val="FFFFFF"/>
                  </a:solidFill>
                </a:endParaRPr>
              </a:p>
              <a:p>
                <a:pPr marL="0" indent="0">
                  <a:spcBef>
                    <a:spcPts val="600"/>
                  </a:spcBef>
                  <a:buNone/>
                </a:pPr>
                <a:endParaRPr lang="en-AU" sz="2400" b="1" dirty="0">
                  <a:solidFill>
                    <a:srgbClr val="FFFFFF"/>
                  </a:solidFill>
                </a:endParaRPr>
              </a:p>
              <a:p>
                <a:pPr marL="0" indent="0">
                  <a:spcBef>
                    <a:spcPts val="600"/>
                  </a:spcBef>
                  <a:buNone/>
                </a:pPr>
                <a:endParaRPr lang="en-AU" sz="2400" b="1" dirty="0">
                  <a:solidFill>
                    <a:srgbClr val="FFFFFF"/>
                  </a:solidFill>
                </a:endParaRPr>
              </a:p>
              <a:p>
                <a:pPr marL="0" indent="0">
                  <a:spcBef>
                    <a:spcPts val="600"/>
                  </a:spcBef>
                  <a:buNone/>
                </a:pPr>
                <a:endParaRPr lang="en-AU" sz="2400" b="1" dirty="0">
                  <a:solidFill>
                    <a:srgbClr val="FFFFFF"/>
                  </a:solidFill>
                </a:endParaRPr>
              </a:p>
              <a:p>
                <a:pPr marL="0" indent="0">
                  <a:spcBef>
                    <a:spcPts val="600"/>
                  </a:spcBef>
                  <a:buNone/>
                </a:pPr>
                <a:r>
                  <a:rPr lang="en-AU" sz="2400" b="1" dirty="0">
                    <a:solidFill>
                      <a:srgbClr val="FFFFFF"/>
                    </a:solidFill>
                  </a:rPr>
                  <a:t>Present Value Factor/ </a:t>
                </a:r>
                <a:r>
                  <a:rPr lang="en-AU" sz="2400" b="1" dirty="0">
                    <a:solidFill>
                      <a:schemeClr val="bg1"/>
                    </a:solidFill>
                  </a:rPr>
                  <a:t>Discount Factor =</a:t>
                </a:r>
                <a14:m>
                  <m:oMath xmlns:m="http://schemas.openxmlformats.org/officeDocument/2006/math">
                    <m:r>
                      <a:rPr lang="en-US" sz="2400" b="1" i="0" smtClean="0">
                        <a:solidFill>
                          <a:schemeClr val="bg1"/>
                        </a:solidFill>
                        <a:latin typeface="Cambria Math" panose="02040503050406030204" pitchFamily="18" charset="0"/>
                      </a:rPr>
                      <m:t>𝟏</m:t>
                    </m:r>
                    <m:r>
                      <a:rPr lang="en-AU" sz="2400" b="1" i="1">
                        <a:solidFill>
                          <a:schemeClr val="bg1"/>
                        </a:solidFill>
                        <a:latin typeface="Cambria Math"/>
                      </a:rPr>
                      <m:t>/</m:t>
                    </m:r>
                    <m:sSup>
                      <m:sSupPr>
                        <m:ctrlPr>
                          <a:rPr lang="en-AU" sz="2400" b="1" i="1">
                            <a:solidFill>
                              <a:schemeClr val="bg1"/>
                            </a:solidFill>
                            <a:latin typeface="Cambria Math" panose="02040503050406030204" pitchFamily="18" charset="0"/>
                          </a:rPr>
                        </m:ctrlPr>
                      </m:sSupPr>
                      <m:e>
                        <m:r>
                          <a:rPr lang="en-AU" sz="2400" b="1" i="1">
                            <a:solidFill>
                              <a:schemeClr val="bg1"/>
                            </a:solidFill>
                            <a:latin typeface="Cambria Math"/>
                          </a:rPr>
                          <m:t>(</m:t>
                        </m:r>
                        <m:r>
                          <a:rPr lang="en-AU" sz="2400" b="1" i="1">
                            <a:solidFill>
                              <a:schemeClr val="bg1"/>
                            </a:solidFill>
                            <a:latin typeface="Cambria Math"/>
                          </a:rPr>
                          <m:t>𝟏</m:t>
                        </m:r>
                        <m:r>
                          <a:rPr lang="en-AU" sz="2400" b="1" i="1">
                            <a:solidFill>
                              <a:schemeClr val="bg1"/>
                            </a:solidFill>
                            <a:latin typeface="Cambria Math"/>
                          </a:rPr>
                          <m:t>+</m:t>
                        </m:r>
                        <m:r>
                          <a:rPr lang="en-AU" sz="2400" b="1" i="1">
                            <a:solidFill>
                              <a:schemeClr val="bg1"/>
                            </a:solidFill>
                            <a:latin typeface="Cambria Math"/>
                          </a:rPr>
                          <m:t>𝒊</m:t>
                        </m:r>
                        <m:r>
                          <a:rPr lang="en-AU" sz="2400" b="1" i="1">
                            <a:solidFill>
                              <a:schemeClr val="bg1"/>
                            </a:solidFill>
                            <a:latin typeface="Cambria Math"/>
                          </a:rPr>
                          <m:t>)</m:t>
                        </m:r>
                      </m:e>
                      <m:sup>
                        <m:r>
                          <a:rPr lang="en-AU" sz="2400" b="1" i="1">
                            <a:solidFill>
                              <a:schemeClr val="bg1"/>
                            </a:solidFill>
                            <a:latin typeface="Cambria Math"/>
                          </a:rPr>
                          <m:t>𝒏</m:t>
                        </m:r>
                      </m:sup>
                    </m:sSup>
                  </m:oMath>
                </a14:m>
                <a:endParaRPr lang="en-AU" sz="2400" b="1" dirty="0">
                  <a:solidFill>
                    <a:srgbClr val="FFFFFF"/>
                  </a:solidFill>
                </a:endParaRPr>
              </a:p>
              <a:p>
                <a:pPr marL="0" indent="0">
                  <a:spcBef>
                    <a:spcPts val="600"/>
                  </a:spcBef>
                  <a:buFontTx/>
                  <a:buNone/>
                </a:pPr>
                <a:endParaRPr lang="en-AU" sz="2400" b="1" dirty="0">
                  <a:solidFill>
                    <a:srgbClr val="FFFFFF"/>
                  </a:solidFill>
                </a:endParaRPr>
              </a:p>
            </p:txBody>
          </p:sp>
        </mc:Choice>
        <mc:Fallback xmlns="">
          <p:sp>
            <p:nvSpPr>
              <p:cNvPr id="8" name="Content Placeholder 5"/>
              <p:cNvSpPr txBox="1">
                <a:spLocks noRot="1" noChangeAspect="1" noMove="1" noResize="1" noEditPoints="1" noAdjustHandles="1" noChangeArrowheads="1" noChangeShapeType="1" noTextEdit="1"/>
              </p:cNvSpPr>
              <p:nvPr/>
            </p:nvSpPr>
            <p:spPr bwMode="auto">
              <a:xfrm>
                <a:off x="251520" y="908720"/>
                <a:ext cx="8640960" cy="5544615"/>
              </a:xfrm>
              <a:prstGeom prst="rect">
                <a:avLst/>
              </a:prstGeom>
              <a:blipFill>
                <a:blip r:embed="rId3"/>
                <a:stretch>
                  <a:fillRect l="-1058"/>
                </a:stretch>
              </a:blipFill>
              <a:ln>
                <a:noFill/>
              </a:ln>
              <a:extLst/>
            </p:spPr>
            <p:txBody>
              <a:bodyPr/>
              <a:lstStyle/>
              <a:p>
                <a:r>
                  <a:rPr lang="en-US">
                    <a:noFill/>
                  </a:rPr>
                  <a:t> </a:t>
                </a:r>
              </a:p>
            </p:txBody>
          </p:sp>
        </mc:Fallback>
      </mc:AlternateContent>
      <p:sp>
        <p:nvSpPr>
          <p:cNvPr id="3" name="Rectangle 2"/>
          <p:cNvSpPr/>
          <p:nvPr/>
        </p:nvSpPr>
        <p:spPr bwMode="auto">
          <a:xfrm>
            <a:off x="4499992" y="1196752"/>
            <a:ext cx="1152128" cy="648072"/>
          </a:xfrm>
          <a:prstGeom prst="rect">
            <a:avLst/>
          </a:prstGeom>
          <a:noFill/>
          <a:ln w="12700" cap="flat" cmpd="sng" algn="ctr">
            <a:solidFill>
              <a:schemeClr val="bg1"/>
            </a:solidFill>
            <a:prstDash val="dash"/>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 latinLnBrk="0" hangingPunct="1">
              <a:lnSpc>
                <a:spcPct val="100000"/>
              </a:lnSpc>
              <a:spcBef>
                <a:spcPct val="0"/>
              </a:spcBef>
              <a:spcAft>
                <a:spcPct val="0"/>
              </a:spcAft>
              <a:buClrTx/>
              <a:buSzTx/>
              <a:buFontTx/>
              <a:buNone/>
              <a:tabLst/>
            </a:pPr>
            <a:r>
              <a:rPr kumimoji="0" lang="en-AU" sz="1000" b="0" i="0" u="none" strike="noStrike" cap="none" normalizeH="0" baseline="0" dirty="0">
                <a:ln>
                  <a:noFill/>
                </a:ln>
                <a:solidFill>
                  <a:schemeClr val="bg1"/>
                </a:solidFill>
                <a:effectLst/>
                <a:latin typeface="Arial" charset="0"/>
                <a:cs typeface="Arial" charset="0"/>
              </a:rPr>
              <a:t> </a:t>
            </a:r>
          </a:p>
        </p:txBody>
      </p:sp>
      <p:sp>
        <p:nvSpPr>
          <p:cNvPr id="7" name="Left Arrow 6"/>
          <p:cNvSpPr/>
          <p:nvPr/>
        </p:nvSpPr>
        <p:spPr bwMode="auto">
          <a:xfrm rot="18482746">
            <a:off x="3938780" y="2148033"/>
            <a:ext cx="978408" cy="484632"/>
          </a:xfrm>
          <a:prstGeom prst="leftArrow">
            <a:avLst/>
          </a:prstGeom>
          <a:solidFill>
            <a:schemeClr val="tx1"/>
          </a:soli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AU" sz="1000" b="0" i="0" u="none" strike="noStrike" cap="none" normalizeH="0" baseline="0">
              <a:ln>
                <a:noFill/>
              </a:ln>
              <a:solidFill>
                <a:schemeClr val="bg1"/>
              </a:solidFill>
              <a:effectLst/>
              <a:latin typeface="Arial" charset="0"/>
              <a:cs typeface="Arial" charset="0"/>
            </a:endParaRPr>
          </a:p>
        </p:txBody>
      </p:sp>
      <p:sp>
        <p:nvSpPr>
          <p:cNvPr id="15" name="Rectangle 14"/>
          <p:cNvSpPr/>
          <p:nvPr/>
        </p:nvSpPr>
        <p:spPr bwMode="auto">
          <a:xfrm>
            <a:off x="4355976" y="3573016"/>
            <a:ext cx="1296144" cy="576064"/>
          </a:xfrm>
          <a:prstGeom prst="rect">
            <a:avLst/>
          </a:prstGeom>
          <a:noFill/>
          <a:ln w="12700" cap="flat" cmpd="sng" algn="ctr">
            <a:solidFill>
              <a:schemeClr val="bg1"/>
            </a:solidFill>
            <a:prstDash val="dash"/>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AU" sz="1000" b="0" i="0" u="none" strike="noStrike" cap="none" normalizeH="0" baseline="0">
              <a:ln>
                <a:noFill/>
              </a:ln>
              <a:solidFill>
                <a:schemeClr val="bg1"/>
              </a:solidFill>
              <a:effectLst/>
              <a:latin typeface="Arial" charset="0"/>
              <a:cs typeface="Arial" charset="0"/>
            </a:endParaRPr>
          </a:p>
        </p:txBody>
      </p:sp>
      <p:sp>
        <p:nvSpPr>
          <p:cNvPr id="16" name="Left Arrow 15"/>
          <p:cNvSpPr/>
          <p:nvPr/>
        </p:nvSpPr>
        <p:spPr bwMode="auto">
          <a:xfrm rot="18482746">
            <a:off x="3855036" y="4668313"/>
            <a:ext cx="978408" cy="484632"/>
          </a:xfrm>
          <a:prstGeom prst="leftArrow">
            <a:avLst/>
          </a:prstGeom>
          <a:solidFill>
            <a:schemeClr val="tx1"/>
          </a:soli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AU" sz="1000" b="0" i="0" u="none" strike="noStrike" cap="none" normalizeH="0" baseline="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246106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AU"/>
              <a:t>School of Engineering</a:t>
            </a:r>
            <a:endParaRPr lang="en-AU" dirty="0"/>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pPr>
                <a:defRPr/>
              </a:pPr>
              <a:t>3</a:t>
            </a:fld>
            <a:endParaRPr lang="en-AU"/>
          </a:p>
        </p:txBody>
      </p:sp>
      <p:sp>
        <p:nvSpPr>
          <p:cNvPr id="9" name="Title 1"/>
          <p:cNvSpPr>
            <a:spLocks noGrp="1"/>
          </p:cNvSpPr>
          <p:nvPr>
            <p:ph type="title"/>
          </p:nvPr>
        </p:nvSpPr>
        <p:spPr>
          <a:xfrm>
            <a:off x="251520" y="188640"/>
            <a:ext cx="8640960" cy="634082"/>
          </a:xfrm>
          <a:solidFill>
            <a:schemeClr val="accent2"/>
          </a:solidFill>
        </p:spPr>
        <p:txBody>
          <a:bodyPr/>
          <a:lstStyle/>
          <a:p>
            <a:pPr algn="ctr"/>
            <a:r>
              <a:rPr lang="en-AU" sz="3200" dirty="0">
                <a:solidFill>
                  <a:schemeClr val="bg1"/>
                </a:solidFill>
              </a:rPr>
              <a:t>Sensitivity Analysis</a:t>
            </a:r>
          </a:p>
        </p:txBody>
      </p:sp>
      <p:pic>
        <p:nvPicPr>
          <p:cNvPr id="3" name="Content Placeholder 2"/>
          <p:cNvPicPr>
            <a:picLocks noGrp="1" noChangeAspect="1"/>
          </p:cNvPicPr>
          <p:nvPr>
            <p:ph idx="1"/>
          </p:nvPr>
        </p:nvPicPr>
        <p:blipFill rotWithShape="1">
          <a:blip r:embed="rId3">
            <a:extLst>
              <a:ext uri="{28A0092B-C50C-407E-A947-70E740481C1C}">
                <a14:useLocalDpi xmlns:a14="http://schemas.microsoft.com/office/drawing/2010/main" val="0"/>
              </a:ext>
            </a:extLst>
          </a:blip>
          <a:srcRect l="64655" t="23327" b="15714"/>
          <a:stretch/>
        </p:blipFill>
        <p:spPr>
          <a:xfrm>
            <a:off x="4572000" y="1534619"/>
            <a:ext cx="4369424" cy="4302760"/>
          </a:xfrm>
        </p:spPr>
      </p:pic>
      <p:pic>
        <p:nvPicPr>
          <p:cNvPr id="6" name="Content Placeholder 2">
            <a:extLst>
              <a:ext uri="{FF2B5EF4-FFF2-40B4-BE49-F238E27FC236}">
                <a16:creationId xmlns:a16="http://schemas.microsoft.com/office/drawing/2014/main" id="{A2108226-D6D9-4FD4-B8B4-370FE75E7727}"/>
              </a:ext>
            </a:extLst>
          </p:cNvPr>
          <p:cNvPicPr>
            <a:picLocks noChangeAspect="1"/>
          </p:cNvPicPr>
          <p:nvPr/>
        </p:nvPicPr>
        <p:blipFill rotWithShape="1">
          <a:blip r:embed="rId3">
            <a:extLst>
              <a:ext uri="{28A0092B-C50C-407E-A947-70E740481C1C}">
                <a14:useLocalDpi xmlns:a14="http://schemas.microsoft.com/office/drawing/2010/main" val="0"/>
              </a:ext>
            </a:extLst>
          </a:blip>
          <a:srcRect l="3496" t="29585" r="59451" b="16658"/>
          <a:stretch/>
        </p:blipFill>
        <p:spPr bwMode="auto">
          <a:xfrm>
            <a:off x="135335" y="1700808"/>
            <a:ext cx="4580681" cy="379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0405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34082"/>
          </a:xfrm>
          <a:solidFill>
            <a:schemeClr val="accent2"/>
          </a:solidFill>
        </p:spPr>
        <p:txBody>
          <a:bodyPr/>
          <a:lstStyle/>
          <a:p>
            <a:pPr algn="ctr"/>
            <a:r>
              <a:rPr lang="en-AU" sz="3200" dirty="0">
                <a:solidFill>
                  <a:schemeClr val="bg1"/>
                </a:solidFill>
              </a:rPr>
              <a:t>Cash Flows-Major Formulas </a:t>
            </a:r>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30</a:t>
            </a:fld>
            <a:endParaRPr lang="en-AU">
              <a:solidFill>
                <a:srgbClr val="FFFFFF"/>
              </a:solidFill>
            </a:endParaRPr>
          </a:p>
        </p:txBody>
      </p:sp>
      <mc:AlternateContent xmlns:mc="http://schemas.openxmlformats.org/markup-compatibility/2006" xmlns:a14="http://schemas.microsoft.com/office/drawing/2010/main">
        <mc:Choice Requires="a14">
          <p:sp>
            <p:nvSpPr>
              <p:cNvPr id="8" name="Content Placeholder 5"/>
              <p:cNvSpPr txBox="1">
                <a:spLocks/>
              </p:cNvSpPr>
              <p:nvPr/>
            </p:nvSpPr>
            <p:spPr bwMode="auto">
              <a:xfrm>
                <a:off x="251520" y="896070"/>
                <a:ext cx="8640960" cy="5557266"/>
              </a:xfrm>
              <a:prstGeom prst="rect">
                <a:avLst/>
              </a:prstGeom>
              <a:solidFill>
                <a:schemeClr val="tx1"/>
              </a:solidFill>
              <a:ln>
                <a:solidFill>
                  <a:schemeClr val="bg1"/>
                </a:solidFill>
              </a:ln>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marL="0" indent="0">
                  <a:spcBef>
                    <a:spcPts val="600"/>
                  </a:spcBef>
                  <a:buFontTx/>
                  <a:buNone/>
                </a:pPr>
                <a:endParaRPr lang="en-AU" sz="2400" b="1" i="1" dirty="0">
                  <a:solidFill>
                    <a:srgbClr val="EE3224"/>
                  </a:solidFill>
                  <a:latin typeface="Cambria Math"/>
                </a:endParaRPr>
              </a:p>
              <a:p>
                <a:pPr marL="0" indent="0">
                  <a:spcBef>
                    <a:spcPts val="600"/>
                  </a:spcBef>
                  <a:buFontTx/>
                  <a:buNone/>
                </a:pPr>
                <a:endParaRPr lang="en-AU" sz="1600" b="1" dirty="0">
                  <a:solidFill>
                    <a:srgbClr val="FFFFFF"/>
                  </a:solidFill>
                </a:endParaRPr>
              </a:p>
              <a:p>
                <a:pPr marL="0" indent="0">
                  <a:spcBef>
                    <a:spcPts val="600"/>
                  </a:spcBef>
                  <a:buFontTx/>
                  <a:buNone/>
                </a:pPr>
                <a:r>
                  <a:rPr lang="en-AU" sz="2400" b="1" dirty="0">
                    <a:solidFill>
                      <a:srgbClr val="FFFFFF"/>
                    </a:solidFill>
                  </a:rPr>
                  <a:t>                 </a:t>
                </a:r>
              </a:p>
              <a:p>
                <a:pPr marL="0" indent="0">
                  <a:spcBef>
                    <a:spcPts val="600"/>
                  </a:spcBef>
                  <a:buFontTx/>
                  <a:buNone/>
                </a:pPr>
                <a:endParaRPr lang="en-AU" sz="2400" b="1" i="1" dirty="0">
                  <a:solidFill>
                    <a:srgbClr val="EE3224"/>
                  </a:solidFill>
                  <a:latin typeface="Cambria Math"/>
                </a:endParaRPr>
              </a:p>
              <a:p>
                <a:pPr marL="0" indent="0">
                  <a:spcBef>
                    <a:spcPts val="600"/>
                  </a:spcBef>
                  <a:buFontTx/>
                  <a:buNone/>
                </a:pPr>
                <a14:m>
                  <m:oMathPara xmlns:m="http://schemas.openxmlformats.org/officeDocument/2006/math">
                    <m:oMathParaPr>
                      <m:jc m:val="centerGroup"/>
                    </m:oMathParaPr>
                    <m:oMath xmlns:m="http://schemas.openxmlformats.org/officeDocument/2006/math">
                      <m:r>
                        <a:rPr lang="en-AU" sz="2400" b="1" i="1" smtClean="0">
                          <a:solidFill>
                            <a:srgbClr val="EE3224"/>
                          </a:solidFill>
                          <a:latin typeface="Cambria Math"/>
                        </a:rPr>
                        <m:t>𝑭</m:t>
                      </m:r>
                      <m:r>
                        <a:rPr lang="en-AU" sz="2400" b="1" i="1">
                          <a:solidFill>
                            <a:srgbClr val="EE3224"/>
                          </a:solidFill>
                          <a:latin typeface="Cambria Math"/>
                        </a:rPr>
                        <m:t>=</m:t>
                      </m:r>
                      <m:r>
                        <a:rPr lang="en-AU" sz="2400" b="1" i="1" smtClean="0">
                          <a:solidFill>
                            <a:srgbClr val="EE3224"/>
                          </a:solidFill>
                          <a:latin typeface="Cambria Math"/>
                        </a:rPr>
                        <m:t>𝑨</m:t>
                      </m:r>
                      <m:r>
                        <a:rPr lang="en-US" sz="2400" b="1" i="1" smtClean="0">
                          <a:solidFill>
                            <a:srgbClr val="EE3224"/>
                          </a:solidFill>
                          <a:latin typeface="Cambria Math" panose="02040503050406030204" pitchFamily="18" charset="0"/>
                        </a:rPr>
                        <m:t>[</m:t>
                      </m:r>
                      <m:d>
                        <m:dPr>
                          <m:ctrlPr>
                            <a:rPr lang="en-AU" sz="2400" b="1" i="1">
                              <a:solidFill>
                                <a:srgbClr val="EE3224"/>
                              </a:solidFill>
                              <a:latin typeface="Cambria Math" panose="02040503050406030204" pitchFamily="18" charset="0"/>
                            </a:rPr>
                          </m:ctrlPr>
                        </m:dPr>
                        <m:e>
                          <m:r>
                            <a:rPr lang="en-AU" sz="2400" b="1" i="1">
                              <a:solidFill>
                                <a:srgbClr val="EE3224"/>
                              </a:solidFill>
                              <a:latin typeface="Cambria Math"/>
                            </a:rPr>
                            <m:t>𝟏</m:t>
                          </m:r>
                          <m:r>
                            <a:rPr lang="en-AU" sz="2400" b="1" i="1">
                              <a:solidFill>
                                <a:srgbClr val="EE3224"/>
                              </a:solidFill>
                              <a:latin typeface="Cambria Math"/>
                            </a:rPr>
                            <m:t>+</m:t>
                          </m:r>
                          <m:r>
                            <a:rPr lang="en-AU" sz="2400" b="1" i="1">
                              <a:solidFill>
                                <a:srgbClr val="EE3224"/>
                              </a:solidFill>
                              <a:latin typeface="Cambria Math"/>
                            </a:rPr>
                            <m:t>𝒊</m:t>
                          </m:r>
                        </m:e>
                      </m:d>
                      <m:r>
                        <a:rPr lang="en-AU" sz="2400" b="1" i="1" baseline="30000">
                          <a:solidFill>
                            <a:srgbClr val="EE3224"/>
                          </a:solidFill>
                          <a:latin typeface="Cambria Math"/>
                        </a:rPr>
                        <m:t>𝒏</m:t>
                      </m:r>
                      <m:r>
                        <a:rPr lang="en-AU" sz="2400" b="1" i="1">
                          <a:solidFill>
                            <a:srgbClr val="EE3224"/>
                          </a:solidFill>
                          <a:latin typeface="Cambria Math"/>
                          <a:ea typeface="Cambria Math"/>
                        </a:rPr>
                        <m:t>−</m:t>
                      </m:r>
                      <m:r>
                        <a:rPr lang="en-AU" sz="2400" b="1" i="1">
                          <a:solidFill>
                            <a:srgbClr val="EE3224"/>
                          </a:solidFill>
                          <a:latin typeface="Cambria Math"/>
                          <a:ea typeface="Cambria Math"/>
                        </a:rPr>
                        <m:t>𝟏</m:t>
                      </m:r>
                      <m:r>
                        <a:rPr lang="en-US" sz="2400" b="1" i="1" smtClean="0">
                          <a:solidFill>
                            <a:srgbClr val="EE3224"/>
                          </a:solidFill>
                          <a:latin typeface="Cambria Math" panose="02040503050406030204" pitchFamily="18" charset="0"/>
                        </a:rPr>
                        <m:t>]</m:t>
                      </m:r>
                      <m:r>
                        <a:rPr lang="en-AU" sz="2400" b="1" i="1" smtClean="0">
                          <a:solidFill>
                            <a:srgbClr val="EE3224"/>
                          </a:solidFill>
                          <a:latin typeface="Cambria Math"/>
                          <a:ea typeface="Cambria Math"/>
                        </a:rPr>
                        <m:t>/</m:t>
                      </m:r>
                      <m:r>
                        <a:rPr lang="en-AU" sz="2400" b="1" i="1" smtClean="0">
                          <a:solidFill>
                            <a:srgbClr val="EE3224"/>
                          </a:solidFill>
                          <a:latin typeface="Cambria Math"/>
                          <a:ea typeface="Cambria Math"/>
                        </a:rPr>
                        <m:t>𝒊</m:t>
                      </m:r>
                    </m:oMath>
                  </m:oMathPara>
                </a14:m>
                <a:endParaRPr lang="en-AU" sz="2400" b="1" i="1" dirty="0">
                  <a:solidFill>
                    <a:srgbClr val="EE3224"/>
                  </a:solidFill>
                  <a:latin typeface="Cambria Math"/>
                </a:endParaRPr>
              </a:p>
              <a:p>
                <a:pPr marL="0" indent="0">
                  <a:spcBef>
                    <a:spcPts val="600"/>
                  </a:spcBef>
                  <a:buFontTx/>
                  <a:buNone/>
                </a:pPr>
                <a:endParaRPr lang="en-AU" sz="2400" b="1" i="1" dirty="0">
                  <a:solidFill>
                    <a:srgbClr val="EE3224"/>
                  </a:solidFill>
                  <a:latin typeface="Cambria Math"/>
                </a:endParaRPr>
              </a:p>
              <a:p>
                <a:pPr marL="0" lvl="0" indent="0" eaLnBrk="1" fontAlgn="b" hangingPunct="1">
                  <a:spcBef>
                    <a:spcPts val="600"/>
                  </a:spcBef>
                  <a:buClrTx/>
                  <a:buNone/>
                </a:pPr>
                <a:endParaRPr lang="en-AU" sz="2400" b="1" dirty="0">
                  <a:solidFill>
                    <a:srgbClr val="FFFFFF"/>
                  </a:solidFill>
                </a:endParaRPr>
              </a:p>
              <a:p>
                <a:pPr marL="0" lvl="0" indent="0" eaLnBrk="1" fontAlgn="b" hangingPunct="1">
                  <a:spcBef>
                    <a:spcPts val="600"/>
                  </a:spcBef>
                  <a:buClrTx/>
                  <a:buNone/>
                </a:pPr>
                <a:r>
                  <a:rPr lang="en-AU" sz="2400" b="1" dirty="0">
                    <a:solidFill>
                      <a:schemeClr val="bg1"/>
                    </a:solidFill>
                  </a:rPr>
                  <a:t>Compound Factor for an Annuity </a:t>
                </a:r>
              </a:p>
              <a:p>
                <a:pPr marL="0" lvl="0" indent="0" eaLnBrk="1" fontAlgn="b" hangingPunct="1">
                  <a:spcBef>
                    <a:spcPts val="600"/>
                  </a:spcBef>
                  <a:buClrTx/>
                  <a:buNone/>
                </a:pPr>
                <a:endParaRPr lang="en-AU" sz="2400" b="1" i="1" dirty="0">
                  <a:solidFill>
                    <a:schemeClr val="bg1"/>
                  </a:solidFill>
                  <a:latin typeface="Cambria Math"/>
                </a:endParaRPr>
              </a:p>
              <a:p>
                <a:pPr marL="0" lvl="0" indent="0" eaLnBrk="1" fontAlgn="b" hangingPunct="1">
                  <a:spcBef>
                    <a:spcPts val="600"/>
                  </a:spcBef>
                  <a:buClrTx/>
                  <a:buNone/>
                </a:pPr>
                <a14:m>
                  <m:oMathPara xmlns:m="http://schemas.openxmlformats.org/officeDocument/2006/math">
                    <m:oMathParaPr>
                      <m:jc m:val="centerGroup"/>
                    </m:oMathParaPr>
                    <m:oMath xmlns:m="http://schemas.openxmlformats.org/officeDocument/2006/math">
                      <m:r>
                        <a:rPr lang="en-AU" sz="2400" b="1" i="1" smtClean="0">
                          <a:solidFill>
                            <a:srgbClr val="EE3224"/>
                          </a:solidFill>
                          <a:latin typeface="Cambria Math"/>
                        </a:rPr>
                        <m:t>𝑨</m:t>
                      </m:r>
                      <m:r>
                        <a:rPr lang="en-AU" sz="2400" b="1" i="1">
                          <a:solidFill>
                            <a:srgbClr val="EE3224"/>
                          </a:solidFill>
                          <a:latin typeface="Cambria Math"/>
                        </a:rPr>
                        <m:t>=</m:t>
                      </m:r>
                      <m:r>
                        <a:rPr lang="en-AU" sz="2400" b="1" i="1" smtClean="0">
                          <a:solidFill>
                            <a:srgbClr val="EE3224"/>
                          </a:solidFill>
                          <a:latin typeface="Cambria Math"/>
                        </a:rPr>
                        <m:t>𝑭</m:t>
                      </m:r>
                      <m:r>
                        <a:rPr lang="en-AU" sz="2400" b="1" i="1" smtClean="0">
                          <a:solidFill>
                            <a:srgbClr val="EE3224"/>
                          </a:solidFill>
                          <a:latin typeface="Cambria Math"/>
                        </a:rPr>
                        <m:t> </m:t>
                      </m:r>
                      <m:f>
                        <m:fPr>
                          <m:ctrlPr>
                            <a:rPr lang="en-AU" sz="2400" b="1" i="1">
                              <a:solidFill>
                                <a:srgbClr val="EE3224"/>
                              </a:solidFill>
                              <a:latin typeface="Cambria Math" panose="02040503050406030204" pitchFamily="18" charset="0"/>
                              <a:ea typeface="Cambria Math"/>
                            </a:rPr>
                          </m:ctrlPr>
                        </m:fPr>
                        <m:num>
                          <m:r>
                            <a:rPr lang="en-AU" sz="2400" b="1" i="1" smtClean="0">
                              <a:solidFill>
                                <a:srgbClr val="EE3224"/>
                              </a:solidFill>
                              <a:latin typeface="Cambria Math"/>
                            </a:rPr>
                            <m:t>𝒊</m:t>
                          </m:r>
                        </m:num>
                        <m:den>
                          <m:d>
                            <m:dPr>
                              <m:ctrlPr>
                                <a:rPr lang="en-AU" sz="2400" b="1" i="1">
                                  <a:solidFill>
                                    <a:srgbClr val="EE3224"/>
                                  </a:solidFill>
                                  <a:latin typeface="Cambria Math" panose="02040503050406030204" pitchFamily="18" charset="0"/>
                                </a:rPr>
                              </m:ctrlPr>
                            </m:dPr>
                            <m:e>
                              <m:r>
                                <a:rPr lang="en-AU" sz="2400" b="1" i="1">
                                  <a:solidFill>
                                    <a:srgbClr val="EE3224"/>
                                  </a:solidFill>
                                  <a:latin typeface="Cambria Math"/>
                                </a:rPr>
                                <m:t>𝟏</m:t>
                              </m:r>
                              <m:r>
                                <a:rPr lang="en-AU" sz="2400" b="1" i="1">
                                  <a:solidFill>
                                    <a:srgbClr val="EE3224"/>
                                  </a:solidFill>
                                  <a:latin typeface="Cambria Math"/>
                                </a:rPr>
                                <m:t>+</m:t>
                              </m:r>
                              <m:r>
                                <a:rPr lang="en-AU" sz="2400" b="1" i="1">
                                  <a:solidFill>
                                    <a:srgbClr val="EE3224"/>
                                  </a:solidFill>
                                  <a:latin typeface="Cambria Math"/>
                                </a:rPr>
                                <m:t>𝒊</m:t>
                              </m:r>
                            </m:e>
                          </m:d>
                          <m:r>
                            <a:rPr lang="en-AU" sz="2400" b="1" i="1" baseline="30000">
                              <a:solidFill>
                                <a:srgbClr val="EE3224"/>
                              </a:solidFill>
                              <a:latin typeface="Cambria Math"/>
                            </a:rPr>
                            <m:t>𝒏</m:t>
                          </m:r>
                          <m:r>
                            <a:rPr lang="en-US" sz="2400" b="1" i="1" smtClean="0">
                              <a:solidFill>
                                <a:srgbClr val="EE3224"/>
                              </a:solidFill>
                              <a:latin typeface="Cambria Math" panose="02040503050406030204" pitchFamily="18" charset="0"/>
                            </a:rPr>
                            <m:t>−</m:t>
                          </m:r>
                          <m:r>
                            <a:rPr lang="en-US" sz="2400" b="1" i="1" smtClean="0">
                              <a:solidFill>
                                <a:srgbClr val="EE3224"/>
                              </a:solidFill>
                              <a:latin typeface="Cambria Math" panose="02040503050406030204" pitchFamily="18" charset="0"/>
                            </a:rPr>
                            <m:t>𝟏</m:t>
                          </m:r>
                        </m:den>
                      </m:f>
                    </m:oMath>
                  </m:oMathPara>
                </a14:m>
                <a:endParaRPr lang="en-AU" sz="2400" b="1" dirty="0">
                  <a:solidFill>
                    <a:srgbClr val="FFFFFF"/>
                  </a:solidFill>
                </a:endParaRPr>
              </a:p>
              <a:p>
                <a:pPr marL="0" indent="0">
                  <a:spcBef>
                    <a:spcPts val="600"/>
                  </a:spcBef>
                  <a:buFontTx/>
                  <a:buNone/>
                </a:pPr>
                <a:endParaRPr lang="en-AU" sz="2400" b="1" dirty="0">
                  <a:solidFill>
                    <a:srgbClr val="FFFFFF"/>
                  </a:solidFill>
                </a:endParaRPr>
              </a:p>
              <a:p>
                <a:pPr marL="0" indent="0">
                  <a:spcBef>
                    <a:spcPts val="600"/>
                  </a:spcBef>
                  <a:buFontTx/>
                  <a:buNone/>
                </a:pPr>
                <a:r>
                  <a:rPr lang="en-AU" sz="2400" b="1" dirty="0">
                    <a:solidFill>
                      <a:srgbClr val="FFFFFF"/>
                    </a:solidFill>
                  </a:rPr>
                  <a:t>Sinking Fund Deposit Factor</a:t>
                </a:r>
                <a:endParaRPr lang="en-AU" sz="2400" b="1" dirty="0">
                  <a:solidFill>
                    <a:srgbClr val="FFFFFF"/>
                  </a:solidFill>
                  <a:latin typeface="Calibri" panose="020F0502020204030204" pitchFamily="34" charset="0"/>
                  <a:cs typeface="Calibri" panose="020F0502020204030204" pitchFamily="34" charset="0"/>
                </a:endParaRPr>
              </a:p>
            </p:txBody>
          </p:sp>
        </mc:Choice>
        <mc:Fallback xmlns="">
          <p:sp>
            <p:nvSpPr>
              <p:cNvPr id="8" name="Content Placeholder 5"/>
              <p:cNvSpPr txBox="1">
                <a:spLocks noRot="1" noChangeAspect="1" noMove="1" noResize="1" noEditPoints="1" noAdjustHandles="1" noChangeArrowheads="1" noChangeShapeType="1" noTextEdit="1"/>
              </p:cNvSpPr>
              <p:nvPr/>
            </p:nvSpPr>
            <p:spPr bwMode="auto">
              <a:xfrm>
                <a:off x="251520" y="896070"/>
                <a:ext cx="8640960" cy="5557266"/>
              </a:xfrm>
              <a:prstGeom prst="rect">
                <a:avLst/>
              </a:prstGeom>
              <a:blipFill>
                <a:blip r:embed="rId3"/>
                <a:stretch>
                  <a:fillRect l="-986"/>
                </a:stretch>
              </a:blipFill>
              <a:ln>
                <a:solidFill>
                  <a:schemeClr val="bg1"/>
                </a:solidFill>
              </a:ln>
              <a:extLst/>
            </p:spPr>
            <p:txBody>
              <a:bodyPr/>
              <a:lstStyle/>
              <a:p>
                <a:r>
                  <a:rPr lang="en-US">
                    <a:noFill/>
                  </a:rPr>
                  <a:t> </a:t>
                </a:r>
              </a:p>
            </p:txBody>
          </p:sp>
        </mc:Fallback>
      </mc:AlternateContent>
      <p:sp>
        <p:nvSpPr>
          <p:cNvPr id="15" name="Rectangle 14"/>
          <p:cNvSpPr/>
          <p:nvPr/>
        </p:nvSpPr>
        <p:spPr bwMode="auto">
          <a:xfrm>
            <a:off x="3923928" y="2420888"/>
            <a:ext cx="2160240" cy="576064"/>
          </a:xfrm>
          <a:prstGeom prst="rect">
            <a:avLst/>
          </a:prstGeom>
          <a:noFill/>
          <a:ln w="12700" cap="flat" cmpd="sng" algn="ctr">
            <a:solidFill>
              <a:schemeClr val="bg1"/>
            </a:solidFill>
            <a:prstDash val="dash"/>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en-AU">
              <a:solidFill>
                <a:srgbClr val="FFFFFF"/>
              </a:solidFill>
            </a:endParaRPr>
          </a:p>
        </p:txBody>
      </p:sp>
      <p:sp>
        <p:nvSpPr>
          <p:cNvPr id="16" name="Left Arrow 15"/>
          <p:cNvSpPr/>
          <p:nvPr/>
        </p:nvSpPr>
        <p:spPr bwMode="auto">
          <a:xfrm rot="7806247">
            <a:off x="4134260" y="3137469"/>
            <a:ext cx="1073757" cy="484632"/>
          </a:xfrm>
          <a:prstGeom prst="leftArrow">
            <a:avLst/>
          </a:prstGeom>
          <a:solidFill>
            <a:schemeClr val="tx1"/>
          </a:soli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en-AU">
              <a:solidFill>
                <a:srgbClr val="FFFFFF"/>
              </a:solidFill>
            </a:endParaRPr>
          </a:p>
        </p:txBody>
      </p:sp>
      <p:cxnSp>
        <p:nvCxnSpPr>
          <p:cNvPr id="11" name="Straight Connector 10"/>
          <p:cNvCxnSpPr/>
          <p:nvPr/>
        </p:nvCxnSpPr>
        <p:spPr bwMode="auto">
          <a:xfrm>
            <a:off x="1025352" y="1229578"/>
            <a:ext cx="7200800" cy="0"/>
          </a:xfrm>
          <a:prstGeom prst="line">
            <a:avLst/>
          </a:prstGeom>
          <a:noFill/>
          <a:ln w="12700" cap="flat" cmpd="sng" algn="ctr">
            <a:solidFill>
              <a:schemeClr val="bg1"/>
            </a:solidFill>
            <a:prstDash val="solid"/>
            <a:round/>
            <a:headEnd type="none" w="med" len="med"/>
            <a:tailEnd type="none" w="med" len="med"/>
          </a:ln>
          <a:effectLst/>
        </p:spPr>
      </p:cxnSp>
      <p:cxnSp>
        <p:nvCxnSpPr>
          <p:cNvPr id="26" name="Straight Arrow Connector 25"/>
          <p:cNvCxnSpPr/>
          <p:nvPr/>
        </p:nvCxnSpPr>
        <p:spPr bwMode="auto">
          <a:xfrm>
            <a:off x="1619672" y="1212810"/>
            <a:ext cx="0" cy="427312"/>
          </a:xfrm>
          <a:prstGeom prst="straightConnector1">
            <a:avLst/>
          </a:prstGeom>
          <a:noFill/>
          <a:ln w="12700" cap="flat" cmpd="sng" algn="ctr">
            <a:solidFill>
              <a:schemeClr val="accent2"/>
            </a:solidFill>
            <a:prstDash val="solid"/>
            <a:round/>
            <a:headEnd type="none" w="med" len="med"/>
            <a:tailEnd type="arrow"/>
          </a:ln>
          <a:effectLst/>
        </p:spPr>
      </p:cxnSp>
      <p:cxnSp>
        <p:nvCxnSpPr>
          <p:cNvPr id="27" name="Straight Arrow Connector 26"/>
          <p:cNvCxnSpPr/>
          <p:nvPr/>
        </p:nvCxnSpPr>
        <p:spPr bwMode="auto">
          <a:xfrm>
            <a:off x="2123728" y="1237962"/>
            <a:ext cx="0" cy="402160"/>
          </a:xfrm>
          <a:prstGeom prst="straightConnector1">
            <a:avLst/>
          </a:prstGeom>
          <a:noFill/>
          <a:ln w="12700" cap="flat" cmpd="sng" algn="ctr">
            <a:solidFill>
              <a:schemeClr val="accent2"/>
            </a:solidFill>
            <a:prstDash val="solid"/>
            <a:round/>
            <a:headEnd type="none" w="med" len="med"/>
            <a:tailEnd type="arrow"/>
          </a:ln>
          <a:effectLst/>
        </p:spPr>
      </p:cxnSp>
      <p:cxnSp>
        <p:nvCxnSpPr>
          <p:cNvPr id="28" name="Straight Arrow Connector 27"/>
          <p:cNvCxnSpPr/>
          <p:nvPr/>
        </p:nvCxnSpPr>
        <p:spPr bwMode="auto">
          <a:xfrm>
            <a:off x="2627784" y="1229578"/>
            <a:ext cx="0" cy="410544"/>
          </a:xfrm>
          <a:prstGeom prst="straightConnector1">
            <a:avLst/>
          </a:prstGeom>
          <a:noFill/>
          <a:ln w="12700" cap="flat" cmpd="sng" algn="ctr">
            <a:solidFill>
              <a:schemeClr val="accent2"/>
            </a:solidFill>
            <a:prstDash val="solid"/>
            <a:round/>
            <a:headEnd type="none" w="med" len="med"/>
            <a:tailEnd type="arrow"/>
          </a:ln>
          <a:effectLst/>
        </p:spPr>
      </p:cxnSp>
      <p:cxnSp>
        <p:nvCxnSpPr>
          <p:cNvPr id="29" name="Straight Arrow Connector 28"/>
          <p:cNvCxnSpPr/>
          <p:nvPr/>
        </p:nvCxnSpPr>
        <p:spPr bwMode="auto">
          <a:xfrm>
            <a:off x="6732240" y="1229578"/>
            <a:ext cx="0" cy="410544"/>
          </a:xfrm>
          <a:prstGeom prst="straightConnector1">
            <a:avLst/>
          </a:prstGeom>
          <a:noFill/>
          <a:ln w="12700" cap="flat" cmpd="sng" algn="ctr">
            <a:solidFill>
              <a:schemeClr val="accent2"/>
            </a:solidFill>
            <a:prstDash val="solid"/>
            <a:round/>
            <a:headEnd type="none" w="med" len="med"/>
            <a:tailEnd type="arrow"/>
          </a:ln>
          <a:effectLst/>
        </p:spPr>
      </p:cxnSp>
      <p:cxnSp>
        <p:nvCxnSpPr>
          <p:cNvPr id="30" name="Straight Arrow Connector 29"/>
          <p:cNvCxnSpPr/>
          <p:nvPr/>
        </p:nvCxnSpPr>
        <p:spPr bwMode="auto">
          <a:xfrm>
            <a:off x="7236296" y="1229578"/>
            <a:ext cx="0" cy="410544"/>
          </a:xfrm>
          <a:prstGeom prst="straightConnector1">
            <a:avLst/>
          </a:prstGeom>
          <a:noFill/>
          <a:ln w="12700" cap="flat" cmpd="sng" algn="ctr">
            <a:solidFill>
              <a:schemeClr val="accent2"/>
            </a:solidFill>
            <a:prstDash val="solid"/>
            <a:round/>
            <a:headEnd type="none" w="med" len="med"/>
            <a:tailEnd type="arrow"/>
          </a:ln>
          <a:effectLst/>
        </p:spPr>
      </p:cxnSp>
      <p:cxnSp>
        <p:nvCxnSpPr>
          <p:cNvPr id="31" name="Straight Arrow Connector 30"/>
          <p:cNvCxnSpPr/>
          <p:nvPr/>
        </p:nvCxnSpPr>
        <p:spPr bwMode="auto">
          <a:xfrm>
            <a:off x="7740352" y="1241610"/>
            <a:ext cx="0" cy="398512"/>
          </a:xfrm>
          <a:prstGeom prst="straightConnector1">
            <a:avLst/>
          </a:prstGeom>
          <a:noFill/>
          <a:ln w="12700" cap="flat" cmpd="sng" algn="ctr">
            <a:solidFill>
              <a:schemeClr val="accent2"/>
            </a:solidFill>
            <a:prstDash val="solid"/>
            <a:round/>
            <a:headEnd type="none" w="med" len="med"/>
            <a:tailEnd type="arrow"/>
          </a:ln>
          <a:effectLst/>
        </p:spPr>
      </p:cxnSp>
      <p:sp>
        <p:nvSpPr>
          <p:cNvPr id="32" name="TextBox 31"/>
          <p:cNvSpPr txBox="1"/>
          <p:nvPr/>
        </p:nvSpPr>
        <p:spPr>
          <a:xfrm>
            <a:off x="737320" y="1856146"/>
            <a:ext cx="476412" cy="400110"/>
          </a:xfrm>
          <a:prstGeom prst="rect">
            <a:avLst/>
          </a:prstGeom>
          <a:noFill/>
        </p:spPr>
        <p:txBody>
          <a:bodyPr wrap="none" rtlCol="0">
            <a:spAutoFit/>
          </a:bodyPr>
          <a:lstStyle/>
          <a:p>
            <a:r>
              <a:rPr lang="en-AU" b="1" dirty="0"/>
              <a:t>Start</a:t>
            </a:r>
          </a:p>
          <a:p>
            <a:r>
              <a:rPr lang="en-AU" b="1" dirty="0"/>
              <a:t>0</a:t>
            </a:r>
          </a:p>
        </p:txBody>
      </p:sp>
      <p:sp>
        <p:nvSpPr>
          <p:cNvPr id="33" name="TextBox 32"/>
          <p:cNvSpPr txBox="1"/>
          <p:nvPr/>
        </p:nvSpPr>
        <p:spPr>
          <a:xfrm>
            <a:off x="8321745" y="1856145"/>
            <a:ext cx="426719" cy="400110"/>
          </a:xfrm>
          <a:prstGeom prst="rect">
            <a:avLst/>
          </a:prstGeom>
          <a:noFill/>
        </p:spPr>
        <p:txBody>
          <a:bodyPr wrap="none" rtlCol="0">
            <a:spAutoFit/>
          </a:bodyPr>
          <a:lstStyle/>
          <a:p>
            <a:r>
              <a:rPr lang="en-AU" b="1" dirty="0"/>
              <a:t>End</a:t>
            </a:r>
          </a:p>
          <a:p>
            <a:r>
              <a:rPr lang="en-AU" b="1" dirty="0"/>
              <a:t>n</a:t>
            </a:r>
          </a:p>
        </p:txBody>
      </p:sp>
      <p:sp>
        <p:nvSpPr>
          <p:cNvPr id="34" name="TextBox 33"/>
          <p:cNvSpPr txBox="1"/>
          <p:nvPr/>
        </p:nvSpPr>
        <p:spPr>
          <a:xfrm>
            <a:off x="1371224" y="1856145"/>
            <a:ext cx="518224" cy="400110"/>
          </a:xfrm>
          <a:prstGeom prst="rect">
            <a:avLst/>
          </a:prstGeom>
          <a:noFill/>
        </p:spPr>
        <p:txBody>
          <a:bodyPr wrap="square" rtlCol="0">
            <a:spAutoFit/>
          </a:bodyPr>
          <a:lstStyle/>
          <a:p>
            <a:r>
              <a:rPr lang="en-AU" b="1" dirty="0"/>
              <a:t>Year</a:t>
            </a:r>
          </a:p>
          <a:p>
            <a:r>
              <a:rPr lang="en-AU" b="1" dirty="0"/>
              <a:t> 1</a:t>
            </a:r>
          </a:p>
        </p:txBody>
      </p:sp>
      <p:sp>
        <p:nvSpPr>
          <p:cNvPr id="35" name="TextBox 34"/>
          <p:cNvSpPr txBox="1"/>
          <p:nvPr/>
        </p:nvSpPr>
        <p:spPr>
          <a:xfrm>
            <a:off x="1846360" y="1856146"/>
            <a:ext cx="518224" cy="400110"/>
          </a:xfrm>
          <a:prstGeom prst="rect">
            <a:avLst/>
          </a:prstGeom>
          <a:noFill/>
        </p:spPr>
        <p:txBody>
          <a:bodyPr wrap="square" rtlCol="0">
            <a:spAutoFit/>
          </a:bodyPr>
          <a:lstStyle/>
          <a:p>
            <a:r>
              <a:rPr lang="en-AU" b="1" dirty="0"/>
              <a:t>Year</a:t>
            </a:r>
          </a:p>
          <a:p>
            <a:r>
              <a:rPr lang="en-AU" b="1" dirty="0"/>
              <a:t> 2</a:t>
            </a:r>
          </a:p>
        </p:txBody>
      </p:sp>
      <p:sp>
        <p:nvSpPr>
          <p:cNvPr id="36" name="TextBox 35"/>
          <p:cNvSpPr txBox="1"/>
          <p:nvPr/>
        </p:nvSpPr>
        <p:spPr>
          <a:xfrm>
            <a:off x="2354771" y="1856145"/>
            <a:ext cx="518224" cy="400110"/>
          </a:xfrm>
          <a:prstGeom prst="rect">
            <a:avLst/>
          </a:prstGeom>
          <a:noFill/>
        </p:spPr>
        <p:txBody>
          <a:bodyPr wrap="square" rtlCol="0">
            <a:spAutoFit/>
          </a:bodyPr>
          <a:lstStyle/>
          <a:p>
            <a:r>
              <a:rPr lang="en-AU" b="1" dirty="0"/>
              <a:t>Year</a:t>
            </a:r>
          </a:p>
          <a:p>
            <a:r>
              <a:rPr lang="en-AU" b="1" dirty="0"/>
              <a:t> 3</a:t>
            </a:r>
          </a:p>
        </p:txBody>
      </p:sp>
      <p:sp>
        <p:nvSpPr>
          <p:cNvPr id="37" name="TextBox 36"/>
          <p:cNvSpPr txBox="1"/>
          <p:nvPr/>
        </p:nvSpPr>
        <p:spPr>
          <a:xfrm>
            <a:off x="7462984" y="1856145"/>
            <a:ext cx="518224" cy="400110"/>
          </a:xfrm>
          <a:prstGeom prst="rect">
            <a:avLst/>
          </a:prstGeom>
          <a:noFill/>
        </p:spPr>
        <p:txBody>
          <a:bodyPr wrap="square" rtlCol="0">
            <a:spAutoFit/>
          </a:bodyPr>
          <a:lstStyle/>
          <a:p>
            <a:r>
              <a:rPr lang="en-AU" b="1" dirty="0"/>
              <a:t>Year</a:t>
            </a:r>
          </a:p>
          <a:p>
            <a:r>
              <a:rPr lang="en-AU" b="1" dirty="0"/>
              <a:t> n-1</a:t>
            </a:r>
          </a:p>
        </p:txBody>
      </p:sp>
      <p:sp>
        <p:nvSpPr>
          <p:cNvPr id="38" name="TextBox 37"/>
          <p:cNvSpPr txBox="1"/>
          <p:nvPr/>
        </p:nvSpPr>
        <p:spPr>
          <a:xfrm>
            <a:off x="6958928" y="1856145"/>
            <a:ext cx="518224" cy="400110"/>
          </a:xfrm>
          <a:prstGeom prst="rect">
            <a:avLst/>
          </a:prstGeom>
          <a:noFill/>
        </p:spPr>
        <p:txBody>
          <a:bodyPr wrap="square" rtlCol="0">
            <a:spAutoFit/>
          </a:bodyPr>
          <a:lstStyle/>
          <a:p>
            <a:r>
              <a:rPr lang="en-AU" b="1" dirty="0"/>
              <a:t>Year</a:t>
            </a:r>
          </a:p>
          <a:p>
            <a:r>
              <a:rPr lang="en-AU" b="1" dirty="0"/>
              <a:t> n-2</a:t>
            </a:r>
          </a:p>
        </p:txBody>
      </p:sp>
      <p:sp>
        <p:nvSpPr>
          <p:cNvPr id="39" name="TextBox 38"/>
          <p:cNvSpPr txBox="1"/>
          <p:nvPr/>
        </p:nvSpPr>
        <p:spPr>
          <a:xfrm>
            <a:off x="6454872" y="1856146"/>
            <a:ext cx="518224" cy="400110"/>
          </a:xfrm>
          <a:prstGeom prst="rect">
            <a:avLst/>
          </a:prstGeom>
          <a:noFill/>
        </p:spPr>
        <p:txBody>
          <a:bodyPr wrap="square" rtlCol="0">
            <a:spAutoFit/>
          </a:bodyPr>
          <a:lstStyle/>
          <a:p>
            <a:r>
              <a:rPr lang="en-AU" b="1" dirty="0"/>
              <a:t>Year</a:t>
            </a:r>
          </a:p>
          <a:p>
            <a:r>
              <a:rPr lang="en-AU" b="1" dirty="0"/>
              <a:t> n-3</a:t>
            </a:r>
          </a:p>
        </p:txBody>
      </p:sp>
      <p:sp>
        <p:nvSpPr>
          <p:cNvPr id="43" name="TextBox 42"/>
          <p:cNvSpPr txBox="1"/>
          <p:nvPr/>
        </p:nvSpPr>
        <p:spPr>
          <a:xfrm>
            <a:off x="1403648" y="1445003"/>
            <a:ext cx="216024" cy="246221"/>
          </a:xfrm>
          <a:prstGeom prst="rect">
            <a:avLst/>
          </a:prstGeom>
          <a:noFill/>
        </p:spPr>
        <p:txBody>
          <a:bodyPr wrap="square" rtlCol="0">
            <a:spAutoFit/>
          </a:bodyPr>
          <a:lstStyle/>
          <a:p>
            <a:r>
              <a:rPr lang="en-AU" b="1" dirty="0"/>
              <a:t>A</a:t>
            </a:r>
          </a:p>
        </p:txBody>
      </p:sp>
      <p:sp>
        <p:nvSpPr>
          <p:cNvPr id="44" name="TextBox 43"/>
          <p:cNvSpPr txBox="1"/>
          <p:nvPr/>
        </p:nvSpPr>
        <p:spPr>
          <a:xfrm>
            <a:off x="8197153" y="649849"/>
            <a:ext cx="360040" cy="246221"/>
          </a:xfrm>
          <a:prstGeom prst="rect">
            <a:avLst/>
          </a:prstGeom>
          <a:noFill/>
        </p:spPr>
        <p:txBody>
          <a:bodyPr wrap="square" rtlCol="0">
            <a:spAutoFit/>
          </a:bodyPr>
          <a:lstStyle/>
          <a:p>
            <a:r>
              <a:rPr lang="en-AU" b="1" dirty="0">
                <a:solidFill>
                  <a:schemeClr val="tx1"/>
                </a:solidFill>
              </a:rPr>
              <a:t>L</a:t>
            </a:r>
            <a:r>
              <a:rPr lang="en-AU" b="1" baseline="-25000" dirty="0">
                <a:solidFill>
                  <a:schemeClr val="tx1"/>
                </a:solidFill>
              </a:rPr>
              <a:t>n</a:t>
            </a:r>
          </a:p>
        </p:txBody>
      </p:sp>
      <p:sp>
        <p:nvSpPr>
          <p:cNvPr id="45" name="TextBox 44"/>
          <p:cNvSpPr txBox="1"/>
          <p:nvPr/>
        </p:nvSpPr>
        <p:spPr>
          <a:xfrm>
            <a:off x="1845024" y="1454587"/>
            <a:ext cx="216024" cy="246221"/>
          </a:xfrm>
          <a:prstGeom prst="rect">
            <a:avLst/>
          </a:prstGeom>
          <a:noFill/>
        </p:spPr>
        <p:txBody>
          <a:bodyPr wrap="square" rtlCol="0">
            <a:spAutoFit/>
          </a:bodyPr>
          <a:lstStyle/>
          <a:p>
            <a:r>
              <a:rPr lang="en-AU" b="1" dirty="0"/>
              <a:t>A</a:t>
            </a:r>
          </a:p>
        </p:txBody>
      </p:sp>
      <p:sp>
        <p:nvSpPr>
          <p:cNvPr id="46" name="TextBox 45"/>
          <p:cNvSpPr txBox="1"/>
          <p:nvPr/>
        </p:nvSpPr>
        <p:spPr>
          <a:xfrm>
            <a:off x="2411760" y="1454587"/>
            <a:ext cx="216024" cy="246221"/>
          </a:xfrm>
          <a:prstGeom prst="rect">
            <a:avLst/>
          </a:prstGeom>
          <a:noFill/>
        </p:spPr>
        <p:txBody>
          <a:bodyPr wrap="square" rtlCol="0">
            <a:spAutoFit/>
          </a:bodyPr>
          <a:lstStyle/>
          <a:p>
            <a:r>
              <a:rPr lang="en-AU" b="1" dirty="0"/>
              <a:t>A</a:t>
            </a:r>
          </a:p>
        </p:txBody>
      </p:sp>
      <p:sp>
        <p:nvSpPr>
          <p:cNvPr id="47" name="TextBox 46"/>
          <p:cNvSpPr txBox="1"/>
          <p:nvPr/>
        </p:nvSpPr>
        <p:spPr>
          <a:xfrm>
            <a:off x="6516216" y="1517011"/>
            <a:ext cx="216024" cy="246221"/>
          </a:xfrm>
          <a:prstGeom prst="rect">
            <a:avLst/>
          </a:prstGeom>
          <a:noFill/>
        </p:spPr>
        <p:txBody>
          <a:bodyPr wrap="square" rtlCol="0">
            <a:spAutoFit/>
          </a:bodyPr>
          <a:lstStyle/>
          <a:p>
            <a:r>
              <a:rPr lang="en-AU" b="1" dirty="0"/>
              <a:t>A</a:t>
            </a:r>
          </a:p>
        </p:txBody>
      </p:sp>
      <p:sp>
        <p:nvSpPr>
          <p:cNvPr id="48" name="TextBox 47"/>
          <p:cNvSpPr txBox="1"/>
          <p:nvPr/>
        </p:nvSpPr>
        <p:spPr>
          <a:xfrm>
            <a:off x="7002016" y="1517011"/>
            <a:ext cx="216024" cy="246221"/>
          </a:xfrm>
          <a:prstGeom prst="rect">
            <a:avLst/>
          </a:prstGeom>
          <a:noFill/>
        </p:spPr>
        <p:txBody>
          <a:bodyPr wrap="square" rtlCol="0">
            <a:spAutoFit/>
          </a:bodyPr>
          <a:lstStyle/>
          <a:p>
            <a:r>
              <a:rPr lang="en-AU" b="1" dirty="0"/>
              <a:t>A</a:t>
            </a:r>
          </a:p>
        </p:txBody>
      </p:sp>
      <p:sp>
        <p:nvSpPr>
          <p:cNvPr id="49" name="TextBox 48"/>
          <p:cNvSpPr txBox="1"/>
          <p:nvPr/>
        </p:nvSpPr>
        <p:spPr>
          <a:xfrm>
            <a:off x="7506072" y="1517011"/>
            <a:ext cx="216024" cy="246221"/>
          </a:xfrm>
          <a:prstGeom prst="rect">
            <a:avLst/>
          </a:prstGeom>
          <a:noFill/>
        </p:spPr>
        <p:txBody>
          <a:bodyPr wrap="square" rtlCol="0">
            <a:spAutoFit/>
          </a:bodyPr>
          <a:lstStyle/>
          <a:p>
            <a:r>
              <a:rPr lang="en-AU" b="1" dirty="0"/>
              <a:t>A</a:t>
            </a:r>
          </a:p>
        </p:txBody>
      </p:sp>
      <p:cxnSp>
        <p:nvCxnSpPr>
          <p:cNvPr id="9" name="Straight Arrow Connector 8"/>
          <p:cNvCxnSpPr/>
          <p:nvPr/>
        </p:nvCxnSpPr>
        <p:spPr bwMode="auto">
          <a:xfrm>
            <a:off x="8226152" y="1242609"/>
            <a:ext cx="0" cy="818239"/>
          </a:xfrm>
          <a:prstGeom prst="straightConnector1">
            <a:avLst/>
          </a:prstGeom>
          <a:noFill/>
          <a:ln w="28575" cap="flat" cmpd="sng" algn="ctr">
            <a:solidFill>
              <a:schemeClr val="bg1"/>
            </a:solidFill>
            <a:prstDash val="solid"/>
            <a:round/>
            <a:headEnd type="none" w="med" len="med"/>
            <a:tailEnd type="arrow"/>
          </a:ln>
          <a:effectLst/>
        </p:spPr>
      </p:cxnSp>
      <p:sp>
        <p:nvSpPr>
          <p:cNvPr id="50" name="TextBox 49"/>
          <p:cNvSpPr txBox="1"/>
          <p:nvPr/>
        </p:nvSpPr>
        <p:spPr>
          <a:xfrm>
            <a:off x="8144200" y="2133145"/>
            <a:ext cx="216024" cy="246221"/>
          </a:xfrm>
          <a:prstGeom prst="rect">
            <a:avLst/>
          </a:prstGeom>
          <a:noFill/>
        </p:spPr>
        <p:txBody>
          <a:bodyPr wrap="square" rtlCol="0">
            <a:spAutoFit/>
          </a:bodyPr>
          <a:lstStyle/>
          <a:p>
            <a:r>
              <a:rPr lang="en-AU" b="1" dirty="0"/>
              <a:t>F</a:t>
            </a:r>
          </a:p>
        </p:txBody>
      </p:sp>
      <p:cxnSp>
        <p:nvCxnSpPr>
          <p:cNvPr id="51" name="Straight Arrow Connector 50"/>
          <p:cNvCxnSpPr/>
          <p:nvPr/>
        </p:nvCxnSpPr>
        <p:spPr bwMode="auto">
          <a:xfrm>
            <a:off x="8197153" y="1253216"/>
            <a:ext cx="0" cy="398512"/>
          </a:xfrm>
          <a:prstGeom prst="straightConnector1">
            <a:avLst/>
          </a:prstGeom>
          <a:noFill/>
          <a:ln w="12700" cap="flat" cmpd="sng" algn="ctr">
            <a:solidFill>
              <a:schemeClr val="accent2"/>
            </a:solidFill>
            <a:prstDash val="solid"/>
            <a:round/>
            <a:headEnd type="none" w="med" len="med"/>
            <a:tailEnd type="arrow"/>
          </a:ln>
          <a:effectLst/>
        </p:spPr>
      </p:cxnSp>
      <p:sp>
        <p:nvSpPr>
          <p:cNvPr id="52" name="TextBox 51"/>
          <p:cNvSpPr txBox="1"/>
          <p:nvPr/>
        </p:nvSpPr>
        <p:spPr>
          <a:xfrm>
            <a:off x="7928466" y="1528617"/>
            <a:ext cx="216024" cy="246221"/>
          </a:xfrm>
          <a:prstGeom prst="rect">
            <a:avLst/>
          </a:prstGeom>
          <a:noFill/>
        </p:spPr>
        <p:txBody>
          <a:bodyPr wrap="square" rtlCol="0">
            <a:spAutoFit/>
          </a:bodyPr>
          <a:lstStyle/>
          <a:p>
            <a:r>
              <a:rPr lang="en-AU" b="1" dirty="0"/>
              <a:t>A</a:t>
            </a:r>
          </a:p>
        </p:txBody>
      </p:sp>
      <p:sp>
        <p:nvSpPr>
          <p:cNvPr id="53" name="Rectangle 52"/>
          <p:cNvSpPr/>
          <p:nvPr/>
        </p:nvSpPr>
        <p:spPr bwMode="auto">
          <a:xfrm>
            <a:off x="4139950" y="4580419"/>
            <a:ext cx="1800201" cy="1047995"/>
          </a:xfrm>
          <a:prstGeom prst="rect">
            <a:avLst/>
          </a:prstGeom>
          <a:noFill/>
          <a:ln w="12700" cap="flat" cmpd="sng" algn="ctr">
            <a:solidFill>
              <a:schemeClr val="bg1"/>
            </a:solidFill>
            <a:prstDash val="dash"/>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en-AU">
              <a:solidFill>
                <a:srgbClr val="FFFFFF"/>
              </a:solidFill>
            </a:endParaRPr>
          </a:p>
        </p:txBody>
      </p:sp>
      <p:sp>
        <p:nvSpPr>
          <p:cNvPr id="54" name="Left Arrow 53"/>
          <p:cNvSpPr/>
          <p:nvPr/>
        </p:nvSpPr>
        <p:spPr bwMode="auto">
          <a:xfrm rot="7739372">
            <a:off x="4536503" y="5589612"/>
            <a:ext cx="935090" cy="484632"/>
          </a:xfrm>
          <a:prstGeom prst="leftArrow">
            <a:avLst/>
          </a:prstGeom>
          <a:solidFill>
            <a:schemeClr val="tx1"/>
          </a:soli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en-AU">
              <a:solidFill>
                <a:srgbClr val="FFFFFF"/>
              </a:solidFill>
            </a:endParaRPr>
          </a:p>
        </p:txBody>
      </p:sp>
    </p:spTree>
    <p:extLst>
      <p:ext uri="{BB962C8B-B14F-4D97-AF65-F5344CB8AC3E}">
        <p14:creationId xmlns:p14="http://schemas.microsoft.com/office/powerpoint/2010/main" val="27232202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34082"/>
          </a:xfrm>
          <a:solidFill>
            <a:schemeClr val="accent2"/>
          </a:solidFill>
        </p:spPr>
        <p:txBody>
          <a:bodyPr/>
          <a:lstStyle/>
          <a:p>
            <a:pPr algn="ctr"/>
            <a:r>
              <a:rPr lang="en-AU" sz="3200" dirty="0">
                <a:solidFill>
                  <a:schemeClr val="bg1"/>
                </a:solidFill>
              </a:rPr>
              <a:t>Cash Flows - Major Formulas </a:t>
            </a:r>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31</a:t>
            </a:fld>
            <a:endParaRPr lang="en-AU">
              <a:solidFill>
                <a:srgbClr val="FFFFFF"/>
              </a:solidFill>
            </a:endParaRPr>
          </a:p>
        </p:txBody>
      </p:sp>
      <mc:AlternateContent xmlns:mc="http://schemas.openxmlformats.org/markup-compatibility/2006" xmlns:a14="http://schemas.microsoft.com/office/drawing/2010/main">
        <mc:Choice Requires="a14">
          <p:sp>
            <p:nvSpPr>
              <p:cNvPr id="8" name="Content Placeholder 5"/>
              <p:cNvSpPr txBox="1">
                <a:spLocks/>
              </p:cNvSpPr>
              <p:nvPr/>
            </p:nvSpPr>
            <p:spPr bwMode="auto">
              <a:xfrm>
                <a:off x="251520" y="896070"/>
                <a:ext cx="8640960" cy="5557266"/>
              </a:xfrm>
              <a:prstGeom prst="rect">
                <a:avLst/>
              </a:prstGeom>
              <a:solidFill>
                <a:schemeClr val="tx1"/>
              </a:solidFill>
              <a:ln>
                <a:solidFill>
                  <a:schemeClr val="bg1"/>
                </a:solidFill>
              </a:ln>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marL="0" indent="0">
                  <a:spcBef>
                    <a:spcPts val="600"/>
                  </a:spcBef>
                  <a:buFontTx/>
                  <a:buNone/>
                </a:pPr>
                <a:endParaRPr lang="en-AU" sz="2400" b="1" i="1" dirty="0">
                  <a:solidFill>
                    <a:srgbClr val="EE3224"/>
                  </a:solidFill>
                  <a:latin typeface="Cambria Math"/>
                </a:endParaRPr>
              </a:p>
              <a:p>
                <a:pPr marL="0" indent="0">
                  <a:spcBef>
                    <a:spcPts val="600"/>
                  </a:spcBef>
                  <a:buFontTx/>
                  <a:buNone/>
                </a:pPr>
                <a:endParaRPr lang="en-AU" sz="1600" b="1" dirty="0">
                  <a:solidFill>
                    <a:srgbClr val="FFFFFF"/>
                  </a:solidFill>
                </a:endParaRPr>
              </a:p>
              <a:p>
                <a:pPr marL="0" indent="0">
                  <a:spcBef>
                    <a:spcPts val="600"/>
                  </a:spcBef>
                  <a:buFontTx/>
                  <a:buNone/>
                </a:pPr>
                <a:r>
                  <a:rPr lang="en-AU" sz="2400" b="1" dirty="0">
                    <a:solidFill>
                      <a:srgbClr val="FFFFFF"/>
                    </a:solidFill>
                  </a:rPr>
                  <a:t>                 </a:t>
                </a:r>
              </a:p>
              <a:p>
                <a:pPr marL="0" indent="0">
                  <a:spcBef>
                    <a:spcPts val="600"/>
                  </a:spcBef>
                  <a:buFontTx/>
                  <a:buNone/>
                </a:pPr>
                <a:endParaRPr lang="en-AU" sz="2400" b="1" i="1" dirty="0">
                  <a:solidFill>
                    <a:srgbClr val="EE3224"/>
                  </a:solidFill>
                  <a:latin typeface="Cambria Math"/>
                </a:endParaRPr>
              </a:p>
              <a:p>
                <a:pPr marL="0" indent="0">
                  <a:spcBef>
                    <a:spcPts val="600"/>
                  </a:spcBef>
                  <a:buFontTx/>
                  <a:buNone/>
                </a:pPr>
                <a14:m>
                  <m:oMathPara xmlns:m="http://schemas.openxmlformats.org/officeDocument/2006/math">
                    <m:oMathParaPr>
                      <m:jc m:val="centerGroup"/>
                    </m:oMathParaPr>
                    <m:oMath xmlns:m="http://schemas.openxmlformats.org/officeDocument/2006/math">
                      <m:r>
                        <a:rPr lang="en-AU" sz="2400" b="1" i="1" smtClean="0">
                          <a:solidFill>
                            <a:srgbClr val="EE3224"/>
                          </a:solidFill>
                          <a:latin typeface="Cambria Math"/>
                        </a:rPr>
                        <m:t>𝑷</m:t>
                      </m:r>
                      <m:r>
                        <a:rPr lang="en-AU" sz="2400" b="1" i="1">
                          <a:solidFill>
                            <a:srgbClr val="EE3224"/>
                          </a:solidFill>
                          <a:latin typeface="Cambria Math"/>
                        </a:rPr>
                        <m:t>=</m:t>
                      </m:r>
                      <m:r>
                        <a:rPr lang="en-AU" sz="2400" b="1" i="1" smtClean="0">
                          <a:solidFill>
                            <a:srgbClr val="EE3224"/>
                          </a:solidFill>
                          <a:latin typeface="Cambria Math"/>
                        </a:rPr>
                        <m:t>𝑨</m:t>
                      </m:r>
                      <m:r>
                        <a:rPr lang="en-US" sz="2400" b="1" i="1" smtClean="0">
                          <a:solidFill>
                            <a:srgbClr val="EE3224"/>
                          </a:solidFill>
                          <a:latin typeface="Cambria Math" panose="02040503050406030204" pitchFamily="18" charset="0"/>
                        </a:rPr>
                        <m:t>  </m:t>
                      </m:r>
                      <m:r>
                        <a:rPr lang="en-US" sz="2400" b="1" i="1">
                          <a:solidFill>
                            <a:srgbClr val="EE3224"/>
                          </a:solidFill>
                          <a:latin typeface="Cambria Math" panose="02040503050406030204" pitchFamily="18" charset="0"/>
                        </a:rPr>
                        <m:t>[</m:t>
                      </m:r>
                      <m:d>
                        <m:dPr>
                          <m:ctrlPr>
                            <a:rPr lang="en-AU" sz="2400" b="1" i="1">
                              <a:solidFill>
                                <a:srgbClr val="EE3224"/>
                              </a:solidFill>
                              <a:latin typeface="Cambria Math" panose="02040503050406030204" pitchFamily="18" charset="0"/>
                            </a:rPr>
                          </m:ctrlPr>
                        </m:dPr>
                        <m:e>
                          <m:r>
                            <a:rPr lang="en-AU" sz="2400" b="1" i="1">
                              <a:solidFill>
                                <a:srgbClr val="EE3224"/>
                              </a:solidFill>
                              <a:latin typeface="Cambria Math"/>
                            </a:rPr>
                            <m:t>𝟏</m:t>
                          </m:r>
                          <m:r>
                            <a:rPr lang="en-AU" sz="2400" b="1" i="1">
                              <a:solidFill>
                                <a:srgbClr val="EE3224"/>
                              </a:solidFill>
                              <a:latin typeface="Cambria Math"/>
                            </a:rPr>
                            <m:t>+</m:t>
                          </m:r>
                          <m:r>
                            <a:rPr lang="en-AU" sz="2400" b="1" i="1">
                              <a:solidFill>
                                <a:srgbClr val="EE3224"/>
                              </a:solidFill>
                              <a:latin typeface="Cambria Math"/>
                            </a:rPr>
                            <m:t>𝒊</m:t>
                          </m:r>
                        </m:e>
                      </m:d>
                      <m:r>
                        <a:rPr lang="en-AU" sz="2400" b="1" i="1" baseline="30000">
                          <a:solidFill>
                            <a:srgbClr val="EE3224"/>
                          </a:solidFill>
                          <a:latin typeface="Cambria Math"/>
                        </a:rPr>
                        <m:t>𝒏</m:t>
                      </m:r>
                      <m:r>
                        <a:rPr lang="en-AU" sz="2400" b="1" i="1" smtClean="0">
                          <a:solidFill>
                            <a:srgbClr val="EE3224"/>
                          </a:solidFill>
                          <a:latin typeface="Cambria Math"/>
                          <a:ea typeface="Cambria Math"/>
                        </a:rPr>
                        <m:t>−</m:t>
                      </m:r>
                      <m:r>
                        <a:rPr lang="en-AU" sz="2400" b="1" i="1" smtClean="0">
                          <a:solidFill>
                            <a:srgbClr val="EE3224"/>
                          </a:solidFill>
                          <a:latin typeface="Cambria Math"/>
                          <a:ea typeface="Cambria Math"/>
                        </a:rPr>
                        <m:t>𝟏</m:t>
                      </m:r>
                      <m:r>
                        <a:rPr lang="en-US" sz="2400" b="1" i="1" smtClean="0">
                          <a:solidFill>
                            <a:srgbClr val="EE3224"/>
                          </a:solidFill>
                          <a:latin typeface="Cambria Math" panose="02040503050406030204" pitchFamily="18" charset="0"/>
                          <a:ea typeface="Cambria Math"/>
                        </a:rPr>
                        <m:t>]</m:t>
                      </m:r>
                      <m:r>
                        <a:rPr lang="en-AU" sz="2400" b="1" i="1" smtClean="0">
                          <a:solidFill>
                            <a:srgbClr val="EE3224"/>
                          </a:solidFill>
                          <a:latin typeface="Cambria Math"/>
                          <a:ea typeface="Cambria Math"/>
                        </a:rPr>
                        <m:t>/</m:t>
                      </m:r>
                      <m:r>
                        <a:rPr lang="en-AU" sz="2400" b="1" i="1" smtClean="0">
                          <a:solidFill>
                            <a:srgbClr val="EE3224"/>
                          </a:solidFill>
                          <a:latin typeface="Cambria Math"/>
                          <a:ea typeface="Cambria Math"/>
                        </a:rPr>
                        <m:t>𝒊</m:t>
                      </m:r>
                      <m:r>
                        <a:rPr lang="en-AU" sz="2400" b="1" i="1" smtClean="0">
                          <a:solidFill>
                            <a:srgbClr val="EE3224"/>
                          </a:solidFill>
                          <a:latin typeface="Cambria Math"/>
                          <a:ea typeface="Cambria Math"/>
                        </a:rPr>
                        <m:t> (</m:t>
                      </m:r>
                      <m:r>
                        <a:rPr lang="en-AU" sz="2400" b="1" i="1" smtClean="0">
                          <a:solidFill>
                            <a:srgbClr val="EE3224"/>
                          </a:solidFill>
                          <a:latin typeface="Cambria Math"/>
                          <a:ea typeface="Cambria Math"/>
                        </a:rPr>
                        <m:t>𝟏</m:t>
                      </m:r>
                      <m:r>
                        <a:rPr lang="en-AU" sz="2400" b="1" i="1" smtClean="0">
                          <a:solidFill>
                            <a:srgbClr val="EE3224"/>
                          </a:solidFill>
                          <a:latin typeface="Cambria Math"/>
                          <a:ea typeface="Cambria Math"/>
                        </a:rPr>
                        <m:t>+</m:t>
                      </m:r>
                      <m:r>
                        <a:rPr lang="en-AU" sz="2400" b="1" i="1" smtClean="0">
                          <a:solidFill>
                            <a:srgbClr val="EE3224"/>
                          </a:solidFill>
                          <a:latin typeface="Cambria Math"/>
                          <a:ea typeface="Cambria Math"/>
                        </a:rPr>
                        <m:t>𝒊</m:t>
                      </m:r>
                      <m:r>
                        <a:rPr lang="en-AU" sz="2400" b="1" i="1" smtClean="0">
                          <a:solidFill>
                            <a:srgbClr val="EE3224"/>
                          </a:solidFill>
                          <a:latin typeface="Cambria Math"/>
                          <a:ea typeface="Cambria Math"/>
                        </a:rPr>
                        <m:t>)</m:t>
                      </m:r>
                      <m:r>
                        <a:rPr lang="en-AU" sz="2400" b="1" i="1" baseline="30000" smtClean="0">
                          <a:solidFill>
                            <a:srgbClr val="EE3224"/>
                          </a:solidFill>
                          <a:latin typeface="Cambria Math"/>
                          <a:ea typeface="Cambria Math"/>
                        </a:rPr>
                        <m:t>𝒏</m:t>
                      </m:r>
                    </m:oMath>
                  </m:oMathPara>
                </a14:m>
                <a:endParaRPr lang="en-AU" sz="2400" b="1" i="1" dirty="0">
                  <a:solidFill>
                    <a:srgbClr val="EE3224"/>
                  </a:solidFill>
                  <a:latin typeface="Cambria Math"/>
                </a:endParaRPr>
              </a:p>
              <a:p>
                <a:pPr marL="0" indent="0">
                  <a:spcBef>
                    <a:spcPts val="600"/>
                  </a:spcBef>
                  <a:buFontTx/>
                  <a:buNone/>
                </a:pPr>
                <a:endParaRPr lang="en-AU" sz="2400" b="1" i="1" dirty="0">
                  <a:solidFill>
                    <a:srgbClr val="EE3224"/>
                  </a:solidFill>
                  <a:latin typeface="Cambria Math"/>
                </a:endParaRPr>
              </a:p>
              <a:p>
                <a:pPr marL="0" indent="0" eaLnBrk="1" fontAlgn="b" hangingPunct="1">
                  <a:spcBef>
                    <a:spcPts val="600"/>
                  </a:spcBef>
                  <a:buClrTx/>
                  <a:buFontTx/>
                  <a:buNone/>
                </a:pPr>
                <a:endParaRPr lang="en-AU" sz="2400" b="1" dirty="0">
                  <a:solidFill>
                    <a:srgbClr val="FFFFFF"/>
                  </a:solidFill>
                </a:endParaRPr>
              </a:p>
              <a:p>
                <a:pPr marL="0" lvl="0" indent="0" eaLnBrk="1" fontAlgn="b" hangingPunct="1">
                  <a:spcBef>
                    <a:spcPts val="600"/>
                  </a:spcBef>
                  <a:buClrTx/>
                  <a:buNone/>
                </a:pPr>
                <a:r>
                  <a:rPr lang="en-AU" sz="2200" b="1" dirty="0">
                    <a:solidFill>
                      <a:srgbClr val="FFFFFF"/>
                    </a:solidFill>
                  </a:rPr>
                  <a:t>Present Value Factor for a consistent Annuity. </a:t>
                </a:r>
                <a:r>
                  <a:rPr lang="en-AU" sz="2200" b="1" dirty="0">
                    <a:solidFill>
                      <a:srgbClr val="FFFFFF"/>
                    </a:solidFill>
                    <a:highlight>
                      <a:srgbClr val="FF0000"/>
                    </a:highlight>
                  </a:rPr>
                  <a:t>P is the sum of annuities to the present day!</a:t>
                </a:r>
                <a:endParaRPr lang="en-AU" sz="2200" b="1" i="1" dirty="0">
                  <a:solidFill>
                    <a:schemeClr val="bg1"/>
                  </a:solidFill>
                  <a:highlight>
                    <a:srgbClr val="FF0000"/>
                  </a:highlight>
                  <a:latin typeface="Cambria Math"/>
                  <a:cs typeface="Arial" charset="0"/>
                </a:endParaRPr>
              </a:p>
              <a:p>
                <a:pPr marL="0" indent="0" eaLnBrk="1" fontAlgn="b" hangingPunct="1">
                  <a:spcBef>
                    <a:spcPts val="600"/>
                  </a:spcBef>
                  <a:buClrTx/>
                  <a:buFontTx/>
                  <a:buNone/>
                </a:pPr>
                <a:endParaRPr lang="en-AU" sz="2400" b="1" dirty="0">
                  <a:solidFill>
                    <a:srgbClr val="FFFFFF"/>
                  </a:solidFill>
                </a:endParaRPr>
              </a:p>
              <a:p>
                <a:pPr marL="0" indent="0" algn="ctr" eaLnBrk="1" fontAlgn="b" hangingPunct="1">
                  <a:spcBef>
                    <a:spcPts val="600"/>
                  </a:spcBef>
                  <a:buClrTx/>
                  <a:buFontTx/>
                  <a:buNone/>
                </a:pPr>
                <a14:m>
                  <m:oMathPara xmlns:m="http://schemas.openxmlformats.org/officeDocument/2006/math">
                    <m:oMathParaPr>
                      <m:jc m:val="centerGroup"/>
                    </m:oMathParaPr>
                    <m:oMath xmlns:m="http://schemas.openxmlformats.org/officeDocument/2006/math">
                      <m:r>
                        <a:rPr lang="en-AU" sz="2400" b="1" i="1" smtClean="0">
                          <a:solidFill>
                            <a:srgbClr val="EE3224"/>
                          </a:solidFill>
                          <a:latin typeface="Cambria Math"/>
                        </a:rPr>
                        <m:t>𝑨</m:t>
                      </m:r>
                      <m:r>
                        <a:rPr lang="en-AU" sz="2400" b="1" i="1">
                          <a:solidFill>
                            <a:srgbClr val="EE3224"/>
                          </a:solidFill>
                          <a:latin typeface="Cambria Math"/>
                        </a:rPr>
                        <m:t>=</m:t>
                      </m:r>
                      <m:r>
                        <a:rPr lang="en-AU" sz="2400" b="1" i="1" smtClean="0">
                          <a:solidFill>
                            <a:srgbClr val="EE3224"/>
                          </a:solidFill>
                          <a:latin typeface="Cambria Math"/>
                        </a:rPr>
                        <m:t>𝑷</m:t>
                      </m:r>
                      <m:r>
                        <a:rPr lang="en-US" sz="2400" b="1" i="1" smtClean="0">
                          <a:solidFill>
                            <a:srgbClr val="EE3224"/>
                          </a:solidFill>
                          <a:latin typeface="Cambria Math" panose="02040503050406030204" pitchFamily="18" charset="0"/>
                        </a:rPr>
                        <m:t>∗</m:t>
                      </m:r>
                      <m:r>
                        <a:rPr lang="en-AU" sz="2400" b="1" i="1" smtClean="0">
                          <a:solidFill>
                            <a:srgbClr val="EE3224"/>
                          </a:solidFill>
                          <a:latin typeface="Cambria Math"/>
                        </a:rPr>
                        <m:t>𝒊</m:t>
                      </m:r>
                      <m:r>
                        <a:rPr lang="en-AU" sz="2400" b="1" i="1">
                          <a:solidFill>
                            <a:srgbClr val="EE3224"/>
                          </a:solidFill>
                          <a:latin typeface="Cambria Math"/>
                          <a:ea typeface="Cambria Math"/>
                        </a:rPr>
                        <m:t>(</m:t>
                      </m:r>
                      <m:r>
                        <a:rPr lang="en-AU" sz="2400" b="1" i="1">
                          <a:solidFill>
                            <a:srgbClr val="EE3224"/>
                          </a:solidFill>
                          <a:latin typeface="Cambria Math"/>
                          <a:ea typeface="Cambria Math"/>
                        </a:rPr>
                        <m:t>𝟏</m:t>
                      </m:r>
                      <m:r>
                        <a:rPr lang="en-AU" sz="2400" b="1" i="1">
                          <a:solidFill>
                            <a:srgbClr val="EE3224"/>
                          </a:solidFill>
                          <a:latin typeface="Cambria Math"/>
                          <a:ea typeface="Cambria Math"/>
                        </a:rPr>
                        <m:t>+</m:t>
                      </m:r>
                      <m:r>
                        <a:rPr lang="en-AU" sz="2400" b="1" i="1">
                          <a:solidFill>
                            <a:srgbClr val="EE3224"/>
                          </a:solidFill>
                          <a:latin typeface="Cambria Math"/>
                          <a:ea typeface="Cambria Math"/>
                        </a:rPr>
                        <m:t>𝒊</m:t>
                      </m:r>
                      <m:r>
                        <a:rPr lang="en-AU" sz="2400" b="1" i="1">
                          <a:solidFill>
                            <a:srgbClr val="EE3224"/>
                          </a:solidFill>
                          <a:latin typeface="Cambria Math"/>
                          <a:ea typeface="Cambria Math"/>
                        </a:rPr>
                        <m:t>)</m:t>
                      </m:r>
                      <m:r>
                        <a:rPr lang="en-AU" sz="2400" b="1" i="1" baseline="30000">
                          <a:solidFill>
                            <a:srgbClr val="EE3224"/>
                          </a:solidFill>
                          <a:latin typeface="Cambria Math"/>
                          <a:ea typeface="Cambria Math"/>
                        </a:rPr>
                        <m:t>𝒏</m:t>
                      </m:r>
                      <m:r>
                        <a:rPr lang="en-AU" sz="2400" b="1" i="1" smtClean="0">
                          <a:solidFill>
                            <a:srgbClr val="EE3224"/>
                          </a:solidFill>
                          <a:latin typeface="Cambria Math"/>
                        </a:rPr>
                        <m:t>/</m:t>
                      </m:r>
                      <m:r>
                        <a:rPr lang="en-US" sz="2400" b="1" i="1" smtClean="0">
                          <a:solidFill>
                            <a:srgbClr val="EE3224"/>
                          </a:solidFill>
                          <a:latin typeface="Cambria Math" panose="02040503050406030204" pitchFamily="18" charset="0"/>
                        </a:rPr>
                        <m:t>[</m:t>
                      </m:r>
                      <m:d>
                        <m:dPr>
                          <m:ctrlPr>
                            <a:rPr lang="en-AU" sz="2400" b="1" i="1">
                              <a:solidFill>
                                <a:srgbClr val="EE3224"/>
                              </a:solidFill>
                              <a:latin typeface="Cambria Math" panose="02040503050406030204" pitchFamily="18" charset="0"/>
                            </a:rPr>
                          </m:ctrlPr>
                        </m:dPr>
                        <m:e>
                          <m:r>
                            <a:rPr lang="en-AU" sz="2400" b="1" i="1">
                              <a:solidFill>
                                <a:srgbClr val="EE3224"/>
                              </a:solidFill>
                              <a:latin typeface="Cambria Math"/>
                            </a:rPr>
                            <m:t>𝟏</m:t>
                          </m:r>
                          <m:r>
                            <a:rPr lang="en-AU" sz="2400" b="1" i="1">
                              <a:solidFill>
                                <a:srgbClr val="EE3224"/>
                              </a:solidFill>
                              <a:latin typeface="Cambria Math"/>
                            </a:rPr>
                            <m:t>+</m:t>
                          </m:r>
                          <m:r>
                            <a:rPr lang="en-AU" sz="2400" b="1" i="1">
                              <a:solidFill>
                                <a:srgbClr val="EE3224"/>
                              </a:solidFill>
                              <a:latin typeface="Cambria Math"/>
                            </a:rPr>
                            <m:t>𝒊</m:t>
                          </m:r>
                        </m:e>
                      </m:d>
                      <m:r>
                        <a:rPr lang="en-AU" sz="2400" b="1" i="1" baseline="30000">
                          <a:solidFill>
                            <a:srgbClr val="EE3224"/>
                          </a:solidFill>
                          <a:latin typeface="Cambria Math"/>
                        </a:rPr>
                        <m:t>𝒏</m:t>
                      </m:r>
                      <m:r>
                        <a:rPr lang="en-AU" sz="2400" b="1" i="1">
                          <a:solidFill>
                            <a:srgbClr val="EE3224"/>
                          </a:solidFill>
                          <a:latin typeface="Cambria Math"/>
                          <a:ea typeface="Cambria Math"/>
                        </a:rPr>
                        <m:t>−</m:t>
                      </m:r>
                      <m:r>
                        <a:rPr lang="en-AU" sz="2400" b="1" i="1">
                          <a:solidFill>
                            <a:srgbClr val="EE3224"/>
                          </a:solidFill>
                          <a:latin typeface="Cambria Math"/>
                          <a:ea typeface="Cambria Math"/>
                        </a:rPr>
                        <m:t>𝟏</m:t>
                      </m:r>
                      <m:r>
                        <a:rPr lang="en-US" sz="2400" b="1" i="1" smtClean="0">
                          <a:solidFill>
                            <a:srgbClr val="EE3224"/>
                          </a:solidFill>
                          <a:latin typeface="Cambria Math" panose="02040503050406030204" pitchFamily="18" charset="0"/>
                          <a:ea typeface="Cambria Math"/>
                        </a:rPr>
                        <m:t>]</m:t>
                      </m:r>
                    </m:oMath>
                  </m:oMathPara>
                </a14:m>
                <a:endParaRPr lang="en-AU" sz="2400" b="1" dirty="0">
                  <a:solidFill>
                    <a:srgbClr val="FFFFFF"/>
                  </a:solidFill>
                </a:endParaRPr>
              </a:p>
              <a:p>
                <a:pPr marL="0" indent="0">
                  <a:spcBef>
                    <a:spcPts val="600"/>
                  </a:spcBef>
                  <a:buFontTx/>
                  <a:buNone/>
                </a:pPr>
                <a:endParaRPr lang="en-AU" sz="2400" b="1" dirty="0">
                  <a:solidFill>
                    <a:srgbClr val="FFFFFF"/>
                  </a:solidFill>
                </a:endParaRPr>
              </a:p>
              <a:p>
                <a:pPr marL="0" lvl="0" indent="0" eaLnBrk="1" fontAlgn="b" hangingPunct="1">
                  <a:spcBef>
                    <a:spcPts val="600"/>
                  </a:spcBef>
                  <a:buClrTx/>
                  <a:buNone/>
                </a:pPr>
                <a:r>
                  <a:rPr lang="en-AU" sz="2200" b="1" dirty="0">
                    <a:solidFill>
                      <a:srgbClr val="FFFFFF"/>
                    </a:solidFill>
                  </a:rPr>
                  <a:t>Capital Recovery Factor </a:t>
                </a:r>
                <a:endParaRPr lang="en-AU" sz="2200" b="1" dirty="0">
                  <a:solidFill>
                    <a:schemeClr val="bg1"/>
                  </a:solidFill>
                  <a:latin typeface="Arial" charset="0"/>
                  <a:cs typeface="Arial" charset="0"/>
                </a:endParaRPr>
              </a:p>
            </p:txBody>
          </p:sp>
        </mc:Choice>
        <mc:Fallback xmlns="">
          <p:sp>
            <p:nvSpPr>
              <p:cNvPr id="8" name="Content Placeholder 5"/>
              <p:cNvSpPr txBox="1">
                <a:spLocks noRot="1" noChangeAspect="1" noMove="1" noResize="1" noEditPoints="1" noAdjustHandles="1" noChangeArrowheads="1" noChangeShapeType="1" noTextEdit="1"/>
              </p:cNvSpPr>
              <p:nvPr/>
            </p:nvSpPr>
            <p:spPr bwMode="auto">
              <a:xfrm>
                <a:off x="251520" y="896070"/>
                <a:ext cx="8640960" cy="5557266"/>
              </a:xfrm>
              <a:prstGeom prst="rect">
                <a:avLst/>
              </a:prstGeom>
              <a:blipFill>
                <a:blip r:embed="rId3"/>
                <a:stretch>
                  <a:fillRect l="-880"/>
                </a:stretch>
              </a:blipFill>
              <a:ln>
                <a:solidFill>
                  <a:schemeClr val="bg1"/>
                </a:solidFill>
              </a:ln>
            </p:spPr>
            <p:txBody>
              <a:bodyPr/>
              <a:lstStyle/>
              <a:p>
                <a:r>
                  <a:rPr lang="zh-CN" altLang="en-US">
                    <a:noFill/>
                  </a:rPr>
                  <a:t> </a:t>
                </a:r>
              </a:p>
            </p:txBody>
          </p:sp>
        </mc:Fallback>
      </mc:AlternateContent>
      <p:sp>
        <p:nvSpPr>
          <p:cNvPr id="15" name="Rectangle 14"/>
          <p:cNvSpPr/>
          <p:nvPr/>
        </p:nvSpPr>
        <p:spPr bwMode="auto">
          <a:xfrm>
            <a:off x="3419872" y="2445379"/>
            <a:ext cx="3294111" cy="576064"/>
          </a:xfrm>
          <a:prstGeom prst="rect">
            <a:avLst/>
          </a:prstGeom>
          <a:noFill/>
          <a:ln w="12700" cap="flat" cmpd="sng" algn="ctr">
            <a:solidFill>
              <a:schemeClr val="bg1"/>
            </a:solidFill>
            <a:prstDash val="dash"/>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en-AU">
              <a:solidFill>
                <a:srgbClr val="FFFFFF"/>
              </a:solidFill>
            </a:endParaRPr>
          </a:p>
        </p:txBody>
      </p:sp>
      <p:sp>
        <p:nvSpPr>
          <p:cNvPr id="16" name="Left Arrow 15"/>
          <p:cNvSpPr/>
          <p:nvPr/>
        </p:nvSpPr>
        <p:spPr bwMode="auto">
          <a:xfrm rot="7815086">
            <a:off x="4070243" y="3205275"/>
            <a:ext cx="914505" cy="471964"/>
          </a:xfrm>
          <a:prstGeom prst="leftArrow">
            <a:avLst/>
          </a:prstGeom>
          <a:solidFill>
            <a:schemeClr val="tx1"/>
          </a:soli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en-AU">
              <a:solidFill>
                <a:srgbClr val="FFFFFF"/>
              </a:solidFill>
            </a:endParaRPr>
          </a:p>
        </p:txBody>
      </p:sp>
      <p:cxnSp>
        <p:nvCxnSpPr>
          <p:cNvPr id="11" name="Straight Connector 10"/>
          <p:cNvCxnSpPr/>
          <p:nvPr/>
        </p:nvCxnSpPr>
        <p:spPr bwMode="auto">
          <a:xfrm>
            <a:off x="1025352" y="1229578"/>
            <a:ext cx="7200800" cy="0"/>
          </a:xfrm>
          <a:prstGeom prst="line">
            <a:avLst/>
          </a:prstGeom>
          <a:noFill/>
          <a:ln w="12700" cap="flat" cmpd="sng" algn="ctr">
            <a:solidFill>
              <a:schemeClr val="bg1"/>
            </a:solidFill>
            <a:prstDash val="solid"/>
            <a:round/>
            <a:headEnd type="none" w="med" len="med"/>
            <a:tailEnd type="none" w="med" len="med"/>
          </a:ln>
          <a:effectLst/>
        </p:spPr>
      </p:cxnSp>
      <p:cxnSp>
        <p:nvCxnSpPr>
          <p:cNvPr id="26" name="Straight Arrow Connector 25"/>
          <p:cNvCxnSpPr/>
          <p:nvPr/>
        </p:nvCxnSpPr>
        <p:spPr bwMode="auto">
          <a:xfrm>
            <a:off x="1619672" y="1212810"/>
            <a:ext cx="0" cy="427312"/>
          </a:xfrm>
          <a:prstGeom prst="straightConnector1">
            <a:avLst/>
          </a:prstGeom>
          <a:noFill/>
          <a:ln w="12700" cap="flat" cmpd="sng" algn="ctr">
            <a:solidFill>
              <a:schemeClr val="accent2"/>
            </a:solidFill>
            <a:prstDash val="solid"/>
            <a:round/>
            <a:headEnd type="none" w="med" len="med"/>
            <a:tailEnd type="arrow"/>
          </a:ln>
          <a:effectLst/>
        </p:spPr>
      </p:cxnSp>
      <p:cxnSp>
        <p:nvCxnSpPr>
          <p:cNvPr id="27" name="Straight Arrow Connector 26"/>
          <p:cNvCxnSpPr/>
          <p:nvPr/>
        </p:nvCxnSpPr>
        <p:spPr bwMode="auto">
          <a:xfrm>
            <a:off x="2123728" y="1237962"/>
            <a:ext cx="0" cy="402160"/>
          </a:xfrm>
          <a:prstGeom prst="straightConnector1">
            <a:avLst/>
          </a:prstGeom>
          <a:noFill/>
          <a:ln w="12700" cap="flat" cmpd="sng" algn="ctr">
            <a:solidFill>
              <a:schemeClr val="accent2"/>
            </a:solidFill>
            <a:prstDash val="solid"/>
            <a:round/>
            <a:headEnd type="none" w="med" len="med"/>
            <a:tailEnd type="arrow"/>
          </a:ln>
          <a:effectLst/>
        </p:spPr>
      </p:cxnSp>
      <p:cxnSp>
        <p:nvCxnSpPr>
          <p:cNvPr id="28" name="Straight Arrow Connector 27"/>
          <p:cNvCxnSpPr/>
          <p:nvPr/>
        </p:nvCxnSpPr>
        <p:spPr bwMode="auto">
          <a:xfrm>
            <a:off x="2627784" y="1229578"/>
            <a:ext cx="0" cy="410544"/>
          </a:xfrm>
          <a:prstGeom prst="straightConnector1">
            <a:avLst/>
          </a:prstGeom>
          <a:noFill/>
          <a:ln w="12700" cap="flat" cmpd="sng" algn="ctr">
            <a:solidFill>
              <a:schemeClr val="accent2"/>
            </a:solidFill>
            <a:prstDash val="solid"/>
            <a:round/>
            <a:headEnd type="none" w="med" len="med"/>
            <a:tailEnd type="arrow"/>
          </a:ln>
          <a:effectLst/>
        </p:spPr>
      </p:cxnSp>
      <p:cxnSp>
        <p:nvCxnSpPr>
          <p:cNvPr id="29" name="Straight Arrow Connector 28"/>
          <p:cNvCxnSpPr/>
          <p:nvPr/>
        </p:nvCxnSpPr>
        <p:spPr bwMode="auto">
          <a:xfrm>
            <a:off x="6732240" y="1229578"/>
            <a:ext cx="0" cy="410544"/>
          </a:xfrm>
          <a:prstGeom prst="straightConnector1">
            <a:avLst/>
          </a:prstGeom>
          <a:noFill/>
          <a:ln w="12700" cap="flat" cmpd="sng" algn="ctr">
            <a:solidFill>
              <a:schemeClr val="accent2"/>
            </a:solidFill>
            <a:prstDash val="solid"/>
            <a:round/>
            <a:headEnd type="none" w="med" len="med"/>
            <a:tailEnd type="arrow"/>
          </a:ln>
          <a:effectLst/>
        </p:spPr>
      </p:cxnSp>
      <p:cxnSp>
        <p:nvCxnSpPr>
          <p:cNvPr id="30" name="Straight Arrow Connector 29"/>
          <p:cNvCxnSpPr/>
          <p:nvPr/>
        </p:nvCxnSpPr>
        <p:spPr bwMode="auto">
          <a:xfrm>
            <a:off x="7236296" y="1229578"/>
            <a:ext cx="0" cy="410544"/>
          </a:xfrm>
          <a:prstGeom prst="straightConnector1">
            <a:avLst/>
          </a:prstGeom>
          <a:noFill/>
          <a:ln w="12700" cap="flat" cmpd="sng" algn="ctr">
            <a:solidFill>
              <a:schemeClr val="accent2"/>
            </a:solidFill>
            <a:prstDash val="solid"/>
            <a:round/>
            <a:headEnd type="none" w="med" len="med"/>
            <a:tailEnd type="arrow"/>
          </a:ln>
          <a:effectLst/>
        </p:spPr>
      </p:cxnSp>
      <p:cxnSp>
        <p:nvCxnSpPr>
          <p:cNvPr id="31" name="Straight Arrow Connector 30"/>
          <p:cNvCxnSpPr/>
          <p:nvPr/>
        </p:nvCxnSpPr>
        <p:spPr bwMode="auto">
          <a:xfrm>
            <a:off x="7740352" y="1241610"/>
            <a:ext cx="0" cy="398512"/>
          </a:xfrm>
          <a:prstGeom prst="straightConnector1">
            <a:avLst/>
          </a:prstGeom>
          <a:noFill/>
          <a:ln w="12700" cap="flat" cmpd="sng" algn="ctr">
            <a:solidFill>
              <a:schemeClr val="accent2"/>
            </a:solidFill>
            <a:prstDash val="solid"/>
            <a:round/>
            <a:headEnd type="none" w="med" len="med"/>
            <a:tailEnd type="arrow"/>
          </a:ln>
          <a:effectLst/>
        </p:spPr>
      </p:cxnSp>
      <p:sp>
        <p:nvSpPr>
          <p:cNvPr id="32" name="TextBox 31"/>
          <p:cNvSpPr txBox="1"/>
          <p:nvPr/>
        </p:nvSpPr>
        <p:spPr>
          <a:xfrm>
            <a:off x="467544" y="1856146"/>
            <a:ext cx="476412" cy="400110"/>
          </a:xfrm>
          <a:prstGeom prst="rect">
            <a:avLst/>
          </a:prstGeom>
          <a:noFill/>
        </p:spPr>
        <p:txBody>
          <a:bodyPr wrap="none" rtlCol="0">
            <a:spAutoFit/>
          </a:bodyPr>
          <a:lstStyle/>
          <a:p>
            <a:r>
              <a:rPr lang="en-AU" b="1" dirty="0">
                <a:solidFill>
                  <a:srgbClr val="FFFFFF"/>
                </a:solidFill>
              </a:rPr>
              <a:t>Start</a:t>
            </a:r>
          </a:p>
          <a:p>
            <a:r>
              <a:rPr lang="en-AU" b="1" dirty="0">
                <a:solidFill>
                  <a:srgbClr val="FFFFFF"/>
                </a:solidFill>
              </a:rPr>
              <a:t>0</a:t>
            </a:r>
          </a:p>
        </p:txBody>
      </p:sp>
      <p:sp>
        <p:nvSpPr>
          <p:cNvPr id="33" name="TextBox 32"/>
          <p:cNvSpPr txBox="1"/>
          <p:nvPr/>
        </p:nvSpPr>
        <p:spPr>
          <a:xfrm>
            <a:off x="7956376" y="1856145"/>
            <a:ext cx="426719" cy="400110"/>
          </a:xfrm>
          <a:prstGeom prst="rect">
            <a:avLst/>
          </a:prstGeom>
          <a:noFill/>
        </p:spPr>
        <p:txBody>
          <a:bodyPr wrap="none" rtlCol="0">
            <a:spAutoFit/>
          </a:bodyPr>
          <a:lstStyle/>
          <a:p>
            <a:r>
              <a:rPr lang="en-AU" b="1" dirty="0">
                <a:solidFill>
                  <a:srgbClr val="FFFFFF"/>
                </a:solidFill>
              </a:rPr>
              <a:t>End</a:t>
            </a:r>
          </a:p>
          <a:p>
            <a:r>
              <a:rPr lang="en-AU" b="1" dirty="0">
                <a:solidFill>
                  <a:srgbClr val="FFFFFF"/>
                </a:solidFill>
              </a:rPr>
              <a:t>n</a:t>
            </a:r>
          </a:p>
        </p:txBody>
      </p:sp>
      <p:sp>
        <p:nvSpPr>
          <p:cNvPr id="34" name="TextBox 33"/>
          <p:cNvSpPr txBox="1"/>
          <p:nvPr/>
        </p:nvSpPr>
        <p:spPr>
          <a:xfrm>
            <a:off x="1371224" y="1856145"/>
            <a:ext cx="518224" cy="400110"/>
          </a:xfrm>
          <a:prstGeom prst="rect">
            <a:avLst/>
          </a:prstGeom>
          <a:noFill/>
        </p:spPr>
        <p:txBody>
          <a:bodyPr wrap="square" rtlCol="0">
            <a:spAutoFit/>
          </a:bodyPr>
          <a:lstStyle/>
          <a:p>
            <a:r>
              <a:rPr lang="en-AU" b="1" dirty="0">
                <a:solidFill>
                  <a:srgbClr val="FFFFFF"/>
                </a:solidFill>
              </a:rPr>
              <a:t>Year</a:t>
            </a:r>
          </a:p>
          <a:p>
            <a:r>
              <a:rPr lang="en-AU" b="1" dirty="0">
                <a:solidFill>
                  <a:srgbClr val="FFFFFF"/>
                </a:solidFill>
              </a:rPr>
              <a:t> 1</a:t>
            </a:r>
          </a:p>
        </p:txBody>
      </p:sp>
      <p:sp>
        <p:nvSpPr>
          <p:cNvPr id="35" name="TextBox 34"/>
          <p:cNvSpPr txBox="1"/>
          <p:nvPr/>
        </p:nvSpPr>
        <p:spPr>
          <a:xfrm>
            <a:off x="1846360" y="1856146"/>
            <a:ext cx="518224" cy="400110"/>
          </a:xfrm>
          <a:prstGeom prst="rect">
            <a:avLst/>
          </a:prstGeom>
          <a:noFill/>
        </p:spPr>
        <p:txBody>
          <a:bodyPr wrap="square" rtlCol="0">
            <a:spAutoFit/>
          </a:bodyPr>
          <a:lstStyle/>
          <a:p>
            <a:r>
              <a:rPr lang="en-AU" b="1" dirty="0">
                <a:solidFill>
                  <a:srgbClr val="FFFFFF"/>
                </a:solidFill>
              </a:rPr>
              <a:t>Year</a:t>
            </a:r>
          </a:p>
          <a:p>
            <a:r>
              <a:rPr lang="en-AU" b="1" dirty="0">
                <a:solidFill>
                  <a:srgbClr val="FFFFFF"/>
                </a:solidFill>
              </a:rPr>
              <a:t> 2</a:t>
            </a:r>
          </a:p>
        </p:txBody>
      </p:sp>
      <p:sp>
        <p:nvSpPr>
          <p:cNvPr id="36" name="TextBox 35"/>
          <p:cNvSpPr txBox="1"/>
          <p:nvPr/>
        </p:nvSpPr>
        <p:spPr>
          <a:xfrm>
            <a:off x="2354771" y="1856145"/>
            <a:ext cx="518224" cy="400110"/>
          </a:xfrm>
          <a:prstGeom prst="rect">
            <a:avLst/>
          </a:prstGeom>
          <a:noFill/>
        </p:spPr>
        <p:txBody>
          <a:bodyPr wrap="square" rtlCol="0">
            <a:spAutoFit/>
          </a:bodyPr>
          <a:lstStyle/>
          <a:p>
            <a:r>
              <a:rPr lang="en-AU" b="1" dirty="0">
                <a:solidFill>
                  <a:srgbClr val="FFFFFF"/>
                </a:solidFill>
              </a:rPr>
              <a:t>Year</a:t>
            </a:r>
          </a:p>
          <a:p>
            <a:r>
              <a:rPr lang="en-AU" b="1" dirty="0">
                <a:solidFill>
                  <a:srgbClr val="FFFFFF"/>
                </a:solidFill>
              </a:rPr>
              <a:t> 3</a:t>
            </a:r>
          </a:p>
        </p:txBody>
      </p:sp>
      <p:sp>
        <p:nvSpPr>
          <p:cNvPr id="37" name="TextBox 36"/>
          <p:cNvSpPr txBox="1"/>
          <p:nvPr/>
        </p:nvSpPr>
        <p:spPr>
          <a:xfrm>
            <a:off x="7462984" y="1856145"/>
            <a:ext cx="518224" cy="400110"/>
          </a:xfrm>
          <a:prstGeom prst="rect">
            <a:avLst/>
          </a:prstGeom>
          <a:noFill/>
        </p:spPr>
        <p:txBody>
          <a:bodyPr wrap="square" rtlCol="0">
            <a:spAutoFit/>
          </a:bodyPr>
          <a:lstStyle/>
          <a:p>
            <a:r>
              <a:rPr lang="en-AU" b="1" dirty="0">
                <a:solidFill>
                  <a:srgbClr val="FFFFFF"/>
                </a:solidFill>
              </a:rPr>
              <a:t>Year</a:t>
            </a:r>
          </a:p>
          <a:p>
            <a:r>
              <a:rPr lang="en-AU" b="1" dirty="0">
                <a:solidFill>
                  <a:srgbClr val="FFFFFF"/>
                </a:solidFill>
              </a:rPr>
              <a:t> n-1</a:t>
            </a:r>
          </a:p>
        </p:txBody>
      </p:sp>
      <p:sp>
        <p:nvSpPr>
          <p:cNvPr id="38" name="TextBox 37"/>
          <p:cNvSpPr txBox="1"/>
          <p:nvPr/>
        </p:nvSpPr>
        <p:spPr>
          <a:xfrm>
            <a:off x="6958928" y="1856145"/>
            <a:ext cx="518224" cy="400110"/>
          </a:xfrm>
          <a:prstGeom prst="rect">
            <a:avLst/>
          </a:prstGeom>
          <a:noFill/>
        </p:spPr>
        <p:txBody>
          <a:bodyPr wrap="square" rtlCol="0">
            <a:spAutoFit/>
          </a:bodyPr>
          <a:lstStyle/>
          <a:p>
            <a:r>
              <a:rPr lang="en-AU" b="1" dirty="0">
                <a:solidFill>
                  <a:srgbClr val="FFFFFF"/>
                </a:solidFill>
              </a:rPr>
              <a:t>Year</a:t>
            </a:r>
          </a:p>
          <a:p>
            <a:r>
              <a:rPr lang="en-AU" b="1" dirty="0">
                <a:solidFill>
                  <a:srgbClr val="FFFFFF"/>
                </a:solidFill>
              </a:rPr>
              <a:t> n-2</a:t>
            </a:r>
          </a:p>
        </p:txBody>
      </p:sp>
      <p:sp>
        <p:nvSpPr>
          <p:cNvPr id="39" name="TextBox 38"/>
          <p:cNvSpPr txBox="1"/>
          <p:nvPr/>
        </p:nvSpPr>
        <p:spPr>
          <a:xfrm>
            <a:off x="6454872" y="1856146"/>
            <a:ext cx="518224" cy="400110"/>
          </a:xfrm>
          <a:prstGeom prst="rect">
            <a:avLst/>
          </a:prstGeom>
          <a:noFill/>
        </p:spPr>
        <p:txBody>
          <a:bodyPr wrap="square" rtlCol="0">
            <a:spAutoFit/>
          </a:bodyPr>
          <a:lstStyle/>
          <a:p>
            <a:r>
              <a:rPr lang="en-AU" b="1" dirty="0">
                <a:solidFill>
                  <a:srgbClr val="FFFFFF"/>
                </a:solidFill>
              </a:rPr>
              <a:t>Year</a:t>
            </a:r>
          </a:p>
          <a:p>
            <a:r>
              <a:rPr lang="en-AU" b="1" dirty="0">
                <a:solidFill>
                  <a:srgbClr val="FFFFFF"/>
                </a:solidFill>
              </a:rPr>
              <a:t> n-3</a:t>
            </a:r>
          </a:p>
        </p:txBody>
      </p:sp>
      <p:sp>
        <p:nvSpPr>
          <p:cNvPr id="43" name="TextBox 42"/>
          <p:cNvSpPr txBox="1"/>
          <p:nvPr/>
        </p:nvSpPr>
        <p:spPr>
          <a:xfrm>
            <a:off x="1403648" y="1445003"/>
            <a:ext cx="216024" cy="246221"/>
          </a:xfrm>
          <a:prstGeom prst="rect">
            <a:avLst/>
          </a:prstGeom>
          <a:noFill/>
        </p:spPr>
        <p:txBody>
          <a:bodyPr wrap="square" rtlCol="0">
            <a:spAutoFit/>
          </a:bodyPr>
          <a:lstStyle/>
          <a:p>
            <a:r>
              <a:rPr lang="en-AU" b="1" dirty="0">
                <a:solidFill>
                  <a:srgbClr val="FFFFFF"/>
                </a:solidFill>
              </a:rPr>
              <a:t>A</a:t>
            </a:r>
          </a:p>
        </p:txBody>
      </p:sp>
      <p:sp>
        <p:nvSpPr>
          <p:cNvPr id="44" name="TextBox 43"/>
          <p:cNvSpPr txBox="1"/>
          <p:nvPr/>
        </p:nvSpPr>
        <p:spPr>
          <a:xfrm>
            <a:off x="8197153" y="649849"/>
            <a:ext cx="360040" cy="246221"/>
          </a:xfrm>
          <a:prstGeom prst="rect">
            <a:avLst/>
          </a:prstGeom>
          <a:noFill/>
        </p:spPr>
        <p:txBody>
          <a:bodyPr wrap="square" rtlCol="0">
            <a:spAutoFit/>
          </a:bodyPr>
          <a:lstStyle/>
          <a:p>
            <a:r>
              <a:rPr lang="en-AU" b="1" dirty="0">
                <a:solidFill>
                  <a:srgbClr val="000000"/>
                </a:solidFill>
              </a:rPr>
              <a:t>L</a:t>
            </a:r>
            <a:r>
              <a:rPr lang="en-AU" b="1" baseline="-25000" dirty="0">
                <a:solidFill>
                  <a:srgbClr val="000000"/>
                </a:solidFill>
              </a:rPr>
              <a:t>n</a:t>
            </a:r>
          </a:p>
        </p:txBody>
      </p:sp>
      <p:sp>
        <p:nvSpPr>
          <p:cNvPr id="45" name="TextBox 44"/>
          <p:cNvSpPr txBox="1"/>
          <p:nvPr/>
        </p:nvSpPr>
        <p:spPr>
          <a:xfrm>
            <a:off x="1845024" y="1454587"/>
            <a:ext cx="216024" cy="246221"/>
          </a:xfrm>
          <a:prstGeom prst="rect">
            <a:avLst/>
          </a:prstGeom>
          <a:noFill/>
        </p:spPr>
        <p:txBody>
          <a:bodyPr wrap="square" rtlCol="0">
            <a:spAutoFit/>
          </a:bodyPr>
          <a:lstStyle/>
          <a:p>
            <a:r>
              <a:rPr lang="en-AU" b="1" dirty="0">
                <a:solidFill>
                  <a:srgbClr val="FFFFFF"/>
                </a:solidFill>
              </a:rPr>
              <a:t>A</a:t>
            </a:r>
          </a:p>
        </p:txBody>
      </p:sp>
      <p:sp>
        <p:nvSpPr>
          <p:cNvPr id="46" name="TextBox 45"/>
          <p:cNvSpPr txBox="1"/>
          <p:nvPr/>
        </p:nvSpPr>
        <p:spPr>
          <a:xfrm>
            <a:off x="2411760" y="1454587"/>
            <a:ext cx="216024" cy="246221"/>
          </a:xfrm>
          <a:prstGeom prst="rect">
            <a:avLst/>
          </a:prstGeom>
          <a:noFill/>
        </p:spPr>
        <p:txBody>
          <a:bodyPr wrap="square" rtlCol="0">
            <a:spAutoFit/>
          </a:bodyPr>
          <a:lstStyle/>
          <a:p>
            <a:r>
              <a:rPr lang="en-AU" b="1" dirty="0">
                <a:solidFill>
                  <a:srgbClr val="FFFFFF"/>
                </a:solidFill>
              </a:rPr>
              <a:t>A</a:t>
            </a:r>
          </a:p>
        </p:txBody>
      </p:sp>
      <p:sp>
        <p:nvSpPr>
          <p:cNvPr id="47" name="TextBox 46"/>
          <p:cNvSpPr txBox="1"/>
          <p:nvPr/>
        </p:nvSpPr>
        <p:spPr>
          <a:xfrm>
            <a:off x="6516216" y="1517011"/>
            <a:ext cx="216024" cy="246221"/>
          </a:xfrm>
          <a:prstGeom prst="rect">
            <a:avLst/>
          </a:prstGeom>
          <a:noFill/>
        </p:spPr>
        <p:txBody>
          <a:bodyPr wrap="square" rtlCol="0">
            <a:spAutoFit/>
          </a:bodyPr>
          <a:lstStyle/>
          <a:p>
            <a:r>
              <a:rPr lang="en-AU" b="1" dirty="0">
                <a:solidFill>
                  <a:srgbClr val="FFFFFF"/>
                </a:solidFill>
              </a:rPr>
              <a:t>A</a:t>
            </a:r>
          </a:p>
        </p:txBody>
      </p:sp>
      <p:sp>
        <p:nvSpPr>
          <p:cNvPr id="48" name="TextBox 47"/>
          <p:cNvSpPr txBox="1"/>
          <p:nvPr/>
        </p:nvSpPr>
        <p:spPr>
          <a:xfrm>
            <a:off x="7002016" y="1517011"/>
            <a:ext cx="216024" cy="246221"/>
          </a:xfrm>
          <a:prstGeom prst="rect">
            <a:avLst/>
          </a:prstGeom>
          <a:noFill/>
        </p:spPr>
        <p:txBody>
          <a:bodyPr wrap="square" rtlCol="0">
            <a:spAutoFit/>
          </a:bodyPr>
          <a:lstStyle/>
          <a:p>
            <a:r>
              <a:rPr lang="en-AU" b="1" dirty="0">
                <a:solidFill>
                  <a:srgbClr val="FFFFFF"/>
                </a:solidFill>
              </a:rPr>
              <a:t>A</a:t>
            </a:r>
          </a:p>
        </p:txBody>
      </p:sp>
      <p:sp>
        <p:nvSpPr>
          <p:cNvPr id="49" name="TextBox 48"/>
          <p:cNvSpPr txBox="1"/>
          <p:nvPr/>
        </p:nvSpPr>
        <p:spPr>
          <a:xfrm>
            <a:off x="7506072" y="1517011"/>
            <a:ext cx="216024" cy="246221"/>
          </a:xfrm>
          <a:prstGeom prst="rect">
            <a:avLst/>
          </a:prstGeom>
          <a:noFill/>
        </p:spPr>
        <p:txBody>
          <a:bodyPr wrap="square" rtlCol="0">
            <a:spAutoFit/>
          </a:bodyPr>
          <a:lstStyle/>
          <a:p>
            <a:r>
              <a:rPr lang="en-AU" b="1" dirty="0">
                <a:solidFill>
                  <a:srgbClr val="FFFFFF"/>
                </a:solidFill>
              </a:rPr>
              <a:t>A</a:t>
            </a:r>
          </a:p>
        </p:txBody>
      </p:sp>
      <p:cxnSp>
        <p:nvCxnSpPr>
          <p:cNvPr id="9" name="Straight Arrow Connector 8"/>
          <p:cNvCxnSpPr/>
          <p:nvPr/>
        </p:nvCxnSpPr>
        <p:spPr bwMode="auto">
          <a:xfrm>
            <a:off x="1025352" y="1229578"/>
            <a:ext cx="0" cy="818239"/>
          </a:xfrm>
          <a:prstGeom prst="straightConnector1">
            <a:avLst/>
          </a:prstGeom>
          <a:noFill/>
          <a:ln w="28575" cap="flat" cmpd="sng" algn="ctr">
            <a:solidFill>
              <a:schemeClr val="bg1"/>
            </a:solidFill>
            <a:prstDash val="solid"/>
            <a:round/>
            <a:headEnd type="none" w="med" len="med"/>
            <a:tailEnd type="arrow"/>
          </a:ln>
          <a:effectLst/>
        </p:spPr>
      </p:cxnSp>
      <p:sp>
        <p:nvSpPr>
          <p:cNvPr id="50" name="TextBox 49"/>
          <p:cNvSpPr txBox="1"/>
          <p:nvPr/>
        </p:nvSpPr>
        <p:spPr>
          <a:xfrm>
            <a:off x="917340" y="2060848"/>
            <a:ext cx="216024" cy="246221"/>
          </a:xfrm>
          <a:prstGeom prst="rect">
            <a:avLst/>
          </a:prstGeom>
          <a:noFill/>
        </p:spPr>
        <p:txBody>
          <a:bodyPr wrap="square" rtlCol="0">
            <a:spAutoFit/>
          </a:bodyPr>
          <a:lstStyle/>
          <a:p>
            <a:r>
              <a:rPr lang="en-AU" b="1" dirty="0">
                <a:solidFill>
                  <a:srgbClr val="FFFFFF"/>
                </a:solidFill>
              </a:rPr>
              <a:t>P</a:t>
            </a:r>
          </a:p>
        </p:txBody>
      </p:sp>
      <p:cxnSp>
        <p:nvCxnSpPr>
          <p:cNvPr id="51" name="Straight Arrow Connector 50"/>
          <p:cNvCxnSpPr/>
          <p:nvPr/>
        </p:nvCxnSpPr>
        <p:spPr bwMode="auto">
          <a:xfrm>
            <a:off x="8197153" y="1253216"/>
            <a:ext cx="0" cy="398512"/>
          </a:xfrm>
          <a:prstGeom prst="straightConnector1">
            <a:avLst/>
          </a:prstGeom>
          <a:noFill/>
          <a:ln w="12700" cap="flat" cmpd="sng" algn="ctr">
            <a:solidFill>
              <a:schemeClr val="accent2"/>
            </a:solidFill>
            <a:prstDash val="solid"/>
            <a:round/>
            <a:headEnd type="none" w="med" len="med"/>
            <a:tailEnd type="arrow"/>
          </a:ln>
          <a:effectLst/>
        </p:spPr>
      </p:cxnSp>
      <p:sp>
        <p:nvSpPr>
          <p:cNvPr id="52" name="TextBox 51"/>
          <p:cNvSpPr txBox="1"/>
          <p:nvPr/>
        </p:nvSpPr>
        <p:spPr>
          <a:xfrm>
            <a:off x="7928466" y="1528617"/>
            <a:ext cx="216024" cy="246221"/>
          </a:xfrm>
          <a:prstGeom prst="rect">
            <a:avLst/>
          </a:prstGeom>
          <a:noFill/>
        </p:spPr>
        <p:txBody>
          <a:bodyPr wrap="square" rtlCol="0">
            <a:spAutoFit/>
          </a:bodyPr>
          <a:lstStyle/>
          <a:p>
            <a:r>
              <a:rPr lang="en-AU" b="1" dirty="0">
                <a:solidFill>
                  <a:srgbClr val="FFFFFF"/>
                </a:solidFill>
              </a:rPr>
              <a:t>A</a:t>
            </a:r>
          </a:p>
        </p:txBody>
      </p:sp>
      <p:sp>
        <p:nvSpPr>
          <p:cNvPr id="53" name="Rectangle 52"/>
          <p:cNvSpPr/>
          <p:nvPr/>
        </p:nvSpPr>
        <p:spPr bwMode="auto">
          <a:xfrm>
            <a:off x="3453093" y="4936642"/>
            <a:ext cx="3294111" cy="576064"/>
          </a:xfrm>
          <a:prstGeom prst="rect">
            <a:avLst/>
          </a:prstGeom>
          <a:noFill/>
          <a:ln w="12700" cap="flat" cmpd="sng" algn="ctr">
            <a:solidFill>
              <a:schemeClr val="bg1"/>
            </a:solidFill>
            <a:prstDash val="dash"/>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en-AU">
              <a:solidFill>
                <a:srgbClr val="FFFFFF"/>
              </a:solidFill>
            </a:endParaRPr>
          </a:p>
        </p:txBody>
      </p:sp>
      <p:sp>
        <p:nvSpPr>
          <p:cNvPr id="54" name="Left Arrow 53"/>
          <p:cNvSpPr/>
          <p:nvPr/>
        </p:nvSpPr>
        <p:spPr bwMode="auto">
          <a:xfrm rot="7498294">
            <a:off x="3591924" y="5665245"/>
            <a:ext cx="608421" cy="385343"/>
          </a:xfrm>
          <a:prstGeom prst="leftArrow">
            <a:avLst/>
          </a:prstGeom>
          <a:solidFill>
            <a:schemeClr val="tx1"/>
          </a:solid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en-AU">
              <a:solidFill>
                <a:srgbClr val="FFFFFF"/>
              </a:solidFill>
            </a:endParaRPr>
          </a:p>
        </p:txBody>
      </p:sp>
    </p:spTree>
    <p:extLst>
      <p:ext uri="{BB962C8B-B14F-4D97-AF65-F5344CB8AC3E}">
        <p14:creationId xmlns:p14="http://schemas.microsoft.com/office/powerpoint/2010/main" val="995112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32</a:t>
            </a:fld>
            <a:endParaRPr lang="en-AU">
              <a:solidFill>
                <a:srgbClr val="FFFFFF"/>
              </a:solidFill>
            </a:endParaRPr>
          </a:p>
        </p:txBody>
      </p:sp>
      <p:sp>
        <p:nvSpPr>
          <p:cNvPr id="9" name="Rectangle 8">
            <a:extLst>
              <a:ext uri="{FF2B5EF4-FFF2-40B4-BE49-F238E27FC236}">
                <a16:creationId xmlns:a16="http://schemas.microsoft.com/office/drawing/2014/main" id="{3E120BCC-4DD3-421E-A91D-D5F660D70310}"/>
              </a:ext>
            </a:extLst>
          </p:cNvPr>
          <p:cNvSpPr/>
          <p:nvPr/>
        </p:nvSpPr>
        <p:spPr>
          <a:xfrm>
            <a:off x="251520" y="332656"/>
            <a:ext cx="8640960" cy="2677656"/>
          </a:xfrm>
          <a:prstGeom prst="rect">
            <a:avLst/>
          </a:prstGeom>
        </p:spPr>
        <p:txBody>
          <a:bodyPr wrap="square">
            <a:spAutoFit/>
          </a:bodyPr>
          <a:lstStyle/>
          <a:p>
            <a:pPr algn="l"/>
            <a:r>
              <a:rPr lang="en-AU" sz="2400" b="1" dirty="0">
                <a:solidFill>
                  <a:schemeClr val="tx1"/>
                </a:solidFill>
              </a:rPr>
              <a:t>Besides, other financial metrics can also help the investor to further consider the project feasibility:</a:t>
            </a:r>
          </a:p>
          <a:p>
            <a:pPr algn="l"/>
            <a:endParaRPr lang="en-AU" sz="2400" b="1" dirty="0">
              <a:solidFill>
                <a:schemeClr val="tx1"/>
              </a:solidFill>
            </a:endParaRPr>
          </a:p>
          <a:p>
            <a:pPr marL="457200" indent="-457200" algn="l">
              <a:buFont typeface="+mj-lt"/>
              <a:buAutoNum type="arabicPeriod"/>
            </a:pPr>
            <a:r>
              <a:rPr lang="en-AU" sz="2400" dirty="0">
                <a:solidFill>
                  <a:schemeClr val="tx1"/>
                </a:solidFill>
              </a:rPr>
              <a:t>Benefit-Cost Ratio (BCR)</a:t>
            </a:r>
          </a:p>
          <a:p>
            <a:pPr marL="457200" indent="-457200" algn="l">
              <a:buFont typeface="+mj-lt"/>
              <a:buAutoNum type="arabicPeriod"/>
            </a:pPr>
            <a:r>
              <a:rPr lang="en-AU" sz="2400" dirty="0">
                <a:solidFill>
                  <a:schemeClr val="tx1"/>
                </a:solidFill>
              </a:rPr>
              <a:t>Net Present Value (NPV), similar to EVM and PV.</a:t>
            </a:r>
          </a:p>
          <a:p>
            <a:pPr marL="457200" indent="-457200" algn="l">
              <a:buFont typeface="+mj-lt"/>
              <a:buAutoNum type="arabicPeriod"/>
            </a:pPr>
            <a:r>
              <a:rPr lang="en-AU" sz="2400" dirty="0">
                <a:solidFill>
                  <a:schemeClr val="tx1"/>
                </a:solidFill>
              </a:rPr>
              <a:t>Payback Period (PB)</a:t>
            </a:r>
          </a:p>
          <a:p>
            <a:pPr marL="457200" indent="-457200" algn="l">
              <a:buFont typeface="+mj-lt"/>
              <a:buAutoNum type="arabicPeriod"/>
            </a:pPr>
            <a:r>
              <a:rPr lang="en-AU" sz="2400" dirty="0">
                <a:solidFill>
                  <a:schemeClr val="tx1"/>
                </a:solidFill>
              </a:rPr>
              <a:t>Internal Rate of Return (IRR)</a:t>
            </a:r>
          </a:p>
        </p:txBody>
      </p:sp>
    </p:spTree>
    <p:extLst>
      <p:ext uri="{BB962C8B-B14F-4D97-AF65-F5344CB8AC3E}">
        <p14:creationId xmlns:p14="http://schemas.microsoft.com/office/powerpoint/2010/main" val="3789484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33</a:t>
            </a:fld>
            <a:endParaRPr lang="en-AU">
              <a:solidFill>
                <a:srgbClr val="FFFFFF"/>
              </a:solidFill>
            </a:endParaRPr>
          </a:p>
        </p:txBody>
      </p:sp>
      <mc:AlternateContent xmlns:mc="http://schemas.openxmlformats.org/markup-compatibility/2006" xmlns:a14="http://schemas.microsoft.com/office/drawing/2010/main">
        <mc:Choice Requires="a14">
          <p:sp>
            <p:nvSpPr>
              <p:cNvPr id="8" name="Content Placeholder 5"/>
              <p:cNvSpPr txBox="1">
                <a:spLocks/>
              </p:cNvSpPr>
              <p:nvPr/>
            </p:nvSpPr>
            <p:spPr bwMode="auto">
              <a:xfrm>
                <a:off x="254061" y="865132"/>
                <a:ext cx="8640960" cy="554461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a:buFont typeface="Arial" pitchFamily="34" charset="0"/>
                  <a:buChar char="•"/>
                </a:pPr>
                <a14:m>
                  <m:oMath xmlns:m="http://schemas.openxmlformats.org/officeDocument/2006/math">
                    <m:r>
                      <a:rPr lang="en-AU" sz="3200" b="0" i="1" smtClean="0">
                        <a:solidFill>
                          <a:srgbClr val="000000"/>
                        </a:solidFill>
                        <a:latin typeface="Cambria Math"/>
                      </a:rPr>
                      <m:t>𝐵𝐶𝑅</m:t>
                    </m:r>
                    <m:r>
                      <a:rPr lang="en-AU" sz="3200" b="0" i="1" smtClean="0">
                        <a:solidFill>
                          <a:srgbClr val="000000"/>
                        </a:solidFill>
                        <a:latin typeface="Cambria Math"/>
                      </a:rPr>
                      <m:t>=</m:t>
                    </m:r>
                    <m:f>
                      <m:fPr>
                        <m:ctrlPr>
                          <a:rPr lang="en-AU" sz="3200" b="0" i="1" smtClean="0">
                            <a:solidFill>
                              <a:srgbClr val="000000"/>
                            </a:solidFill>
                            <a:latin typeface="Cambria Math" panose="02040503050406030204" pitchFamily="18" charset="0"/>
                          </a:rPr>
                        </m:ctrlPr>
                      </m:fPr>
                      <m:num>
                        <m:r>
                          <a:rPr lang="en-AU" sz="3200" b="0" i="1" smtClean="0">
                            <a:solidFill>
                              <a:srgbClr val="000000"/>
                            </a:solidFill>
                            <a:latin typeface="Cambria Math"/>
                          </a:rPr>
                          <m:t>𝑃𝑟𝑒𝑠𝑒𝑛𝑡</m:t>
                        </m:r>
                        <m:r>
                          <a:rPr lang="en-AU" sz="3200" b="0" i="1" smtClean="0">
                            <a:solidFill>
                              <a:srgbClr val="000000"/>
                            </a:solidFill>
                            <a:latin typeface="Cambria Math"/>
                          </a:rPr>
                          <m:t> </m:t>
                        </m:r>
                        <m:r>
                          <a:rPr lang="en-AU" sz="3200" b="0" i="1" smtClean="0">
                            <a:solidFill>
                              <a:srgbClr val="000000"/>
                            </a:solidFill>
                            <a:latin typeface="Cambria Math"/>
                          </a:rPr>
                          <m:t>𝑉𝑎𝑙𝑢𝑒</m:t>
                        </m:r>
                        <m:r>
                          <a:rPr lang="en-AU" sz="3200" b="0" i="1" smtClean="0">
                            <a:solidFill>
                              <a:srgbClr val="000000"/>
                            </a:solidFill>
                            <a:latin typeface="Cambria Math"/>
                          </a:rPr>
                          <m:t> </m:t>
                        </m:r>
                        <m:r>
                          <a:rPr lang="en-AU" sz="3200" b="0" i="1" smtClean="0">
                            <a:solidFill>
                              <a:srgbClr val="000000"/>
                            </a:solidFill>
                            <a:latin typeface="Cambria Math"/>
                          </a:rPr>
                          <m:t>𝑜𝑓</m:t>
                        </m:r>
                        <m:r>
                          <a:rPr lang="en-AU" sz="3200" b="0" i="1" smtClean="0">
                            <a:solidFill>
                              <a:srgbClr val="000000"/>
                            </a:solidFill>
                            <a:latin typeface="Cambria Math"/>
                          </a:rPr>
                          <m:t> </m:t>
                        </m:r>
                        <m:r>
                          <a:rPr lang="en-AU" sz="3200" b="0" i="1" smtClean="0">
                            <a:solidFill>
                              <a:srgbClr val="000000"/>
                            </a:solidFill>
                            <a:latin typeface="Cambria Math"/>
                          </a:rPr>
                          <m:t>𝐴𝑛𝑛𝑢𝑎𝑙</m:t>
                        </m:r>
                        <m:r>
                          <a:rPr lang="en-AU" sz="3200" b="0" i="1" smtClean="0">
                            <a:solidFill>
                              <a:srgbClr val="000000"/>
                            </a:solidFill>
                            <a:latin typeface="Cambria Math"/>
                          </a:rPr>
                          <m:t> </m:t>
                        </m:r>
                        <m:r>
                          <a:rPr lang="en-AU" sz="3200" b="0" i="1" smtClean="0">
                            <a:solidFill>
                              <a:srgbClr val="000000"/>
                            </a:solidFill>
                            <a:latin typeface="Cambria Math"/>
                          </a:rPr>
                          <m:t>𝐵𝑒𝑛𝑒𝑓𝑖𝑡𝑠</m:t>
                        </m:r>
                      </m:num>
                      <m:den>
                        <m:r>
                          <a:rPr lang="en-AU" sz="3200" b="0" i="1" smtClean="0">
                            <a:solidFill>
                              <a:srgbClr val="000000"/>
                            </a:solidFill>
                            <a:latin typeface="Cambria Math"/>
                          </a:rPr>
                          <m:t>𝑃𝑟𝑒𝑠𝑒𝑛𝑡</m:t>
                        </m:r>
                        <m:r>
                          <a:rPr lang="en-AU" sz="3200" b="0" i="1" smtClean="0">
                            <a:solidFill>
                              <a:srgbClr val="000000"/>
                            </a:solidFill>
                            <a:latin typeface="Cambria Math"/>
                          </a:rPr>
                          <m:t> </m:t>
                        </m:r>
                        <m:r>
                          <a:rPr lang="en-AU" sz="3200" b="0" i="1" smtClean="0">
                            <a:solidFill>
                              <a:srgbClr val="000000"/>
                            </a:solidFill>
                            <a:latin typeface="Cambria Math"/>
                          </a:rPr>
                          <m:t>𝑉𝑎𝑙𝑢𝑒</m:t>
                        </m:r>
                        <m:r>
                          <a:rPr lang="en-AU" sz="3200" b="0" i="1" smtClean="0">
                            <a:solidFill>
                              <a:srgbClr val="000000"/>
                            </a:solidFill>
                            <a:latin typeface="Cambria Math"/>
                          </a:rPr>
                          <m:t> </m:t>
                        </m:r>
                        <m:r>
                          <a:rPr lang="en-AU" sz="3200" b="0" i="1" smtClean="0">
                            <a:solidFill>
                              <a:srgbClr val="000000"/>
                            </a:solidFill>
                            <a:latin typeface="Cambria Math"/>
                          </a:rPr>
                          <m:t>𝑜𝑓</m:t>
                        </m:r>
                        <m:r>
                          <a:rPr lang="en-AU" sz="3200" b="0" i="1" smtClean="0">
                            <a:solidFill>
                              <a:srgbClr val="000000"/>
                            </a:solidFill>
                            <a:latin typeface="Cambria Math"/>
                          </a:rPr>
                          <m:t> </m:t>
                        </m:r>
                        <m:r>
                          <a:rPr lang="en-AU" sz="3200" b="0" i="1" smtClean="0">
                            <a:solidFill>
                              <a:srgbClr val="000000"/>
                            </a:solidFill>
                            <a:latin typeface="Cambria Math"/>
                          </a:rPr>
                          <m:t>𝐴𝑛𝑛𝑢𝑎𝑙</m:t>
                        </m:r>
                        <m:r>
                          <a:rPr lang="en-AU" sz="3200" b="0" i="1" smtClean="0">
                            <a:solidFill>
                              <a:srgbClr val="000000"/>
                            </a:solidFill>
                            <a:latin typeface="Cambria Math"/>
                          </a:rPr>
                          <m:t> </m:t>
                        </m:r>
                        <m:r>
                          <a:rPr lang="en-AU" sz="3200" b="0" i="1" smtClean="0">
                            <a:solidFill>
                              <a:srgbClr val="000000"/>
                            </a:solidFill>
                            <a:latin typeface="Cambria Math"/>
                          </a:rPr>
                          <m:t>𝐶𝑜𝑠𝑡𝑠</m:t>
                        </m:r>
                      </m:den>
                    </m:f>
                  </m:oMath>
                </a14:m>
                <a:endParaRPr lang="en-AU" sz="3200" dirty="0">
                  <a:solidFill>
                    <a:srgbClr val="000000"/>
                  </a:solidFill>
                </a:endParaRPr>
              </a:p>
              <a:p>
                <a:pPr algn="just">
                  <a:buFont typeface="Arial" pitchFamily="34" charset="0"/>
                  <a:buChar char="•"/>
                </a:pPr>
                <a14:m>
                  <m:oMath xmlns:m="http://schemas.openxmlformats.org/officeDocument/2006/math">
                    <m:r>
                      <a:rPr lang="en-AU" sz="3200" b="0" i="1" smtClean="0">
                        <a:solidFill>
                          <a:srgbClr val="FF0000"/>
                        </a:solidFill>
                        <a:effectLst>
                          <a:outerShdw blurRad="38100" dist="38100" dir="2700000" algn="tl">
                            <a:srgbClr val="000000">
                              <a:alpha val="43137"/>
                            </a:srgbClr>
                          </a:outerShdw>
                        </a:effectLst>
                        <a:latin typeface="Cambria Math"/>
                      </a:rPr>
                      <m:t>𝐵𝐶𝑅</m:t>
                    </m:r>
                    <m:r>
                      <a:rPr lang="en-AU" sz="3200" b="0" i="1" smtClean="0">
                        <a:solidFill>
                          <a:srgbClr val="FF0000"/>
                        </a:solidFill>
                        <a:effectLst>
                          <a:outerShdw blurRad="38100" dist="38100" dir="2700000" algn="tl">
                            <a:srgbClr val="000000">
                              <a:alpha val="43137"/>
                            </a:srgbClr>
                          </a:outerShdw>
                        </a:effectLst>
                        <a:latin typeface="Cambria Math"/>
                        <a:ea typeface="Cambria Math"/>
                      </a:rPr>
                      <m:t>≥1</m:t>
                    </m:r>
                    <m:r>
                      <a:rPr lang="en-AU" sz="3200" b="0" i="1" smtClean="0">
                        <a:solidFill>
                          <a:srgbClr val="000000"/>
                        </a:solidFill>
                        <a:latin typeface="Cambria Math"/>
                        <a:ea typeface="Cambria Math"/>
                      </a:rPr>
                      <m:t> </m:t>
                    </m:r>
                  </m:oMath>
                </a14:m>
                <a:r>
                  <a:rPr lang="en-AU" sz="2000" dirty="0">
                    <a:solidFill>
                      <a:srgbClr val="000000"/>
                    </a:solidFill>
                  </a:rPr>
                  <a:t> is an indication that the project is financially viable and can be continued for further consideration of implementation</a:t>
                </a:r>
              </a:p>
              <a:p>
                <a:pPr algn="just">
                  <a:buFont typeface="Arial" pitchFamily="34" charset="0"/>
                  <a:buChar char="•"/>
                </a:pPr>
                <a:r>
                  <a:rPr lang="en-AU" sz="2000" dirty="0">
                    <a:solidFill>
                      <a:srgbClr val="000000"/>
                    </a:solidFill>
                  </a:rPr>
                  <a:t>BCR can be misleading if projects differ significantly in size, f</a:t>
                </a:r>
                <a:r>
                  <a:rPr lang="en-AU" sz="2000" dirty="0"/>
                  <a:t>or example, if proposal A has a PV of benefits of 200 and PV of costs of 100, it has a NPV of 100 and a BCR of 2. If the alternative proposal, B, has a PV of benefits of 600 and costs of 400, it has a smaller </a:t>
                </a:r>
                <a:r>
                  <a:rPr lang="en-AU" sz="2000" dirty="0" err="1"/>
                  <a:t>BCR</a:t>
                </a:r>
                <a:r>
                  <a:rPr lang="en-AU" sz="2000" dirty="0"/>
                  <a:t> (1.5) but a larger </a:t>
                </a:r>
                <a:r>
                  <a:rPr lang="en-AU" sz="2000" dirty="0" err="1"/>
                  <a:t>NPV</a:t>
                </a:r>
                <a:r>
                  <a:rPr lang="en-AU" sz="2000" dirty="0"/>
                  <a:t> (200). It would be more efficient to choose proposal B. </a:t>
                </a:r>
                <a:r>
                  <a:rPr lang="en-AU" sz="2000" dirty="0">
                    <a:solidFill>
                      <a:srgbClr val="000000"/>
                    </a:solidFill>
                  </a:rPr>
                  <a:t>   </a:t>
                </a:r>
              </a:p>
            </p:txBody>
          </p:sp>
        </mc:Choice>
        <mc:Fallback xmlns="">
          <p:sp>
            <p:nvSpPr>
              <p:cNvPr id="8" name="Content Placeholder 5"/>
              <p:cNvSpPr txBox="1">
                <a:spLocks noRot="1" noChangeAspect="1" noMove="1" noResize="1" noEditPoints="1" noAdjustHandles="1" noChangeArrowheads="1" noChangeShapeType="1" noTextEdit="1"/>
              </p:cNvSpPr>
              <p:nvPr/>
            </p:nvSpPr>
            <p:spPr bwMode="auto">
              <a:xfrm>
                <a:off x="254061" y="865132"/>
                <a:ext cx="8640960" cy="5544616"/>
              </a:xfrm>
              <a:prstGeom prst="rect">
                <a:avLst/>
              </a:prstGeom>
              <a:blipFill>
                <a:blip r:embed="rId3"/>
                <a:stretch>
                  <a:fillRect l="-635" r="-70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629311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34</a:t>
            </a:fld>
            <a:endParaRPr lang="en-AU">
              <a:solidFill>
                <a:srgbClr val="FFFFFF"/>
              </a:solidFill>
            </a:endParaRPr>
          </a:p>
        </p:txBody>
      </p:sp>
      <p:sp>
        <p:nvSpPr>
          <p:cNvPr id="8" name="Content Placeholder 5"/>
          <p:cNvSpPr txBox="1">
            <a:spLocks/>
          </p:cNvSpPr>
          <p:nvPr/>
        </p:nvSpPr>
        <p:spPr bwMode="auto">
          <a:xfrm>
            <a:off x="254061" y="865132"/>
            <a:ext cx="8640960"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marL="0" indent="0">
              <a:buNone/>
            </a:pPr>
            <a:r>
              <a:rPr lang="en-AU" sz="2400" b="1" dirty="0">
                <a:solidFill>
                  <a:srgbClr val="000000"/>
                </a:solidFill>
              </a:rPr>
              <a:t>Example: </a:t>
            </a:r>
            <a:r>
              <a:rPr lang="en-AU" sz="2000" dirty="0">
                <a:ea typeface="Times New Roman"/>
              </a:rPr>
              <a:t>two alternative designs have been put forward for the construction of a new desalination plant in Victoria. It has been decided to adopt the</a:t>
            </a:r>
            <a:r>
              <a:rPr lang="en-AU" sz="2000" b="1" dirty="0">
                <a:ea typeface="Times New Roman"/>
              </a:rPr>
              <a:t> benefit cost ratio</a:t>
            </a:r>
            <a:r>
              <a:rPr lang="en-AU" sz="2000" dirty="0">
                <a:ea typeface="Times New Roman"/>
              </a:rPr>
              <a:t> as the method and upon its values to decide the successful project. Given that the economic life of the desalination plant is set at 25 years and the interest rate set at 10%. Also, the information in the table below can be used to decide which option should be adopted. The cost of the water to the public will be the same irrespective of which design is chosen (Assume 1.50$/ ML).</a:t>
            </a:r>
          </a:p>
          <a:p>
            <a:pPr marL="0" indent="0" algn="just">
              <a:buNone/>
            </a:pPr>
            <a:endParaRPr lang="en-AU" sz="2000" dirty="0">
              <a:solidFill>
                <a:srgbClr val="000000"/>
              </a:solidFill>
            </a:endParaRPr>
          </a:p>
        </p:txBody>
      </p:sp>
      <p:graphicFrame>
        <p:nvGraphicFramePr>
          <p:cNvPr id="3" name="Table 2"/>
          <p:cNvGraphicFramePr>
            <a:graphicFrameLocks noGrp="1"/>
          </p:cNvGraphicFramePr>
          <p:nvPr/>
        </p:nvGraphicFramePr>
        <p:xfrm>
          <a:off x="395536" y="4149080"/>
          <a:ext cx="8280920" cy="2016224"/>
        </p:xfrm>
        <a:graphic>
          <a:graphicData uri="http://schemas.openxmlformats.org/drawingml/2006/table">
            <a:tbl>
              <a:tblPr firstRow="1" firstCol="1" lastRow="1" lastCol="1" bandRow="1" bandCol="1">
                <a:tableStyleId>{5C22544A-7EE6-4342-B048-85BDC9FD1C3A}</a:tableStyleId>
              </a:tblPr>
              <a:tblGrid>
                <a:gridCol w="2808312">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2736304">
                  <a:extLst>
                    <a:ext uri="{9D8B030D-6E8A-4147-A177-3AD203B41FA5}">
                      <a16:colId xmlns:a16="http://schemas.microsoft.com/office/drawing/2014/main" val="20002"/>
                    </a:ext>
                  </a:extLst>
                </a:gridCol>
              </a:tblGrid>
              <a:tr h="504056">
                <a:tc>
                  <a:txBody>
                    <a:bodyPr/>
                    <a:lstStyle/>
                    <a:p>
                      <a:pPr>
                        <a:spcAft>
                          <a:spcPts val="0"/>
                        </a:spcAft>
                      </a:pPr>
                      <a:r>
                        <a:rPr lang="en-AU" sz="1100" dirty="0">
                          <a:effectLst/>
                        </a:rPr>
                        <a:t> </a:t>
                      </a:r>
                      <a:endParaRPr lang="en-AU" sz="1100" dirty="0">
                        <a:effectLst/>
                        <a:latin typeface="Arial"/>
                        <a:ea typeface="Times New Roman"/>
                      </a:endParaRPr>
                    </a:p>
                  </a:txBody>
                  <a:tcPr marL="68580" marR="68580" marT="0" marB="0">
                    <a:noFill/>
                  </a:tcPr>
                </a:tc>
                <a:tc>
                  <a:txBody>
                    <a:bodyPr/>
                    <a:lstStyle/>
                    <a:p>
                      <a:pPr>
                        <a:spcAft>
                          <a:spcPts val="0"/>
                        </a:spcAft>
                      </a:pPr>
                      <a:r>
                        <a:rPr lang="en-AU" sz="1600" b="1" baseline="0" dirty="0">
                          <a:solidFill>
                            <a:schemeClr val="tx1"/>
                          </a:solidFill>
                          <a:effectLst/>
                        </a:rPr>
                        <a:t>Design I</a:t>
                      </a:r>
                      <a:endParaRPr lang="en-AU" sz="1600" b="1" baseline="0" dirty="0">
                        <a:solidFill>
                          <a:schemeClr val="tx1"/>
                        </a:solidFill>
                        <a:effectLst/>
                        <a:latin typeface="Arial"/>
                        <a:ea typeface="Times New Roman"/>
                      </a:endParaRPr>
                    </a:p>
                  </a:txBody>
                  <a:tcPr marL="68580" marR="68580" marT="0" marB="0">
                    <a:solidFill>
                      <a:schemeClr val="accent1">
                        <a:lumMod val="60000"/>
                        <a:lumOff val="40000"/>
                      </a:schemeClr>
                    </a:solidFill>
                  </a:tcPr>
                </a:tc>
                <a:tc>
                  <a:txBody>
                    <a:bodyPr/>
                    <a:lstStyle/>
                    <a:p>
                      <a:pPr>
                        <a:spcAft>
                          <a:spcPts val="0"/>
                        </a:spcAft>
                      </a:pPr>
                      <a:r>
                        <a:rPr lang="en-AU" sz="1600" b="1" baseline="0" dirty="0">
                          <a:solidFill>
                            <a:schemeClr val="accent3"/>
                          </a:solidFill>
                          <a:effectLst/>
                        </a:rPr>
                        <a:t>Design II</a:t>
                      </a:r>
                      <a:endParaRPr lang="en-AU" sz="1600" b="1" baseline="0" dirty="0">
                        <a:solidFill>
                          <a:schemeClr val="accent3"/>
                        </a:solidFill>
                        <a:effectLst/>
                        <a:latin typeface="Arial"/>
                        <a:ea typeface="Times New Roman"/>
                      </a:endParaRPr>
                    </a:p>
                  </a:txBody>
                  <a:tcPr marL="68580" marR="68580" marT="0" marB="0"/>
                </a:tc>
                <a:extLst>
                  <a:ext uri="{0D108BD9-81ED-4DB2-BD59-A6C34878D82A}">
                    <a16:rowId xmlns:a16="http://schemas.microsoft.com/office/drawing/2014/main" val="10000"/>
                  </a:ext>
                </a:extLst>
              </a:tr>
              <a:tr h="504056">
                <a:tc>
                  <a:txBody>
                    <a:bodyPr/>
                    <a:lstStyle/>
                    <a:p>
                      <a:pPr>
                        <a:spcAft>
                          <a:spcPts val="0"/>
                        </a:spcAft>
                      </a:pPr>
                      <a:r>
                        <a:rPr lang="en-AU" sz="1600" dirty="0">
                          <a:effectLst/>
                        </a:rPr>
                        <a:t>Initial Cost</a:t>
                      </a:r>
                      <a:endParaRPr lang="en-AU" sz="1600" dirty="0">
                        <a:effectLst/>
                        <a:latin typeface="Arial"/>
                        <a:ea typeface="Times New Roman"/>
                      </a:endParaRPr>
                    </a:p>
                  </a:txBody>
                  <a:tcPr marL="68580" marR="68580" marT="0" marB="0">
                    <a:solidFill>
                      <a:schemeClr val="accent3">
                        <a:lumMod val="75000"/>
                      </a:schemeClr>
                    </a:solidFill>
                  </a:tcPr>
                </a:tc>
                <a:tc>
                  <a:txBody>
                    <a:bodyPr/>
                    <a:lstStyle/>
                    <a:p>
                      <a:pPr>
                        <a:spcAft>
                          <a:spcPts val="0"/>
                        </a:spcAft>
                      </a:pPr>
                      <a:r>
                        <a:rPr lang="en-AU" sz="1400" b="1" i="0" baseline="0" dirty="0">
                          <a:solidFill>
                            <a:schemeClr val="tx1"/>
                          </a:solidFill>
                          <a:effectLst/>
                        </a:rPr>
                        <a:t>$25,000,000</a:t>
                      </a:r>
                      <a:endParaRPr lang="en-AU" sz="1400" b="1" i="0" baseline="0" dirty="0">
                        <a:solidFill>
                          <a:schemeClr val="tx1"/>
                        </a:solidFill>
                        <a:effectLst/>
                        <a:latin typeface="Arial"/>
                        <a:ea typeface="Times New Roman"/>
                      </a:endParaRPr>
                    </a:p>
                  </a:txBody>
                  <a:tcPr marL="68580" marR="68580" marT="0" marB="0">
                    <a:solidFill>
                      <a:schemeClr val="accent1">
                        <a:lumMod val="60000"/>
                        <a:lumOff val="40000"/>
                      </a:schemeClr>
                    </a:solidFill>
                  </a:tcPr>
                </a:tc>
                <a:tc>
                  <a:txBody>
                    <a:bodyPr/>
                    <a:lstStyle/>
                    <a:p>
                      <a:pPr>
                        <a:spcAft>
                          <a:spcPts val="0"/>
                        </a:spcAft>
                      </a:pPr>
                      <a:r>
                        <a:rPr lang="en-AU" sz="1400" baseline="0" dirty="0">
                          <a:solidFill>
                            <a:schemeClr val="accent3"/>
                          </a:solidFill>
                          <a:effectLst/>
                        </a:rPr>
                        <a:t>$10,000,000</a:t>
                      </a:r>
                      <a:endParaRPr lang="en-AU" sz="1400" baseline="0" dirty="0">
                        <a:solidFill>
                          <a:schemeClr val="accent3"/>
                        </a:solidFill>
                        <a:effectLst/>
                        <a:latin typeface="Arial"/>
                        <a:ea typeface="Times New Roman"/>
                      </a:endParaRPr>
                    </a:p>
                  </a:txBody>
                  <a:tcPr marL="68580" marR="68580" marT="0" marB="0"/>
                </a:tc>
                <a:extLst>
                  <a:ext uri="{0D108BD9-81ED-4DB2-BD59-A6C34878D82A}">
                    <a16:rowId xmlns:a16="http://schemas.microsoft.com/office/drawing/2014/main" val="10001"/>
                  </a:ext>
                </a:extLst>
              </a:tr>
              <a:tr h="504056">
                <a:tc>
                  <a:txBody>
                    <a:bodyPr/>
                    <a:lstStyle/>
                    <a:p>
                      <a:pPr>
                        <a:spcAft>
                          <a:spcPts val="0"/>
                        </a:spcAft>
                      </a:pPr>
                      <a:r>
                        <a:rPr lang="en-AU" sz="1600" dirty="0">
                          <a:effectLst/>
                        </a:rPr>
                        <a:t>Annual Costs (Operation and Maintenance)</a:t>
                      </a:r>
                      <a:endParaRPr lang="en-AU" sz="1600" dirty="0">
                        <a:effectLst/>
                        <a:latin typeface="Arial"/>
                        <a:ea typeface="Times New Roman"/>
                      </a:endParaRPr>
                    </a:p>
                  </a:txBody>
                  <a:tcPr marL="68580" marR="68580" marT="0" marB="0">
                    <a:solidFill>
                      <a:schemeClr val="accent3">
                        <a:lumMod val="75000"/>
                      </a:schemeClr>
                    </a:solidFill>
                  </a:tcPr>
                </a:tc>
                <a:tc>
                  <a:txBody>
                    <a:bodyPr/>
                    <a:lstStyle/>
                    <a:p>
                      <a:pPr>
                        <a:spcAft>
                          <a:spcPts val="0"/>
                        </a:spcAft>
                      </a:pPr>
                      <a:r>
                        <a:rPr lang="en-AU" sz="1400" b="1" i="0" baseline="0" dirty="0">
                          <a:solidFill>
                            <a:schemeClr val="tx1"/>
                          </a:solidFill>
                          <a:effectLst/>
                        </a:rPr>
                        <a:t>$100,000</a:t>
                      </a:r>
                      <a:endParaRPr lang="en-AU" sz="1400" b="1" i="0" baseline="0" dirty="0">
                        <a:solidFill>
                          <a:schemeClr val="tx1"/>
                        </a:solidFill>
                        <a:effectLst/>
                        <a:latin typeface="Arial"/>
                        <a:ea typeface="Times New Roman"/>
                      </a:endParaRPr>
                    </a:p>
                  </a:txBody>
                  <a:tcPr marL="68580" marR="68580" marT="0" marB="0">
                    <a:solidFill>
                      <a:schemeClr val="accent1">
                        <a:lumMod val="60000"/>
                        <a:lumOff val="40000"/>
                      </a:schemeClr>
                    </a:solidFill>
                  </a:tcPr>
                </a:tc>
                <a:tc>
                  <a:txBody>
                    <a:bodyPr/>
                    <a:lstStyle/>
                    <a:p>
                      <a:pPr>
                        <a:spcAft>
                          <a:spcPts val="0"/>
                        </a:spcAft>
                      </a:pPr>
                      <a:r>
                        <a:rPr lang="en-AU" sz="1400" baseline="0" dirty="0">
                          <a:solidFill>
                            <a:schemeClr val="accent3"/>
                          </a:solidFill>
                          <a:effectLst/>
                        </a:rPr>
                        <a:t>$100,000</a:t>
                      </a:r>
                      <a:endParaRPr lang="en-AU" sz="1400" baseline="0" dirty="0">
                        <a:solidFill>
                          <a:schemeClr val="accent3"/>
                        </a:solidFill>
                        <a:effectLst/>
                        <a:latin typeface="Arial"/>
                        <a:ea typeface="Times New Roman"/>
                      </a:endParaRPr>
                    </a:p>
                  </a:txBody>
                  <a:tcPr marL="68580" marR="68580" marT="0" marB="0"/>
                </a:tc>
                <a:extLst>
                  <a:ext uri="{0D108BD9-81ED-4DB2-BD59-A6C34878D82A}">
                    <a16:rowId xmlns:a16="http://schemas.microsoft.com/office/drawing/2014/main" val="10002"/>
                  </a:ext>
                </a:extLst>
              </a:tr>
              <a:tr h="504056">
                <a:tc>
                  <a:txBody>
                    <a:bodyPr/>
                    <a:lstStyle/>
                    <a:p>
                      <a:pPr>
                        <a:spcAft>
                          <a:spcPts val="0"/>
                        </a:spcAft>
                      </a:pPr>
                      <a:r>
                        <a:rPr lang="en-AU" sz="1600" dirty="0">
                          <a:effectLst/>
                        </a:rPr>
                        <a:t>Annual  Production (ML)</a:t>
                      </a:r>
                      <a:endParaRPr lang="en-AU" sz="1600" dirty="0">
                        <a:effectLst/>
                        <a:latin typeface="Arial"/>
                        <a:ea typeface="Times New Roman"/>
                      </a:endParaRPr>
                    </a:p>
                  </a:txBody>
                  <a:tcPr marL="68580" marR="68580" marT="0" marB="0">
                    <a:solidFill>
                      <a:schemeClr val="accent3">
                        <a:lumMod val="75000"/>
                      </a:schemeClr>
                    </a:solidFill>
                  </a:tcPr>
                </a:tc>
                <a:tc>
                  <a:txBody>
                    <a:bodyPr/>
                    <a:lstStyle/>
                    <a:p>
                      <a:pPr>
                        <a:spcAft>
                          <a:spcPts val="0"/>
                        </a:spcAft>
                      </a:pPr>
                      <a:r>
                        <a:rPr lang="en-AU" sz="1400" b="1" i="0" baseline="0" dirty="0">
                          <a:solidFill>
                            <a:schemeClr val="tx1"/>
                          </a:solidFill>
                          <a:effectLst/>
                        </a:rPr>
                        <a:t>2,500,000</a:t>
                      </a:r>
                      <a:endParaRPr lang="en-AU" sz="1400" b="1" i="0" baseline="0" dirty="0">
                        <a:solidFill>
                          <a:schemeClr val="tx1"/>
                        </a:solidFill>
                        <a:effectLst/>
                        <a:latin typeface="Arial"/>
                        <a:ea typeface="Times New Roman"/>
                      </a:endParaRPr>
                    </a:p>
                  </a:txBody>
                  <a:tcPr marL="68580" marR="68580" marT="0" marB="0">
                    <a:solidFill>
                      <a:schemeClr val="accent1">
                        <a:lumMod val="60000"/>
                        <a:lumOff val="40000"/>
                      </a:schemeClr>
                    </a:solidFill>
                  </a:tcPr>
                </a:tc>
                <a:tc>
                  <a:txBody>
                    <a:bodyPr/>
                    <a:lstStyle/>
                    <a:p>
                      <a:pPr>
                        <a:spcAft>
                          <a:spcPts val="0"/>
                        </a:spcAft>
                      </a:pPr>
                      <a:r>
                        <a:rPr lang="en-AU" sz="1400" baseline="0" dirty="0">
                          <a:solidFill>
                            <a:schemeClr val="accent3"/>
                          </a:solidFill>
                          <a:effectLst/>
                        </a:rPr>
                        <a:t>1,000,000</a:t>
                      </a:r>
                      <a:endParaRPr lang="en-AU" sz="1400" baseline="0" dirty="0">
                        <a:solidFill>
                          <a:schemeClr val="accent3"/>
                        </a:solidFill>
                        <a:effectLst/>
                        <a:latin typeface="Arial"/>
                        <a:ea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423352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35</a:t>
            </a:fld>
            <a:endParaRPr lang="en-AU">
              <a:solidFill>
                <a:srgbClr val="FFFFFF"/>
              </a:solidFill>
            </a:endParaRPr>
          </a:p>
        </p:txBody>
      </p:sp>
      <mc:AlternateContent xmlns:mc="http://schemas.openxmlformats.org/markup-compatibility/2006" xmlns:a14="http://schemas.microsoft.com/office/drawing/2010/main">
        <mc:Choice Requires="a14">
          <p:sp>
            <p:nvSpPr>
              <p:cNvPr id="8" name="Content Placeholder 5"/>
              <p:cNvSpPr txBox="1">
                <a:spLocks/>
              </p:cNvSpPr>
              <p:nvPr/>
            </p:nvSpPr>
            <p:spPr bwMode="auto">
              <a:xfrm>
                <a:off x="254060" y="476672"/>
                <a:ext cx="8782435" cy="554461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marL="0" indent="0">
                  <a:buFontTx/>
                  <a:buNone/>
                </a:pPr>
                <a:r>
                  <a:rPr lang="en-AU" sz="2400" b="1" dirty="0">
                    <a:solidFill>
                      <a:srgbClr val="000000"/>
                    </a:solidFill>
                  </a:rPr>
                  <a:t>Solution (which function are we </a:t>
                </a:r>
                <a:r>
                  <a:rPr lang="en-AU" sz="2400" b="1" dirty="0" err="1">
                    <a:solidFill>
                      <a:srgbClr val="000000"/>
                    </a:solidFill>
                  </a:rPr>
                  <a:t>gonna</a:t>
                </a:r>
                <a:r>
                  <a:rPr lang="en-AU" sz="2400" b="1" dirty="0">
                    <a:solidFill>
                      <a:srgbClr val="000000"/>
                    </a:solidFill>
                  </a:rPr>
                  <a:t> use?)</a:t>
                </a:r>
              </a:p>
              <a:p>
                <a:pPr marL="0" indent="0" algn="just">
                  <a:buFontTx/>
                  <a:buNone/>
                </a:pPr>
                <a:r>
                  <a:rPr lang="en-AU" sz="2000" b="1" u="sng" dirty="0">
                    <a:solidFill>
                      <a:srgbClr val="000000"/>
                    </a:solidFill>
                  </a:rPr>
                  <a:t>Design I</a:t>
                </a:r>
              </a:p>
              <a:p>
                <a:pPr marL="0" indent="0" algn="just">
                  <a:buFontTx/>
                  <a:buNone/>
                </a:pPr>
                <a14:m>
                  <m:oMathPara xmlns:m="http://schemas.openxmlformats.org/officeDocument/2006/math">
                    <m:oMathParaPr>
                      <m:jc m:val="left"/>
                    </m:oMathParaPr>
                    <m:oMath xmlns:m="http://schemas.openxmlformats.org/officeDocument/2006/math">
                      <m:r>
                        <a:rPr lang="en-AU" sz="2000" b="0" i="1" smtClean="0">
                          <a:solidFill>
                            <a:srgbClr val="000000"/>
                          </a:solidFill>
                          <a:latin typeface="Cambria Math"/>
                        </a:rPr>
                        <m:t>𝐵</m:t>
                      </m:r>
                      <m:r>
                        <a:rPr lang="en-AU" sz="2000" b="0" i="1" smtClean="0">
                          <a:solidFill>
                            <a:srgbClr val="000000"/>
                          </a:solidFill>
                          <a:latin typeface="Cambria Math"/>
                        </a:rPr>
                        <m:t>=2.5∗1.50=3.75</m:t>
                      </m:r>
                      <m:r>
                        <a:rPr lang="en-US" sz="2000" b="1" i="1" smtClean="0">
                          <a:solidFill>
                            <a:srgbClr val="000000"/>
                          </a:solidFill>
                          <a:latin typeface="Cambria Math" panose="02040503050406030204" pitchFamily="18" charset="0"/>
                        </a:rPr>
                        <m:t>; </m:t>
                      </m:r>
                      <m:r>
                        <a:rPr lang="en-US" sz="2000" b="0" i="1" smtClean="0">
                          <a:solidFill>
                            <a:schemeClr val="tx1"/>
                          </a:solidFill>
                          <a:latin typeface="Cambria Math" panose="02040503050406030204" pitchFamily="18" charset="0"/>
                        </a:rPr>
                        <m:t>𝐶</m:t>
                      </m:r>
                      <m:r>
                        <a:rPr lang="en-AU" sz="2000" b="0" i="1">
                          <a:solidFill>
                            <a:schemeClr val="tx1"/>
                          </a:solidFill>
                          <a:latin typeface="Cambria Math"/>
                        </a:rPr>
                        <m:t>=</m:t>
                      </m:r>
                      <m:r>
                        <a:rPr lang="en-US" sz="2000" b="0" i="1" smtClean="0">
                          <a:solidFill>
                            <a:schemeClr val="tx1"/>
                          </a:solidFill>
                          <a:latin typeface="Cambria Math" panose="02040503050406030204" pitchFamily="18" charset="0"/>
                        </a:rPr>
                        <m:t>25</m:t>
                      </m:r>
                      <m:r>
                        <a:rPr lang="en-AU" sz="2000" b="0" i="1">
                          <a:solidFill>
                            <a:schemeClr val="tx1"/>
                          </a:solidFill>
                          <a:latin typeface="Cambria Math"/>
                        </a:rPr>
                        <m:t> [</m:t>
                      </m:r>
                      <m:r>
                        <a:rPr lang="en-US" sz="2000" b="0" i="1" smtClean="0">
                          <a:solidFill>
                            <a:schemeClr val="tx1"/>
                          </a:solidFill>
                          <a:latin typeface="Cambria Math" panose="02040503050406030204" pitchFamily="18" charset="0"/>
                        </a:rPr>
                        <m:t>0.1</m:t>
                      </m:r>
                      <m:r>
                        <a:rPr lang="en-AU" sz="2000" b="0" i="1">
                          <a:solidFill>
                            <a:schemeClr val="tx1"/>
                          </a:solidFill>
                          <a:latin typeface="Cambria Math"/>
                          <a:ea typeface="Cambria Math"/>
                        </a:rPr>
                        <m:t>(1+</m:t>
                      </m:r>
                      <m:r>
                        <a:rPr lang="en-US" sz="2000" b="0" i="1" smtClean="0">
                          <a:solidFill>
                            <a:schemeClr val="tx1"/>
                          </a:solidFill>
                          <a:latin typeface="Cambria Math" panose="02040503050406030204" pitchFamily="18" charset="0"/>
                          <a:ea typeface="Cambria Math"/>
                        </a:rPr>
                        <m:t>0.1</m:t>
                      </m:r>
                      <m:r>
                        <a:rPr lang="en-AU" sz="2000" b="0" i="1">
                          <a:solidFill>
                            <a:schemeClr val="tx1"/>
                          </a:solidFill>
                          <a:latin typeface="Cambria Math"/>
                          <a:ea typeface="Cambria Math"/>
                        </a:rPr>
                        <m:t>)</m:t>
                      </m:r>
                      <m:r>
                        <a:rPr lang="en-US" sz="2000" b="0" i="1" baseline="30000" smtClean="0">
                          <a:solidFill>
                            <a:schemeClr val="tx1"/>
                          </a:solidFill>
                          <a:latin typeface="Cambria Math" panose="02040503050406030204" pitchFamily="18" charset="0"/>
                          <a:ea typeface="Cambria Math"/>
                        </a:rPr>
                        <m:t>25</m:t>
                      </m:r>
                      <m:r>
                        <a:rPr lang="en-AU" sz="2000" b="0" i="1">
                          <a:solidFill>
                            <a:schemeClr val="tx1"/>
                          </a:solidFill>
                          <a:latin typeface="Cambria Math"/>
                        </a:rPr>
                        <m:t>/</m:t>
                      </m:r>
                      <m:d>
                        <m:dPr>
                          <m:begChr m:val="{"/>
                          <m:endChr m:val=""/>
                          <m:ctrlPr>
                            <a:rPr lang="en-AU" sz="2000" i="1">
                              <a:solidFill>
                                <a:schemeClr val="tx1"/>
                              </a:solidFill>
                              <a:latin typeface="Cambria Math" panose="02040503050406030204" pitchFamily="18" charset="0"/>
                            </a:rPr>
                          </m:ctrlPr>
                        </m:dPr>
                        <m:e>
                          <m:d>
                            <m:dPr>
                              <m:ctrlPr>
                                <a:rPr lang="en-AU" sz="2000" i="1">
                                  <a:solidFill>
                                    <a:schemeClr val="tx1"/>
                                  </a:solidFill>
                                  <a:latin typeface="Cambria Math" panose="02040503050406030204" pitchFamily="18" charset="0"/>
                                </a:rPr>
                              </m:ctrlPr>
                            </m:dPr>
                            <m:e>
                              <m:r>
                                <a:rPr lang="en-AU" sz="2000" b="0" i="1">
                                  <a:solidFill>
                                    <a:schemeClr val="tx1"/>
                                  </a:solidFill>
                                  <a:latin typeface="Cambria Math"/>
                                </a:rPr>
                                <m:t>1+</m:t>
                              </m:r>
                              <m:r>
                                <a:rPr lang="en-US" sz="2000" b="0" i="1" smtClean="0">
                                  <a:solidFill>
                                    <a:schemeClr val="tx1"/>
                                  </a:solidFill>
                                  <a:latin typeface="Cambria Math" panose="02040503050406030204" pitchFamily="18" charset="0"/>
                                </a:rPr>
                                <m:t>0.1</m:t>
                              </m:r>
                            </m:e>
                          </m:d>
                          <m:r>
                            <a:rPr lang="en-US" sz="2000" b="0" i="1" baseline="30000" smtClean="0">
                              <a:solidFill>
                                <a:schemeClr val="tx1"/>
                              </a:solidFill>
                              <a:latin typeface="Cambria Math" panose="02040503050406030204" pitchFamily="18" charset="0"/>
                            </a:rPr>
                            <m:t>25</m:t>
                          </m:r>
                        </m:e>
                      </m:d>
                      <m:r>
                        <a:rPr lang="en-AU" sz="2000" b="0" i="1">
                          <a:solidFill>
                            <a:schemeClr val="tx1"/>
                          </a:solidFill>
                          <a:latin typeface="Cambria Math"/>
                          <a:ea typeface="Cambria Math"/>
                        </a:rPr>
                        <m:t>−1}]</m:t>
                      </m:r>
                      <m:r>
                        <a:rPr lang="en-AU" sz="2000" b="0" i="1" smtClean="0">
                          <a:solidFill>
                            <a:schemeClr val="tx1"/>
                          </a:solidFill>
                          <a:latin typeface="Cambria Math"/>
                        </a:rPr>
                        <m:t>=2.754</m:t>
                      </m:r>
                      <m:r>
                        <a:rPr lang="en-US" sz="2000" b="0" i="1" smtClean="0">
                          <a:solidFill>
                            <a:schemeClr val="tx1"/>
                          </a:solidFill>
                          <a:latin typeface="Cambria Math" panose="02040503050406030204" pitchFamily="18" charset="0"/>
                        </a:rPr>
                        <m:t>;</m:t>
                      </m:r>
                      <m:r>
                        <a:rPr lang="en-AU" sz="2000" b="0" i="1" smtClean="0">
                          <a:solidFill>
                            <a:schemeClr val="tx1"/>
                          </a:solidFill>
                          <a:latin typeface="Cambria Math"/>
                        </a:rPr>
                        <m:t> </m:t>
                      </m:r>
                      <m:r>
                        <a:rPr lang="en-AU" sz="2000" b="0" i="1" smtClean="0">
                          <a:solidFill>
                            <a:schemeClr val="tx1"/>
                          </a:solidFill>
                          <a:latin typeface="Cambria Math"/>
                        </a:rPr>
                        <m:t>𝐶</m:t>
                      </m:r>
                      <m:r>
                        <a:rPr lang="en-AU" sz="2000" b="0" i="1" smtClean="0">
                          <a:solidFill>
                            <a:schemeClr val="tx1"/>
                          </a:solidFill>
                          <a:latin typeface="Cambria Math"/>
                        </a:rPr>
                        <m:t>′=0.1  </m:t>
                      </m:r>
                    </m:oMath>
                  </m:oMathPara>
                </a14:m>
                <a:endParaRPr lang="en-AU" sz="2000" dirty="0">
                  <a:solidFill>
                    <a:schemeClr val="tx1"/>
                  </a:solidFill>
                </a:endParaRPr>
              </a:p>
              <a:p>
                <a:pPr marL="0" indent="0" algn="just">
                  <a:buFontTx/>
                  <a:buNone/>
                </a:pPr>
                <a14:m>
                  <m:oMathPara xmlns:m="http://schemas.openxmlformats.org/officeDocument/2006/math">
                    <m:oMathParaPr>
                      <m:jc m:val="left"/>
                    </m:oMathParaPr>
                    <m:oMath xmlns:m="http://schemas.openxmlformats.org/officeDocument/2006/math">
                      <m:r>
                        <a:rPr lang="en-AU" sz="2000" b="0" i="1" smtClean="0">
                          <a:solidFill>
                            <a:srgbClr val="000000"/>
                          </a:solidFill>
                          <a:latin typeface="Cambria Math"/>
                        </a:rPr>
                        <m:t>∴</m:t>
                      </m:r>
                      <m:r>
                        <a:rPr lang="en-AU" sz="2000" b="0" i="1" smtClean="0">
                          <a:solidFill>
                            <a:srgbClr val="000000"/>
                          </a:solidFill>
                          <a:latin typeface="Cambria Math"/>
                        </a:rPr>
                        <m:t>𝐵𝐶𝑅</m:t>
                      </m:r>
                      <m:r>
                        <a:rPr lang="en-AU" sz="2000" i="1" smtClean="0">
                          <a:solidFill>
                            <a:srgbClr val="000000"/>
                          </a:solidFill>
                          <a:latin typeface="Cambria Math"/>
                        </a:rPr>
                        <m:t>=</m:t>
                      </m:r>
                      <m:f>
                        <m:fPr>
                          <m:ctrlPr>
                            <a:rPr lang="en-AU" sz="2000" b="0" i="1" smtClean="0">
                              <a:solidFill>
                                <a:srgbClr val="000000"/>
                              </a:solidFill>
                              <a:latin typeface="Cambria Math" panose="02040503050406030204" pitchFamily="18" charset="0"/>
                            </a:rPr>
                          </m:ctrlPr>
                        </m:fPr>
                        <m:num>
                          <m:r>
                            <a:rPr lang="en-AU" sz="2000" b="0" i="1" smtClean="0">
                              <a:solidFill>
                                <a:srgbClr val="000000"/>
                              </a:solidFill>
                              <a:latin typeface="Cambria Math"/>
                            </a:rPr>
                            <m:t>3.75</m:t>
                          </m:r>
                        </m:num>
                        <m:den>
                          <m:r>
                            <a:rPr lang="en-AU" sz="2000" b="0" i="1" smtClean="0">
                              <a:solidFill>
                                <a:srgbClr val="000000"/>
                              </a:solidFill>
                              <a:latin typeface="Cambria Math"/>
                            </a:rPr>
                            <m:t>2.</m:t>
                          </m:r>
                          <m:r>
                            <a:rPr lang="en-US" sz="2000" b="0" i="1" smtClean="0">
                              <a:solidFill>
                                <a:srgbClr val="000000"/>
                              </a:solidFill>
                              <a:latin typeface="Cambria Math" panose="02040503050406030204" pitchFamily="18" charset="0"/>
                            </a:rPr>
                            <m:t>754+0.1</m:t>
                          </m:r>
                        </m:den>
                      </m:f>
                      <m:r>
                        <a:rPr lang="en-AU" sz="2000" b="0" i="1" smtClean="0">
                          <a:solidFill>
                            <a:srgbClr val="000000"/>
                          </a:solidFill>
                          <a:latin typeface="Cambria Math"/>
                        </a:rPr>
                        <m:t>=1.304</m:t>
                      </m:r>
                    </m:oMath>
                  </m:oMathPara>
                </a14:m>
                <a:endParaRPr lang="en-AU" sz="2000" b="0" dirty="0">
                  <a:solidFill>
                    <a:srgbClr val="000000"/>
                  </a:solidFill>
                </a:endParaRPr>
              </a:p>
              <a:p>
                <a:pPr marL="0" indent="0" algn="just">
                  <a:buFontTx/>
                  <a:buNone/>
                </a:pPr>
                <a:endParaRPr lang="en-AU" sz="2000" b="0" dirty="0">
                  <a:solidFill>
                    <a:srgbClr val="000000"/>
                  </a:solidFill>
                </a:endParaRPr>
              </a:p>
              <a:p>
                <a:pPr marL="0" lvl="0" indent="0" algn="just" eaLnBrk="1" fontAlgn="b" hangingPunct="1">
                  <a:spcBef>
                    <a:spcPct val="0"/>
                  </a:spcBef>
                  <a:buClrTx/>
                  <a:buNone/>
                </a:pPr>
                <a:r>
                  <a:rPr lang="en-AU" sz="2000" b="1" u="sng" dirty="0">
                    <a:solidFill>
                      <a:srgbClr val="000000"/>
                    </a:solidFill>
                    <a:latin typeface="Arial" charset="0"/>
                    <a:cs typeface="Arial" charset="0"/>
                  </a:rPr>
                  <a:t>Design II</a:t>
                </a:r>
              </a:p>
              <a:p>
                <a:pPr marL="0" lvl="0" indent="0" algn="just" eaLnBrk="1" fontAlgn="b" hangingPunct="1">
                  <a:spcBef>
                    <a:spcPct val="0"/>
                  </a:spcBef>
                  <a:buClrTx/>
                  <a:buNone/>
                </a:pPr>
                <a14:m>
                  <m:oMathPara xmlns:m="http://schemas.openxmlformats.org/officeDocument/2006/math">
                    <m:oMathParaPr>
                      <m:jc m:val="left"/>
                    </m:oMathParaPr>
                    <m:oMath xmlns:m="http://schemas.openxmlformats.org/officeDocument/2006/math">
                      <m:r>
                        <a:rPr lang="en-AU" sz="2000" i="1" smtClean="0">
                          <a:solidFill>
                            <a:srgbClr val="000000"/>
                          </a:solidFill>
                          <a:latin typeface="Cambria Math"/>
                        </a:rPr>
                        <m:t>𝐵</m:t>
                      </m:r>
                      <m:r>
                        <a:rPr lang="en-AU" sz="2000" i="1" smtClean="0">
                          <a:solidFill>
                            <a:srgbClr val="000000"/>
                          </a:solidFill>
                          <a:latin typeface="Cambria Math"/>
                        </a:rPr>
                        <m:t>=1.0∗1.50=1.50; </m:t>
                      </m:r>
                      <m:r>
                        <a:rPr lang="en-US" sz="2000" i="1">
                          <a:latin typeface="Cambria Math" panose="02040503050406030204" pitchFamily="18" charset="0"/>
                        </a:rPr>
                        <m:t>𝐶</m:t>
                      </m:r>
                      <m:r>
                        <a:rPr lang="en-AU" sz="2000" i="1">
                          <a:latin typeface="Cambria Math"/>
                        </a:rPr>
                        <m:t>=</m:t>
                      </m:r>
                      <m:r>
                        <a:rPr lang="en-US" sz="2000" b="0" i="1" smtClean="0">
                          <a:latin typeface="Cambria Math" panose="02040503050406030204" pitchFamily="18" charset="0"/>
                        </a:rPr>
                        <m:t>10</m:t>
                      </m:r>
                      <m:r>
                        <a:rPr lang="en-AU" sz="2000" i="1">
                          <a:latin typeface="Cambria Math"/>
                        </a:rPr>
                        <m:t> [</m:t>
                      </m:r>
                      <m:r>
                        <a:rPr lang="en-US" sz="2000" i="1">
                          <a:latin typeface="Cambria Math" panose="02040503050406030204" pitchFamily="18" charset="0"/>
                        </a:rPr>
                        <m:t>0.1</m:t>
                      </m:r>
                      <m:r>
                        <a:rPr lang="en-AU" sz="2000" i="1">
                          <a:latin typeface="Cambria Math"/>
                          <a:ea typeface="Cambria Math"/>
                        </a:rPr>
                        <m:t>(1+</m:t>
                      </m:r>
                      <m:r>
                        <a:rPr lang="en-US" sz="2000" i="1">
                          <a:latin typeface="Cambria Math" panose="02040503050406030204" pitchFamily="18" charset="0"/>
                          <a:ea typeface="Cambria Math"/>
                        </a:rPr>
                        <m:t>0.1</m:t>
                      </m:r>
                      <m:r>
                        <a:rPr lang="en-AU" sz="2000" i="1">
                          <a:latin typeface="Cambria Math"/>
                          <a:ea typeface="Cambria Math"/>
                        </a:rPr>
                        <m:t>)</m:t>
                      </m:r>
                      <m:r>
                        <a:rPr lang="en-US" sz="2000" i="1" baseline="30000">
                          <a:latin typeface="Cambria Math" panose="02040503050406030204" pitchFamily="18" charset="0"/>
                          <a:ea typeface="Cambria Math"/>
                        </a:rPr>
                        <m:t>25</m:t>
                      </m:r>
                      <m:r>
                        <a:rPr lang="en-AU" sz="2000" i="1">
                          <a:latin typeface="Cambria Math"/>
                        </a:rPr>
                        <m:t>/</m:t>
                      </m:r>
                      <m:d>
                        <m:dPr>
                          <m:begChr m:val="{"/>
                          <m:endChr m:val=""/>
                          <m:ctrlPr>
                            <a:rPr lang="en-AU" sz="2000" i="1">
                              <a:latin typeface="Cambria Math" panose="02040503050406030204" pitchFamily="18" charset="0"/>
                            </a:rPr>
                          </m:ctrlPr>
                        </m:dPr>
                        <m:e>
                          <m:d>
                            <m:dPr>
                              <m:ctrlPr>
                                <a:rPr lang="en-AU" sz="2000" i="1">
                                  <a:latin typeface="Cambria Math" panose="02040503050406030204" pitchFamily="18" charset="0"/>
                                </a:rPr>
                              </m:ctrlPr>
                            </m:dPr>
                            <m:e>
                              <m:r>
                                <a:rPr lang="en-AU" sz="2000" i="1">
                                  <a:latin typeface="Cambria Math"/>
                                </a:rPr>
                                <m:t>1+</m:t>
                              </m:r>
                              <m:r>
                                <a:rPr lang="en-US" sz="2000" i="1">
                                  <a:latin typeface="Cambria Math" panose="02040503050406030204" pitchFamily="18" charset="0"/>
                                </a:rPr>
                                <m:t>0.1</m:t>
                              </m:r>
                            </m:e>
                          </m:d>
                          <m:r>
                            <a:rPr lang="en-US" sz="2000" i="1" baseline="30000">
                              <a:latin typeface="Cambria Math" panose="02040503050406030204" pitchFamily="18" charset="0"/>
                            </a:rPr>
                            <m:t>25</m:t>
                          </m:r>
                        </m:e>
                      </m:d>
                      <m:r>
                        <a:rPr lang="en-AU" sz="2000" i="1">
                          <a:latin typeface="Cambria Math"/>
                          <a:ea typeface="Cambria Math"/>
                        </a:rPr>
                        <m:t>−1}]</m:t>
                      </m:r>
                      <m:r>
                        <a:rPr lang="en-AU" sz="2000" i="1">
                          <a:latin typeface="Cambria Math"/>
                        </a:rPr>
                        <m:t>=</m:t>
                      </m:r>
                      <m:r>
                        <a:rPr lang="en-US" sz="2000" b="0" i="1" smtClean="0">
                          <a:latin typeface="Cambria Math" panose="02040503050406030204" pitchFamily="18" charset="0"/>
                        </a:rPr>
                        <m:t>1.101</m:t>
                      </m:r>
                      <m:r>
                        <a:rPr lang="en-US" sz="2000" i="1">
                          <a:latin typeface="Cambria Math" panose="02040503050406030204" pitchFamily="18" charset="0"/>
                        </a:rPr>
                        <m:t>;</m:t>
                      </m:r>
                      <m:r>
                        <a:rPr lang="en-AU" sz="2000" i="1">
                          <a:latin typeface="Cambria Math"/>
                        </a:rPr>
                        <m:t> </m:t>
                      </m:r>
                      <m:r>
                        <a:rPr lang="en-AU" sz="2000" i="1">
                          <a:latin typeface="Cambria Math"/>
                        </a:rPr>
                        <m:t>𝐶</m:t>
                      </m:r>
                      <m:r>
                        <a:rPr lang="en-AU" sz="2000" i="1">
                          <a:latin typeface="Cambria Math"/>
                        </a:rPr>
                        <m:t>′=0.1</m:t>
                      </m:r>
                    </m:oMath>
                  </m:oMathPara>
                </a14:m>
                <a:endParaRPr lang="en-US" sz="2000" i="1" dirty="0">
                  <a:latin typeface="Cambria Math"/>
                </a:endParaRPr>
              </a:p>
              <a:p>
                <a:pPr marL="0" lvl="0" indent="0" algn="just" eaLnBrk="1" fontAlgn="b" hangingPunct="1">
                  <a:spcBef>
                    <a:spcPct val="0"/>
                  </a:spcBef>
                  <a:buClrTx/>
                  <a:buNone/>
                </a:pPr>
                <a14:m>
                  <m:oMathPara xmlns:m="http://schemas.openxmlformats.org/officeDocument/2006/math">
                    <m:oMathParaPr>
                      <m:jc m:val="left"/>
                    </m:oMathParaPr>
                    <m:oMath xmlns:m="http://schemas.openxmlformats.org/officeDocument/2006/math">
                      <m:r>
                        <a:rPr lang="en-AU" sz="2000" i="1" smtClean="0">
                          <a:solidFill>
                            <a:srgbClr val="000000"/>
                          </a:solidFill>
                          <a:latin typeface="Cambria Math"/>
                        </a:rPr>
                        <m:t>∴</m:t>
                      </m:r>
                      <m:r>
                        <a:rPr lang="en-AU" sz="2000" i="1">
                          <a:solidFill>
                            <a:srgbClr val="000000"/>
                          </a:solidFill>
                          <a:latin typeface="Cambria Math"/>
                        </a:rPr>
                        <m:t>𝐵𝐶𝑅</m:t>
                      </m:r>
                      <m:r>
                        <a:rPr lang="en-AU" sz="2000" i="1">
                          <a:solidFill>
                            <a:srgbClr val="000000"/>
                          </a:solidFill>
                          <a:latin typeface="Cambria Math"/>
                        </a:rPr>
                        <m:t>=</m:t>
                      </m:r>
                      <m:f>
                        <m:fPr>
                          <m:ctrlPr>
                            <a:rPr lang="en-AU" sz="2000" i="1">
                              <a:solidFill>
                                <a:srgbClr val="000000"/>
                              </a:solidFill>
                              <a:latin typeface="Cambria Math" panose="02040503050406030204" pitchFamily="18" charset="0"/>
                            </a:rPr>
                          </m:ctrlPr>
                        </m:fPr>
                        <m:num>
                          <m:r>
                            <a:rPr lang="en-AU" sz="2000" b="0" i="1" smtClean="0">
                              <a:solidFill>
                                <a:srgbClr val="000000"/>
                              </a:solidFill>
                              <a:latin typeface="Cambria Math"/>
                            </a:rPr>
                            <m:t>1.50</m:t>
                          </m:r>
                        </m:num>
                        <m:den>
                          <m:r>
                            <a:rPr lang="en-AU" sz="2000" b="0" i="1" smtClean="0">
                              <a:solidFill>
                                <a:srgbClr val="000000"/>
                              </a:solidFill>
                              <a:latin typeface="Cambria Math"/>
                            </a:rPr>
                            <m:t>1.251</m:t>
                          </m:r>
                        </m:den>
                      </m:f>
                      <m:r>
                        <a:rPr lang="en-AU" sz="2000" i="1">
                          <a:solidFill>
                            <a:srgbClr val="000000"/>
                          </a:solidFill>
                          <a:latin typeface="Cambria Math"/>
                        </a:rPr>
                        <m:t>=1.</m:t>
                      </m:r>
                      <m:r>
                        <a:rPr lang="en-AU" sz="2000" b="0" i="1" smtClean="0">
                          <a:solidFill>
                            <a:srgbClr val="000000"/>
                          </a:solidFill>
                          <a:latin typeface="Cambria Math"/>
                        </a:rPr>
                        <m:t>199</m:t>
                      </m:r>
                    </m:oMath>
                  </m:oMathPara>
                </a14:m>
                <a:endParaRPr lang="en-AU" sz="2000" dirty="0">
                  <a:solidFill>
                    <a:srgbClr val="000000"/>
                  </a:solidFill>
                  <a:latin typeface="Arial" charset="0"/>
                  <a:cs typeface="Arial" charset="0"/>
                </a:endParaRPr>
              </a:p>
              <a:p>
                <a:pPr marL="0" lvl="0" indent="0" algn="just" eaLnBrk="1" fontAlgn="b" hangingPunct="1">
                  <a:spcBef>
                    <a:spcPct val="0"/>
                  </a:spcBef>
                  <a:buClrTx/>
                  <a:buNone/>
                </a:pPr>
                <a:endParaRPr lang="en-AU" sz="2000" dirty="0">
                  <a:solidFill>
                    <a:srgbClr val="000000"/>
                  </a:solidFill>
                  <a:latin typeface="Arial" charset="0"/>
                  <a:cs typeface="Arial" charset="0"/>
                </a:endParaRPr>
              </a:p>
              <a:p>
                <a:pPr marL="0" lvl="0" indent="0" algn="just" eaLnBrk="1" fontAlgn="b" hangingPunct="1">
                  <a:spcBef>
                    <a:spcPct val="0"/>
                  </a:spcBef>
                  <a:buClrTx/>
                  <a:buNone/>
                </a:pPr>
                <a:r>
                  <a:rPr lang="en-AU" sz="2000" dirty="0">
                    <a:solidFill>
                      <a:srgbClr val="000000"/>
                    </a:solidFill>
                    <a:latin typeface="Arial" charset="0"/>
                    <a:cs typeface="Arial" charset="0"/>
                  </a:rPr>
                  <a:t>BCR of </a:t>
                </a:r>
                <a:r>
                  <a:rPr lang="en-AU" sz="2000" b="1" dirty="0">
                    <a:solidFill>
                      <a:srgbClr val="000000"/>
                    </a:solidFill>
                    <a:latin typeface="Arial" charset="0"/>
                    <a:cs typeface="Arial" charset="0"/>
                  </a:rPr>
                  <a:t>Design I</a:t>
                </a:r>
                <a:r>
                  <a:rPr lang="en-AU" sz="2000" dirty="0">
                    <a:solidFill>
                      <a:srgbClr val="000000"/>
                    </a:solidFill>
                    <a:latin typeface="Arial" charset="0"/>
                    <a:cs typeface="Arial" charset="0"/>
                  </a:rPr>
                  <a:t> &gt; </a:t>
                </a:r>
                <a:r>
                  <a:rPr lang="en-AU" sz="2000" b="1" dirty="0">
                    <a:solidFill>
                      <a:srgbClr val="000000"/>
                    </a:solidFill>
                    <a:latin typeface="Arial" charset="0"/>
                    <a:cs typeface="Arial" charset="0"/>
                  </a:rPr>
                  <a:t>Design II, </a:t>
                </a:r>
                <a:r>
                  <a:rPr lang="en-AU" sz="2000" dirty="0">
                    <a:solidFill>
                      <a:srgbClr val="000000"/>
                    </a:solidFill>
                    <a:latin typeface="Arial" charset="0"/>
                    <a:cs typeface="Arial" charset="0"/>
                  </a:rPr>
                  <a:t>∴ </a:t>
                </a:r>
                <a:r>
                  <a:rPr lang="en-AU" sz="2000" b="1" dirty="0">
                    <a:solidFill>
                      <a:srgbClr val="000000"/>
                    </a:solidFill>
                    <a:latin typeface="Arial" charset="0"/>
                    <a:cs typeface="Arial" charset="0"/>
                  </a:rPr>
                  <a:t>Design I</a:t>
                </a:r>
                <a:r>
                  <a:rPr lang="en-AU" sz="2000" dirty="0">
                    <a:solidFill>
                      <a:srgbClr val="000000"/>
                    </a:solidFill>
                    <a:latin typeface="Arial" charset="0"/>
                    <a:cs typeface="Arial" charset="0"/>
                  </a:rPr>
                  <a:t> is selected</a:t>
                </a:r>
              </a:p>
              <a:p>
                <a:pPr marL="0" indent="0" algn="just">
                  <a:buFontTx/>
                  <a:buNone/>
                </a:pPr>
                <a:endParaRPr lang="en-AU" sz="2000" dirty="0">
                  <a:solidFill>
                    <a:srgbClr val="000000"/>
                  </a:solidFill>
                </a:endParaRPr>
              </a:p>
            </p:txBody>
          </p:sp>
        </mc:Choice>
        <mc:Fallback xmlns="">
          <p:sp>
            <p:nvSpPr>
              <p:cNvPr id="8" name="Content Placeholder 5"/>
              <p:cNvSpPr txBox="1">
                <a:spLocks noRot="1" noChangeAspect="1" noMove="1" noResize="1" noEditPoints="1" noAdjustHandles="1" noChangeArrowheads="1" noChangeShapeType="1" noTextEdit="1"/>
              </p:cNvSpPr>
              <p:nvPr/>
            </p:nvSpPr>
            <p:spPr bwMode="auto">
              <a:xfrm>
                <a:off x="254060" y="476672"/>
                <a:ext cx="8782435" cy="5544616"/>
              </a:xfrm>
              <a:prstGeom prst="rect">
                <a:avLst/>
              </a:prstGeom>
              <a:blipFill>
                <a:blip r:embed="rId3"/>
                <a:stretch>
                  <a:fillRect l="-1111" t="-7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423124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34082"/>
          </a:xfrm>
          <a:solidFill>
            <a:schemeClr val="accent2"/>
          </a:solidFill>
        </p:spPr>
        <p:txBody>
          <a:bodyPr/>
          <a:lstStyle/>
          <a:p>
            <a:pPr algn="ctr"/>
            <a:r>
              <a:rPr lang="en-AU" sz="3200" dirty="0">
                <a:solidFill>
                  <a:schemeClr val="bg1"/>
                </a:solidFill>
              </a:rPr>
              <a:t>Net Present Value (NPV)</a:t>
            </a:r>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36</a:t>
            </a:fld>
            <a:endParaRPr lang="en-AU">
              <a:solidFill>
                <a:srgbClr val="FFFFFF"/>
              </a:solidFill>
            </a:endParaRPr>
          </a:p>
        </p:txBody>
      </p:sp>
      <p:sp>
        <p:nvSpPr>
          <p:cNvPr id="8" name="Content Placeholder 5"/>
          <p:cNvSpPr txBox="1">
            <a:spLocks/>
          </p:cNvSpPr>
          <p:nvPr/>
        </p:nvSpPr>
        <p:spPr bwMode="auto">
          <a:xfrm>
            <a:off x="254061" y="865132"/>
            <a:ext cx="8640960"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r>
              <a:rPr lang="en-AU" sz="2400" dirty="0">
                <a:solidFill>
                  <a:srgbClr val="000000"/>
                </a:solidFill>
                <a:latin typeface="Verdana"/>
              </a:rPr>
              <a:t>The NPV is the sum of the present values of the net benefits minus the costs associated with the project</a:t>
            </a:r>
          </a:p>
          <a:p>
            <a:r>
              <a:rPr lang="en-AU" sz="2400" dirty="0">
                <a:solidFill>
                  <a:srgbClr val="000000"/>
                </a:solidFill>
                <a:latin typeface="Verdana"/>
              </a:rPr>
              <a:t>A positive NPV indicates that the benefits will exceed costs over the lifetime of the project</a:t>
            </a:r>
          </a:p>
          <a:p>
            <a:r>
              <a:rPr lang="en-AU" sz="2400" dirty="0">
                <a:solidFill>
                  <a:srgbClr val="000000"/>
                </a:solidFill>
                <a:latin typeface="Verdana"/>
              </a:rPr>
              <a:t>When comparing projects, the highest NPV will be selected</a:t>
            </a:r>
          </a:p>
          <a:p>
            <a:r>
              <a:rPr lang="en-AU" sz="2400" dirty="0">
                <a:solidFill>
                  <a:srgbClr val="000000"/>
                </a:solidFill>
                <a:latin typeface="Verdana"/>
              </a:rPr>
              <a:t>Discount rate is crucial to the project</a:t>
            </a:r>
          </a:p>
          <a:p>
            <a:r>
              <a:rPr lang="en-AU" sz="2400" dirty="0">
                <a:solidFill>
                  <a:srgbClr val="000000"/>
                </a:solidFill>
                <a:latin typeface="Verdana"/>
              </a:rPr>
              <a:t>Not good for comparing projects of different lifetimes</a:t>
            </a:r>
            <a:endParaRPr lang="en-AU" sz="2400" dirty="0">
              <a:solidFill>
                <a:srgbClr val="000000"/>
              </a:solidFill>
            </a:endParaRPr>
          </a:p>
        </p:txBody>
      </p:sp>
    </p:spTree>
    <p:extLst>
      <p:ext uri="{BB962C8B-B14F-4D97-AF65-F5344CB8AC3E}">
        <p14:creationId xmlns:p14="http://schemas.microsoft.com/office/powerpoint/2010/main" val="240521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37</a:t>
            </a:fld>
            <a:endParaRPr lang="en-AU">
              <a:solidFill>
                <a:srgbClr val="FFFFFF"/>
              </a:solidFill>
            </a:endParaRPr>
          </a:p>
        </p:txBody>
      </p:sp>
      <mc:AlternateContent xmlns:mc="http://schemas.openxmlformats.org/markup-compatibility/2006" xmlns:a14="http://schemas.microsoft.com/office/drawing/2010/main">
        <mc:Choice Requires="a14">
          <p:sp>
            <p:nvSpPr>
              <p:cNvPr id="8" name="Content Placeholder 5"/>
              <p:cNvSpPr txBox="1">
                <a:spLocks/>
              </p:cNvSpPr>
              <p:nvPr/>
            </p:nvSpPr>
            <p:spPr bwMode="auto">
              <a:xfrm>
                <a:off x="254061" y="865132"/>
                <a:ext cx="8640960" cy="554461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marL="0" indent="0">
                  <a:buNone/>
                </a:pPr>
                <a:r>
                  <a:rPr lang="pt-BR" sz="3200" dirty="0">
                    <a:latin typeface="Verdana"/>
                  </a:rPr>
                  <a:t>NPV = </a:t>
                </a:r>
                <a14:m>
                  <m:oMath xmlns:m="http://schemas.openxmlformats.org/officeDocument/2006/math">
                    <m:r>
                      <a:rPr lang="pt-BR" sz="3200" i="1" smtClean="0">
                        <a:latin typeface="Cambria Math"/>
                        <a:ea typeface="Cambria Math"/>
                      </a:rPr>
                      <m:t>−</m:t>
                    </m:r>
                  </m:oMath>
                </a14:m>
                <a:r>
                  <a:rPr lang="pt-BR" sz="3200" dirty="0">
                    <a:latin typeface="Symbol"/>
                  </a:rPr>
                  <a:t>I</a:t>
                </a:r>
                <a:r>
                  <a:rPr lang="pt-BR" sz="3200" baseline="-25000" dirty="0">
                    <a:latin typeface="Symbol"/>
                  </a:rPr>
                  <a:t>0</a:t>
                </a:r>
                <a:r>
                  <a:rPr lang="pt-BR" sz="3200" dirty="0">
                    <a:latin typeface="Symbol"/>
                  </a:rPr>
                  <a:t> + (B-</a:t>
                </a:r>
                <a:r>
                  <a:rPr lang="pt-BR" sz="3200" dirty="0">
                    <a:latin typeface="Verdana"/>
                  </a:rPr>
                  <a:t>C</a:t>
                </a:r>
                <a:r>
                  <a:rPr lang="pt-BR" sz="3200" dirty="0">
                    <a:latin typeface="Symbol"/>
                  </a:rPr>
                  <a:t>)</a:t>
                </a:r>
                <a:r>
                  <a:rPr lang="pt-BR" sz="3200" dirty="0">
                    <a:latin typeface="Verdana"/>
                  </a:rPr>
                  <a:t>PVF</a:t>
                </a:r>
                <a:r>
                  <a:rPr lang="pt-BR" sz="3200" baseline="-25000" dirty="0">
                    <a:latin typeface="Verdana"/>
                  </a:rPr>
                  <a:t>i,n</a:t>
                </a:r>
                <a:r>
                  <a:rPr lang="pt-BR" sz="3200" dirty="0">
                    <a:latin typeface="Verdana"/>
                  </a:rPr>
                  <a:t> + L</a:t>
                </a:r>
                <a:r>
                  <a:rPr lang="pt-BR" sz="3200" baseline="-25000" dirty="0">
                    <a:latin typeface="Verdana"/>
                  </a:rPr>
                  <a:t>n</a:t>
                </a:r>
                <a:r>
                  <a:rPr lang="pt-BR" sz="3200" dirty="0">
                    <a:latin typeface="Verdana"/>
                  </a:rPr>
                  <a:t>/(1+i)</a:t>
                </a:r>
                <a:r>
                  <a:rPr lang="pt-BR" sz="3200" baseline="30000" dirty="0">
                    <a:latin typeface="Verdana"/>
                  </a:rPr>
                  <a:t>n</a:t>
                </a:r>
              </a:p>
              <a:p>
                <a:endParaRPr lang="pt-BR" sz="2800" baseline="30000" dirty="0">
                  <a:latin typeface="Verdana"/>
                </a:endParaRPr>
              </a:p>
              <a:p>
                <a:pPr marL="0" indent="0">
                  <a:buNone/>
                </a:pPr>
                <a:r>
                  <a:rPr lang="pt-BR" sz="4400" baseline="30000" dirty="0">
                    <a:latin typeface="Verdana"/>
                  </a:rPr>
                  <a:t>Where:</a:t>
                </a:r>
              </a:p>
              <a:p>
                <a:pPr marL="0" indent="0">
                  <a:buNone/>
                </a:pPr>
                <a:r>
                  <a:rPr lang="en-AU" sz="2400" dirty="0">
                    <a:latin typeface="Verdana"/>
                  </a:rPr>
                  <a:t>I</a:t>
                </a:r>
                <a:r>
                  <a:rPr lang="en-AU" sz="1600" dirty="0">
                    <a:latin typeface="Verdana"/>
                  </a:rPr>
                  <a:t>0 </a:t>
                </a:r>
                <a:r>
                  <a:rPr lang="en-AU" sz="2400" dirty="0">
                    <a:latin typeface="Verdana"/>
                  </a:rPr>
                  <a:t>– Initial capital investment</a:t>
                </a:r>
              </a:p>
              <a:p>
                <a:pPr marL="0" indent="0">
                  <a:buNone/>
                </a:pPr>
                <a:r>
                  <a:rPr lang="en-AU" sz="2400" dirty="0">
                    <a:latin typeface="Verdana"/>
                  </a:rPr>
                  <a:t>B – annual net benefits</a:t>
                </a:r>
              </a:p>
              <a:p>
                <a:pPr marL="0" indent="0">
                  <a:buNone/>
                </a:pPr>
                <a:r>
                  <a:rPr lang="en-AU" sz="2400" dirty="0">
                    <a:latin typeface="Verdana"/>
                  </a:rPr>
                  <a:t>C – annual net costs</a:t>
                </a:r>
              </a:p>
              <a:p>
                <a:pPr marL="0" indent="0">
                  <a:buNone/>
                </a:pPr>
                <a:r>
                  <a:rPr lang="pt-BR" sz="2400" dirty="0">
                    <a:latin typeface="Verdana"/>
                  </a:rPr>
                  <a:t>PVF</a:t>
                </a:r>
                <a:r>
                  <a:rPr lang="pt-BR" sz="2400" baseline="-25000" dirty="0">
                    <a:latin typeface="Verdana"/>
                  </a:rPr>
                  <a:t>i,n</a:t>
                </a:r>
                <a:r>
                  <a:rPr lang="pt-BR" sz="1600" dirty="0">
                    <a:latin typeface="Verdana"/>
                  </a:rPr>
                  <a:t> </a:t>
                </a:r>
                <a:r>
                  <a:rPr lang="pt-BR" sz="2400" dirty="0">
                    <a:latin typeface="Verdana"/>
                  </a:rPr>
                  <a:t>– present value factor = [(1+i)</a:t>
                </a:r>
                <a:r>
                  <a:rPr lang="pt-BR" sz="3200" baseline="30000" dirty="0">
                    <a:latin typeface="Verdana"/>
                  </a:rPr>
                  <a:t>n</a:t>
                </a:r>
                <a:r>
                  <a:rPr lang="pt-BR" sz="1600" dirty="0">
                    <a:latin typeface="Verdana"/>
                  </a:rPr>
                  <a:t> </a:t>
                </a:r>
                <a:r>
                  <a:rPr lang="pt-BR" sz="2400" dirty="0">
                    <a:latin typeface="Verdana"/>
                  </a:rPr>
                  <a:t>-1]/i(1+i)</a:t>
                </a:r>
                <a:r>
                  <a:rPr lang="pt-BR" sz="2800" baseline="30000" dirty="0">
                    <a:latin typeface="Verdana"/>
                  </a:rPr>
                  <a:t>n</a:t>
                </a:r>
              </a:p>
              <a:p>
                <a:pPr marL="0" indent="0">
                  <a:buNone/>
                </a:pPr>
                <a:r>
                  <a:rPr lang="en-AU" sz="2400" dirty="0">
                    <a:latin typeface="Verdana"/>
                  </a:rPr>
                  <a:t>L</a:t>
                </a:r>
                <a:r>
                  <a:rPr lang="en-AU" sz="2800" baseline="-25000" dirty="0">
                    <a:latin typeface="Verdana"/>
                  </a:rPr>
                  <a:t>n</a:t>
                </a:r>
                <a:r>
                  <a:rPr lang="en-AU" sz="2400" dirty="0">
                    <a:latin typeface="Verdana"/>
                  </a:rPr>
                  <a:t> – liquidation yield</a:t>
                </a:r>
                <a:r>
                  <a:rPr lang="en-US" sz="2400" dirty="0">
                    <a:latin typeface="Verdana"/>
                  </a:rPr>
                  <a:t> </a:t>
                </a:r>
                <a:r>
                  <a:rPr lang="en-US" altLang="zh-CN" sz="2400" dirty="0">
                    <a:latin typeface="Verdana"/>
                  </a:rPr>
                  <a:t>(residual value)</a:t>
                </a:r>
                <a:endParaRPr lang="en-AU" sz="2400" dirty="0">
                  <a:latin typeface="Verdana"/>
                </a:endParaRPr>
              </a:p>
              <a:p>
                <a:pPr marL="0" indent="0">
                  <a:buNone/>
                </a:pPr>
                <a:r>
                  <a:rPr lang="en-AU" sz="2400" dirty="0" err="1">
                    <a:latin typeface="Verdana"/>
                  </a:rPr>
                  <a:t>i</a:t>
                </a:r>
                <a:r>
                  <a:rPr lang="en-AU" sz="2400" dirty="0">
                    <a:latin typeface="Verdana"/>
                  </a:rPr>
                  <a:t> – discount rate</a:t>
                </a:r>
              </a:p>
              <a:p>
                <a:pPr marL="0" indent="0">
                  <a:buNone/>
                </a:pPr>
                <a:r>
                  <a:rPr lang="en-AU" sz="2400" dirty="0">
                    <a:latin typeface="Verdana"/>
                  </a:rPr>
                  <a:t>n – number of years</a:t>
                </a:r>
                <a:endParaRPr lang="en-AU" sz="2400" dirty="0">
                  <a:solidFill>
                    <a:srgbClr val="000000"/>
                  </a:solidFill>
                </a:endParaRPr>
              </a:p>
            </p:txBody>
          </p:sp>
        </mc:Choice>
        <mc:Fallback xmlns="">
          <p:sp>
            <p:nvSpPr>
              <p:cNvPr id="8" name="Content Placeholder 5"/>
              <p:cNvSpPr txBox="1">
                <a:spLocks noRot="1" noChangeAspect="1" noMove="1" noResize="1" noEditPoints="1" noAdjustHandles="1" noChangeArrowheads="1" noChangeShapeType="1" noTextEdit="1"/>
              </p:cNvSpPr>
              <p:nvPr/>
            </p:nvSpPr>
            <p:spPr bwMode="auto">
              <a:xfrm>
                <a:off x="254061" y="865132"/>
                <a:ext cx="8640960" cy="5544616"/>
              </a:xfrm>
              <a:prstGeom prst="rect">
                <a:avLst/>
              </a:prstGeom>
              <a:blipFill rotWithShape="0">
                <a:blip r:embed="rId4"/>
                <a:stretch>
                  <a:fillRect l="-1835" t="-1540" b="-198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p:sp>
        <p:nvSpPr>
          <p:cNvPr id="4" name="Title 3">
            <a:extLst>
              <a:ext uri="{FF2B5EF4-FFF2-40B4-BE49-F238E27FC236}">
                <a16:creationId xmlns:a16="http://schemas.microsoft.com/office/drawing/2014/main" id="{336555A9-1F25-45DD-A0F0-3BA1058D16B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840537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38</a:t>
            </a:fld>
            <a:endParaRPr lang="en-AU">
              <a:solidFill>
                <a:srgbClr val="FFFFFF"/>
              </a:solidFill>
            </a:endParaRPr>
          </a:p>
        </p:txBody>
      </p:sp>
      <p:sp>
        <p:nvSpPr>
          <p:cNvPr id="8" name="Content Placeholder 5"/>
          <p:cNvSpPr txBox="1">
            <a:spLocks/>
          </p:cNvSpPr>
          <p:nvPr/>
        </p:nvSpPr>
        <p:spPr bwMode="auto">
          <a:xfrm>
            <a:off x="254061" y="865132"/>
            <a:ext cx="8640960"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marL="0" indent="0">
              <a:buFontTx/>
              <a:buNone/>
            </a:pPr>
            <a:r>
              <a:rPr lang="en-AU" sz="2400" b="1" dirty="0">
                <a:solidFill>
                  <a:srgbClr val="000000"/>
                </a:solidFill>
              </a:rPr>
              <a:t>Example</a:t>
            </a:r>
          </a:p>
          <a:p>
            <a:pPr marL="0" indent="0">
              <a:spcAft>
                <a:spcPts val="0"/>
              </a:spcAft>
              <a:buNone/>
            </a:pPr>
            <a:r>
              <a:rPr lang="en-AU" sz="1800" dirty="0">
                <a:ea typeface="Times New Roman"/>
              </a:rPr>
              <a:t>Two alternative designs have been put forward for the construction of a new retail park near Geelong.  </a:t>
            </a:r>
          </a:p>
          <a:p>
            <a:pPr marL="0" indent="0">
              <a:spcAft>
                <a:spcPts val="0"/>
              </a:spcAft>
              <a:buNone/>
            </a:pPr>
            <a:r>
              <a:rPr lang="en-AU" sz="1800" dirty="0">
                <a:ea typeface="Times New Roman"/>
              </a:rPr>
              <a:t>In option 1 the survey work will cost of $1,000,000, the purchase of the required land will cost $50 million and the construction will cost a further $150 million. Operating and maintenance costs will be $20 million a year. The retail park is expected to have 5 million customers a year, each person expected to spend in $10. At the end of the operational period the land will have a re-sale value of $4 million</a:t>
            </a:r>
          </a:p>
          <a:p>
            <a:pPr marL="0" indent="0">
              <a:buNone/>
            </a:pPr>
            <a:r>
              <a:rPr lang="en-AU" sz="1800" dirty="0">
                <a:ea typeface="Times New Roman"/>
              </a:rPr>
              <a:t>In the second alternative the construction cost will be $250 million and the land purchase $60 million. The survey cost will be the same as for alternative 1. Operating costs will be $25 million per year with salary costs at 20% of operation costs. The expected income from customers is expected to be $100 million but the site will have no resale value.</a:t>
            </a:r>
          </a:p>
          <a:p>
            <a:pPr marL="0" indent="0">
              <a:buNone/>
            </a:pPr>
            <a:r>
              <a:rPr lang="en-AU" sz="1800" dirty="0"/>
              <a:t>Both alternatives will have a design life of 50 years and discount rate of 7.5% has been selected as appropriate for the project.</a:t>
            </a:r>
          </a:p>
          <a:p>
            <a:pPr marL="0" indent="0">
              <a:spcAft>
                <a:spcPts val="0"/>
              </a:spcAft>
              <a:buNone/>
            </a:pPr>
            <a:r>
              <a:rPr lang="en-AU" sz="1800" dirty="0">
                <a:ea typeface="Times New Roman"/>
              </a:rPr>
              <a:t>Based on NPV, determine which option should be selected?</a:t>
            </a:r>
          </a:p>
        </p:txBody>
      </p:sp>
      <p:sp>
        <p:nvSpPr>
          <p:cNvPr id="4" name="Title 3">
            <a:extLst>
              <a:ext uri="{FF2B5EF4-FFF2-40B4-BE49-F238E27FC236}">
                <a16:creationId xmlns:a16="http://schemas.microsoft.com/office/drawing/2014/main" id="{AF093179-FDCA-4614-8846-D718EAE9AD3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5208287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39</a:t>
            </a:fld>
            <a:endParaRPr lang="en-AU">
              <a:solidFill>
                <a:srgbClr val="FFFFFF"/>
              </a:solidFill>
            </a:endParaRPr>
          </a:p>
        </p:txBody>
      </p:sp>
    </p:spTree>
    <p:extLst>
      <p:ext uri="{BB962C8B-B14F-4D97-AF65-F5344CB8AC3E}">
        <p14:creationId xmlns:p14="http://schemas.microsoft.com/office/powerpoint/2010/main" val="2052176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AU"/>
              <a:t>School of Engineering</a:t>
            </a:r>
            <a:endParaRPr lang="en-AU" dirty="0"/>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pPr>
                <a:defRPr/>
              </a:pPr>
              <a:t>4</a:t>
            </a:fld>
            <a:endParaRPr lang="en-AU"/>
          </a:p>
        </p:txBody>
      </p:sp>
      <p:sp>
        <p:nvSpPr>
          <p:cNvPr id="9" name="Title 1"/>
          <p:cNvSpPr>
            <a:spLocks noGrp="1"/>
          </p:cNvSpPr>
          <p:nvPr>
            <p:ph type="title"/>
          </p:nvPr>
        </p:nvSpPr>
        <p:spPr>
          <a:xfrm>
            <a:off x="251520" y="188640"/>
            <a:ext cx="8640960" cy="634082"/>
          </a:xfrm>
          <a:solidFill>
            <a:schemeClr val="accent2"/>
          </a:solidFill>
        </p:spPr>
        <p:txBody>
          <a:bodyPr/>
          <a:lstStyle/>
          <a:p>
            <a:pPr algn="ctr"/>
            <a:r>
              <a:rPr lang="en-AU" sz="3200" dirty="0">
                <a:solidFill>
                  <a:schemeClr val="bg1"/>
                </a:solidFill>
              </a:rPr>
              <a:t>Sensitivity Analysis</a:t>
            </a:r>
          </a:p>
        </p:txBody>
      </p:sp>
      <p:pic>
        <p:nvPicPr>
          <p:cNvPr id="7" name="Content Placeholder 5">
            <a:extLst>
              <a:ext uri="{FF2B5EF4-FFF2-40B4-BE49-F238E27FC236}">
                <a16:creationId xmlns:a16="http://schemas.microsoft.com/office/drawing/2014/main" id="{3AC7E8E8-4C1F-41CD-A0F3-86365E37F2EF}"/>
              </a:ext>
            </a:extLst>
          </p:cNvPr>
          <p:cNvPicPr>
            <a:picLocks noChangeAspect="1"/>
          </p:cNvPicPr>
          <p:nvPr/>
        </p:nvPicPr>
        <p:blipFill rotWithShape="1">
          <a:blip r:embed="rId2">
            <a:extLst>
              <a:ext uri="{28A0092B-C50C-407E-A947-70E740481C1C}">
                <a14:useLocalDpi xmlns:a14="http://schemas.microsoft.com/office/drawing/2010/main" val="0"/>
              </a:ext>
            </a:extLst>
          </a:blip>
          <a:srcRect l="66397" t="27854" r="-1" b="20836"/>
          <a:stretch/>
        </p:blipFill>
        <p:spPr bwMode="auto">
          <a:xfrm>
            <a:off x="4859795" y="1844824"/>
            <a:ext cx="3887784" cy="358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Content Placeholder 5">
            <a:extLst>
              <a:ext uri="{FF2B5EF4-FFF2-40B4-BE49-F238E27FC236}">
                <a16:creationId xmlns:a16="http://schemas.microsoft.com/office/drawing/2014/main" id="{B1352C45-D389-4E85-8A33-A3B6F475D958}"/>
              </a:ext>
            </a:extLst>
          </p:cNvPr>
          <p:cNvPicPr>
            <a:picLocks noChangeAspect="1"/>
          </p:cNvPicPr>
          <p:nvPr/>
        </p:nvPicPr>
        <p:blipFill rotWithShape="1">
          <a:blip r:embed="rId2">
            <a:extLst>
              <a:ext uri="{28A0092B-C50C-407E-A947-70E740481C1C}">
                <a14:useLocalDpi xmlns:a14="http://schemas.microsoft.com/office/drawing/2010/main" val="0"/>
              </a:ext>
            </a:extLst>
          </a:blip>
          <a:srcRect l="4421" t="35294" r="53133" b="28566"/>
          <a:stretch/>
        </p:blipFill>
        <p:spPr bwMode="auto">
          <a:xfrm>
            <a:off x="227942" y="2348880"/>
            <a:ext cx="5047401"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9322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40</a:t>
            </a:fld>
            <a:endParaRPr lang="en-AU">
              <a:solidFill>
                <a:srgbClr val="FFFFFF"/>
              </a:solidFill>
            </a:endParaRPr>
          </a:p>
        </p:txBody>
      </p:sp>
      <mc:AlternateContent xmlns:mc="http://schemas.openxmlformats.org/markup-compatibility/2006" xmlns:a14="http://schemas.microsoft.com/office/drawing/2010/main">
        <mc:Choice Requires="a14">
          <p:sp>
            <p:nvSpPr>
              <p:cNvPr id="8" name="Content Placeholder 5"/>
              <p:cNvSpPr txBox="1">
                <a:spLocks/>
              </p:cNvSpPr>
              <p:nvPr/>
            </p:nvSpPr>
            <p:spPr bwMode="auto">
              <a:xfrm>
                <a:off x="254061" y="865132"/>
                <a:ext cx="8640960" cy="554461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marL="0" indent="0">
                  <a:buFontTx/>
                  <a:buNone/>
                </a:pPr>
                <a14:m>
                  <m:oMath xmlns:m="http://schemas.openxmlformats.org/officeDocument/2006/math">
                    <m:r>
                      <m:rPr>
                        <m:nor/>
                      </m:rPr>
                      <a:rPr lang="en-AU" sz="2400" b="0" i="0" smtClean="0">
                        <a:solidFill>
                          <a:srgbClr val="000000"/>
                        </a:solidFill>
                        <a:latin typeface="Cambria Math"/>
                      </a:rPr>
                      <m:t>PB</m:t>
                    </m:r>
                    <m:r>
                      <m:rPr>
                        <m:nor/>
                      </m:rPr>
                      <a:rPr lang="en-AU" sz="2400" b="0" i="0" smtClean="0">
                        <a:solidFill>
                          <a:srgbClr val="000000"/>
                        </a:solidFill>
                        <a:latin typeface="Cambria Math"/>
                      </a:rPr>
                      <m:t>=</m:t>
                    </m:r>
                    <m:f>
                      <m:fPr>
                        <m:ctrlPr>
                          <a:rPr lang="en-AU" sz="2400" b="0" i="1" smtClean="0">
                            <a:solidFill>
                              <a:srgbClr val="000000"/>
                            </a:solidFill>
                            <a:latin typeface="Cambria Math" panose="02040503050406030204" pitchFamily="18" charset="0"/>
                          </a:rPr>
                        </m:ctrlPr>
                      </m:fPr>
                      <m:num>
                        <m:r>
                          <m:rPr>
                            <m:nor/>
                          </m:rPr>
                          <a:rPr lang="en-AU" sz="2400" b="0" i="0" smtClean="0">
                            <a:solidFill>
                              <a:srgbClr val="000000"/>
                            </a:solidFill>
                            <a:latin typeface="Cambria Math"/>
                          </a:rPr>
                          <m:t>Initial</m:t>
                        </m:r>
                        <m:r>
                          <m:rPr>
                            <m:nor/>
                          </m:rPr>
                          <a:rPr lang="en-AU" sz="2400" b="0" i="0" smtClean="0">
                            <a:solidFill>
                              <a:srgbClr val="000000"/>
                            </a:solidFill>
                            <a:latin typeface="Cambria Math"/>
                          </a:rPr>
                          <m:t> </m:t>
                        </m:r>
                        <m:r>
                          <m:rPr>
                            <m:nor/>
                          </m:rPr>
                          <a:rPr lang="en-AU" sz="2400" b="0" i="0" smtClean="0">
                            <a:solidFill>
                              <a:srgbClr val="000000"/>
                            </a:solidFill>
                            <a:latin typeface="Cambria Math"/>
                          </a:rPr>
                          <m:t>Cost</m:t>
                        </m:r>
                      </m:num>
                      <m:den>
                        <m:r>
                          <m:rPr>
                            <m:nor/>
                          </m:rPr>
                          <a:rPr lang="en-AU" sz="2400" b="0" i="0" smtClean="0">
                            <a:solidFill>
                              <a:srgbClr val="000000"/>
                            </a:solidFill>
                            <a:latin typeface="Cambria Math"/>
                          </a:rPr>
                          <m:t>Annual</m:t>
                        </m:r>
                        <m:r>
                          <m:rPr>
                            <m:nor/>
                          </m:rPr>
                          <a:rPr lang="en-AU" sz="2400" b="0" i="0" smtClean="0">
                            <a:solidFill>
                              <a:srgbClr val="000000"/>
                            </a:solidFill>
                            <a:latin typeface="Cambria Math"/>
                          </a:rPr>
                          <m:t> </m:t>
                        </m:r>
                        <m:r>
                          <m:rPr>
                            <m:nor/>
                          </m:rPr>
                          <a:rPr lang="en-AU" sz="2400" b="0" i="0" smtClean="0">
                            <a:solidFill>
                              <a:srgbClr val="000000"/>
                            </a:solidFill>
                            <a:latin typeface="Cambria Math"/>
                          </a:rPr>
                          <m:t>Cash</m:t>
                        </m:r>
                        <m:r>
                          <m:rPr>
                            <m:nor/>
                          </m:rPr>
                          <a:rPr lang="en-AU" sz="2400" b="0" i="0" smtClean="0">
                            <a:solidFill>
                              <a:srgbClr val="000000"/>
                            </a:solidFill>
                            <a:latin typeface="Cambria Math"/>
                          </a:rPr>
                          <m:t> </m:t>
                        </m:r>
                        <m:r>
                          <m:rPr>
                            <m:nor/>
                          </m:rPr>
                          <a:rPr lang="en-AU" sz="2400" b="0" i="0" smtClean="0">
                            <a:solidFill>
                              <a:srgbClr val="000000"/>
                            </a:solidFill>
                            <a:latin typeface="Cambria Math"/>
                          </a:rPr>
                          <m:t>Inflow</m:t>
                        </m:r>
                        <m:r>
                          <m:rPr>
                            <m:nor/>
                          </m:rPr>
                          <a:rPr lang="en-AU" sz="2400" b="0" i="0" smtClean="0">
                            <a:solidFill>
                              <a:srgbClr val="000000"/>
                            </a:solidFill>
                            <a:latin typeface="Cambria Math"/>
                          </a:rPr>
                          <m:t> </m:t>
                        </m:r>
                        <m:d>
                          <m:dPr>
                            <m:ctrlPr>
                              <a:rPr lang="en-AU" sz="2400" b="0" i="1" smtClean="0">
                                <a:solidFill>
                                  <a:srgbClr val="000000"/>
                                </a:solidFill>
                                <a:latin typeface="Cambria Math" panose="02040503050406030204" pitchFamily="18" charset="0"/>
                              </a:rPr>
                            </m:ctrlPr>
                          </m:dPr>
                          <m:e>
                            <m:r>
                              <m:rPr>
                                <m:nor/>
                              </m:rPr>
                              <a:rPr lang="en-AU" sz="2400" b="0" i="0" smtClean="0">
                                <a:solidFill>
                                  <a:srgbClr val="000000"/>
                                </a:solidFill>
                                <a:latin typeface="Cambria Math"/>
                              </a:rPr>
                              <m:t>Net</m:t>
                            </m:r>
                            <m:r>
                              <m:rPr>
                                <m:nor/>
                              </m:rPr>
                              <a:rPr lang="en-AU" sz="2400" b="0" i="0" smtClean="0">
                                <a:solidFill>
                                  <a:srgbClr val="000000"/>
                                </a:solidFill>
                                <a:latin typeface="Cambria Math"/>
                              </a:rPr>
                              <m:t> </m:t>
                            </m:r>
                            <m:r>
                              <m:rPr>
                                <m:nor/>
                              </m:rPr>
                              <a:rPr lang="en-AU" sz="2400" b="0" i="0" smtClean="0">
                                <a:solidFill>
                                  <a:srgbClr val="000000"/>
                                </a:solidFill>
                                <a:latin typeface="Cambria Math"/>
                              </a:rPr>
                              <m:t>Benefit</m:t>
                            </m:r>
                          </m:e>
                        </m:d>
                      </m:den>
                    </m:f>
                  </m:oMath>
                </a14:m>
                <a:r>
                  <a:rPr lang="en-AU" sz="2400" dirty="0">
                    <a:solidFill>
                      <a:srgbClr val="000000"/>
                    </a:solidFill>
                  </a:rPr>
                  <a:t>=</a:t>
                </a:r>
                <a14:m>
                  <m:oMath xmlns:m="http://schemas.openxmlformats.org/officeDocument/2006/math">
                    <m:f>
                      <m:fPr>
                        <m:ctrlPr>
                          <a:rPr lang="en-AU" sz="2400" i="1" dirty="0" smtClean="0">
                            <a:solidFill>
                              <a:srgbClr val="000000"/>
                            </a:solidFill>
                            <a:latin typeface="Cambria Math" panose="02040503050406030204" pitchFamily="18" charset="0"/>
                          </a:rPr>
                        </m:ctrlPr>
                      </m:fPr>
                      <m:num>
                        <m:r>
                          <m:rPr>
                            <m:nor/>
                          </m:rPr>
                          <a:rPr lang="en-AU" sz="2400" b="0" i="0" dirty="0" smtClean="0">
                            <a:solidFill>
                              <a:srgbClr val="000000"/>
                            </a:solidFill>
                            <a:latin typeface="Cambria Math"/>
                          </a:rPr>
                          <m:t>I</m:t>
                        </m:r>
                        <m:r>
                          <m:rPr>
                            <m:nor/>
                          </m:rPr>
                          <a:rPr lang="en-AU" sz="2400" b="0" i="0" baseline="-25000" dirty="0" smtClean="0">
                            <a:solidFill>
                              <a:srgbClr val="000000"/>
                            </a:solidFill>
                            <a:latin typeface="Cambria Math"/>
                          </a:rPr>
                          <m:t>0</m:t>
                        </m:r>
                      </m:num>
                      <m:den>
                        <m:r>
                          <m:rPr>
                            <m:nor/>
                          </m:rPr>
                          <a:rPr lang="en-AU" sz="2400" b="0" i="0" dirty="0" smtClean="0">
                            <a:solidFill>
                              <a:srgbClr val="000000"/>
                            </a:solidFill>
                            <a:latin typeface="Cambria Math"/>
                          </a:rPr>
                          <m:t>(</m:t>
                        </m:r>
                        <m:r>
                          <m:rPr>
                            <m:nor/>
                          </m:rPr>
                          <a:rPr lang="en-AU" sz="2400" b="0" i="0" dirty="0" smtClean="0">
                            <a:solidFill>
                              <a:srgbClr val="000000"/>
                            </a:solidFill>
                            <a:latin typeface="Cambria Math"/>
                          </a:rPr>
                          <m:t>B</m:t>
                        </m:r>
                        <m:r>
                          <m:rPr>
                            <m:nor/>
                          </m:rPr>
                          <a:rPr lang="en-AU" sz="2400" b="0" i="0" dirty="0" smtClean="0">
                            <a:solidFill>
                              <a:srgbClr val="000000"/>
                            </a:solidFill>
                            <a:latin typeface="Cambria Math"/>
                          </a:rPr>
                          <m:t>−</m:t>
                        </m:r>
                        <m:r>
                          <m:rPr>
                            <m:nor/>
                          </m:rPr>
                          <a:rPr lang="en-AU" sz="2400" b="0" i="0" dirty="0" smtClean="0">
                            <a:solidFill>
                              <a:srgbClr val="000000"/>
                            </a:solidFill>
                            <a:latin typeface="Cambria Math"/>
                          </a:rPr>
                          <m:t>C</m:t>
                        </m:r>
                        <m:r>
                          <m:rPr>
                            <m:nor/>
                          </m:rPr>
                          <a:rPr lang="en-AU" sz="2400" b="0" i="0" dirty="0" smtClean="0">
                            <a:solidFill>
                              <a:srgbClr val="000000"/>
                            </a:solidFill>
                            <a:latin typeface="Cambria Math"/>
                          </a:rPr>
                          <m:t>)</m:t>
                        </m:r>
                      </m:den>
                    </m:f>
                  </m:oMath>
                </a14:m>
                <a:endParaRPr lang="en-AU" sz="2400" dirty="0">
                  <a:solidFill>
                    <a:srgbClr val="000000"/>
                  </a:solidFill>
                </a:endParaRPr>
              </a:p>
              <a:p>
                <a:pPr marL="0" indent="0">
                  <a:buFontTx/>
                  <a:buNone/>
                </a:pPr>
                <a:endParaRPr lang="en-AU" sz="2400" dirty="0">
                  <a:solidFill>
                    <a:srgbClr val="000000"/>
                  </a:solidFill>
                </a:endParaRPr>
              </a:p>
              <a:p>
                <a:r>
                  <a:rPr lang="en-AU" sz="2400" dirty="0">
                    <a:solidFill>
                      <a:srgbClr val="000000"/>
                    </a:solidFill>
                    <a:latin typeface="Verdana"/>
                  </a:rPr>
                  <a:t>The time required to pay back the investment in the project</a:t>
                </a:r>
              </a:p>
              <a:p>
                <a:r>
                  <a:rPr lang="en-AU" sz="2400" dirty="0">
                    <a:solidFill>
                      <a:srgbClr val="000000"/>
                    </a:solidFill>
                    <a:latin typeface="Verdana"/>
                  </a:rPr>
                  <a:t>Payback period does not take into account the change in value of money with time</a:t>
                </a:r>
              </a:p>
              <a:p>
                <a:r>
                  <a:rPr lang="en-AU" sz="2400" dirty="0">
                    <a:solidFill>
                      <a:srgbClr val="000000"/>
                    </a:solidFill>
                    <a:latin typeface="Verdana"/>
                  </a:rPr>
                  <a:t>Favours projects which generate high benefits in early years compared to projects which give substantial benefits in later years</a:t>
                </a:r>
                <a:endParaRPr lang="en-AU" sz="2400" dirty="0">
                  <a:solidFill>
                    <a:srgbClr val="000000"/>
                  </a:solidFill>
                </a:endParaRPr>
              </a:p>
            </p:txBody>
          </p:sp>
        </mc:Choice>
        <mc:Fallback xmlns="">
          <p:sp>
            <p:nvSpPr>
              <p:cNvPr id="8" name="Content Placeholder 5"/>
              <p:cNvSpPr txBox="1">
                <a:spLocks noRot="1" noChangeAspect="1" noMove="1" noResize="1" noEditPoints="1" noAdjustHandles="1" noChangeArrowheads="1" noChangeShapeType="1" noTextEdit="1"/>
              </p:cNvSpPr>
              <p:nvPr/>
            </p:nvSpPr>
            <p:spPr bwMode="auto">
              <a:xfrm>
                <a:off x="254061" y="865132"/>
                <a:ext cx="8640960" cy="5544616"/>
              </a:xfrm>
              <a:prstGeom prst="rect">
                <a:avLst/>
              </a:prstGeom>
              <a:blipFill rotWithShape="1">
                <a:blip r:embed="rId4"/>
                <a:stretch>
                  <a:fillRect l="-112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noFill/>
                  </a:rPr>
                  <a:t> </a:t>
                </a:r>
              </a:p>
            </p:txBody>
          </p:sp>
        </mc:Fallback>
      </mc:AlternateContent>
      <p:sp>
        <p:nvSpPr>
          <p:cNvPr id="4" name="Title 3">
            <a:extLst>
              <a:ext uri="{FF2B5EF4-FFF2-40B4-BE49-F238E27FC236}">
                <a16:creationId xmlns:a16="http://schemas.microsoft.com/office/drawing/2014/main" id="{A79A4809-26D4-4AA2-821D-E21F44840AAF}"/>
              </a:ext>
            </a:extLst>
          </p:cNvPr>
          <p:cNvSpPr>
            <a:spLocks noGrp="1"/>
          </p:cNvSpPr>
          <p:nvPr>
            <p:ph type="title"/>
          </p:nvPr>
        </p:nvSpPr>
        <p:spPr/>
        <p:txBody>
          <a:bodyPr/>
          <a:lstStyle/>
          <a:p>
            <a:endParaRPr lang="en-US" dirty="0"/>
          </a:p>
        </p:txBody>
      </p:sp>
      <p:sp>
        <p:nvSpPr>
          <p:cNvPr id="7" name="Title 1">
            <a:extLst>
              <a:ext uri="{FF2B5EF4-FFF2-40B4-BE49-F238E27FC236}">
                <a16:creationId xmlns:a16="http://schemas.microsoft.com/office/drawing/2014/main" id="{686078D7-A8CE-478F-8689-CC0A2173A1BA}"/>
              </a:ext>
            </a:extLst>
          </p:cNvPr>
          <p:cNvSpPr txBox="1">
            <a:spLocks/>
          </p:cNvSpPr>
          <p:nvPr/>
        </p:nvSpPr>
        <p:spPr bwMode="auto">
          <a:xfrm>
            <a:off x="251520" y="188640"/>
            <a:ext cx="8640960" cy="63408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500">
                <a:solidFill>
                  <a:srgbClr val="EE3224"/>
                </a:solidFill>
                <a:latin typeface="+mj-lt"/>
                <a:ea typeface="+mj-ea"/>
                <a:cs typeface="+mj-cs"/>
              </a:defRPr>
            </a:lvl1pPr>
            <a:lvl2pPr algn="l" rtl="0" eaLnBrk="0" fontAlgn="base" hangingPunct="0">
              <a:spcBef>
                <a:spcPct val="0"/>
              </a:spcBef>
              <a:spcAft>
                <a:spcPct val="0"/>
              </a:spcAft>
              <a:defRPr sz="2500">
                <a:solidFill>
                  <a:srgbClr val="EE3224"/>
                </a:solidFill>
                <a:latin typeface="Arial" charset="0"/>
                <a:cs typeface="Arial" charset="0"/>
              </a:defRPr>
            </a:lvl2pPr>
            <a:lvl3pPr algn="l" rtl="0" eaLnBrk="0" fontAlgn="base" hangingPunct="0">
              <a:spcBef>
                <a:spcPct val="0"/>
              </a:spcBef>
              <a:spcAft>
                <a:spcPct val="0"/>
              </a:spcAft>
              <a:defRPr sz="2500">
                <a:solidFill>
                  <a:srgbClr val="EE3224"/>
                </a:solidFill>
                <a:latin typeface="Arial" charset="0"/>
                <a:cs typeface="Arial" charset="0"/>
              </a:defRPr>
            </a:lvl3pPr>
            <a:lvl4pPr algn="l" rtl="0" eaLnBrk="0" fontAlgn="base" hangingPunct="0">
              <a:spcBef>
                <a:spcPct val="0"/>
              </a:spcBef>
              <a:spcAft>
                <a:spcPct val="0"/>
              </a:spcAft>
              <a:defRPr sz="2500">
                <a:solidFill>
                  <a:srgbClr val="EE3224"/>
                </a:solidFill>
                <a:latin typeface="Arial" charset="0"/>
                <a:cs typeface="Arial" charset="0"/>
              </a:defRPr>
            </a:lvl4pPr>
            <a:lvl5pPr algn="l" rtl="0" eaLnBrk="0" fontAlgn="base" hangingPunct="0">
              <a:spcBef>
                <a:spcPct val="0"/>
              </a:spcBef>
              <a:spcAft>
                <a:spcPct val="0"/>
              </a:spcAft>
              <a:defRPr sz="2500">
                <a:solidFill>
                  <a:srgbClr val="EE3224"/>
                </a:solidFill>
                <a:latin typeface="Arial"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a:lstStyle>
          <a:p>
            <a:pPr algn="ctr"/>
            <a:r>
              <a:rPr lang="en-AU" sz="3200" kern="0" dirty="0" err="1">
                <a:solidFill>
                  <a:schemeClr val="bg1"/>
                </a:solidFill>
              </a:rPr>
              <a:t>PayBack</a:t>
            </a:r>
            <a:r>
              <a:rPr lang="en-AU" sz="3200" kern="0" dirty="0">
                <a:solidFill>
                  <a:schemeClr val="bg1"/>
                </a:solidFill>
              </a:rPr>
              <a:t> (PB) Period</a:t>
            </a:r>
          </a:p>
        </p:txBody>
      </p:sp>
    </p:spTree>
    <p:extLst>
      <p:ext uri="{BB962C8B-B14F-4D97-AF65-F5344CB8AC3E}">
        <p14:creationId xmlns:p14="http://schemas.microsoft.com/office/powerpoint/2010/main" val="35983673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41</a:t>
            </a:fld>
            <a:endParaRPr lang="en-AU">
              <a:solidFill>
                <a:srgbClr val="FFFFFF"/>
              </a:solidFill>
            </a:endParaRPr>
          </a:p>
        </p:txBody>
      </p:sp>
      <p:sp>
        <p:nvSpPr>
          <p:cNvPr id="8" name="Content Placeholder 5"/>
          <p:cNvSpPr txBox="1">
            <a:spLocks/>
          </p:cNvSpPr>
          <p:nvPr/>
        </p:nvSpPr>
        <p:spPr bwMode="auto">
          <a:xfrm>
            <a:off x="254061" y="865132"/>
            <a:ext cx="8640960"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marL="0" indent="0">
              <a:buFontTx/>
              <a:buNone/>
            </a:pPr>
            <a:r>
              <a:rPr lang="en-AU" sz="2400" b="1" dirty="0">
                <a:solidFill>
                  <a:srgbClr val="000000"/>
                </a:solidFill>
              </a:rPr>
              <a:t>Example</a:t>
            </a:r>
          </a:p>
          <a:p>
            <a:pPr marL="0" indent="0">
              <a:buFontTx/>
              <a:buNone/>
            </a:pPr>
            <a:r>
              <a:rPr lang="en-AU" sz="2400" dirty="0">
                <a:solidFill>
                  <a:srgbClr val="000000"/>
                </a:solidFill>
              </a:rPr>
              <a:t>Planning team of a construction company is considering two design options for a community market building. One involves the use of timber, the other uses structural steel. Using following data, choose the better option on the basis of Pay Back Period?</a:t>
            </a:r>
          </a:p>
          <a:p>
            <a:pPr marL="0" indent="0">
              <a:buFontTx/>
              <a:buNone/>
            </a:pPr>
            <a:r>
              <a:rPr lang="en-AU" sz="2400" dirty="0">
                <a:solidFill>
                  <a:srgbClr val="000000"/>
                </a:solidFill>
              </a:rPr>
              <a:t>(Assume discount rate is 10%)</a:t>
            </a:r>
          </a:p>
          <a:p>
            <a:pPr marL="0" indent="0">
              <a:buFontTx/>
              <a:buNone/>
            </a:pPr>
            <a:endParaRPr lang="en-AU" sz="2400" dirty="0">
              <a:solidFill>
                <a:srgbClr val="000000"/>
              </a:solidFill>
            </a:endParaRPr>
          </a:p>
        </p:txBody>
      </p:sp>
      <p:graphicFrame>
        <p:nvGraphicFramePr>
          <p:cNvPr id="3" name="Table 2"/>
          <p:cNvGraphicFramePr>
            <a:graphicFrameLocks noGrp="1"/>
          </p:cNvGraphicFramePr>
          <p:nvPr/>
        </p:nvGraphicFramePr>
        <p:xfrm>
          <a:off x="395536" y="4005064"/>
          <a:ext cx="8280921" cy="1752600"/>
        </p:xfrm>
        <a:graphic>
          <a:graphicData uri="http://schemas.openxmlformats.org/drawingml/2006/table">
            <a:tbl>
              <a:tblPr firstRow="1" bandRow="1">
                <a:tableStyleId>{5C22544A-7EE6-4342-B048-85BDC9FD1C3A}</a:tableStyleId>
              </a:tblPr>
              <a:tblGrid>
                <a:gridCol w="417646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2088233">
                  <a:extLst>
                    <a:ext uri="{9D8B030D-6E8A-4147-A177-3AD203B41FA5}">
                      <a16:colId xmlns:a16="http://schemas.microsoft.com/office/drawing/2014/main" val="20002"/>
                    </a:ext>
                  </a:extLst>
                </a:gridCol>
              </a:tblGrid>
              <a:tr h="370840">
                <a:tc>
                  <a:txBody>
                    <a:bodyPr/>
                    <a:lstStyle/>
                    <a:p>
                      <a:endParaRPr lang="en-AU" dirty="0"/>
                    </a:p>
                  </a:txBody>
                  <a:tcPr>
                    <a:noFill/>
                  </a:tcPr>
                </a:tc>
                <a:tc>
                  <a:txBody>
                    <a:bodyPr/>
                    <a:lstStyle/>
                    <a:p>
                      <a:r>
                        <a:rPr lang="en-AU" b="1" i="0" baseline="0" dirty="0">
                          <a:solidFill>
                            <a:schemeClr val="tx1"/>
                          </a:solidFill>
                        </a:rPr>
                        <a:t>Timber</a:t>
                      </a:r>
                    </a:p>
                  </a:txBody>
                  <a:tcPr>
                    <a:solidFill>
                      <a:schemeClr val="accent1">
                        <a:lumMod val="20000"/>
                        <a:lumOff val="80000"/>
                      </a:schemeClr>
                    </a:solidFill>
                  </a:tcPr>
                </a:tc>
                <a:tc>
                  <a:txBody>
                    <a:bodyPr/>
                    <a:lstStyle/>
                    <a:p>
                      <a:r>
                        <a:rPr lang="en-AU" b="1" i="0" baseline="0" dirty="0">
                          <a:solidFill>
                            <a:schemeClr val="bg1"/>
                          </a:solidFill>
                        </a:rPr>
                        <a:t>Steel</a:t>
                      </a:r>
                    </a:p>
                  </a:txBody>
                  <a:tcPr/>
                </a:tc>
                <a:extLst>
                  <a:ext uri="{0D108BD9-81ED-4DB2-BD59-A6C34878D82A}">
                    <a16:rowId xmlns:a16="http://schemas.microsoft.com/office/drawing/2014/main" val="10000"/>
                  </a:ext>
                </a:extLst>
              </a:tr>
              <a:tr h="370840">
                <a:tc>
                  <a:txBody>
                    <a:bodyPr/>
                    <a:lstStyle/>
                    <a:p>
                      <a:r>
                        <a:rPr lang="en-AU" dirty="0"/>
                        <a:t>Initial Cost</a:t>
                      </a:r>
                    </a:p>
                  </a:txBody>
                  <a:tcPr>
                    <a:solidFill>
                      <a:schemeClr val="accent3">
                        <a:lumMod val="75000"/>
                      </a:schemeClr>
                    </a:solidFill>
                  </a:tcPr>
                </a:tc>
                <a:tc>
                  <a:txBody>
                    <a:bodyPr/>
                    <a:lstStyle/>
                    <a:p>
                      <a:r>
                        <a:rPr lang="en-AU" b="1" i="0" baseline="0" dirty="0">
                          <a:solidFill>
                            <a:schemeClr val="tx1"/>
                          </a:solidFill>
                        </a:rPr>
                        <a:t>$80000</a:t>
                      </a:r>
                    </a:p>
                  </a:txBody>
                  <a:tcPr>
                    <a:solidFill>
                      <a:schemeClr val="accent1">
                        <a:lumMod val="20000"/>
                        <a:lumOff val="80000"/>
                      </a:schemeClr>
                    </a:solidFill>
                  </a:tcPr>
                </a:tc>
                <a:tc>
                  <a:txBody>
                    <a:bodyPr/>
                    <a:lstStyle/>
                    <a:p>
                      <a:r>
                        <a:rPr lang="en-AU" b="1" i="0" baseline="0" dirty="0">
                          <a:solidFill>
                            <a:schemeClr val="bg1"/>
                          </a:solidFill>
                        </a:rPr>
                        <a:t>$120000</a:t>
                      </a:r>
                    </a:p>
                  </a:txBody>
                  <a:tcPr>
                    <a:solidFill>
                      <a:schemeClr val="accent1"/>
                    </a:solidFill>
                  </a:tcPr>
                </a:tc>
                <a:extLst>
                  <a:ext uri="{0D108BD9-81ED-4DB2-BD59-A6C34878D82A}">
                    <a16:rowId xmlns:a16="http://schemas.microsoft.com/office/drawing/2014/main" val="10001"/>
                  </a:ext>
                </a:extLst>
              </a:tr>
              <a:tr h="370840">
                <a:tc>
                  <a:txBody>
                    <a:bodyPr/>
                    <a:lstStyle/>
                    <a:p>
                      <a:r>
                        <a:rPr lang="en-AU" dirty="0"/>
                        <a:t>Annual Operation and Maintenance Cost</a:t>
                      </a:r>
                    </a:p>
                  </a:txBody>
                  <a:tcPr>
                    <a:solidFill>
                      <a:schemeClr val="accent3">
                        <a:lumMod val="75000"/>
                      </a:schemeClr>
                    </a:solidFill>
                  </a:tcPr>
                </a:tc>
                <a:tc>
                  <a:txBody>
                    <a:bodyPr/>
                    <a:lstStyle/>
                    <a:p>
                      <a:r>
                        <a:rPr lang="en-AU" b="1" i="0" baseline="0" dirty="0">
                          <a:solidFill>
                            <a:schemeClr val="tx1"/>
                          </a:solidFill>
                        </a:rPr>
                        <a:t>$12000</a:t>
                      </a:r>
                    </a:p>
                  </a:txBody>
                  <a:tcPr>
                    <a:solidFill>
                      <a:schemeClr val="accent1">
                        <a:lumMod val="20000"/>
                        <a:lumOff val="80000"/>
                      </a:schemeClr>
                    </a:solidFill>
                  </a:tcPr>
                </a:tc>
                <a:tc>
                  <a:txBody>
                    <a:bodyPr/>
                    <a:lstStyle/>
                    <a:p>
                      <a:r>
                        <a:rPr lang="en-AU" b="1" i="0" baseline="0" dirty="0">
                          <a:solidFill>
                            <a:schemeClr val="bg1"/>
                          </a:solidFill>
                        </a:rPr>
                        <a:t>$8000</a:t>
                      </a:r>
                    </a:p>
                  </a:txBody>
                  <a:tcPr>
                    <a:solidFill>
                      <a:schemeClr val="accent1"/>
                    </a:solidFill>
                  </a:tcPr>
                </a:tc>
                <a:extLst>
                  <a:ext uri="{0D108BD9-81ED-4DB2-BD59-A6C34878D82A}">
                    <a16:rowId xmlns:a16="http://schemas.microsoft.com/office/drawing/2014/main" val="10002"/>
                  </a:ext>
                </a:extLst>
              </a:tr>
              <a:tr h="370840">
                <a:tc>
                  <a:txBody>
                    <a:bodyPr/>
                    <a:lstStyle/>
                    <a:p>
                      <a:r>
                        <a:rPr lang="en-AU" dirty="0"/>
                        <a:t>Annual Benefit</a:t>
                      </a:r>
                    </a:p>
                  </a:txBody>
                  <a:tcPr>
                    <a:solidFill>
                      <a:schemeClr val="accent3">
                        <a:lumMod val="75000"/>
                      </a:schemeClr>
                    </a:solidFill>
                  </a:tcPr>
                </a:tc>
                <a:tc>
                  <a:txBody>
                    <a:bodyPr/>
                    <a:lstStyle/>
                    <a:p>
                      <a:r>
                        <a:rPr lang="en-AU" b="1" i="0" baseline="0" dirty="0">
                          <a:solidFill>
                            <a:schemeClr val="tx1"/>
                          </a:solidFill>
                        </a:rPr>
                        <a:t>$25000</a:t>
                      </a:r>
                    </a:p>
                  </a:txBody>
                  <a:tcPr>
                    <a:solidFill>
                      <a:schemeClr val="accent1">
                        <a:lumMod val="20000"/>
                        <a:lumOff val="80000"/>
                      </a:schemeClr>
                    </a:solidFill>
                  </a:tcPr>
                </a:tc>
                <a:tc>
                  <a:txBody>
                    <a:bodyPr/>
                    <a:lstStyle/>
                    <a:p>
                      <a:r>
                        <a:rPr lang="en-AU" b="1" i="0" baseline="0" dirty="0">
                          <a:solidFill>
                            <a:schemeClr val="bg1"/>
                          </a:solidFill>
                        </a:rPr>
                        <a:t>$20000</a:t>
                      </a:r>
                    </a:p>
                  </a:txBody>
                  <a:tcP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773471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42</a:t>
            </a:fld>
            <a:endParaRPr lang="en-AU">
              <a:solidFill>
                <a:srgbClr val="FFFFFF"/>
              </a:solidFill>
            </a:endParaRPr>
          </a:p>
        </p:txBody>
      </p:sp>
      <p:sp>
        <p:nvSpPr>
          <p:cNvPr id="8" name="Content Placeholder 5"/>
          <p:cNvSpPr txBox="1">
            <a:spLocks/>
          </p:cNvSpPr>
          <p:nvPr/>
        </p:nvSpPr>
        <p:spPr bwMode="auto">
          <a:xfrm>
            <a:off x="254061" y="869076"/>
            <a:ext cx="8640960"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marL="0" indent="0">
              <a:buFontTx/>
              <a:buNone/>
            </a:pPr>
            <a:r>
              <a:rPr lang="en-AU" sz="2400" b="1" dirty="0">
                <a:solidFill>
                  <a:srgbClr val="000000"/>
                </a:solidFill>
              </a:rPr>
              <a:t>Solution</a:t>
            </a:r>
          </a:p>
          <a:p>
            <a:pPr marL="0" indent="0">
              <a:buFontTx/>
              <a:buNone/>
            </a:pPr>
            <a:endParaRPr lang="en-AU" sz="2400" dirty="0">
              <a:solidFill>
                <a:srgbClr val="000000"/>
              </a:solidFill>
            </a:endParaRPr>
          </a:p>
        </p:txBody>
      </p:sp>
    </p:spTree>
    <p:extLst>
      <p:ext uri="{BB962C8B-B14F-4D97-AF65-F5344CB8AC3E}">
        <p14:creationId xmlns:p14="http://schemas.microsoft.com/office/powerpoint/2010/main" val="1031727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34082"/>
          </a:xfrm>
          <a:solidFill>
            <a:schemeClr val="accent2"/>
          </a:solidFill>
        </p:spPr>
        <p:txBody>
          <a:bodyPr/>
          <a:lstStyle/>
          <a:p>
            <a:pPr algn="ctr"/>
            <a:r>
              <a:rPr lang="en-AU" sz="3200" dirty="0">
                <a:solidFill>
                  <a:schemeClr val="bg1"/>
                </a:solidFill>
              </a:rPr>
              <a:t>Internal Rate of Return (IRR)</a:t>
            </a:r>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43</a:t>
            </a:fld>
            <a:endParaRPr lang="en-AU">
              <a:solidFill>
                <a:srgbClr val="FFFFFF"/>
              </a:solidFill>
            </a:endParaRPr>
          </a:p>
        </p:txBody>
      </p:sp>
      <mc:AlternateContent xmlns:mc="http://schemas.openxmlformats.org/markup-compatibility/2006" xmlns:a14="http://schemas.microsoft.com/office/drawing/2010/main">
        <mc:Choice Requires="a14">
          <p:sp>
            <p:nvSpPr>
              <p:cNvPr id="8" name="Content Placeholder 5"/>
              <p:cNvSpPr txBox="1">
                <a:spLocks/>
              </p:cNvSpPr>
              <p:nvPr/>
            </p:nvSpPr>
            <p:spPr bwMode="auto">
              <a:xfrm>
                <a:off x="127030" y="928353"/>
                <a:ext cx="8889939" cy="554461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r>
                  <a:rPr lang="en-AU" sz="2000" b="1" dirty="0">
                    <a:latin typeface="Verdana"/>
                  </a:rPr>
                  <a:t>The IRR is the discount rate at which NPV = 0. See below:</a:t>
                </a:r>
              </a:p>
              <a:p>
                <a:pPr marL="1666875" lvl="5" indent="0">
                  <a:buNone/>
                </a:pPr>
                <a:r>
                  <a:rPr lang="pt-BR" sz="2000" dirty="0">
                    <a:solidFill>
                      <a:schemeClr val="tx1"/>
                    </a:solidFill>
                  </a:rPr>
                  <a:t>NPV = </a:t>
                </a:r>
                <a14:m>
                  <m:oMath xmlns:m="http://schemas.openxmlformats.org/officeDocument/2006/math">
                    <m:r>
                      <a:rPr lang="pt-BR" sz="2000" i="1">
                        <a:solidFill>
                          <a:schemeClr val="tx1"/>
                        </a:solidFill>
                        <a:latin typeface="Cambria Math"/>
                        <a:ea typeface="Cambria Math"/>
                      </a:rPr>
                      <m:t>−</m:t>
                    </m:r>
                  </m:oMath>
                </a14:m>
                <a:r>
                  <a:rPr lang="pt-BR" sz="2000" dirty="0">
                    <a:solidFill>
                      <a:schemeClr val="tx1"/>
                    </a:solidFill>
                  </a:rPr>
                  <a:t>I</a:t>
                </a:r>
                <a:r>
                  <a:rPr lang="pt-BR" sz="2000" baseline="-25000" dirty="0">
                    <a:solidFill>
                      <a:schemeClr val="tx1"/>
                    </a:solidFill>
                  </a:rPr>
                  <a:t>0</a:t>
                </a:r>
                <a:r>
                  <a:rPr lang="pt-BR" sz="2000" dirty="0">
                    <a:solidFill>
                      <a:schemeClr val="tx1"/>
                    </a:solidFill>
                  </a:rPr>
                  <a:t> + (B-C)PVF</a:t>
                </a:r>
                <a:r>
                  <a:rPr lang="pt-BR" sz="2000" baseline="-25000" dirty="0">
                    <a:solidFill>
                      <a:schemeClr val="tx1"/>
                    </a:solidFill>
                  </a:rPr>
                  <a:t>i,n</a:t>
                </a:r>
                <a:r>
                  <a:rPr lang="pt-BR" sz="2000" dirty="0">
                    <a:solidFill>
                      <a:schemeClr val="tx1"/>
                    </a:solidFill>
                  </a:rPr>
                  <a:t> + L</a:t>
                </a:r>
                <a:r>
                  <a:rPr lang="pt-BR" sz="2000" baseline="-25000" dirty="0">
                    <a:solidFill>
                      <a:schemeClr val="tx1"/>
                    </a:solidFill>
                  </a:rPr>
                  <a:t>n</a:t>
                </a:r>
                <a:r>
                  <a:rPr lang="pt-BR" sz="2000" dirty="0">
                    <a:solidFill>
                      <a:schemeClr val="tx1"/>
                    </a:solidFill>
                  </a:rPr>
                  <a:t>/(1+i)</a:t>
                </a:r>
                <a:r>
                  <a:rPr lang="pt-BR" sz="2000" baseline="30000" dirty="0">
                    <a:solidFill>
                      <a:schemeClr val="tx1"/>
                    </a:solidFill>
                  </a:rPr>
                  <a:t>n</a:t>
                </a:r>
              </a:p>
              <a:p>
                <a:pPr marL="1666875" lvl="5" indent="0">
                  <a:buNone/>
                </a:pPr>
                <a:r>
                  <a:rPr lang="pt-BR" sz="2000" dirty="0">
                    <a:solidFill>
                      <a:schemeClr val="tx1"/>
                    </a:solidFill>
                  </a:rPr>
                  <a:t>		i is </a:t>
                </a:r>
                <a:r>
                  <a:rPr lang="pt-BR" sz="2000" dirty="0" err="1">
                    <a:solidFill>
                      <a:schemeClr val="tx1"/>
                    </a:solidFill>
                  </a:rPr>
                  <a:t>the</a:t>
                </a:r>
                <a:r>
                  <a:rPr lang="pt-BR" sz="2000" dirty="0">
                    <a:solidFill>
                      <a:schemeClr val="tx1"/>
                    </a:solidFill>
                  </a:rPr>
                  <a:t> </a:t>
                </a:r>
                <a:r>
                  <a:rPr lang="pt-BR" sz="2000" dirty="0" err="1">
                    <a:solidFill>
                      <a:schemeClr val="tx1"/>
                    </a:solidFill>
                  </a:rPr>
                  <a:t>interest</a:t>
                </a:r>
                <a:r>
                  <a:rPr lang="pt-BR" sz="2000" dirty="0">
                    <a:solidFill>
                      <a:schemeClr val="tx1"/>
                    </a:solidFill>
                  </a:rPr>
                  <a:t>/</a:t>
                </a:r>
                <a:r>
                  <a:rPr lang="pt-BR" sz="2000" dirty="0" err="1">
                    <a:solidFill>
                      <a:schemeClr val="tx1"/>
                    </a:solidFill>
                  </a:rPr>
                  <a:t>discount</a:t>
                </a:r>
                <a:r>
                  <a:rPr lang="pt-BR" sz="2000" dirty="0">
                    <a:solidFill>
                      <a:schemeClr val="tx1"/>
                    </a:solidFill>
                  </a:rPr>
                  <a:t> rate</a:t>
                </a:r>
                <a:endParaRPr lang="pt-BR" sz="2000" baseline="30000" dirty="0"/>
              </a:p>
              <a:p>
                <a:pPr marL="614363" lvl="2" indent="0">
                  <a:buNone/>
                </a:pPr>
                <a:r>
                  <a:rPr lang="pt-BR" sz="2000" i="1" dirty="0">
                    <a:solidFill>
                      <a:schemeClr val="accent2"/>
                    </a:solidFill>
                  </a:rPr>
                  <a:t>**When NPV=0, I</a:t>
                </a:r>
                <a:r>
                  <a:rPr lang="pt-BR" sz="2000" i="1" baseline="-25000" dirty="0">
                    <a:solidFill>
                      <a:schemeClr val="accent2"/>
                    </a:solidFill>
                  </a:rPr>
                  <a:t>0 </a:t>
                </a:r>
                <a:r>
                  <a:rPr lang="pt-BR" sz="2000" i="1" dirty="0">
                    <a:solidFill>
                      <a:schemeClr val="accent2"/>
                    </a:solidFill>
                  </a:rPr>
                  <a:t>= (B-C)PVF</a:t>
                </a:r>
                <a:r>
                  <a:rPr lang="pt-BR" sz="2000" i="1" baseline="-25000" dirty="0">
                    <a:solidFill>
                      <a:schemeClr val="accent2"/>
                    </a:solidFill>
                  </a:rPr>
                  <a:t>i,n</a:t>
                </a:r>
                <a:r>
                  <a:rPr lang="pt-BR" sz="2000" i="1" dirty="0">
                    <a:solidFill>
                      <a:schemeClr val="accent2"/>
                    </a:solidFill>
                  </a:rPr>
                  <a:t> + L</a:t>
                </a:r>
                <a:r>
                  <a:rPr lang="pt-BR" sz="2000" i="1" baseline="-25000" dirty="0">
                    <a:solidFill>
                      <a:schemeClr val="accent2"/>
                    </a:solidFill>
                  </a:rPr>
                  <a:t>n</a:t>
                </a:r>
                <a:r>
                  <a:rPr lang="pt-BR" sz="2000" i="1" dirty="0">
                    <a:solidFill>
                      <a:schemeClr val="accent2"/>
                    </a:solidFill>
                  </a:rPr>
                  <a:t>/(1+i)</a:t>
                </a:r>
                <a:r>
                  <a:rPr lang="pt-BR" sz="2000" i="1" baseline="30000" dirty="0">
                    <a:solidFill>
                      <a:schemeClr val="accent2"/>
                    </a:solidFill>
                  </a:rPr>
                  <a:t>n</a:t>
                </a:r>
                <a:r>
                  <a:rPr lang="pt-BR" sz="2000" i="1" dirty="0">
                    <a:solidFill>
                      <a:schemeClr val="accent2"/>
                    </a:solidFill>
                  </a:rPr>
                  <a:t>, now i becomes the IRR</a:t>
                </a:r>
              </a:p>
              <a:p>
                <a:r>
                  <a:rPr lang="en-AU" sz="2000" dirty="0">
                    <a:solidFill>
                      <a:schemeClr val="accent6"/>
                    </a:solidFill>
                    <a:latin typeface="Verdana"/>
                  </a:rPr>
                  <a:t>When the IRR exceeds a predetermined rate then the project is considered economically desirable (</a:t>
                </a:r>
                <a:r>
                  <a:rPr lang="en-AU" sz="2000" b="1" dirty="0">
                    <a:solidFill>
                      <a:schemeClr val="accent6"/>
                    </a:solidFill>
                    <a:latin typeface="Verdana"/>
                  </a:rPr>
                  <a:t>our common sense on interest rate is that bigger </a:t>
                </a:r>
                <a:r>
                  <a:rPr lang="en-AU" sz="2000" b="1">
                    <a:solidFill>
                      <a:schemeClr val="accent6"/>
                    </a:solidFill>
                    <a:latin typeface="Verdana"/>
                  </a:rPr>
                  <a:t>the better).</a:t>
                </a:r>
                <a:endParaRPr lang="en-AU" sz="2000" b="1" dirty="0">
                  <a:solidFill>
                    <a:schemeClr val="accent6"/>
                  </a:solidFill>
                  <a:latin typeface="Verdana"/>
                </a:endParaRPr>
              </a:p>
              <a:p>
                <a:r>
                  <a:rPr lang="en-AU" sz="2000" dirty="0">
                    <a:latin typeface="Verdana"/>
                  </a:rPr>
                  <a:t>Compared with NPV, IRR can be misleading!! See the case on Pg35</a:t>
                </a:r>
                <a:r>
                  <a:rPr lang="en-US" sz="2000" dirty="0">
                    <a:latin typeface="Verdana"/>
                  </a:rPr>
                  <a:t> which indicates</a:t>
                </a:r>
                <a:r>
                  <a:rPr lang="en-AU" sz="2000" dirty="0">
                    <a:latin typeface="Verdana"/>
                  </a:rPr>
                  <a:t> </a:t>
                </a:r>
                <a:r>
                  <a:rPr lang="en-US" sz="2000" dirty="0">
                    <a:latin typeface="Verdana"/>
                  </a:rPr>
                  <a:t>“</a:t>
                </a:r>
                <a:r>
                  <a:rPr lang="en-AU" sz="2000" dirty="0">
                    <a:latin typeface="Verdana"/>
                  </a:rPr>
                  <a:t>the bigger IRR the </a:t>
                </a:r>
                <a:r>
                  <a:rPr lang="en-US" altLang="zh-CN" sz="2000" dirty="0">
                    <a:latin typeface="Verdana"/>
                  </a:rPr>
                  <a:t>smaller</a:t>
                </a:r>
                <a:r>
                  <a:rPr lang="en-AU" sz="2000" dirty="0">
                    <a:latin typeface="Verdana"/>
                  </a:rPr>
                  <a:t> NPV”</a:t>
                </a:r>
                <a:r>
                  <a:rPr lang="en-US" sz="2000" dirty="0">
                    <a:latin typeface="Verdana"/>
                  </a:rPr>
                  <a:t>. H</a:t>
                </a:r>
                <a:r>
                  <a:rPr lang="en-US" altLang="zh-CN" sz="2000" dirty="0">
                    <a:latin typeface="Verdana"/>
                  </a:rPr>
                  <a:t>owever, the company normally pursues a larger IRR!!</a:t>
                </a:r>
              </a:p>
              <a:p>
                <a:r>
                  <a:rPr lang="en-AU" sz="2000" dirty="0">
                    <a:latin typeface="Verdana"/>
                  </a:rPr>
                  <a:t>When comparing projects with significantly different capital investment requirements, IRR could be misleading. So, NPV is more reliable!!</a:t>
                </a:r>
              </a:p>
            </p:txBody>
          </p:sp>
        </mc:Choice>
        <mc:Fallback xmlns="">
          <p:sp>
            <p:nvSpPr>
              <p:cNvPr id="8" name="Content Placeholder 5"/>
              <p:cNvSpPr txBox="1">
                <a:spLocks noRot="1" noChangeAspect="1" noMove="1" noResize="1" noEditPoints="1" noAdjustHandles="1" noChangeArrowheads="1" noChangeShapeType="1" noTextEdit="1"/>
              </p:cNvSpPr>
              <p:nvPr/>
            </p:nvSpPr>
            <p:spPr bwMode="auto">
              <a:xfrm>
                <a:off x="127030" y="928353"/>
                <a:ext cx="8889939" cy="5544616"/>
              </a:xfrm>
              <a:prstGeom prst="rect">
                <a:avLst/>
              </a:prstGeom>
              <a:blipFill>
                <a:blip r:embed="rId3"/>
                <a:stretch>
                  <a:fillRect l="-713" t="-4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40748540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44</a:t>
            </a:fld>
            <a:endParaRPr lang="en-AU">
              <a:solidFill>
                <a:srgbClr val="FFFFFF"/>
              </a:solidFill>
            </a:endParaRPr>
          </a:p>
        </p:txBody>
      </p:sp>
      <p:sp>
        <p:nvSpPr>
          <p:cNvPr id="3" name="Rectangle 2"/>
          <p:cNvSpPr/>
          <p:nvPr/>
        </p:nvSpPr>
        <p:spPr>
          <a:xfrm>
            <a:off x="299471" y="404664"/>
            <a:ext cx="8261102" cy="3170099"/>
          </a:xfrm>
          <a:prstGeom prst="rect">
            <a:avLst/>
          </a:prstGeom>
        </p:spPr>
        <p:txBody>
          <a:bodyPr wrap="square">
            <a:spAutoFit/>
          </a:bodyPr>
          <a:lstStyle/>
          <a:p>
            <a:pPr marL="180975" indent="-180975" algn="l" eaLnBrk="0" fontAlgn="base" hangingPunct="0">
              <a:spcBef>
                <a:spcPct val="50000"/>
              </a:spcBef>
              <a:buClr>
                <a:srgbClr val="887E6E"/>
              </a:buClr>
              <a:buChar char="•"/>
            </a:pPr>
            <a:r>
              <a:rPr lang="en-AU" sz="2000" dirty="0">
                <a:solidFill>
                  <a:schemeClr val="tx1"/>
                </a:solidFill>
                <a:latin typeface="Verdana"/>
                <a:cs typeface="+mn-cs"/>
              </a:rPr>
              <a:t>Other than this, if a project has multiple cash inflows and outflows in the future, there will be multiple Discount Rates (therefore at least two IRRs).</a:t>
            </a:r>
          </a:p>
          <a:p>
            <a:pPr marL="180975" indent="-180975" algn="l" eaLnBrk="0" fontAlgn="base" hangingPunct="0">
              <a:spcBef>
                <a:spcPct val="50000"/>
              </a:spcBef>
              <a:buClr>
                <a:srgbClr val="887E6E"/>
              </a:buClr>
              <a:buChar char="•"/>
            </a:pPr>
            <a:r>
              <a:rPr lang="en-AU" sz="2000" dirty="0">
                <a:solidFill>
                  <a:schemeClr val="tx1"/>
                </a:solidFill>
                <a:latin typeface="Verdana"/>
                <a:cs typeface="+mn-cs"/>
              </a:rPr>
              <a:t>For example, an investment option </a:t>
            </a:r>
            <a:r>
              <a:rPr lang="en-AU" altLang="zh-CN" sz="2000" dirty="0">
                <a:solidFill>
                  <a:schemeClr val="tx1"/>
                </a:solidFill>
                <a:latin typeface="Verdana"/>
              </a:rPr>
              <a:t>I</a:t>
            </a:r>
            <a:r>
              <a:rPr lang="en-US" altLang="zh-CN" sz="1400" baseline="-25000" dirty="0">
                <a:solidFill>
                  <a:schemeClr val="tx1"/>
                </a:solidFill>
                <a:latin typeface="Verdana"/>
              </a:rPr>
              <a:t>0</a:t>
            </a:r>
            <a:r>
              <a:rPr lang="pt-BR" sz="2000" dirty="0">
                <a:solidFill>
                  <a:schemeClr val="tx1"/>
                </a:solidFill>
                <a:latin typeface="Verdana"/>
                <a:cs typeface="+mn-cs"/>
              </a:rPr>
              <a:t>=</a:t>
            </a:r>
            <a:r>
              <a:rPr lang="en-US" altLang="zh-CN" sz="2000" dirty="0">
                <a:solidFill>
                  <a:schemeClr val="tx1"/>
                </a:solidFill>
                <a:latin typeface="Verdana"/>
                <a:cs typeface="+mn-cs"/>
              </a:rPr>
              <a:t>100</a:t>
            </a:r>
            <a:r>
              <a:rPr lang="zh-CN" altLang="en-US" sz="2000" dirty="0">
                <a:solidFill>
                  <a:schemeClr val="tx1"/>
                </a:solidFill>
                <a:latin typeface="Verdana"/>
                <a:cs typeface="+mn-cs"/>
              </a:rPr>
              <a:t>，</a:t>
            </a:r>
            <a:r>
              <a:rPr lang="en-US" altLang="zh-CN" sz="2000" dirty="0">
                <a:solidFill>
                  <a:schemeClr val="tx1"/>
                </a:solidFill>
                <a:latin typeface="Verdana"/>
                <a:cs typeface="+mn-cs"/>
              </a:rPr>
              <a:t>1st year cash inflow =200</a:t>
            </a:r>
            <a:r>
              <a:rPr lang="zh-CN" altLang="en-US" sz="2000" dirty="0">
                <a:solidFill>
                  <a:schemeClr val="tx1"/>
                </a:solidFill>
                <a:latin typeface="Verdana"/>
                <a:cs typeface="+mn-cs"/>
              </a:rPr>
              <a:t>，</a:t>
            </a:r>
            <a:r>
              <a:rPr lang="en-US" altLang="zh-CN" sz="2000" dirty="0">
                <a:solidFill>
                  <a:schemeClr val="tx1"/>
                </a:solidFill>
                <a:latin typeface="Verdana"/>
                <a:cs typeface="+mn-cs"/>
              </a:rPr>
              <a:t>3rd year cash outflow = 100, I = 10%</a:t>
            </a:r>
          </a:p>
          <a:p>
            <a:pPr marL="180975" indent="-180975" algn="l" eaLnBrk="0" fontAlgn="base" hangingPunct="0">
              <a:spcBef>
                <a:spcPct val="50000"/>
              </a:spcBef>
              <a:buClr>
                <a:srgbClr val="887E6E"/>
              </a:buClr>
              <a:buChar char="•"/>
            </a:pPr>
            <a:r>
              <a:rPr lang="en-US" altLang="zh-CN" sz="2000" dirty="0">
                <a:solidFill>
                  <a:schemeClr val="tx1"/>
                </a:solidFill>
                <a:latin typeface="Verdana"/>
                <a:cs typeface="+mn-cs"/>
              </a:rPr>
              <a:t>So given NPV = </a:t>
            </a:r>
            <a:r>
              <a:rPr lang="en-US" altLang="zh-CN" sz="2000" dirty="0">
                <a:solidFill>
                  <a:schemeClr val="tx1"/>
                </a:solidFill>
                <a:latin typeface="Verdana"/>
              </a:rPr>
              <a:t>NPV</a:t>
            </a:r>
            <a:r>
              <a:rPr lang="en-US" altLang="zh-CN" sz="2000" baseline="-25000" dirty="0">
                <a:solidFill>
                  <a:schemeClr val="tx1"/>
                </a:solidFill>
                <a:latin typeface="Verdana"/>
              </a:rPr>
              <a:t>1</a:t>
            </a:r>
            <a:r>
              <a:rPr lang="en-US" altLang="zh-CN" sz="2000" dirty="0">
                <a:solidFill>
                  <a:schemeClr val="tx1"/>
                </a:solidFill>
                <a:latin typeface="Verdana"/>
              </a:rPr>
              <a:t> + NPV</a:t>
            </a:r>
            <a:r>
              <a:rPr lang="en-US" altLang="zh-CN" sz="2000" baseline="-25000" dirty="0">
                <a:solidFill>
                  <a:schemeClr val="tx1"/>
                </a:solidFill>
                <a:latin typeface="Verdana"/>
              </a:rPr>
              <a:t>2</a:t>
            </a:r>
            <a:r>
              <a:rPr lang="en-US" altLang="zh-CN" sz="2000" dirty="0">
                <a:solidFill>
                  <a:schemeClr val="tx1"/>
                </a:solidFill>
                <a:latin typeface="Verdana"/>
              </a:rPr>
              <a:t> + NPV</a:t>
            </a:r>
            <a:r>
              <a:rPr lang="en-US" altLang="zh-CN" sz="2000" baseline="-25000" dirty="0">
                <a:solidFill>
                  <a:schemeClr val="tx1"/>
                </a:solidFill>
                <a:latin typeface="Verdana"/>
              </a:rPr>
              <a:t>3</a:t>
            </a:r>
            <a:r>
              <a:rPr lang="en-US" altLang="zh-CN" sz="2000" dirty="0">
                <a:solidFill>
                  <a:schemeClr val="tx1"/>
                </a:solidFill>
                <a:latin typeface="Verdana"/>
                <a:cs typeface="+mn-cs"/>
              </a:rPr>
              <a:t> = -100 + 200/(1+IRR) +(-100)/(1+IRR)^2 = 0 this function becomes a Quadratic equation with one unknown factor (see below), IRR will have 3 values. So NPV is more reliable!!</a:t>
            </a:r>
          </a:p>
        </p:txBody>
      </p:sp>
      <p:pic>
        <p:nvPicPr>
          <p:cNvPr id="9" name="Picture 8"/>
          <p:cNvPicPr>
            <a:picLocks noChangeAspect="1"/>
          </p:cNvPicPr>
          <p:nvPr/>
        </p:nvPicPr>
        <p:blipFill>
          <a:blip r:embed="rId3"/>
          <a:stretch>
            <a:fillRect/>
          </a:stretch>
        </p:blipFill>
        <p:spPr>
          <a:xfrm>
            <a:off x="2267744" y="3637698"/>
            <a:ext cx="5006352" cy="3220302"/>
          </a:xfrm>
          <a:prstGeom prst="rect">
            <a:avLst/>
          </a:prstGeom>
        </p:spPr>
      </p:pic>
    </p:spTree>
    <p:extLst>
      <p:ext uri="{BB962C8B-B14F-4D97-AF65-F5344CB8AC3E}">
        <p14:creationId xmlns:p14="http://schemas.microsoft.com/office/powerpoint/2010/main" val="42452795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45</a:t>
            </a:fld>
            <a:endParaRPr lang="en-AU">
              <a:solidFill>
                <a:srgbClr val="FFFFFF"/>
              </a:solidFill>
            </a:endParaRPr>
          </a:p>
        </p:txBody>
      </p:sp>
      <p:sp>
        <p:nvSpPr>
          <p:cNvPr id="8" name="Content Placeholder 5"/>
          <p:cNvSpPr txBox="1">
            <a:spLocks/>
          </p:cNvSpPr>
          <p:nvPr/>
        </p:nvSpPr>
        <p:spPr bwMode="auto">
          <a:xfrm>
            <a:off x="254061" y="865132"/>
            <a:ext cx="8640960"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marL="0" indent="0">
              <a:buFontTx/>
              <a:buNone/>
            </a:pPr>
            <a:r>
              <a:rPr lang="en-AU" sz="2400" b="1" dirty="0">
                <a:solidFill>
                  <a:srgbClr val="000000"/>
                </a:solidFill>
              </a:rPr>
              <a:t>Example</a:t>
            </a:r>
            <a:r>
              <a:rPr lang="en-AU" sz="2400" dirty="0">
                <a:solidFill>
                  <a:srgbClr val="000000"/>
                </a:solidFill>
              </a:rPr>
              <a:t> </a:t>
            </a:r>
          </a:p>
          <a:p>
            <a:pPr marL="0" indent="0">
              <a:buFontTx/>
              <a:buNone/>
            </a:pPr>
            <a:r>
              <a:rPr lang="en-AU" sz="2400" dirty="0">
                <a:solidFill>
                  <a:srgbClr val="000000"/>
                </a:solidFill>
              </a:rPr>
              <a:t>A manufacturing company has decided to evaluate the construction of the proposed new production line. </a:t>
            </a:r>
            <a:r>
              <a:rPr lang="en-AU" sz="2400" dirty="0">
                <a:solidFill>
                  <a:schemeClr val="accent6"/>
                </a:solidFill>
              </a:rPr>
              <a:t>If the IRR is less than 10%,</a:t>
            </a:r>
            <a:r>
              <a:rPr lang="en-AU" sz="2400" dirty="0">
                <a:solidFill>
                  <a:srgbClr val="000000"/>
                </a:solidFill>
              </a:rPr>
              <a:t> company may not continue with the proposed project. Based on the information below, determine if the project should be allowed to proceed?</a:t>
            </a:r>
          </a:p>
          <a:p>
            <a:pPr marL="0" indent="0">
              <a:buFontTx/>
              <a:buNone/>
            </a:pPr>
            <a:r>
              <a:rPr lang="en-AU" sz="2400" b="1" dirty="0">
                <a:solidFill>
                  <a:srgbClr val="000000"/>
                </a:solidFill>
              </a:rPr>
              <a:t> </a:t>
            </a:r>
          </a:p>
        </p:txBody>
      </p:sp>
      <p:graphicFrame>
        <p:nvGraphicFramePr>
          <p:cNvPr id="6" name="Table 5"/>
          <p:cNvGraphicFramePr>
            <a:graphicFrameLocks noGrp="1"/>
          </p:cNvGraphicFramePr>
          <p:nvPr/>
        </p:nvGraphicFramePr>
        <p:xfrm>
          <a:off x="467544" y="3623070"/>
          <a:ext cx="7992889" cy="1883876"/>
        </p:xfrm>
        <a:graphic>
          <a:graphicData uri="http://schemas.openxmlformats.org/drawingml/2006/table">
            <a:tbl>
              <a:tblPr firstRow="1" firstCol="1" lastRow="1" lastCol="1" bandRow="1" bandCol="1">
                <a:tableStyleId>{073A0DAA-6AF3-43AB-8588-CEC1D06C72B9}</a:tableStyleId>
              </a:tblPr>
              <a:tblGrid>
                <a:gridCol w="3600401">
                  <a:extLst>
                    <a:ext uri="{9D8B030D-6E8A-4147-A177-3AD203B41FA5}">
                      <a16:colId xmlns:a16="http://schemas.microsoft.com/office/drawing/2014/main" val="20000"/>
                    </a:ext>
                  </a:extLst>
                </a:gridCol>
                <a:gridCol w="4392488">
                  <a:extLst>
                    <a:ext uri="{9D8B030D-6E8A-4147-A177-3AD203B41FA5}">
                      <a16:colId xmlns:a16="http://schemas.microsoft.com/office/drawing/2014/main" val="20001"/>
                    </a:ext>
                  </a:extLst>
                </a:gridCol>
              </a:tblGrid>
              <a:tr h="318893">
                <a:tc>
                  <a:txBody>
                    <a:bodyPr/>
                    <a:lstStyle/>
                    <a:p>
                      <a:pPr algn="just">
                        <a:spcAft>
                          <a:spcPts val="0"/>
                        </a:spcAft>
                      </a:pPr>
                      <a:r>
                        <a:rPr lang="en-AU" sz="1600" dirty="0">
                          <a:effectLst/>
                        </a:rPr>
                        <a:t>Land Purchase</a:t>
                      </a:r>
                      <a:endParaRPr lang="en-AU" sz="1600" dirty="0">
                        <a:effectLst/>
                        <a:latin typeface="Arial"/>
                        <a:ea typeface="Times New Roman"/>
                      </a:endParaRPr>
                    </a:p>
                  </a:txBody>
                  <a:tcPr marL="68580" marR="68580" marT="0" marB="0"/>
                </a:tc>
                <a:tc>
                  <a:txBody>
                    <a:bodyPr/>
                    <a:lstStyle/>
                    <a:p>
                      <a:pPr algn="just">
                        <a:spcAft>
                          <a:spcPts val="0"/>
                        </a:spcAft>
                      </a:pPr>
                      <a:r>
                        <a:rPr lang="en-AU" sz="1600">
                          <a:effectLst/>
                        </a:rPr>
                        <a:t>$2,500,000</a:t>
                      </a:r>
                      <a:endParaRPr lang="en-AU" sz="1600">
                        <a:effectLst/>
                        <a:latin typeface="Arial"/>
                        <a:ea typeface="Times New Roman"/>
                      </a:endParaRPr>
                    </a:p>
                  </a:txBody>
                  <a:tcPr marL="68580" marR="68580" marT="0" marB="0"/>
                </a:tc>
                <a:extLst>
                  <a:ext uri="{0D108BD9-81ED-4DB2-BD59-A6C34878D82A}">
                    <a16:rowId xmlns:a16="http://schemas.microsoft.com/office/drawing/2014/main" val="10000"/>
                  </a:ext>
                </a:extLst>
              </a:tr>
              <a:tr h="318893">
                <a:tc>
                  <a:txBody>
                    <a:bodyPr/>
                    <a:lstStyle/>
                    <a:p>
                      <a:pPr algn="just">
                        <a:spcAft>
                          <a:spcPts val="0"/>
                        </a:spcAft>
                      </a:pPr>
                      <a:r>
                        <a:rPr lang="en-AU" sz="1600" dirty="0">
                          <a:effectLst/>
                        </a:rPr>
                        <a:t>Construction</a:t>
                      </a:r>
                      <a:endParaRPr lang="en-AU" sz="1600" dirty="0">
                        <a:effectLst/>
                        <a:latin typeface="Arial"/>
                        <a:ea typeface="Times New Roman"/>
                      </a:endParaRPr>
                    </a:p>
                  </a:txBody>
                  <a:tcPr marL="68580" marR="68580" marT="0" marB="0"/>
                </a:tc>
                <a:tc>
                  <a:txBody>
                    <a:bodyPr/>
                    <a:lstStyle/>
                    <a:p>
                      <a:pPr algn="just">
                        <a:spcAft>
                          <a:spcPts val="0"/>
                        </a:spcAft>
                      </a:pPr>
                      <a:r>
                        <a:rPr lang="en-AU" sz="1600" dirty="0">
                          <a:effectLst/>
                        </a:rPr>
                        <a:t>$7,500,000</a:t>
                      </a:r>
                      <a:endParaRPr lang="en-AU" sz="1600" dirty="0">
                        <a:effectLst/>
                        <a:latin typeface="Arial"/>
                        <a:ea typeface="Times New Roman"/>
                      </a:endParaRPr>
                    </a:p>
                  </a:txBody>
                  <a:tcPr marL="68580" marR="68580" marT="0" marB="0"/>
                </a:tc>
                <a:extLst>
                  <a:ext uri="{0D108BD9-81ED-4DB2-BD59-A6C34878D82A}">
                    <a16:rowId xmlns:a16="http://schemas.microsoft.com/office/drawing/2014/main" val="10001"/>
                  </a:ext>
                </a:extLst>
              </a:tr>
              <a:tr h="318893">
                <a:tc>
                  <a:txBody>
                    <a:bodyPr/>
                    <a:lstStyle/>
                    <a:p>
                      <a:pPr algn="just">
                        <a:spcAft>
                          <a:spcPts val="0"/>
                        </a:spcAft>
                      </a:pPr>
                      <a:r>
                        <a:rPr lang="en-AU" sz="1600" dirty="0">
                          <a:effectLst/>
                        </a:rPr>
                        <a:t>Operational Costs per annum</a:t>
                      </a:r>
                      <a:endParaRPr lang="en-AU" sz="1600" dirty="0">
                        <a:effectLst/>
                        <a:latin typeface="Arial"/>
                        <a:ea typeface="Times New Roman"/>
                      </a:endParaRPr>
                    </a:p>
                  </a:txBody>
                  <a:tcPr marL="68580" marR="68580" marT="0" marB="0"/>
                </a:tc>
                <a:tc>
                  <a:txBody>
                    <a:bodyPr/>
                    <a:lstStyle/>
                    <a:p>
                      <a:pPr algn="just">
                        <a:spcAft>
                          <a:spcPts val="0"/>
                        </a:spcAft>
                      </a:pPr>
                      <a:r>
                        <a:rPr lang="en-AU" sz="1600" dirty="0">
                          <a:effectLst/>
                        </a:rPr>
                        <a:t>$250,000</a:t>
                      </a:r>
                      <a:endParaRPr lang="en-AU" sz="1600" dirty="0">
                        <a:effectLst/>
                        <a:latin typeface="Arial"/>
                        <a:ea typeface="Times New Roman"/>
                      </a:endParaRPr>
                    </a:p>
                  </a:txBody>
                  <a:tcPr marL="68580" marR="68580" marT="0" marB="0"/>
                </a:tc>
                <a:extLst>
                  <a:ext uri="{0D108BD9-81ED-4DB2-BD59-A6C34878D82A}">
                    <a16:rowId xmlns:a16="http://schemas.microsoft.com/office/drawing/2014/main" val="10002"/>
                  </a:ext>
                </a:extLst>
              </a:tr>
              <a:tr h="289411">
                <a:tc>
                  <a:txBody>
                    <a:bodyPr/>
                    <a:lstStyle/>
                    <a:p>
                      <a:pPr algn="just">
                        <a:spcAft>
                          <a:spcPts val="0"/>
                        </a:spcAft>
                      </a:pPr>
                      <a:r>
                        <a:rPr lang="en-AU" sz="1600" dirty="0">
                          <a:effectLst/>
                        </a:rPr>
                        <a:t>Net benefits per annum</a:t>
                      </a:r>
                      <a:endParaRPr lang="en-AU" sz="1600" dirty="0">
                        <a:effectLst/>
                        <a:latin typeface="Arial"/>
                        <a:ea typeface="Times New Roman"/>
                      </a:endParaRPr>
                    </a:p>
                  </a:txBody>
                  <a:tcPr marL="68580" marR="68580" marT="0" marB="0"/>
                </a:tc>
                <a:tc>
                  <a:txBody>
                    <a:bodyPr/>
                    <a:lstStyle/>
                    <a:p>
                      <a:pPr algn="just">
                        <a:spcAft>
                          <a:spcPts val="0"/>
                        </a:spcAft>
                      </a:pPr>
                      <a:r>
                        <a:rPr lang="en-AU" sz="1600" dirty="0">
                          <a:effectLst/>
                        </a:rPr>
                        <a:t>$1,000,000</a:t>
                      </a:r>
                      <a:endParaRPr lang="en-AU" sz="1600" dirty="0">
                        <a:effectLst/>
                        <a:latin typeface="Arial"/>
                        <a:ea typeface="Times New Roman"/>
                      </a:endParaRPr>
                    </a:p>
                  </a:txBody>
                  <a:tcPr marL="68580" marR="68580" marT="0" marB="0"/>
                </a:tc>
                <a:extLst>
                  <a:ext uri="{0D108BD9-81ED-4DB2-BD59-A6C34878D82A}">
                    <a16:rowId xmlns:a16="http://schemas.microsoft.com/office/drawing/2014/main" val="10003"/>
                  </a:ext>
                </a:extLst>
              </a:tr>
              <a:tr h="318893">
                <a:tc>
                  <a:txBody>
                    <a:bodyPr/>
                    <a:lstStyle/>
                    <a:p>
                      <a:pPr algn="just">
                        <a:spcAft>
                          <a:spcPts val="0"/>
                        </a:spcAft>
                      </a:pPr>
                      <a:r>
                        <a:rPr lang="en-AU" sz="1600">
                          <a:effectLst/>
                        </a:rPr>
                        <a:t>Service Life</a:t>
                      </a:r>
                      <a:endParaRPr lang="en-AU" sz="1600">
                        <a:effectLst/>
                        <a:latin typeface="Arial"/>
                        <a:ea typeface="Times New Roman"/>
                      </a:endParaRPr>
                    </a:p>
                  </a:txBody>
                  <a:tcPr marL="68580" marR="68580" marT="0" marB="0"/>
                </a:tc>
                <a:tc>
                  <a:txBody>
                    <a:bodyPr/>
                    <a:lstStyle/>
                    <a:p>
                      <a:pPr algn="just">
                        <a:spcAft>
                          <a:spcPts val="0"/>
                        </a:spcAft>
                      </a:pPr>
                      <a:r>
                        <a:rPr lang="en-AU" sz="1600" dirty="0">
                          <a:effectLst/>
                        </a:rPr>
                        <a:t>20 years</a:t>
                      </a:r>
                      <a:endParaRPr lang="en-AU" sz="1600" dirty="0">
                        <a:effectLst/>
                        <a:latin typeface="Arial"/>
                        <a:ea typeface="Times New Roman"/>
                      </a:endParaRPr>
                    </a:p>
                  </a:txBody>
                  <a:tcPr marL="68580" marR="68580" marT="0" marB="0"/>
                </a:tc>
                <a:extLst>
                  <a:ext uri="{0D108BD9-81ED-4DB2-BD59-A6C34878D82A}">
                    <a16:rowId xmlns:a16="http://schemas.microsoft.com/office/drawing/2014/main" val="10004"/>
                  </a:ext>
                </a:extLst>
              </a:tr>
              <a:tr h="318893">
                <a:tc>
                  <a:txBody>
                    <a:bodyPr/>
                    <a:lstStyle/>
                    <a:p>
                      <a:pPr algn="just">
                        <a:spcAft>
                          <a:spcPts val="0"/>
                        </a:spcAft>
                      </a:pPr>
                      <a:r>
                        <a:rPr lang="en-AU" sz="1600" dirty="0">
                          <a:effectLst/>
                        </a:rPr>
                        <a:t>Residual Value</a:t>
                      </a:r>
                      <a:endParaRPr lang="en-AU" sz="1600" dirty="0">
                        <a:effectLst/>
                        <a:latin typeface="Arial"/>
                        <a:ea typeface="Times New Roman"/>
                      </a:endParaRPr>
                    </a:p>
                  </a:txBody>
                  <a:tcPr marL="68580" marR="68580" marT="0" marB="0"/>
                </a:tc>
                <a:tc>
                  <a:txBody>
                    <a:bodyPr/>
                    <a:lstStyle/>
                    <a:p>
                      <a:pPr algn="just">
                        <a:spcAft>
                          <a:spcPts val="0"/>
                        </a:spcAft>
                      </a:pPr>
                      <a:r>
                        <a:rPr lang="en-AU" sz="1600" dirty="0">
                          <a:effectLst/>
                        </a:rPr>
                        <a:t>$2,000,000</a:t>
                      </a:r>
                      <a:endParaRPr lang="en-AU" sz="1600" dirty="0">
                        <a:effectLst/>
                        <a:latin typeface="Arial"/>
                        <a:ea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378536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46</a:t>
            </a:fld>
            <a:endParaRPr lang="en-AU">
              <a:solidFill>
                <a:srgbClr val="FFFFFF"/>
              </a:solidFill>
            </a:endParaRPr>
          </a:p>
        </p:txBody>
      </p:sp>
      <p:sp>
        <p:nvSpPr>
          <p:cNvPr id="8" name="Content Placeholder 5"/>
          <p:cNvSpPr txBox="1">
            <a:spLocks/>
          </p:cNvSpPr>
          <p:nvPr/>
        </p:nvSpPr>
        <p:spPr bwMode="auto">
          <a:xfrm>
            <a:off x="254061" y="865132"/>
            <a:ext cx="8640960"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marL="0" indent="0">
              <a:buFontTx/>
              <a:buNone/>
            </a:pPr>
            <a:r>
              <a:rPr lang="en-AU" sz="2400" b="1" dirty="0">
                <a:solidFill>
                  <a:srgbClr val="000000"/>
                </a:solidFill>
              </a:rPr>
              <a:t>Solution</a:t>
            </a:r>
          </a:p>
          <a:p>
            <a:pPr marL="0" indent="0">
              <a:buNone/>
            </a:pPr>
            <a:endParaRPr lang="en-AU" sz="2000" dirty="0">
              <a:solidFill>
                <a:srgbClr val="000000"/>
              </a:solidFill>
            </a:endParaRPr>
          </a:p>
        </p:txBody>
      </p:sp>
    </p:spTree>
    <p:extLst>
      <p:ext uri="{BB962C8B-B14F-4D97-AF65-F5344CB8AC3E}">
        <p14:creationId xmlns:p14="http://schemas.microsoft.com/office/powerpoint/2010/main" val="3730976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94606" y="1340768"/>
            <a:ext cx="8568952" cy="3096343"/>
          </a:xfrm>
        </p:spPr>
        <p:txBody>
          <a:bodyPr/>
          <a:lstStyle/>
          <a:p>
            <a:r>
              <a:rPr lang="en-AU" sz="2400" dirty="0"/>
              <a:t>Sensitivity analysis examines each project risk on its own merit. It is an analysis process to determine which risks could affect the project the most.</a:t>
            </a:r>
          </a:p>
          <a:p>
            <a:endParaRPr lang="en-AU" sz="2400" dirty="0"/>
          </a:p>
          <a:p>
            <a:r>
              <a:rPr lang="en-AU" sz="2400" dirty="0"/>
              <a:t>All other risks in the project are set at a baseline value. The individual risk is then examined to see how it may affect the success of the project.</a:t>
            </a:r>
          </a:p>
          <a:p>
            <a:endParaRPr lang="en-AU" sz="2400" dirty="0"/>
          </a:p>
          <a:p>
            <a:r>
              <a:rPr lang="en-AU" sz="2400" dirty="0"/>
              <a:t>The goal is to determine which individual risks have the greatest impact on the project’s success and then escalate the risk management processes on these risk events.</a:t>
            </a:r>
          </a:p>
        </p:txBody>
      </p:sp>
      <p:sp>
        <p:nvSpPr>
          <p:cNvPr id="4" name="Footer Placeholder 3"/>
          <p:cNvSpPr>
            <a:spLocks noGrp="1"/>
          </p:cNvSpPr>
          <p:nvPr>
            <p:ph type="ftr" sz="quarter" idx="11"/>
          </p:nvPr>
        </p:nvSpPr>
        <p:spPr/>
        <p:txBody>
          <a:bodyPr/>
          <a:lstStyle/>
          <a:p>
            <a:pPr>
              <a:defRPr/>
            </a:pPr>
            <a:r>
              <a:rPr lang="en-AU" dirty="0">
                <a:solidFill>
                  <a:srgbClr val="FFFFFF"/>
                </a:solidFill>
              </a:rPr>
              <a:t>School of Engineering</a:t>
            </a:r>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5</a:t>
            </a:fld>
            <a:endParaRPr lang="en-AU">
              <a:solidFill>
                <a:srgbClr val="FFFFFF"/>
              </a:solidFill>
            </a:endParaRPr>
          </a:p>
        </p:txBody>
      </p:sp>
      <p:sp>
        <p:nvSpPr>
          <p:cNvPr id="8" name="Title 1">
            <a:extLst>
              <a:ext uri="{FF2B5EF4-FFF2-40B4-BE49-F238E27FC236}">
                <a16:creationId xmlns:a16="http://schemas.microsoft.com/office/drawing/2014/main" id="{ACE3ABF6-822C-4230-AD57-84F0ACA0BF6C}"/>
              </a:ext>
            </a:extLst>
          </p:cNvPr>
          <p:cNvSpPr txBox="1">
            <a:spLocks/>
          </p:cNvSpPr>
          <p:nvPr/>
        </p:nvSpPr>
        <p:spPr bwMode="auto">
          <a:xfrm>
            <a:off x="251520" y="188640"/>
            <a:ext cx="8640960" cy="63408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500">
                <a:solidFill>
                  <a:srgbClr val="EE3224"/>
                </a:solidFill>
                <a:latin typeface="+mj-lt"/>
                <a:ea typeface="+mj-ea"/>
                <a:cs typeface="+mj-cs"/>
              </a:defRPr>
            </a:lvl1pPr>
            <a:lvl2pPr algn="l" rtl="0" eaLnBrk="0" fontAlgn="base" hangingPunct="0">
              <a:spcBef>
                <a:spcPct val="0"/>
              </a:spcBef>
              <a:spcAft>
                <a:spcPct val="0"/>
              </a:spcAft>
              <a:defRPr sz="2500">
                <a:solidFill>
                  <a:srgbClr val="EE3224"/>
                </a:solidFill>
                <a:latin typeface="Arial" charset="0"/>
                <a:cs typeface="Arial" charset="0"/>
              </a:defRPr>
            </a:lvl2pPr>
            <a:lvl3pPr algn="l" rtl="0" eaLnBrk="0" fontAlgn="base" hangingPunct="0">
              <a:spcBef>
                <a:spcPct val="0"/>
              </a:spcBef>
              <a:spcAft>
                <a:spcPct val="0"/>
              </a:spcAft>
              <a:defRPr sz="2500">
                <a:solidFill>
                  <a:srgbClr val="EE3224"/>
                </a:solidFill>
                <a:latin typeface="Arial" charset="0"/>
                <a:cs typeface="Arial" charset="0"/>
              </a:defRPr>
            </a:lvl3pPr>
            <a:lvl4pPr algn="l" rtl="0" eaLnBrk="0" fontAlgn="base" hangingPunct="0">
              <a:spcBef>
                <a:spcPct val="0"/>
              </a:spcBef>
              <a:spcAft>
                <a:spcPct val="0"/>
              </a:spcAft>
              <a:defRPr sz="2500">
                <a:solidFill>
                  <a:srgbClr val="EE3224"/>
                </a:solidFill>
                <a:latin typeface="Arial" charset="0"/>
                <a:cs typeface="Arial" charset="0"/>
              </a:defRPr>
            </a:lvl4pPr>
            <a:lvl5pPr algn="l" rtl="0" eaLnBrk="0" fontAlgn="base" hangingPunct="0">
              <a:spcBef>
                <a:spcPct val="0"/>
              </a:spcBef>
              <a:spcAft>
                <a:spcPct val="0"/>
              </a:spcAft>
              <a:defRPr sz="2500">
                <a:solidFill>
                  <a:srgbClr val="EE3224"/>
                </a:solidFill>
                <a:latin typeface="Arial"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a:lstStyle>
          <a:p>
            <a:pPr algn="ctr"/>
            <a:r>
              <a:rPr lang="en-AU" sz="3200" kern="0">
                <a:solidFill>
                  <a:schemeClr val="bg1"/>
                </a:solidFill>
              </a:rPr>
              <a:t>Sensitivity Analysis</a:t>
            </a:r>
            <a:endParaRPr lang="en-AU" sz="3200" kern="0" dirty="0">
              <a:solidFill>
                <a:schemeClr val="bg1"/>
              </a:solidFill>
            </a:endParaRPr>
          </a:p>
        </p:txBody>
      </p:sp>
    </p:spTree>
    <p:extLst>
      <p:ext uri="{BB962C8B-B14F-4D97-AF65-F5344CB8AC3E}">
        <p14:creationId xmlns:p14="http://schemas.microsoft.com/office/powerpoint/2010/main" val="776789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34082"/>
          </a:xfrm>
          <a:solidFill>
            <a:schemeClr val="accent2"/>
          </a:solidFill>
        </p:spPr>
        <p:txBody>
          <a:bodyPr/>
          <a:lstStyle/>
          <a:p>
            <a:pPr algn="ctr"/>
            <a:r>
              <a:rPr lang="en-AU" sz="3200" dirty="0">
                <a:solidFill>
                  <a:schemeClr val="bg1"/>
                </a:solidFill>
              </a:rPr>
              <a:t>Sensitivity Analysis using Spider Diagram</a:t>
            </a:r>
          </a:p>
        </p:txBody>
      </p:sp>
      <p:sp>
        <p:nvSpPr>
          <p:cNvPr id="6" name="Content Placeholder 5"/>
          <p:cNvSpPr>
            <a:spLocks noGrp="1"/>
          </p:cNvSpPr>
          <p:nvPr>
            <p:ph idx="1"/>
          </p:nvPr>
        </p:nvSpPr>
        <p:spPr>
          <a:xfrm>
            <a:off x="251520" y="908720"/>
            <a:ext cx="8640960" cy="5544615"/>
          </a:xfrm>
        </p:spPr>
        <p:txBody>
          <a:bodyPr/>
          <a:lstStyle/>
          <a:p>
            <a:pPr>
              <a:spcBef>
                <a:spcPts val="0"/>
              </a:spcBef>
              <a:buFont typeface="Arial" pitchFamily="34" charset="0"/>
              <a:buChar char="•"/>
            </a:pPr>
            <a:r>
              <a:rPr lang="en-AU" sz="2400" dirty="0"/>
              <a:t>Only one variable is changed at a time, holding the other variables at their base-line value</a:t>
            </a:r>
          </a:p>
        </p:txBody>
      </p:sp>
      <p:sp>
        <p:nvSpPr>
          <p:cNvPr id="4" name="Footer Placeholder 3"/>
          <p:cNvSpPr>
            <a:spLocks noGrp="1"/>
          </p:cNvSpPr>
          <p:nvPr>
            <p:ph type="ftr" sz="quarter" idx="11"/>
          </p:nvPr>
        </p:nvSpPr>
        <p:spPr/>
        <p:txBody>
          <a:bodyPr/>
          <a:lstStyle/>
          <a:p>
            <a:pPr>
              <a:defRPr/>
            </a:pPr>
            <a:r>
              <a:rPr lang="en-AU" dirty="0">
                <a:solidFill>
                  <a:srgbClr val="FFFFFF"/>
                </a:solidFill>
              </a:rPr>
              <a:t>School of Engineering</a:t>
            </a:r>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6</a:t>
            </a:fld>
            <a:endParaRPr lang="en-AU">
              <a:solidFill>
                <a:srgbClr val="FFFFFF"/>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137" y="2045171"/>
            <a:ext cx="6600825"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0730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634082"/>
          </a:xfrm>
          <a:solidFill>
            <a:schemeClr val="accent2"/>
          </a:solidFill>
        </p:spPr>
        <p:txBody>
          <a:bodyPr/>
          <a:lstStyle/>
          <a:p>
            <a:pPr algn="ctr"/>
            <a:r>
              <a:rPr lang="en-AU" sz="3200" dirty="0">
                <a:solidFill>
                  <a:schemeClr val="bg1"/>
                </a:solidFill>
              </a:rPr>
              <a:t>Sensitivity Analysis using Tornado Diagram</a:t>
            </a:r>
          </a:p>
        </p:txBody>
      </p:sp>
      <p:sp>
        <p:nvSpPr>
          <p:cNvPr id="6" name="Content Placeholder 5"/>
          <p:cNvSpPr>
            <a:spLocks noGrp="1"/>
          </p:cNvSpPr>
          <p:nvPr>
            <p:ph idx="1"/>
          </p:nvPr>
        </p:nvSpPr>
        <p:spPr>
          <a:xfrm>
            <a:off x="251520" y="1844824"/>
            <a:ext cx="8640960" cy="5544615"/>
          </a:xfrm>
        </p:spPr>
        <p:txBody>
          <a:bodyPr/>
          <a:lstStyle/>
          <a:p>
            <a:pPr marL="0" indent="0">
              <a:spcBef>
                <a:spcPts val="0"/>
              </a:spcBef>
              <a:buNone/>
            </a:pPr>
            <a:r>
              <a:rPr lang="en-US" altLang="zh-CN" sz="2400" dirty="0"/>
              <a:t>Example:</a:t>
            </a:r>
          </a:p>
          <a:p>
            <a:pPr marL="0" indent="0">
              <a:spcBef>
                <a:spcPts val="0"/>
              </a:spcBef>
              <a:buNone/>
            </a:pPr>
            <a:endParaRPr lang="en-US" altLang="zh-CN" sz="2400" dirty="0"/>
          </a:p>
          <a:p>
            <a:pPr marL="0" indent="0">
              <a:spcBef>
                <a:spcPts val="0"/>
              </a:spcBef>
              <a:buNone/>
            </a:pPr>
            <a:r>
              <a:rPr lang="en-US" altLang="zh-CN" sz="2400" dirty="0"/>
              <a:t>“We want to release new product in the market. Our target profit is $6 million by the end of this year”</a:t>
            </a:r>
          </a:p>
          <a:p>
            <a:pPr marL="0" indent="0">
              <a:spcBef>
                <a:spcPts val="0"/>
              </a:spcBef>
              <a:buNone/>
            </a:pPr>
            <a:endParaRPr lang="en-US" altLang="zh-CN" sz="2400" dirty="0"/>
          </a:p>
          <a:p>
            <a:pPr marL="0" indent="0">
              <a:spcBef>
                <a:spcPts val="0"/>
              </a:spcBef>
              <a:buNone/>
            </a:pPr>
            <a:r>
              <a:rPr lang="en-US" altLang="zh-CN" sz="2400" i="1" dirty="0"/>
              <a:t>We are interested to know – Which individual risk in the marketing category can influence our project objective to a greater extent?</a:t>
            </a:r>
          </a:p>
        </p:txBody>
      </p:sp>
      <p:sp>
        <p:nvSpPr>
          <p:cNvPr id="4" name="Footer Placeholder 3"/>
          <p:cNvSpPr>
            <a:spLocks noGrp="1"/>
          </p:cNvSpPr>
          <p:nvPr>
            <p:ph type="ftr" sz="quarter" idx="11"/>
          </p:nvPr>
        </p:nvSpPr>
        <p:spPr/>
        <p:txBody>
          <a:bodyPr/>
          <a:lstStyle/>
          <a:p>
            <a:pPr>
              <a:defRPr/>
            </a:pPr>
            <a:r>
              <a:rPr lang="en-AU" dirty="0">
                <a:solidFill>
                  <a:srgbClr val="FFFFFF"/>
                </a:solidFill>
              </a:rPr>
              <a:t>School of Engineering</a:t>
            </a:r>
          </a:p>
        </p:txBody>
      </p:sp>
      <p:sp>
        <p:nvSpPr>
          <p:cNvPr id="5" name="Slide Number Placeholder 4"/>
          <p:cNvSpPr>
            <a:spLocks noGrp="1"/>
          </p:cNvSpPr>
          <p:nvPr>
            <p:ph type="sldNum" sz="quarter" idx="12"/>
          </p:nvPr>
        </p:nvSpPr>
        <p:spPr/>
        <p:txBody>
          <a:bodyPr/>
          <a:lstStyle/>
          <a:p>
            <a:pPr>
              <a:defRPr/>
            </a:pPr>
            <a:fld id="{AF54FAAF-73EA-427D-84DA-21187992A5E1}" type="slidenum">
              <a:rPr lang="en-AU" smtClean="0">
                <a:solidFill>
                  <a:srgbClr val="FFFFFF"/>
                </a:solidFill>
              </a:rPr>
              <a:pPr>
                <a:defRPr/>
              </a:pPr>
              <a:t>7</a:t>
            </a:fld>
            <a:endParaRPr lang="en-AU">
              <a:solidFill>
                <a:srgbClr val="FFFFFF"/>
              </a:solidFill>
            </a:endParaRPr>
          </a:p>
        </p:txBody>
      </p:sp>
    </p:spTree>
    <p:extLst>
      <p:ext uri="{BB962C8B-B14F-4D97-AF65-F5344CB8AC3E}">
        <p14:creationId xmlns:p14="http://schemas.microsoft.com/office/powerpoint/2010/main" val="325621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07A290-9E96-4D77-A29F-33116E663D0D}"/>
              </a:ext>
            </a:extLst>
          </p:cNvPr>
          <p:cNvSpPr>
            <a:spLocks noGrp="1"/>
          </p:cNvSpPr>
          <p:nvPr>
            <p:ph type="ftr" sz="quarter" idx="11"/>
          </p:nvPr>
        </p:nvSpPr>
        <p:spPr/>
        <p:txBody>
          <a:bodyPr/>
          <a:lstStyle/>
          <a:p>
            <a:pPr>
              <a:defRPr/>
            </a:pPr>
            <a:r>
              <a:rPr lang="en-AU"/>
              <a:t>School of Engineering</a:t>
            </a:r>
            <a:endParaRPr lang="en-AU" dirty="0"/>
          </a:p>
        </p:txBody>
      </p:sp>
      <p:sp>
        <p:nvSpPr>
          <p:cNvPr id="5" name="Slide Number Placeholder 4">
            <a:extLst>
              <a:ext uri="{FF2B5EF4-FFF2-40B4-BE49-F238E27FC236}">
                <a16:creationId xmlns:a16="http://schemas.microsoft.com/office/drawing/2014/main" id="{33B4305A-5BB2-4833-9D9E-C96E873FFE55}"/>
              </a:ext>
            </a:extLst>
          </p:cNvPr>
          <p:cNvSpPr>
            <a:spLocks noGrp="1"/>
          </p:cNvSpPr>
          <p:nvPr>
            <p:ph type="sldNum" sz="quarter" idx="12"/>
          </p:nvPr>
        </p:nvSpPr>
        <p:spPr/>
        <p:txBody>
          <a:bodyPr/>
          <a:lstStyle/>
          <a:p>
            <a:pPr>
              <a:defRPr/>
            </a:pPr>
            <a:fld id="{AF54FAAF-73EA-427D-84DA-21187992A5E1}" type="slidenum">
              <a:rPr lang="en-AU" smtClean="0"/>
              <a:pPr>
                <a:defRPr/>
              </a:pPr>
              <a:t>8</a:t>
            </a:fld>
            <a:endParaRPr lang="en-AU"/>
          </a:p>
        </p:txBody>
      </p:sp>
      <p:pic>
        <p:nvPicPr>
          <p:cNvPr id="6" name="Picture 5">
            <a:extLst>
              <a:ext uri="{FF2B5EF4-FFF2-40B4-BE49-F238E27FC236}">
                <a16:creationId xmlns:a16="http://schemas.microsoft.com/office/drawing/2014/main" id="{90DC6A1F-E872-4F74-A891-DC15FA1B0FD5}"/>
              </a:ext>
            </a:extLst>
          </p:cNvPr>
          <p:cNvPicPr>
            <a:picLocks noChangeAspect="1"/>
          </p:cNvPicPr>
          <p:nvPr/>
        </p:nvPicPr>
        <p:blipFill>
          <a:blip r:embed="rId3"/>
          <a:stretch>
            <a:fillRect/>
          </a:stretch>
        </p:blipFill>
        <p:spPr>
          <a:xfrm>
            <a:off x="221358" y="260648"/>
            <a:ext cx="7560840" cy="6016681"/>
          </a:xfrm>
          <a:prstGeom prst="rect">
            <a:avLst/>
          </a:prstGeom>
        </p:spPr>
      </p:pic>
      <p:sp>
        <p:nvSpPr>
          <p:cNvPr id="7" name="Rectangle 6">
            <a:extLst>
              <a:ext uri="{FF2B5EF4-FFF2-40B4-BE49-F238E27FC236}">
                <a16:creationId xmlns:a16="http://schemas.microsoft.com/office/drawing/2014/main" id="{22191757-5533-4B8C-ADB0-89BD98540E20}"/>
              </a:ext>
            </a:extLst>
          </p:cNvPr>
          <p:cNvSpPr/>
          <p:nvPr/>
        </p:nvSpPr>
        <p:spPr>
          <a:xfrm>
            <a:off x="7740352" y="334397"/>
            <a:ext cx="1210589" cy="646331"/>
          </a:xfrm>
          <a:prstGeom prst="rect">
            <a:avLst/>
          </a:prstGeom>
        </p:spPr>
        <p:txBody>
          <a:bodyPr wrap="none">
            <a:spAutoFit/>
          </a:bodyPr>
          <a:lstStyle/>
          <a:p>
            <a:r>
              <a:rPr lang="en-US" sz="3600" b="1" dirty="0">
                <a:solidFill>
                  <a:schemeClr val="tx1"/>
                </a:solidFill>
              </a:rPr>
              <a:t>$6 M</a:t>
            </a:r>
          </a:p>
        </p:txBody>
      </p:sp>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59537ACE-25BA-445B-8FA0-47B198A3419F}"/>
                  </a:ext>
                </a:extLst>
              </p14:cNvPr>
              <p14:cNvContentPartPr/>
              <p14:nvPr/>
            </p14:nvContentPartPr>
            <p14:xfrm>
              <a:off x="3960945" y="227865"/>
              <a:ext cx="5079240" cy="6164280"/>
            </p14:xfrm>
          </p:contentPart>
        </mc:Choice>
        <mc:Fallback xmlns="">
          <p:pic>
            <p:nvPicPr>
              <p:cNvPr id="18" name="Ink 17">
                <a:extLst>
                  <a:ext uri="{FF2B5EF4-FFF2-40B4-BE49-F238E27FC236}">
                    <a16:creationId xmlns:a16="http://schemas.microsoft.com/office/drawing/2014/main" id="{59537ACE-25BA-445B-8FA0-47B198A3419F}"/>
                  </a:ext>
                </a:extLst>
              </p:cNvPr>
              <p:cNvPicPr/>
              <p:nvPr/>
            </p:nvPicPr>
            <p:blipFill>
              <a:blip r:embed="rId5"/>
              <a:stretch>
                <a:fillRect/>
              </a:stretch>
            </p:blipFill>
            <p:spPr>
              <a:xfrm>
                <a:off x="3952305" y="218865"/>
                <a:ext cx="5096880" cy="6181920"/>
              </a:xfrm>
              <a:prstGeom prst="rect">
                <a:avLst/>
              </a:prstGeom>
            </p:spPr>
          </p:pic>
        </mc:Fallback>
      </mc:AlternateContent>
    </p:spTree>
    <p:extLst>
      <p:ext uri="{BB962C8B-B14F-4D97-AF65-F5344CB8AC3E}">
        <p14:creationId xmlns:p14="http://schemas.microsoft.com/office/powerpoint/2010/main" val="277145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5E0D5-74D9-4195-9504-CF1C52D30AB6}"/>
              </a:ext>
            </a:extLst>
          </p:cNvPr>
          <p:cNvSpPr>
            <a:spLocks noGrp="1"/>
          </p:cNvSpPr>
          <p:nvPr>
            <p:ph type="ftr" sz="quarter" idx="11"/>
          </p:nvPr>
        </p:nvSpPr>
        <p:spPr/>
        <p:txBody>
          <a:bodyPr/>
          <a:lstStyle/>
          <a:p>
            <a:pPr>
              <a:defRPr/>
            </a:pPr>
            <a:r>
              <a:rPr lang="en-AU"/>
              <a:t>School of Engineering</a:t>
            </a:r>
            <a:endParaRPr lang="en-AU" dirty="0"/>
          </a:p>
        </p:txBody>
      </p:sp>
      <p:sp>
        <p:nvSpPr>
          <p:cNvPr id="5" name="Slide Number Placeholder 4">
            <a:extLst>
              <a:ext uri="{FF2B5EF4-FFF2-40B4-BE49-F238E27FC236}">
                <a16:creationId xmlns:a16="http://schemas.microsoft.com/office/drawing/2014/main" id="{AC597007-741D-4D99-B604-C3BC5776BF39}"/>
              </a:ext>
            </a:extLst>
          </p:cNvPr>
          <p:cNvSpPr>
            <a:spLocks noGrp="1"/>
          </p:cNvSpPr>
          <p:nvPr>
            <p:ph type="sldNum" sz="quarter" idx="12"/>
          </p:nvPr>
        </p:nvSpPr>
        <p:spPr/>
        <p:txBody>
          <a:bodyPr/>
          <a:lstStyle/>
          <a:p>
            <a:pPr>
              <a:defRPr/>
            </a:pPr>
            <a:fld id="{AF54FAAF-73EA-427D-84DA-21187992A5E1}" type="slidenum">
              <a:rPr lang="en-AU" smtClean="0"/>
              <a:pPr>
                <a:defRPr/>
              </a:pPr>
              <a:t>9</a:t>
            </a:fld>
            <a:endParaRPr lang="en-AU"/>
          </a:p>
        </p:txBody>
      </p:sp>
      <p:pic>
        <p:nvPicPr>
          <p:cNvPr id="6" name="Picture 5">
            <a:extLst>
              <a:ext uri="{FF2B5EF4-FFF2-40B4-BE49-F238E27FC236}">
                <a16:creationId xmlns:a16="http://schemas.microsoft.com/office/drawing/2014/main" id="{4C886384-F529-4487-B244-6FF58D88F609}"/>
              </a:ext>
            </a:extLst>
          </p:cNvPr>
          <p:cNvPicPr>
            <a:picLocks noChangeAspect="1"/>
          </p:cNvPicPr>
          <p:nvPr/>
        </p:nvPicPr>
        <p:blipFill>
          <a:blip r:embed="rId2"/>
          <a:stretch>
            <a:fillRect/>
          </a:stretch>
        </p:blipFill>
        <p:spPr>
          <a:xfrm>
            <a:off x="809836" y="404454"/>
            <a:ext cx="7524328" cy="5332936"/>
          </a:xfrm>
          <a:prstGeom prst="rect">
            <a:avLst/>
          </a:prstGeom>
        </p:spPr>
      </p:pic>
    </p:spTree>
    <p:extLst>
      <p:ext uri="{BB962C8B-B14F-4D97-AF65-F5344CB8AC3E}">
        <p14:creationId xmlns:p14="http://schemas.microsoft.com/office/powerpoint/2010/main" val="4213253967"/>
      </p:ext>
    </p:extLst>
  </p:cSld>
  <p:clrMapOvr>
    <a:masterClrMapping/>
  </p:clrMapOvr>
</p:sld>
</file>

<file path=ppt/theme/theme1.xml><?xml version="1.0" encoding="utf-8"?>
<a:theme xmlns:a="http://schemas.openxmlformats.org/drawingml/2006/main" name="Presentation-2">
  <a:themeElements>
    <a:clrScheme name="Presentation-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Presentation-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resentatio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5707</TotalTime>
  <Words>2858</Words>
  <Application>Microsoft Macintosh PowerPoint</Application>
  <PresentationFormat>全屏显示(4:3)</PresentationFormat>
  <Paragraphs>460</Paragraphs>
  <Slides>46</Slides>
  <Notes>37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5" baseType="lpstr">
      <vt:lpstr>Arial</vt:lpstr>
      <vt:lpstr>Calibri</vt:lpstr>
      <vt:lpstr>Cambria Math</vt:lpstr>
      <vt:lpstr>Symbol</vt:lpstr>
      <vt:lpstr>Times New Roman</vt:lpstr>
      <vt:lpstr>Verdana</vt:lpstr>
      <vt:lpstr>Wingdings</vt:lpstr>
      <vt:lpstr>Presentation-2</vt:lpstr>
      <vt:lpstr>Equation</vt:lpstr>
      <vt:lpstr>PowerPoint 演示文稿</vt:lpstr>
      <vt:lpstr>Quantitative Risk Analysis</vt:lpstr>
      <vt:lpstr>Sensitivity Analysis</vt:lpstr>
      <vt:lpstr>Sensitivity Analysis</vt:lpstr>
      <vt:lpstr>PowerPoint 演示文稿</vt:lpstr>
      <vt:lpstr>Sensitivity Analysis using Spider Diagram</vt:lpstr>
      <vt:lpstr>Sensitivity Analysis using Tornado Diagram</vt:lpstr>
      <vt:lpstr>PowerPoint 演示文稿</vt:lpstr>
      <vt:lpstr>PowerPoint 演示文稿</vt:lpstr>
      <vt:lpstr>Sensitivity Analysis using Tornado Diagram</vt:lpstr>
      <vt:lpstr>PowerPoint 演示文稿</vt:lpstr>
      <vt:lpstr>PowerPoint 演示文稿</vt:lpstr>
      <vt:lpstr>PowerPoint 演示文稿</vt:lpstr>
      <vt:lpstr>PowerPoint 演示文稿</vt:lpstr>
      <vt:lpstr>Expected Monetary Value (EMV) </vt:lpstr>
      <vt:lpstr>Expected Monetary Value (EMV)-Examples </vt:lpstr>
      <vt:lpstr>Here is another example.</vt:lpstr>
      <vt:lpstr>In practice, we could combine Decision Tree Analysis to help us make informed decisions - let us look at this case</vt:lpstr>
      <vt:lpstr>PowerPoint 演示文稿</vt:lpstr>
      <vt:lpstr>Event Tree Analysis</vt:lpstr>
      <vt:lpstr>Event Tree Analysis-Examples</vt:lpstr>
      <vt:lpstr>PowerPoint 演示文稿</vt:lpstr>
      <vt:lpstr>Fault Tree Analysis (opposite to ETA)</vt:lpstr>
      <vt:lpstr>PowerPoint 演示文稿</vt:lpstr>
      <vt:lpstr>PowerPoint 演示文稿</vt:lpstr>
      <vt:lpstr>Economics-based project appraisal</vt:lpstr>
      <vt:lpstr>PowerPoint 演示文稿</vt:lpstr>
      <vt:lpstr>Cash Flows-Compounding &amp; Discounting </vt:lpstr>
      <vt:lpstr>Cash Flows-Major Formulas </vt:lpstr>
      <vt:lpstr>Cash Flows-Major Formulas </vt:lpstr>
      <vt:lpstr>Cash Flows - Major Formulas </vt:lpstr>
      <vt:lpstr>PowerPoint 演示文稿</vt:lpstr>
      <vt:lpstr>PowerPoint 演示文稿</vt:lpstr>
      <vt:lpstr>PowerPoint 演示文稿</vt:lpstr>
      <vt:lpstr>PowerPoint 演示文稿</vt:lpstr>
      <vt:lpstr>Net Present Value (NPV)</vt:lpstr>
      <vt:lpstr>PowerPoint 演示文稿</vt:lpstr>
      <vt:lpstr>PowerPoint 演示文稿</vt:lpstr>
      <vt:lpstr>PowerPoint 演示文稿</vt:lpstr>
      <vt:lpstr>PowerPoint 演示文稿</vt:lpstr>
      <vt:lpstr>PowerPoint 演示文稿</vt:lpstr>
      <vt:lpstr>PowerPoint 演示文稿</vt:lpstr>
      <vt:lpstr>Internal Rate of Return (IRR)</vt:lpstr>
      <vt:lpstr>PowerPoint 演示文稿</vt:lpstr>
      <vt:lpstr>PowerPoint 演示文稿</vt:lpstr>
      <vt:lpstr>PowerPoint 演示文稿</vt:lpstr>
    </vt:vector>
  </TitlesOfParts>
  <Company>RMIT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BUSM 3307 Project Management Concepts</dc:title>
  <dc:creator>Neville Boyd</dc:creator>
  <cp:lastModifiedBy>Lei Hou</cp:lastModifiedBy>
  <cp:revision>418</cp:revision>
  <cp:lastPrinted>2018-08-13T06:52:42Z</cp:lastPrinted>
  <dcterms:created xsi:type="dcterms:W3CDTF">2009-11-23T21:12:24Z</dcterms:created>
  <dcterms:modified xsi:type="dcterms:W3CDTF">2020-07-31T04:46:07Z</dcterms:modified>
</cp:coreProperties>
</file>