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8" r:id="rId1"/>
  </p:sldMasterIdLst>
  <p:notesMasterIdLst>
    <p:notesMasterId r:id="rId30"/>
  </p:notesMasterIdLst>
  <p:handoutMasterIdLst>
    <p:handoutMasterId r:id="rId31"/>
  </p:handoutMasterIdLst>
  <p:sldIdLst>
    <p:sldId id="256" r:id="rId2"/>
    <p:sldId id="339" r:id="rId3"/>
    <p:sldId id="259" r:id="rId4"/>
    <p:sldId id="297" r:id="rId5"/>
    <p:sldId id="298" r:id="rId6"/>
    <p:sldId id="299" r:id="rId7"/>
    <p:sldId id="338" r:id="rId8"/>
    <p:sldId id="326" r:id="rId9"/>
    <p:sldId id="327" r:id="rId10"/>
    <p:sldId id="328" r:id="rId11"/>
    <p:sldId id="300" r:id="rId12"/>
    <p:sldId id="303" r:id="rId13"/>
    <p:sldId id="314" r:id="rId14"/>
    <p:sldId id="316" r:id="rId15"/>
    <p:sldId id="260" r:id="rId16"/>
    <p:sldId id="340" r:id="rId17"/>
    <p:sldId id="337" r:id="rId18"/>
    <p:sldId id="264" r:id="rId19"/>
    <p:sldId id="341" r:id="rId20"/>
    <p:sldId id="266" r:id="rId21"/>
    <p:sldId id="268" r:id="rId22"/>
    <p:sldId id="270" r:id="rId23"/>
    <p:sldId id="271" r:id="rId24"/>
    <p:sldId id="336" r:id="rId25"/>
    <p:sldId id="335" r:id="rId26"/>
    <p:sldId id="278" r:id="rId27"/>
    <p:sldId id="279" r:id="rId28"/>
    <p:sldId id="280" r:id="rId29"/>
  </p:sldIdLst>
  <p:sldSz cx="9144000" cy="6858000" type="screen4x3"/>
  <p:notesSz cx="7099300" cy="10234613"/>
  <p:defaultTextStyle>
    <a:defPPr>
      <a:defRPr lang="en-AU"/>
    </a:defPPr>
    <a:lvl1pPr algn="ctr" rtl="0" fontAlgn="b">
      <a:spcBef>
        <a:spcPct val="0"/>
      </a:spcBef>
      <a:spcAft>
        <a:spcPct val="0"/>
      </a:spcAft>
      <a:defRPr sz="1000" kern="1200">
        <a:solidFill>
          <a:schemeClr val="bg1"/>
        </a:solidFill>
        <a:latin typeface="Arial" charset="0"/>
        <a:ea typeface="+mn-ea"/>
        <a:cs typeface="Arial" charset="0"/>
      </a:defRPr>
    </a:lvl1pPr>
    <a:lvl2pPr marL="457200" algn="ctr" rtl="0" fontAlgn="b">
      <a:spcBef>
        <a:spcPct val="0"/>
      </a:spcBef>
      <a:spcAft>
        <a:spcPct val="0"/>
      </a:spcAft>
      <a:defRPr sz="1000" kern="1200">
        <a:solidFill>
          <a:schemeClr val="bg1"/>
        </a:solidFill>
        <a:latin typeface="Arial" charset="0"/>
        <a:ea typeface="+mn-ea"/>
        <a:cs typeface="Arial" charset="0"/>
      </a:defRPr>
    </a:lvl2pPr>
    <a:lvl3pPr marL="914400" algn="ctr" rtl="0" fontAlgn="b">
      <a:spcBef>
        <a:spcPct val="0"/>
      </a:spcBef>
      <a:spcAft>
        <a:spcPct val="0"/>
      </a:spcAft>
      <a:defRPr sz="1000" kern="1200">
        <a:solidFill>
          <a:schemeClr val="bg1"/>
        </a:solidFill>
        <a:latin typeface="Arial" charset="0"/>
        <a:ea typeface="+mn-ea"/>
        <a:cs typeface="Arial" charset="0"/>
      </a:defRPr>
    </a:lvl3pPr>
    <a:lvl4pPr marL="1371600" algn="ctr" rtl="0" fontAlgn="b">
      <a:spcBef>
        <a:spcPct val="0"/>
      </a:spcBef>
      <a:spcAft>
        <a:spcPct val="0"/>
      </a:spcAft>
      <a:defRPr sz="1000" kern="1200">
        <a:solidFill>
          <a:schemeClr val="bg1"/>
        </a:solidFill>
        <a:latin typeface="Arial" charset="0"/>
        <a:ea typeface="+mn-ea"/>
        <a:cs typeface="Arial" charset="0"/>
      </a:defRPr>
    </a:lvl4pPr>
    <a:lvl5pPr marL="1828800" algn="ctr" rtl="0" fontAlgn="b">
      <a:spcBef>
        <a:spcPct val="0"/>
      </a:spcBef>
      <a:spcAft>
        <a:spcPct val="0"/>
      </a:spcAft>
      <a:defRPr sz="1000" kern="1200">
        <a:solidFill>
          <a:schemeClr val="bg1"/>
        </a:solidFill>
        <a:latin typeface="Arial" charset="0"/>
        <a:ea typeface="+mn-ea"/>
        <a:cs typeface="Arial" charset="0"/>
      </a:defRPr>
    </a:lvl5pPr>
    <a:lvl6pPr marL="2286000" algn="l" defTabSz="914400" rtl="0" eaLnBrk="1" latinLnBrk="0" hangingPunct="1">
      <a:defRPr sz="1000" kern="1200">
        <a:solidFill>
          <a:schemeClr val="bg1"/>
        </a:solidFill>
        <a:latin typeface="Arial" charset="0"/>
        <a:ea typeface="+mn-ea"/>
        <a:cs typeface="Arial" charset="0"/>
      </a:defRPr>
    </a:lvl6pPr>
    <a:lvl7pPr marL="2743200" algn="l" defTabSz="914400" rtl="0" eaLnBrk="1" latinLnBrk="0" hangingPunct="1">
      <a:defRPr sz="1000" kern="1200">
        <a:solidFill>
          <a:schemeClr val="bg1"/>
        </a:solidFill>
        <a:latin typeface="Arial" charset="0"/>
        <a:ea typeface="+mn-ea"/>
        <a:cs typeface="Arial" charset="0"/>
      </a:defRPr>
    </a:lvl7pPr>
    <a:lvl8pPr marL="3200400" algn="l" defTabSz="914400" rtl="0" eaLnBrk="1" latinLnBrk="0" hangingPunct="1">
      <a:defRPr sz="1000" kern="1200">
        <a:solidFill>
          <a:schemeClr val="bg1"/>
        </a:solidFill>
        <a:latin typeface="Arial" charset="0"/>
        <a:ea typeface="+mn-ea"/>
        <a:cs typeface="Arial" charset="0"/>
      </a:defRPr>
    </a:lvl8pPr>
    <a:lvl9pPr marL="3657600" algn="l" defTabSz="914400" rtl="0" eaLnBrk="1" latinLnBrk="0" hangingPunct="1">
      <a:defRPr sz="1000" kern="1200">
        <a:solidFill>
          <a:schemeClr val="bg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a:srgbClr val="00FA00"/>
    <a:srgbClr val="46D00D"/>
    <a:srgbClr val="EE0A0A"/>
    <a:srgbClr val="9DD1B2"/>
    <a:srgbClr val="2407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50" autoAdjust="0"/>
    <p:restoredTop sz="94830" autoAdjust="0"/>
  </p:normalViewPr>
  <p:slideViewPr>
    <p:cSldViewPr>
      <p:cViewPr>
        <p:scale>
          <a:sx n="130" d="100"/>
          <a:sy n="130" d="100"/>
        </p:scale>
        <p:origin x="1592"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4" d="100"/>
          <a:sy n="64" d="100"/>
        </p:scale>
        <p:origin x="-2964" y="-114"/>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1" y="1"/>
            <a:ext cx="3076860" cy="511649"/>
          </a:xfrm>
          <a:prstGeom prst="rect">
            <a:avLst/>
          </a:prstGeom>
          <a:noFill/>
          <a:ln w="9525">
            <a:noFill/>
            <a:miter lim="800000"/>
            <a:headEnd/>
            <a:tailEnd/>
          </a:ln>
          <a:effectLst/>
        </p:spPr>
        <p:txBody>
          <a:bodyPr vert="horz" wrap="square" lIns="94635" tIns="47317" rIns="94635" bIns="47317" numCol="1" anchor="t" anchorCtr="0" compatLnSpc="1">
            <a:prstTxWarp prst="textNoShape">
              <a:avLst/>
            </a:prstTxWarp>
          </a:bodyPr>
          <a:lstStyle>
            <a:lvl1pPr algn="l" fontAlgn="base">
              <a:defRPr sz="1200">
                <a:solidFill>
                  <a:schemeClr val="tx1"/>
                </a:solidFill>
              </a:defRPr>
            </a:lvl1pPr>
          </a:lstStyle>
          <a:p>
            <a:pPr>
              <a:defRPr/>
            </a:pPr>
            <a:endParaRPr lang="en-AU"/>
          </a:p>
        </p:txBody>
      </p:sp>
      <p:sp>
        <p:nvSpPr>
          <p:cNvPr id="7171" name="Rectangle 3"/>
          <p:cNvSpPr>
            <a:spLocks noGrp="1" noChangeArrowheads="1"/>
          </p:cNvSpPr>
          <p:nvPr>
            <p:ph type="dt" sz="quarter" idx="1"/>
          </p:nvPr>
        </p:nvSpPr>
        <p:spPr bwMode="auto">
          <a:xfrm>
            <a:off x="4020785" y="1"/>
            <a:ext cx="3076860" cy="511649"/>
          </a:xfrm>
          <a:prstGeom prst="rect">
            <a:avLst/>
          </a:prstGeom>
          <a:noFill/>
          <a:ln w="9525">
            <a:noFill/>
            <a:miter lim="800000"/>
            <a:headEnd/>
            <a:tailEnd/>
          </a:ln>
          <a:effectLst/>
        </p:spPr>
        <p:txBody>
          <a:bodyPr vert="horz" wrap="square" lIns="94635" tIns="47317" rIns="94635" bIns="47317" numCol="1" anchor="t" anchorCtr="0" compatLnSpc="1">
            <a:prstTxWarp prst="textNoShape">
              <a:avLst/>
            </a:prstTxWarp>
          </a:bodyPr>
          <a:lstStyle>
            <a:lvl1pPr algn="r" fontAlgn="base">
              <a:defRPr sz="1200">
                <a:solidFill>
                  <a:schemeClr val="tx1"/>
                </a:solidFill>
              </a:defRPr>
            </a:lvl1pPr>
          </a:lstStyle>
          <a:p>
            <a:pPr>
              <a:defRPr/>
            </a:pPr>
            <a:endParaRPr lang="en-AU"/>
          </a:p>
        </p:txBody>
      </p:sp>
      <p:sp>
        <p:nvSpPr>
          <p:cNvPr id="7172" name="Rectangle 4"/>
          <p:cNvSpPr>
            <a:spLocks noGrp="1" noChangeArrowheads="1"/>
          </p:cNvSpPr>
          <p:nvPr>
            <p:ph type="ftr" sz="quarter" idx="2"/>
          </p:nvPr>
        </p:nvSpPr>
        <p:spPr bwMode="auto">
          <a:xfrm>
            <a:off x="1" y="9721331"/>
            <a:ext cx="3076860" cy="511648"/>
          </a:xfrm>
          <a:prstGeom prst="rect">
            <a:avLst/>
          </a:prstGeom>
          <a:noFill/>
          <a:ln w="9525">
            <a:noFill/>
            <a:miter lim="800000"/>
            <a:headEnd/>
            <a:tailEnd/>
          </a:ln>
          <a:effectLst/>
        </p:spPr>
        <p:txBody>
          <a:bodyPr vert="horz" wrap="square" lIns="94635" tIns="47317" rIns="94635" bIns="47317" numCol="1" anchor="b" anchorCtr="0" compatLnSpc="1">
            <a:prstTxWarp prst="textNoShape">
              <a:avLst/>
            </a:prstTxWarp>
          </a:bodyPr>
          <a:lstStyle>
            <a:lvl1pPr algn="l" fontAlgn="base">
              <a:defRPr sz="1200">
                <a:solidFill>
                  <a:schemeClr val="tx1"/>
                </a:solidFill>
              </a:defRPr>
            </a:lvl1pPr>
          </a:lstStyle>
          <a:p>
            <a:pPr>
              <a:defRPr/>
            </a:pPr>
            <a:endParaRPr lang="en-AU"/>
          </a:p>
        </p:txBody>
      </p:sp>
      <p:sp>
        <p:nvSpPr>
          <p:cNvPr id="7173" name="Rectangle 5"/>
          <p:cNvSpPr>
            <a:spLocks noGrp="1" noChangeArrowheads="1"/>
          </p:cNvSpPr>
          <p:nvPr>
            <p:ph type="sldNum" sz="quarter" idx="3"/>
          </p:nvPr>
        </p:nvSpPr>
        <p:spPr bwMode="auto">
          <a:xfrm>
            <a:off x="4020785" y="9721331"/>
            <a:ext cx="3076860" cy="511648"/>
          </a:xfrm>
          <a:prstGeom prst="rect">
            <a:avLst/>
          </a:prstGeom>
          <a:noFill/>
          <a:ln w="9525">
            <a:noFill/>
            <a:miter lim="800000"/>
            <a:headEnd/>
            <a:tailEnd/>
          </a:ln>
          <a:effectLst/>
        </p:spPr>
        <p:txBody>
          <a:bodyPr vert="horz" wrap="square" lIns="94635" tIns="47317" rIns="94635" bIns="47317" numCol="1" anchor="b" anchorCtr="0" compatLnSpc="1">
            <a:prstTxWarp prst="textNoShape">
              <a:avLst/>
            </a:prstTxWarp>
          </a:bodyPr>
          <a:lstStyle>
            <a:lvl1pPr algn="r" fontAlgn="base">
              <a:defRPr sz="1200">
                <a:solidFill>
                  <a:schemeClr val="tx1"/>
                </a:solidFill>
              </a:defRPr>
            </a:lvl1pPr>
          </a:lstStyle>
          <a:p>
            <a:pPr>
              <a:defRPr/>
            </a:pPr>
            <a:fld id="{87FBFFDC-FB53-4DEC-A259-B40D55825CDE}" type="slidenum">
              <a:rPr lang="en-AU"/>
              <a:pPr>
                <a:defRPr/>
              </a:pPr>
              <a:t>‹#›</a:t>
            </a:fld>
            <a:endParaRPr lang="en-AU"/>
          </a:p>
        </p:txBody>
      </p:sp>
    </p:spTree>
    <p:extLst>
      <p:ext uri="{BB962C8B-B14F-4D97-AF65-F5344CB8AC3E}">
        <p14:creationId xmlns:p14="http://schemas.microsoft.com/office/powerpoint/2010/main" val="362722514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0T06:06:32.75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0T06:06:42.115"/>
    </inkml:context>
    <inkml:brush xml:id="br0">
      <inkml:brushProperty name="width" value="0.025" units="cm"/>
      <inkml:brushProperty name="height" value="0.025" units="cm"/>
      <inkml:brushProperty name="color" value="#E71224"/>
      <inkml:brushProperty name="ignorePressure" value="1"/>
    </inkml:brush>
  </inkml:definitions>
  <inkml:trace contextRef="#ctx0" brushRef="#br0">1 1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0T06:06:49.355"/>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0T06:06:50.172"/>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9-09-20T06:47:12.039"/>
    </inkml:context>
    <inkml:brush xml:id="br0">
      <inkml:brushProperty name="width" value="0.05" units="cm"/>
      <inkml:brushProperty name="height" value="0.05" units="cm"/>
      <inkml:brushProperty name="color" value="#E71224"/>
      <inkml:brushProperty name="ignorePressure" value="1"/>
    </inkml:brush>
    <inkml:brush xml:id="br1">
      <inkml:brushProperty name="width" value="0.05" units="cm"/>
      <inkml:brushProperty name="height" value="0.05" units="cm"/>
      <inkml:brushProperty name="color" value="#66CC00"/>
      <inkml:brushProperty name="ignorePressure" value="1"/>
    </inkml:brush>
  </inkml:definitions>
  <inkml:trace contextRef="#ctx0" brushRef="#br0">1063 158</inkml:trace>
  <inkml:trace contextRef="#ctx0" brushRef="#br0" timeOffset="5522.27">1063 158,'-4'4,"-6"2,-6 0,-5-2,-2-1,-7-1,-3 0,-4-2,0 0,1 0,3 0,3-1,1 1,2 0,1 0,0 0,1 0,-1 0,1 0,-5 0,-2 0,1 0,0 0,2 0,1 0,1 0,-3 0,-7 4,0 2,1 4,3 0,2 4,2 2,2 5,5 1,2 7,5 3,4 0,5-1,2-1,3-2,2 0,-1-2,1 0,0 0,0 0,-1 0,1-1,3 5,6 2,11 4,5 0,-1-1,-1-7,0-8,0-8,1-5,5 0,1-1,5-2,1-1,6 3,6 1,-2-1,-4-2,-1 3,-2 1,-5-2,-3-1,-3-2,-2-1,4-1,0-1,0 0,-2-1,0 1,-2 0,0 0,-1-1,0 1,0 0,0 0,-1 0,-3-4,-2-2,4-4,3 0,2-3,-1-4,0 1,-5-1,-2-2,-4-2,-6-7,-4-2,-3-1,-3 0,-1 2,-1 0,0 2,0 0,0 1,1 0,0 0,-5-4,-1-1,-4-5,-5-5,-4 1,1 2,0 3,-3 8,-1 8,-1 8,-2 5,-1 4,5-2,18-5,23-5,26 0,28-3,17 2,17 4,11-5,4-5,-11 2,-11 3,-19 6,-9-1,-13 1,-8 3,-4 3,7 2,22 0,23 2,39 0,35 1,15-1,2 1,-5-1,-9 0,2 0,-8 0,7 1,8-2,8 1,20 5,16 1,15 12,0 5,-2 1,-16 2,2 5,-11 1,-3 5,-12 0,-5-6,3-4,-6 2,-5 1,-8-1,-5 4,-19 1,-14-2,-15-1,-6-1,-3 6,6 3,2-2,7-2,1 6,-3-4,1 0,-9-1,-21-7,-20-4,-19-7,-12-1,-11 1,1 1,6 2,9 2,2 1,0 2,-1 0,-2 9,-6-2,-3 3,-1 0,1-2,9 6,8-4,3-3,-7-3,-9-6,-8-8,-9-6,0-5,-2 1,-3-1,-1 0,-10-2,-13-6,-12-6,-10-11,-5-11,-5-4,3-1,1 2,-1 1,4 3,5 2,5 0,0 2,1 5</inkml:trace>
  <inkml:trace contextRef="#ctx0" brushRef="#br0" timeOffset="6721">10860 1480,'-4'4,"-11"11,-11 7,-6 4,-1 2,0-4,-4-6,-3-1,4-4</inkml:trace>
  <inkml:trace contextRef="#ctx0" brushRef="#br1" timeOffset="12696.95">1 1558</inkml:trace>
  <inkml:trace contextRef="#ctx0" brushRef="#br1" timeOffset="15050.63">104 1558,'5'0,"9"0,8 8,4 8,2 6,5 7,2 8,3 7,0-1,-3-2,3-4,2-4,0-8,-3-8,-3-6,-3-6,2-3,-1 2,0 0,2 0,14 3,2 1,-2-1,-5-2,-6-1,-4-2,0-1,-4-6,-4-5,-6-6,-5-5,-2-7,-2-4,1 0,-1 0,-2 2,1-3,0-1,3 2,-1 1,-3 2,3 1,-1 2,2-5,-1 0,-3-1,3-7,-1-1,-3 1,-6 3,-4 4,-5 2,-6 2,-10-3,-9-1,-8 1,-6 6,-8-2,1-1,1 0,5 5,6 2,6 4,0 1,2 4,2 2,3 5,1 2,1 1,1 2,-4 1,-1 0,-5-1,0 1,2-1,2 0,2 1,1-1,2 4,1 6,5 6,1 9,5 4,0-2,2-2,4 0,3-1,3 1,2 0,1 1,0-1,1 1,0 0,-1 0,1 0,-1 0,0 0,0 0,0 0,0-1,0 1,5-4,0-2,5 0,1-3</inkml:trace>
  <inkml:trace contextRef="#ctx0" brushRef="#br1" timeOffset="17386.97">1245 1661,'9'0,"38"0,24 0,22 0,13 5,20 9,14 4,10 2,10-2,-4 0,2 2,-8-3,-3 5,-5 3,-9-3,9-1,1 1,13 5,10 2,12-3,2-2,2 4,-4-3,-19-2,-6 1,-11-5,-8 0,-13-5,-5 1,-5-2,-8 0,-9-1,3 1,6 8,-1 4,4-2,-3 0,-5-5,-6 0,7-4,9 1,8 1,12-1,0 1,10 6,-5 0,-3-4,-11 0,-13-4,-10 0,-4-2,-5-3,-8 2,0-2,4-2,15 6,8 2,3-2,11 5,1 4,3 3,-7-3,-9-5,-7-1,-15-3,-18-4,-16-4,-4-2,8-2,11-1,9 4,12 5,10 6,0 10,3 4,-4-3,-9-1,-11-5,-14-1,-14-4,-10-5,-3-3,-3-4,-3-2,2-1,4-1,6 0,-1 0,2 1,2-1,-1 1,-5 0,-4 0,-8-5,-9-5,-16-10,-17-11,-29-8,-23-11,-15-2,-5 4,-3 10,7 7,7 9,18 8</inkml:trace>
  <inkml:trace contextRef="#ctx0" brushRef="#br1" timeOffset="18769.28">10679 2957,'-4'5,"-15"14,-13 13,-10 9,-2 3,-3-2,-1-3,2-9,9-10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1" y="1"/>
            <a:ext cx="3076860" cy="511649"/>
          </a:xfrm>
          <a:prstGeom prst="rect">
            <a:avLst/>
          </a:prstGeom>
          <a:noFill/>
          <a:ln w="9525">
            <a:noFill/>
            <a:miter lim="800000"/>
            <a:headEnd/>
            <a:tailEnd/>
          </a:ln>
          <a:effectLst/>
        </p:spPr>
        <p:txBody>
          <a:bodyPr vert="horz" wrap="square" lIns="94635" tIns="47317" rIns="94635" bIns="47317" numCol="1" anchor="t" anchorCtr="0" compatLnSpc="1">
            <a:prstTxWarp prst="textNoShape">
              <a:avLst/>
            </a:prstTxWarp>
          </a:bodyPr>
          <a:lstStyle>
            <a:lvl1pPr algn="l" fontAlgn="base">
              <a:defRPr sz="1200">
                <a:solidFill>
                  <a:schemeClr val="tx1"/>
                </a:solidFill>
              </a:defRPr>
            </a:lvl1pPr>
          </a:lstStyle>
          <a:p>
            <a:pPr>
              <a:defRPr/>
            </a:pPr>
            <a:endParaRPr lang="en-AU"/>
          </a:p>
        </p:txBody>
      </p:sp>
      <p:sp>
        <p:nvSpPr>
          <p:cNvPr id="6147" name="Rectangle 3"/>
          <p:cNvSpPr>
            <a:spLocks noGrp="1" noChangeArrowheads="1"/>
          </p:cNvSpPr>
          <p:nvPr>
            <p:ph type="dt" idx="1"/>
          </p:nvPr>
        </p:nvSpPr>
        <p:spPr bwMode="auto">
          <a:xfrm>
            <a:off x="4020785" y="1"/>
            <a:ext cx="3076860" cy="511649"/>
          </a:xfrm>
          <a:prstGeom prst="rect">
            <a:avLst/>
          </a:prstGeom>
          <a:noFill/>
          <a:ln w="9525">
            <a:noFill/>
            <a:miter lim="800000"/>
            <a:headEnd/>
            <a:tailEnd/>
          </a:ln>
          <a:effectLst/>
        </p:spPr>
        <p:txBody>
          <a:bodyPr vert="horz" wrap="square" lIns="94635" tIns="47317" rIns="94635" bIns="47317" numCol="1" anchor="t" anchorCtr="0" compatLnSpc="1">
            <a:prstTxWarp prst="textNoShape">
              <a:avLst/>
            </a:prstTxWarp>
          </a:bodyPr>
          <a:lstStyle>
            <a:lvl1pPr algn="r" fontAlgn="base">
              <a:defRPr sz="1200">
                <a:solidFill>
                  <a:schemeClr val="tx1"/>
                </a:solidFill>
              </a:defRPr>
            </a:lvl1pPr>
          </a:lstStyle>
          <a:p>
            <a:pPr>
              <a:defRPr/>
            </a:pPr>
            <a:endParaRPr lang="en-AU"/>
          </a:p>
        </p:txBody>
      </p:sp>
      <p:sp>
        <p:nvSpPr>
          <p:cNvPr id="32772" name="Rectangle 4"/>
          <p:cNvSpPr>
            <a:spLocks noGrp="1" noRot="1" noChangeAspect="1" noChangeArrowheads="1" noTextEdit="1"/>
          </p:cNvSpPr>
          <p:nvPr>
            <p:ph type="sldImg" idx="2"/>
          </p:nvPr>
        </p:nvSpPr>
        <p:spPr bwMode="auto">
          <a:xfrm>
            <a:off x="993775"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710430" y="4861482"/>
            <a:ext cx="5678445" cy="4604841"/>
          </a:xfrm>
          <a:prstGeom prst="rect">
            <a:avLst/>
          </a:prstGeom>
          <a:noFill/>
          <a:ln w="9525">
            <a:noFill/>
            <a:miter lim="800000"/>
            <a:headEnd/>
            <a:tailEnd/>
          </a:ln>
          <a:effectLst/>
        </p:spPr>
        <p:txBody>
          <a:bodyPr vert="horz" wrap="square" lIns="94635" tIns="47317" rIns="94635" bIns="47317"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6150" name="Rectangle 6"/>
          <p:cNvSpPr>
            <a:spLocks noGrp="1" noChangeArrowheads="1"/>
          </p:cNvSpPr>
          <p:nvPr>
            <p:ph type="ftr" sz="quarter" idx="4"/>
          </p:nvPr>
        </p:nvSpPr>
        <p:spPr bwMode="auto">
          <a:xfrm>
            <a:off x="1" y="9721331"/>
            <a:ext cx="3076860" cy="511648"/>
          </a:xfrm>
          <a:prstGeom prst="rect">
            <a:avLst/>
          </a:prstGeom>
          <a:noFill/>
          <a:ln w="9525">
            <a:noFill/>
            <a:miter lim="800000"/>
            <a:headEnd/>
            <a:tailEnd/>
          </a:ln>
          <a:effectLst/>
        </p:spPr>
        <p:txBody>
          <a:bodyPr vert="horz" wrap="square" lIns="94635" tIns="47317" rIns="94635" bIns="47317" numCol="1" anchor="b" anchorCtr="0" compatLnSpc="1">
            <a:prstTxWarp prst="textNoShape">
              <a:avLst/>
            </a:prstTxWarp>
          </a:bodyPr>
          <a:lstStyle>
            <a:lvl1pPr algn="l" fontAlgn="base">
              <a:defRPr sz="1200">
                <a:solidFill>
                  <a:schemeClr val="tx1"/>
                </a:solidFill>
              </a:defRPr>
            </a:lvl1pPr>
          </a:lstStyle>
          <a:p>
            <a:pPr>
              <a:defRPr/>
            </a:pPr>
            <a:endParaRPr lang="en-AU"/>
          </a:p>
        </p:txBody>
      </p:sp>
      <p:sp>
        <p:nvSpPr>
          <p:cNvPr id="6151" name="Rectangle 7"/>
          <p:cNvSpPr>
            <a:spLocks noGrp="1" noChangeArrowheads="1"/>
          </p:cNvSpPr>
          <p:nvPr>
            <p:ph type="sldNum" sz="quarter" idx="5"/>
          </p:nvPr>
        </p:nvSpPr>
        <p:spPr bwMode="auto">
          <a:xfrm>
            <a:off x="4020785" y="9721331"/>
            <a:ext cx="3076860" cy="511648"/>
          </a:xfrm>
          <a:prstGeom prst="rect">
            <a:avLst/>
          </a:prstGeom>
          <a:noFill/>
          <a:ln w="9525">
            <a:noFill/>
            <a:miter lim="800000"/>
            <a:headEnd/>
            <a:tailEnd/>
          </a:ln>
          <a:effectLst/>
        </p:spPr>
        <p:txBody>
          <a:bodyPr vert="horz" wrap="square" lIns="94635" tIns="47317" rIns="94635" bIns="47317" numCol="1" anchor="b" anchorCtr="0" compatLnSpc="1">
            <a:prstTxWarp prst="textNoShape">
              <a:avLst/>
            </a:prstTxWarp>
          </a:bodyPr>
          <a:lstStyle>
            <a:lvl1pPr algn="r" fontAlgn="base">
              <a:defRPr sz="1200">
                <a:solidFill>
                  <a:schemeClr val="tx1"/>
                </a:solidFill>
              </a:defRPr>
            </a:lvl1pPr>
          </a:lstStyle>
          <a:p>
            <a:pPr>
              <a:defRPr/>
            </a:pPr>
            <a:fld id="{5ED84A58-2182-4C03-9F76-C5D29C1D787F}" type="slidenum">
              <a:rPr lang="en-AU"/>
              <a:pPr>
                <a:defRPr/>
              </a:pPr>
              <a:t>‹#›</a:t>
            </a:fld>
            <a:endParaRPr lang="en-AU"/>
          </a:p>
        </p:txBody>
      </p:sp>
    </p:spTree>
    <p:extLst>
      <p:ext uri="{BB962C8B-B14F-4D97-AF65-F5344CB8AC3E}">
        <p14:creationId xmlns:p14="http://schemas.microsoft.com/office/powerpoint/2010/main" val="25341399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pPr>
                <a:defRPr/>
              </a:pPr>
              <a:t>1</a:t>
            </a:fld>
            <a:endParaRPr lang="en-AU"/>
          </a:p>
        </p:txBody>
      </p:sp>
    </p:spTree>
    <p:extLst>
      <p:ext uri="{BB962C8B-B14F-4D97-AF65-F5344CB8AC3E}">
        <p14:creationId xmlns:p14="http://schemas.microsoft.com/office/powerpoint/2010/main" val="3551915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11</a:t>
            </a:fld>
            <a:endParaRPr lang="en-AU">
              <a:solidFill>
                <a:prstClr val="white"/>
              </a:solidFill>
            </a:endParaRPr>
          </a:p>
        </p:txBody>
      </p:sp>
    </p:spTree>
    <p:extLst>
      <p:ext uri="{BB962C8B-B14F-4D97-AF65-F5344CB8AC3E}">
        <p14:creationId xmlns:p14="http://schemas.microsoft.com/office/powerpoint/2010/main" val="25288939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12</a:t>
            </a:fld>
            <a:endParaRPr lang="en-AU">
              <a:solidFill>
                <a:prstClr val="white"/>
              </a:solidFill>
            </a:endParaRPr>
          </a:p>
        </p:txBody>
      </p:sp>
    </p:spTree>
    <p:extLst>
      <p:ext uri="{BB962C8B-B14F-4D97-AF65-F5344CB8AC3E}">
        <p14:creationId xmlns:p14="http://schemas.microsoft.com/office/powerpoint/2010/main" val="25288939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sz="1200"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13</a:t>
            </a:fld>
            <a:endParaRPr lang="en-AU">
              <a:solidFill>
                <a:prstClr val="white"/>
              </a:solidFill>
            </a:endParaRPr>
          </a:p>
        </p:txBody>
      </p:sp>
    </p:spTree>
    <p:extLst>
      <p:ext uri="{BB962C8B-B14F-4D97-AF65-F5344CB8AC3E}">
        <p14:creationId xmlns:p14="http://schemas.microsoft.com/office/powerpoint/2010/main" val="2528893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14</a:t>
            </a:fld>
            <a:endParaRPr lang="en-AU">
              <a:solidFill>
                <a:prstClr val="white"/>
              </a:solidFill>
            </a:endParaRPr>
          </a:p>
        </p:txBody>
      </p:sp>
    </p:spTree>
    <p:extLst>
      <p:ext uri="{BB962C8B-B14F-4D97-AF65-F5344CB8AC3E}">
        <p14:creationId xmlns:p14="http://schemas.microsoft.com/office/powerpoint/2010/main" val="2528893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15</a:t>
            </a:fld>
            <a:endParaRPr lang="en-AU">
              <a:solidFill>
                <a:prstClr val="white"/>
              </a:solidFill>
            </a:endParaRPr>
          </a:p>
        </p:txBody>
      </p:sp>
    </p:spTree>
    <p:extLst>
      <p:ext uri="{BB962C8B-B14F-4D97-AF65-F5344CB8AC3E}">
        <p14:creationId xmlns:p14="http://schemas.microsoft.com/office/powerpoint/2010/main" val="2528893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ltLang="zh-CN" sz="1200" dirty="0">
                <a:solidFill>
                  <a:srgbClr val="000000"/>
                </a:solidFill>
              </a:rPr>
              <a:t>Total the weighted scores for your options</a:t>
            </a:r>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16</a:t>
            </a:fld>
            <a:endParaRPr lang="en-AU">
              <a:solidFill>
                <a:prstClr val="white"/>
              </a:solidFill>
            </a:endParaRPr>
          </a:p>
        </p:txBody>
      </p:sp>
    </p:spTree>
    <p:extLst>
      <p:ext uri="{BB962C8B-B14F-4D97-AF65-F5344CB8AC3E}">
        <p14:creationId xmlns:p14="http://schemas.microsoft.com/office/powerpoint/2010/main" val="15159029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17</a:t>
            </a:fld>
            <a:endParaRPr lang="en-AU">
              <a:solidFill>
                <a:prstClr val="white"/>
              </a:solidFill>
            </a:endParaRPr>
          </a:p>
        </p:txBody>
      </p:sp>
    </p:spTree>
    <p:extLst>
      <p:ext uri="{BB962C8B-B14F-4D97-AF65-F5344CB8AC3E}">
        <p14:creationId xmlns:p14="http://schemas.microsoft.com/office/powerpoint/2010/main" val="3594983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18</a:t>
            </a:fld>
            <a:endParaRPr lang="en-AU" dirty="0">
              <a:solidFill>
                <a:prstClr val="white"/>
              </a:solidFill>
            </a:endParaRPr>
          </a:p>
        </p:txBody>
      </p:sp>
    </p:spTree>
    <p:extLst>
      <p:ext uri="{BB962C8B-B14F-4D97-AF65-F5344CB8AC3E}">
        <p14:creationId xmlns:p14="http://schemas.microsoft.com/office/powerpoint/2010/main" val="25288939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19</a:t>
            </a:fld>
            <a:endParaRPr lang="en-AU" dirty="0">
              <a:solidFill>
                <a:prstClr val="white"/>
              </a:solidFill>
            </a:endParaRPr>
          </a:p>
        </p:txBody>
      </p:sp>
    </p:spTree>
    <p:extLst>
      <p:ext uri="{BB962C8B-B14F-4D97-AF65-F5344CB8AC3E}">
        <p14:creationId xmlns:p14="http://schemas.microsoft.com/office/powerpoint/2010/main" val="17138394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20</a:t>
            </a:fld>
            <a:endParaRPr lang="en-AU" dirty="0">
              <a:solidFill>
                <a:prstClr val="white"/>
              </a:solidFill>
            </a:endParaRPr>
          </a:p>
        </p:txBody>
      </p:sp>
    </p:spTree>
    <p:extLst>
      <p:ext uri="{BB962C8B-B14F-4D97-AF65-F5344CB8AC3E}">
        <p14:creationId xmlns:p14="http://schemas.microsoft.com/office/powerpoint/2010/main" val="2528893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3</a:t>
            </a:fld>
            <a:endParaRPr lang="en-AU">
              <a:solidFill>
                <a:prstClr val="white"/>
              </a:solidFill>
            </a:endParaRPr>
          </a:p>
        </p:txBody>
      </p:sp>
    </p:spTree>
    <p:extLst>
      <p:ext uri="{BB962C8B-B14F-4D97-AF65-F5344CB8AC3E}">
        <p14:creationId xmlns:p14="http://schemas.microsoft.com/office/powerpoint/2010/main" val="25288939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21</a:t>
            </a:fld>
            <a:endParaRPr lang="en-AU" dirty="0">
              <a:solidFill>
                <a:prstClr val="white"/>
              </a:solidFill>
            </a:endParaRPr>
          </a:p>
        </p:txBody>
      </p:sp>
    </p:spTree>
    <p:extLst>
      <p:ext uri="{BB962C8B-B14F-4D97-AF65-F5344CB8AC3E}">
        <p14:creationId xmlns:p14="http://schemas.microsoft.com/office/powerpoint/2010/main" val="25288939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22</a:t>
            </a:fld>
            <a:endParaRPr lang="en-AU" dirty="0">
              <a:solidFill>
                <a:prstClr val="white"/>
              </a:solidFill>
            </a:endParaRPr>
          </a:p>
        </p:txBody>
      </p:sp>
    </p:spTree>
    <p:extLst>
      <p:ext uri="{BB962C8B-B14F-4D97-AF65-F5344CB8AC3E}">
        <p14:creationId xmlns:p14="http://schemas.microsoft.com/office/powerpoint/2010/main" val="25288939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23</a:t>
            </a:fld>
            <a:endParaRPr lang="en-AU" dirty="0">
              <a:solidFill>
                <a:prstClr val="white"/>
              </a:solidFill>
            </a:endParaRPr>
          </a:p>
        </p:txBody>
      </p:sp>
    </p:spTree>
    <p:extLst>
      <p:ext uri="{BB962C8B-B14F-4D97-AF65-F5344CB8AC3E}">
        <p14:creationId xmlns:p14="http://schemas.microsoft.com/office/powerpoint/2010/main" val="17614152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24</a:t>
            </a:fld>
            <a:endParaRPr lang="en-AU" dirty="0">
              <a:solidFill>
                <a:prstClr val="white"/>
              </a:solidFill>
            </a:endParaRPr>
          </a:p>
        </p:txBody>
      </p:sp>
    </p:spTree>
    <p:extLst>
      <p:ext uri="{BB962C8B-B14F-4D97-AF65-F5344CB8AC3E}">
        <p14:creationId xmlns:p14="http://schemas.microsoft.com/office/powerpoint/2010/main" val="13388913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l-GR" i="1" dirty="0">
                <a:solidFill>
                  <a:schemeClr val="accent2"/>
                </a:solidFill>
              </a:rPr>
              <a:t>λ</a:t>
            </a:r>
            <a:r>
              <a:rPr lang="en-US" i="1" dirty="0">
                <a:solidFill>
                  <a:schemeClr val="accent2"/>
                </a:solidFill>
              </a:rPr>
              <a:t> is a constant</a:t>
            </a:r>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25</a:t>
            </a:fld>
            <a:endParaRPr lang="en-AU" dirty="0">
              <a:solidFill>
                <a:prstClr val="white"/>
              </a:solidFill>
            </a:endParaRPr>
          </a:p>
        </p:txBody>
      </p:sp>
    </p:spTree>
    <p:extLst>
      <p:ext uri="{BB962C8B-B14F-4D97-AF65-F5344CB8AC3E}">
        <p14:creationId xmlns:p14="http://schemas.microsoft.com/office/powerpoint/2010/main" val="9040300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26</a:t>
            </a:fld>
            <a:endParaRPr lang="en-AU" dirty="0">
              <a:solidFill>
                <a:prstClr val="white"/>
              </a:solidFill>
            </a:endParaRPr>
          </a:p>
        </p:txBody>
      </p:sp>
    </p:spTree>
    <p:extLst>
      <p:ext uri="{BB962C8B-B14F-4D97-AF65-F5344CB8AC3E}">
        <p14:creationId xmlns:p14="http://schemas.microsoft.com/office/powerpoint/2010/main" val="10977191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27</a:t>
            </a:fld>
            <a:endParaRPr lang="en-AU" dirty="0">
              <a:solidFill>
                <a:prstClr val="white"/>
              </a:solidFill>
            </a:endParaRPr>
          </a:p>
        </p:txBody>
      </p:sp>
    </p:spTree>
    <p:extLst>
      <p:ext uri="{BB962C8B-B14F-4D97-AF65-F5344CB8AC3E}">
        <p14:creationId xmlns:p14="http://schemas.microsoft.com/office/powerpoint/2010/main" val="32446703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28</a:t>
            </a:fld>
            <a:endParaRPr lang="en-AU" dirty="0">
              <a:solidFill>
                <a:prstClr val="white"/>
              </a:solidFill>
            </a:endParaRPr>
          </a:p>
        </p:txBody>
      </p:sp>
    </p:spTree>
    <p:extLst>
      <p:ext uri="{BB962C8B-B14F-4D97-AF65-F5344CB8AC3E}">
        <p14:creationId xmlns:p14="http://schemas.microsoft.com/office/powerpoint/2010/main" val="1237582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AU" sz="1200" dirty="0"/>
              <a:t>It is a screening or ‘sieving’ process, where the options being evaluated are reduced to a shortlist by eliminating all those that are dominated.</a:t>
            </a:r>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4</a:t>
            </a:fld>
            <a:endParaRPr lang="en-AU">
              <a:solidFill>
                <a:prstClr val="white"/>
              </a:solidFill>
            </a:endParaRPr>
          </a:p>
        </p:txBody>
      </p:sp>
    </p:spTree>
    <p:extLst>
      <p:ext uri="{BB962C8B-B14F-4D97-AF65-F5344CB8AC3E}">
        <p14:creationId xmlns:p14="http://schemas.microsoft.com/office/powerpoint/2010/main" val="2528893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5</a:t>
            </a:fld>
            <a:endParaRPr lang="en-AU">
              <a:solidFill>
                <a:prstClr val="white"/>
              </a:solidFill>
            </a:endParaRPr>
          </a:p>
        </p:txBody>
      </p:sp>
    </p:spTree>
    <p:extLst>
      <p:ext uri="{BB962C8B-B14F-4D97-AF65-F5344CB8AC3E}">
        <p14:creationId xmlns:p14="http://schemas.microsoft.com/office/powerpoint/2010/main" val="2528893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6</a:t>
            </a:fld>
            <a:endParaRPr lang="en-AU">
              <a:solidFill>
                <a:prstClr val="white"/>
              </a:solidFill>
            </a:endParaRPr>
          </a:p>
        </p:txBody>
      </p:sp>
    </p:spTree>
    <p:extLst>
      <p:ext uri="{BB962C8B-B14F-4D97-AF65-F5344CB8AC3E}">
        <p14:creationId xmlns:p14="http://schemas.microsoft.com/office/powerpoint/2010/main" val="2528893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7</a:t>
            </a:fld>
            <a:endParaRPr lang="en-AU">
              <a:solidFill>
                <a:prstClr val="white"/>
              </a:solidFill>
            </a:endParaRPr>
          </a:p>
        </p:txBody>
      </p:sp>
    </p:spTree>
    <p:extLst>
      <p:ext uri="{BB962C8B-B14F-4D97-AF65-F5344CB8AC3E}">
        <p14:creationId xmlns:p14="http://schemas.microsoft.com/office/powerpoint/2010/main" val="1555405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way to perform “dominance” in this case where A2</a:t>
            </a:r>
            <a:r>
              <a:rPr lang="en-US" baseline="0" dirty="0"/>
              <a:t> is dominated by A1 (A2 can be ruled out) but A3 is not dominated. Conjunctive Method may help, before Dominance </a:t>
            </a:r>
            <a:r>
              <a:rPr lang="en-US" altLang="zh-CN" baseline="0" dirty="0"/>
              <a:t>m</a:t>
            </a:r>
            <a:r>
              <a:rPr lang="en-US" baseline="0" dirty="0"/>
              <a:t>ethod.</a:t>
            </a:r>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pPr>
                <a:defRPr/>
              </a:pPr>
              <a:t>8</a:t>
            </a:fld>
            <a:endParaRPr lang="en-AU"/>
          </a:p>
        </p:txBody>
      </p:sp>
    </p:spTree>
    <p:extLst>
      <p:ext uri="{BB962C8B-B14F-4D97-AF65-F5344CB8AC3E}">
        <p14:creationId xmlns:p14="http://schemas.microsoft.com/office/powerpoint/2010/main" val="1862082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9</a:t>
            </a:fld>
            <a:endParaRPr lang="en-AU">
              <a:solidFill>
                <a:prstClr val="white"/>
              </a:solidFill>
            </a:endParaRPr>
          </a:p>
        </p:txBody>
      </p:sp>
    </p:spTree>
    <p:extLst>
      <p:ext uri="{BB962C8B-B14F-4D97-AF65-F5344CB8AC3E}">
        <p14:creationId xmlns:p14="http://schemas.microsoft.com/office/powerpoint/2010/main" val="34781510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a:defRPr/>
            </a:pPr>
            <a:fld id="{5ED84A58-2182-4C03-9F76-C5D29C1D787F}" type="slidenum">
              <a:rPr lang="en-AU" smtClean="0">
                <a:solidFill>
                  <a:prstClr val="white"/>
                </a:solidFill>
              </a:rPr>
              <a:pPr>
                <a:defRPr/>
              </a:pPr>
              <a:t>10</a:t>
            </a:fld>
            <a:endParaRPr lang="en-AU">
              <a:solidFill>
                <a:prstClr val="white"/>
              </a:solidFill>
            </a:endParaRPr>
          </a:p>
        </p:txBody>
      </p:sp>
    </p:spTree>
    <p:extLst>
      <p:ext uri="{BB962C8B-B14F-4D97-AF65-F5344CB8AC3E}">
        <p14:creationId xmlns:p14="http://schemas.microsoft.com/office/powerpoint/2010/main" val="39745895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63842" name="Rectangle 2"/>
          <p:cNvSpPr>
            <a:spLocks noGrp="1" noChangeArrowheads="1"/>
          </p:cNvSpPr>
          <p:nvPr>
            <p:ph type="ctrTitle"/>
          </p:nvPr>
        </p:nvSpPr>
        <p:spPr>
          <a:xfrm>
            <a:off x="682625" y="1557338"/>
            <a:ext cx="6553200" cy="1295400"/>
          </a:xfrm>
        </p:spPr>
        <p:txBody>
          <a:bodyPr/>
          <a:lstStyle>
            <a:lvl1pPr>
              <a:defRPr sz="3200">
                <a:solidFill>
                  <a:schemeClr val="bg1"/>
                </a:solidFill>
              </a:defRPr>
            </a:lvl1pPr>
          </a:lstStyle>
          <a:p>
            <a:r>
              <a:rPr lang="en-AU"/>
              <a:t>Click to edit Master title style</a:t>
            </a:r>
          </a:p>
        </p:txBody>
      </p:sp>
      <p:sp>
        <p:nvSpPr>
          <p:cNvPr id="163843" name="Rectangle 3"/>
          <p:cNvSpPr>
            <a:spLocks noGrp="1" noChangeArrowheads="1"/>
          </p:cNvSpPr>
          <p:nvPr>
            <p:ph type="subTitle" idx="1"/>
          </p:nvPr>
        </p:nvSpPr>
        <p:spPr>
          <a:xfrm>
            <a:off x="682625" y="3357563"/>
            <a:ext cx="5859463" cy="503237"/>
          </a:xfrm>
        </p:spPr>
        <p:txBody>
          <a:bodyPr/>
          <a:lstStyle>
            <a:lvl1pPr marL="0" indent="0">
              <a:buFontTx/>
              <a:buNone/>
              <a:defRPr sz="2200">
                <a:solidFill>
                  <a:schemeClr val="bg1"/>
                </a:solidFill>
              </a:defRPr>
            </a:lvl1pPr>
          </a:lstStyle>
          <a:p>
            <a:r>
              <a:rPr lang="en-AU"/>
              <a:t>Click to edit Master subtitle style</a:t>
            </a:r>
          </a:p>
        </p:txBody>
      </p:sp>
    </p:spTree>
    <p:extLst>
      <p:ext uri="{BB962C8B-B14F-4D97-AF65-F5344CB8AC3E}">
        <p14:creationId xmlns:p14="http://schemas.microsoft.com/office/powerpoint/2010/main" val="201742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RMIT University©</a:t>
            </a:r>
            <a:endParaRPr lang="en-AU" dirty="0"/>
          </a:p>
        </p:txBody>
      </p:sp>
      <p:sp>
        <p:nvSpPr>
          <p:cNvPr id="6" name="Rectangle 6"/>
          <p:cNvSpPr>
            <a:spLocks noGrp="1" noChangeArrowheads="1"/>
          </p:cNvSpPr>
          <p:nvPr>
            <p:ph type="ftr" sz="quarter" idx="11"/>
          </p:nvPr>
        </p:nvSpPr>
        <p:spPr>
          <a:ln/>
        </p:spPr>
        <p:txBody>
          <a:bodyPr/>
          <a:lstStyle>
            <a:lvl1pPr>
              <a:defRPr/>
            </a:lvl1pPr>
          </a:lstStyle>
          <a:p>
            <a:pPr>
              <a:defRPr/>
            </a:pPr>
            <a:r>
              <a:rPr lang="en-AU"/>
              <a:t>School of Engineering</a:t>
            </a:r>
            <a:endParaRPr lang="en-AU" dirty="0"/>
          </a:p>
        </p:txBody>
      </p:sp>
      <p:sp>
        <p:nvSpPr>
          <p:cNvPr id="7" name="Rectangle 7"/>
          <p:cNvSpPr>
            <a:spLocks noGrp="1" noChangeArrowheads="1"/>
          </p:cNvSpPr>
          <p:nvPr>
            <p:ph type="sldNum" sz="quarter" idx="12"/>
          </p:nvPr>
        </p:nvSpPr>
        <p:spPr>
          <a:ln/>
        </p:spPr>
        <p:txBody>
          <a:bodyPr/>
          <a:lstStyle>
            <a:lvl1pPr>
              <a:defRPr/>
            </a:lvl1pPr>
          </a:lstStyle>
          <a:p>
            <a:pPr>
              <a:defRPr/>
            </a:pPr>
            <a:fld id="{D5254ED8-E627-42F8-A5B0-35CA1EAC6D15}" type="slidenum">
              <a:rPr lang="en-AU"/>
              <a:pPr>
                <a:defRPr/>
              </a:pPr>
              <a:t>‹#›</a:t>
            </a:fld>
            <a:endParaRPr lang="en-AU"/>
          </a:p>
        </p:txBody>
      </p:sp>
    </p:spTree>
    <p:extLst>
      <p:ext uri="{BB962C8B-B14F-4D97-AF65-F5344CB8AC3E}">
        <p14:creationId xmlns:p14="http://schemas.microsoft.com/office/powerpoint/2010/main" val="3570951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5"/>
          <p:cNvSpPr>
            <a:spLocks noGrp="1" noChangeArrowheads="1"/>
          </p:cNvSpPr>
          <p:nvPr>
            <p:ph type="dt" sz="half" idx="10"/>
          </p:nvPr>
        </p:nvSpPr>
        <p:spPr>
          <a:ln/>
        </p:spPr>
        <p:txBody>
          <a:bodyPr/>
          <a:lstStyle>
            <a:lvl1pPr>
              <a:defRPr/>
            </a:lvl1pPr>
          </a:lstStyle>
          <a:p>
            <a:pPr>
              <a:defRPr/>
            </a:pPr>
            <a:r>
              <a:rPr lang="en-US"/>
              <a:t>RMIT University©</a:t>
            </a:r>
            <a:endParaRPr lang="en-AU" dirty="0"/>
          </a:p>
        </p:txBody>
      </p:sp>
      <p:sp>
        <p:nvSpPr>
          <p:cNvPr id="5" name="Rectangle 6"/>
          <p:cNvSpPr>
            <a:spLocks noGrp="1" noChangeArrowheads="1"/>
          </p:cNvSpPr>
          <p:nvPr>
            <p:ph type="ftr" sz="quarter" idx="11"/>
          </p:nvPr>
        </p:nvSpPr>
        <p:spPr>
          <a:ln/>
        </p:spPr>
        <p:txBody>
          <a:bodyPr/>
          <a:lstStyle>
            <a:lvl1pPr>
              <a:defRPr/>
            </a:lvl1pPr>
          </a:lstStyle>
          <a:p>
            <a:pPr>
              <a:defRPr/>
            </a:pPr>
            <a:r>
              <a:rPr lang="en-AU"/>
              <a:t>School of Engineering</a:t>
            </a:r>
            <a:endParaRPr lang="en-AU" dirty="0"/>
          </a:p>
        </p:txBody>
      </p:sp>
      <p:sp>
        <p:nvSpPr>
          <p:cNvPr id="6" name="Rectangle 7"/>
          <p:cNvSpPr>
            <a:spLocks noGrp="1" noChangeArrowheads="1"/>
          </p:cNvSpPr>
          <p:nvPr>
            <p:ph type="sldNum" sz="quarter" idx="12"/>
          </p:nvPr>
        </p:nvSpPr>
        <p:spPr>
          <a:ln/>
        </p:spPr>
        <p:txBody>
          <a:bodyPr/>
          <a:lstStyle>
            <a:lvl1pPr>
              <a:defRPr/>
            </a:lvl1pPr>
          </a:lstStyle>
          <a:p>
            <a:pPr>
              <a:defRPr/>
            </a:pPr>
            <a:fld id="{CE51A7F4-9A22-46B4-96E5-1C36CDA94F11}" type="slidenum">
              <a:rPr lang="en-AU"/>
              <a:pPr>
                <a:defRPr/>
              </a:pPr>
              <a:t>‹#›</a:t>
            </a:fld>
            <a:endParaRPr lang="en-AU"/>
          </a:p>
        </p:txBody>
      </p:sp>
    </p:spTree>
    <p:extLst>
      <p:ext uri="{BB962C8B-B14F-4D97-AF65-F5344CB8AC3E}">
        <p14:creationId xmlns:p14="http://schemas.microsoft.com/office/powerpoint/2010/main" val="2536258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638"/>
            <a:ext cx="2057400" cy="5891212"/>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381000" y="274638"/>
            <a:ext cx="6019800" cy="58912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Rectangle 5"/>
          <p:cNvSpPr>
            <a:spLocks noGrp="1" noChangeArrowheads="1"/>
          </p:cNvSpPr>
          <p:nvPr>
            <p:ph type="dt" sz="half" idx="10"/>
          </p:nvPr>
        </p:nvSpPr>
        <p:spPr>
          <a:ln/>
        </p:spPr>
        <p:txBody>
          <a:bodyPr/>
          <a:lstStyle>
            <a:lvl1pPr>
              <a:defRPr/>
            </a:lvl1pPr>
          </a:lstStyle>
          <a:p>
            <a:pPr>
              <a:defRPr/>
            </a:pPr>
            <a:r>
              <a:rPr lang="en-US"/>
              <a:t>RMIT University©</a:t>
            </a:r>
            <a:endParaRPr lang="en-AU" dirty="0"/>
          </a:p>
        </p:txBody>
      </p:sp>
      <p:sp>
        <p:nvSpPr>
          <p:cNvPr id="5" name="Rectangle 6"/>
          <p:cNvSpPr>
            <a:spLocks noGrp="1" noChangeArrowheads="1"/>
          </p:cNvSpPr>
          <p:nvPr>
            <p:ph type="ftr" sz="quarter" idx="11"/>
          </p:nvPr>
        </p:nvSpPr>
        <p:spPr>
          <a:ln/>
        </p:spPr>
        <p:txBody>
          <a:bodyPr/>
          <a:lstStyle>
            <a:lvl1pPr>
              <a:defRPr/>
            </a:lvl1pPr>
          </a:lstStyle>
          <a:p>
            <a:pPr>
              <a:defRPr/>
            </a:pPr>
            <a:r>
              <a:rPr lang="en-AU"/>
              <a:t>School of Engineering</a:t>
            </a:r>
            <a:endParaRPr lang="en-AU" dirty="0"/>
          </a:p>
        </p:txBody>
      </p:sp>
      <p:sp>
        <p:nvSpPr>
          <p:cNvPr id="6" name="Rectangle 7"/>
          <p:cNvSpPr>
            <a:spLocks noGrp="1" noChangeArrowheads="1"/>
          </p:cNvSpPr>
          <p:nvPr>
            <p:ph type="sldNum" sz="quarter" idx="12"/>
          </p:nvPr>
        </p:nvSpPr>
        <p:spPr>
          <a:ln/>
        </p:spPr>
        <p:txBody>
          <a:bodyPr/>
          <a:lstStyle>
            <a:lvl1pPr>
              <a:defRPr/>
            </a:lvl1pPr>
          </a:lstStyle>
          <a:p>
            <a:pPr>
              <a:defRPr/>
            </a:pPr>
            <a:fld id="{4DCE66D0-3521-46CE-8F16-CE88B1590271}" type="slidenum">
              <a:rPr lang="en-AU"/>
              <a:pPr>
                <a:defRPr/>
              </a:pPr>
              <a:t>‹#›</a:t>
            </a:fld>
            <a:endParaRPr lang="en-AU"/>
          </a:p>
        </p:txBody>
      </p:sp>
    </p:spTree>
    <p:extLst>
      <p:ext uri="{BB962C8B-B14F-4D97-AF65-F5344CB8AC3E}">
        <p14:creationId xmlns:p14="http://schemas.microsoft.com/office/powerpoint/2010/main" val="3330568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Title 6"/>
          <p:cNvSpPr>
            <a:spLocks noGrp="1"/>
          </p:cNvSpPr>
          <p:nvPr>
            <p:ph type="title"/>
          </p:nvPr>
        </p:nvSpPr>
        <p:spPr/>
        <p:txBody>
          <a:bodyPr/>
          <a:lstStyle/>
          <a:p>
            <a:r>
              <a:rPr lang="en-US"/>
              <a:t>Click to edit Master title style</a:t>
            </a:r>
            <a:endParaRPr lang="en-AU"/>
          </a:p>
        </p:txBody>
      </p:sp>
      <p:sp>
        <p:nvSpPr>
          <p:cNvPr id="8" name="Date Placeholder 7"/>
          <p:cNvSpPr>
            <a:spLocks noGrp="1"/>
          </p:cNvSpPr>
          <p:nvPr>
            <p:ph type="dt" sz="half" idx="10"/>
          </p:nvPr>
        </p:nvSpPr>
        <p:spPr/>
        <p:txBody>
          <a:bodyPr/>
          <a:lstStyle/>
          <a:p>
            <a:pPr>
              <a:defRPr/>
            </a:pPr>
            <a:r>
              <a:rPr lang="en-US"/>
              <a:t>RMIT University©</a:t>
            </a:r>
            <a:endParaRPr lang="en-AU" dirty="0"/>
          </a:p>
        </p:txBody>
      </p:sp>
      <p:sp>
        <p:nvSpPr>
          <p:cNvPr id="9" name="Footer Placeholder 8"/>
          <p:cNvSpPr>
            <a:spLocks noGrp="1"/>
          </p:cNvSpPr>
          <p:nvPr>
            <p:ph type="ftr" sz="quarter" idx="11"/>
          </p:nvPr>
        </p:nvSpPr>
        <p:spPr/>
        <p:txBody>
          <a:bodyPr/>
          <a:lstStyle/>
          <a:p>
            <a:pPr>
              <a:defRPr/>
            </a:pPr>
            <a:r>
              <a:rPr lang="en-AU"/>
              <a:t>School of Engineering</a:t>
            </a:r>
            <a:endParaRPr lang="en-AU" dirty="0"/>
          </a:p>
        </p:txBody>
      </p:sp>
      <p:sp>
        <p:nvSpPr>
          <p:cNvPr id="10" name="Slide Number Placeholder 9"/>
          <p:cNvSpPr>
            <a:spLocks noGrp="1"/>
          </p:cNvSpPr>
          <p:nvPr>
            <p:ph type="sldNum" sz="quarter" idx="12"/>
          </p:nvPr>
        </p:nvSpPr>
        <p:spPr/>
        <p:txBody>
          <a:bodyPr/>
          <a:lstStyle/>
          <a:p>
            <a:pPr>
              <a:defRPr/>
            </a:pPr>
            <a:fld id="{2FCF5CC0-17FF-4D64-96F8-B0CAA96C1E89}" type="slidenum">
              <a:rPr lang="en-AU" smtClean="0"/>
              <a:pPr>
                <a:defRPr/>
              </a:pPr>
              <a:t>‹#›</a:t>
            </a:fld>
            <a:endParaRPr lang="en-AU"/>
          </a:p>
        </p:txBody>
      </p:sp>
    </p:spTree>
    <p:extLst>
      <p:ext uri="{BB962C8B-B14F-4D97-AF65-F5344CB8AC3E}">
        <p14:creationId xmlns:p14="http://schemas.microsoft.com/office/powerpoint/2010/main" val="1622496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pPr>
              <a:defRPr/>
            </a:pPr>
            <a:r>
              <a:rPr lang="en-US"/>
              <a:t>RMIT University©</a:t>
            </a:r>
            <a:endParaRPr lang="en-AU" dirty="0"/>
          </a:p>
        </p:txBody>
      </p:sp>
      <p:sp>
        <p:nvSpPr>
          <p:cNvPr id="4" name="Footer Placeholder 3"/>
          <p:cNvSpPr>
            <a:spLocks noGrp="1"/>
          </p:cNvSpPr>
          <p:nvPr>
            <p:ph type="ftr" sz="quarter" idx="11"/>
          </p:nvPr>
        </p:nvSpPr>
        <p:spPr/>
        <p:txBody>
          <a:bodyPr/>
          <a:lstStyle/>
          <a:p>
            <a:pPr>
              <a:defRPr/>
            </a:pPr>
            <a:r>
              <a:rPr lang="en-AU"/>
              <a:t>School of Engineering</a:t>
            </a:r>
            <a:endParaRPr lang="en-AU" dirty="0"/>
          </a:p>
        </p:txBody>
      </p:sp>
      <p:sp>
        <p:nvSpPr>
          <p:cNvPr id="5" name="Slide Number Placeholder 4"/>
          <p:cNvSpPr>
            <a:spLocks noGrp="1"/>
          </p:cNvSpPr>
          <p:nvPr>
            <p:ph type="sldNum" sz="quarter" idx="12"/>
          </p:nvPr>
        </p:nvSpPr>
        <p:spPr/>
        <p:txBody>
          <a:bodyPr/>
          <a:lstStyle/>
          <a:p>
            <a:pPr>
              <a:defRPr/>
            </a:pPr>
            <a:fld id="{2FCF5CC0-17FF-4D64-96F8-B0CAA96C1E89}" type="slidenum">
              <a:rPr lang="en-AU" smtClean="0"/>
              <a:pPr>
                <a:defRPr/>
              </a:pPr>
              <a:t>‹#›</a:t>
            </a:fld>
            <a:endParaRPr lang="en-AU"/>
          </a:p>
        </p:txBody>
      </p:sp>
    </p:spTree>
    <p:extLst>
      <p:ext uri="{BB962C8B-B14F-4D97-AF65-F5344CB8AC3E}">
        <p14:creationId xmlns:p14="http://schemas.microsoft.com/office/powerpoint/2010/main" val="4282090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r>
              <a:rPr lang="en-US"/>
              <a:t>RMIT University©</a:t>
            </a:r>
            <a:endParaRPr lang="en-AU" dirty="0"/>
          </a:p>
        </p:txBody>
      </p:sp>
      <p:sp>
        <p:nvSpPr>
          <p:cNvPr id="5" name="Rectangle 6"/>
          <p:cNvSpPr>
            <a:spLocks noGrp="1" noChangeArrowheads="1"/>
          </p:cNvSpPr>
          <p:nvPr>
            <p:ph type="ftr" sz="quarter" idx="11"/>
          </p:nvPr>
        </p:nvSpPr>
        <p:spPr>
          <a:ln/>
        </p:spPr>
        <p:txBody>
          <a:bodyPr/>
          <a:lstStyle>
            <a:lvl1pPr>
              <a:defRPr/>
            </a:lvl1pPr>
          </a:lstStyle>
          <a:p>
            <a:pPr>
              <a:defRPr/>
            </a:pPr>
            <a:r>
              <a:rPr lang="en-AU" dirty="0"/>
              <a:t>School of Engineering</a:t>
            </a:r>
          </a:p>
        </p:txBody>
      </p:sp>
      <p:sp>
        <p:nvSpPr>
          <p:cNvPr id="6" name="Rectangle 7"/>
          <p:cNvSpPr>
            <a:spLocks noGrp="1" noChangeArrowheads="1"/>
          </p:cNvSpPr>
          <p:nvPr>
            <p:ph type="sldNum" sz="quarter" idx="12"/>
          </p:nvPr>
        </p:nvSpPr>
        <p:spPr>
          <a:ln/>
        </p:spPr>
        <p:txBody>
          <a:bodyPr/>
          <a:lstStyle>
            <a:lvl1pPr>
              <a:defRPr/>
            </a:lvl1pPr>
          </a:lstStyle>
          <a:p>
            <a:pPr>
              <a:defRPr/>
            </a:pPr>
            <a:fld id="{9D0F4225-8287-42AA-B44E-62BED5DCFE19}" type="slidenum">
              <a:rPr lang="en-AU"/>
              <a:pPr>
                <a:defRPr/>
              </a:pPr>
              <a:t>‹#›</a:t>
            </a:fld>
            <a:endParaRPr lang="en-AU"/>
          </a:p>
        </p:txBody>
      </p:sp>
    </p:spTree>
    <p:extLst>
      <p:ext uri="{BB962C8B-B14F-4D97-AF65-F5344CB8AC3E}">
        <p14:creationId xmlns:p14="http://schemas.microsoft.com/office/powerpoint/2010/main" val="3301151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381000" y="1300163"/>
            <a:ext cx="4038600"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572000" y="1300163"/>
            <a:ext cx="4038600" cy="4865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Rectangle 5"/>
          <p:cNvSpPr>
            <a:spLocks noGrp="1" noChangeArrowheads="1"/>
          </p:cNvSpPr>
          <p:nvPr>
            <p:ph type="dt" sz="half" idx="10"/>
          </p:nvPr>
        </p:nvSpPr>
        <p:spPr>
          <a:ln/>
        </p:spPr>
        <p:txBody>
          <a:bodyPr/>
          <a:lstStyle>
            <a:lvl1pPr>
              <a:defRPr/>
            </a:lvl1pPr>
          </a:lstStyle>
          <a:p>
            <a:pPr>
              <a:defRPr/>
            </a:pPr>
            <a:r>
              <a:rPr lang="en-US"/>
              <a:t>RMIT University©</a:t>
            </a:r>
            <a:endParaRPr lang="en-AU" dirty="0"/>
          </a:p>
        </p:txBody>
      </p:sp>
      <p:sp>
        <p:nvSpPr>
          <p:cNvPr id="6" name="Rectangle 6"/>
          <p:cNvSpPr>
            <a:spLocks noGrp="1" noChangeArrowheads="1"/>
          </p:cNvSpPr>
          <p:nvPr>
            <p:ph type="ftr" sz="quarter" idx="11"/>
          </p:nvPr>
        </p:nvSpPr>
        <p:spPr>
          <a:ln/>
        </p:spPr>
        <p:txBody>
          <a:bodyPr/>
          <a:lstStyle>
            <a:lvl1pPr>
              <a:defRPr/>
            </a:lvl1pPr>
          </a:lstStyle>
          <a:p>
            <a:pPr>
              <a:defRPr/>
            </a:pPr>
            <a:r>
              <a:rPr lang="en-AU"/>
              <a:t>School of Engineering</a:t>
            </a:r>
            <a:endParaRPr lang="en-AU" dirty="0"/>
          </a:p>
        </p:txBody>
      </p:sp>
      <p:sp>
        <p:nvSpPr>
          <p:cNvPr id="7" name="Rectangle 7"/>
          <p:cNvSpPr>
            <a:spLocks noGrp="1" noChangeArrowheads="1"/>
          </p:cNvSpPr>
          <p:nvPr>
            <p:ph type="sldNum" sz="quarter" idx="12"/>
          </p:nvPr>
        </p:nvSpPr>
        <p:spPr>
          <a:ln/>
        </p:spPr>
        <p:txBody>
          <a:bodyPr/>
          <a:lstStyle>
            <a:lvl1pPr>
              <a:defRPr/>
            </a:lvl1pPr>
          </a:lstStyle>
          <a:p>
            <a:pPr>
              <a:defRPr/>
            </a:pPr>
            <a:fld id="{C9E9CCE1-A649-47DE-B723-1A8C858AC824}" type="slidenum">
              <a:rPr lang="en-AU"/>
              <a:pPr>
                <a:defRPr/>
              </a:pPr>
              <a:t>‹#›</a:t>
            </a:fld>
            <a:endParaRPr lang="en-AU"/>
          </a:p>
        </p:txBody>
      </p:sp>
    </p:spTree>
    <p:extLst>
      <p:ext uri="{BB962C8B-B14F-4D97-AF65-F5344CB8AC3E}">
        <p14:creationId xmlns:p14="http://schemas.microsoft.com/office/powerpoint/2010/main" val="933516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Rectangle 5"/>
          <p:cNvSpPr>
            <a:spLocks noGrp="1" noChangeArrowheads="1"/>
          </p:cNvSpPr>
          <p:nvPr>
            <p:ph type="dt" sz="half" idx="10"/>
          </p:nvPr>
        </p:nvSpPr>
        <p:spPr>
          <a:ln/>
        </p:spPr>
        <p:txBody>
          <a:bodyPr/>
          <a:lstStyle>
            <a:lvl1pPr>
              <a:defRPr/>
            </a:lvl1pPr>
          </a:lstStyle>
          <a:p>
            <a:pPr>
              <a:defRPr/>
            </a:pPr>
            <a:r>
              <a:rPr lang="en-US"/>
              <a:t>RMIT University©</a:t>
            </a:r>
            <a:endParaRPr lang="en-AU" dirty="0"/>
          </a:p>
        </p:txBody>
      </p:sp>
      <p:sp>
        <p:nvSpPr>
          <p:cNvPr id="8" name="Rectangle 6"/>
          <p:cNvSpPr>
            <a:spLocks noGrp="1" noChangeArrowheads="1"/>
          </p:cNvSpPr>
          <p:nvPr>
            <p:ph type="ftr" sz="quarter" idx="11"/>
          </p:nvPr>
        </p:nvSpPr>
        <p:spPr>
          <a:ln/>
        </p:spPr>
        <p:txBody>
          <a:bodyPr/>
          <a:lstStyle>
            <a:lvl1pPr>
              <a:defRPr/>
            </a:lvl1pPr>
          </a:lstStyle>
          <a:p>
            <a:pPr>
              <a:defRPr/>
            </a:pPr>
            <a:r>
              <a:rPr lang="en-AU"/>
              <a:t>School of Engineering</a:t>
            </a:r>
            <a:endParaRPr lang="en-AU" dirty="0"/>
          </a:p>
        </p:txBody>
      </p:sp>
      <p:sp>
        <p:nvSpPr>
          <p:cNvPr id="9" name="Rectangle 7"/>
          <p:cNvSpPr>
            <a:spLocks noGrp="1" noChangeArrowheads="1"/>
          </p:cNvSpPr>
          <p:nvPr>
            <p:ph type="sldNum" sz="quarter" idx="12"/>
          </p:nvPr>
        </p:nvSpPr>
        <p:spPr>
          <a:ln/>
        </p:spPr>
        <p:txBody>
          <a:bodyPr/>
          <a:lstStyle>
            <a:lvl1pPr>
              <a:defRPr/>
            </a:lvl1pPr>
          </a:lstStyle>
          <a:p>
            <a:pPr>
              <a:defRPr/>
            </a:pPr>
            <a:fld id="{196E4BE0-0C5F-45FE-8826-BAEF7C9811D7}" type="slidenum">
              <a:rPr lang="en-AU"/>
              <a:pPr>
                <a:defRPr/>
              </a:pPr>
              <a:t>‹#›</a:t>
            </a:fld>
            <a:endParaRPr lang="en-AU"/>
          </a:p>
        </p:txBody>
      </p:sp>
    </p:spTree>
    <p:extLst>
      <p:ext uri="{BB962C8B-B14F-4D97-AF65-F5344CB8AC3E}">
        <p14:creationId xmlns:p14="http://schemas.microsoft.com/office/powerpoint/2010/main" val="3221333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Rectangle 5"/>
          <p:cNvSpPr>
            <a:spLocks noGrp="1" noChangeArrowheads="1"/>
          </p:cNvSpPr>
          <p:nvPr>
            <p:ph type="dt" sz="half" idx="10"/>
          </p:nvPr>
        </p:nvSpPr>
        <p:spPr>
          <a:ln/>
        </p:spPr>
        <p:txBody>
          <a:bodyPr/>
          <a:lstStyle>
            <a:lvl1pPr>
              <a:defRPr/>
            </a:lvl1pPr>
          </a:lstStyle>
          <a:p>
            <a:pPr>
              <a:defRPr/>
            </a:pPr>
            <a:r>
              <a:rPr lang="en-US"/>
              <a:t>RMIT University©</a:t>
            </a:r>
            <a:endParaRPr lang="en-AU" dirty="0"/>
          </a:p>
        </p:txBody>
      </p:sp>
      <p:sp>
        <p:nvSpPr>
          <p:cNvPr id="4" name="Rectangle 6"/>
          <p:cNvSpPr>
            <a:spLocks noGrp="1" noChangeArrowheads="1"/>
          </p:cNvSpPr>
          <p:nvPr>
            <p:ph type="ftr" sz="quarter" idx="11"/>
          </p:nvPr>
        </p:nvSpPr>
        <p:spPr>
          <a:ln/>
        </p:spPr>
        <p:txBody>
          <a:bodyPr/>
          <a:lstStyle>
            <a:lvl1pPr>
              <a:defRPr/>
            </a:lvl1pPr>
          </a:lstStyle>
          <a:p>
            <a:pPr>
              <a:defRPr/>
            </a:pPr>
            <a:r>
              <a:rPr lang="en-AU"/>
              <a:t>School of Engineering</a:t>
            </a:r>
            <a:endParaRPr lang="en-AU" dirty="0"/>
          </a:p>
        </p:txBody>
      </p:sp>
      <p:sp>
        <p:nvSpPr>
          <p:cNvPr id="5" name="Rectangle 7"/>
          <p:cNvSpPr>
            <a:spLocks noGrp="1" noChangeArrowheads="1"/>
          </p:cNvSpPr>
          <p:nvPr>
            <p:ph type="sldNum" sz="quarter" idx="12"/>
          </p:nvPr>
        </p:nvSpPr>
        <p:spPr>
          <a:ln/>
        </p:spPr>
        <p:txBody>
          <a:bodyPr/>
          <a:lstStyle>
            <a:lvl1pPr>
              <a:defRPr/>
            </a:lvl1pPr>
          </a:lstStyle>
          <a:p>
            <a:pPr>
              <a:defRPr/>
            </a:pPr>
            <a:fld id="{879A8393-5A90-47E2-8FA6-9231C2A60972}" type="slidenum">
              <a:rPr lang="en-AU"/>
              <a:pPr>
                <a:defRPr/>
              </a:pPr>
              <a:t>‹#›</a:t>
            </a:fld>
            <a:endParaRPr lang="en-AU"/>
          </a:p>
        </p:txBody>
      </p:sp>
    </p:spTree>
    <p:extLst>
      <p:ext uri="{BB962C8B-B14F-4D97-AF65-F5344CB8AC3E}">
        <p14:creationId xmlns:p14="http://schemas.microsoft.com/office/powerpoint/2010/main" val="3991356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r>
              <a:rPr lang="en-US"/>
              <a:t>RMIT University©</a:t>
            </a:r>
            <a:endParaRPr lang="en-AU" dirty="0"/>
          </a:p>
        </p:txBody>
      </p:sp>
      <p:sp>
        <p:nvSpPr>
          <p:cNvPr id="3" name="Rectangle 6"/>
          <p:cNvSpPr>
            <a:spLocks noGrp="1" noChangeArrowheads="1"/>
          </p:cNvSpPr>
          <p:nvPr>
            <p:ph type="ftr" sz="quarter" idx="11"/>
          </p:nvPr>
        </p:nvSpPr>
        <p:spPr>
          <a:ln/>
        </p:spPr>
        <p:txBody>
          <a:bodyPr/>
          <a:lstStyle>
            <a:lvl1pPr>
              <a:defRPr/>
            </a:lvl1pPr>
          </a:lstStyle>
          <a:p>
            <a:pPr>
              <a:defRPr/>
            </a:pPr>
            <a:r>
              <a:rPr lang="en-AU"/>
              <a:t>School of Engineering</a:t>
            </a:r>
            <a:endParaRPr lang="en-AU" dirty="0"/>
          </a:p>
        </p:txBody>
      </p:sp>
      <p:sp>
        <p:nvSpPr>
          <p:cNvPr id="4" name="Rectangle 7"/>
          <p:cNvSpPr>
            <a:spLocks noGrp="1" noChangeArrowheads="1"/>
          </p:cNvSpPr>
          <p:nvPr>
            <p:ph type="sldNum" sz="quarter" idx="12"/>
          </p:nvPr>
        </p:nvSpPr>
        <p:spPr>
          <a:ln/>
        </p:spPr>
        <p:txBody>
          <a:bodyPr/>
          <a:lstStyle>
            <a:lvl1pPr>
              <a:defRPr/>
            </a:lvl1pPr>
          </a:lstStyle>
          <a:p>
            <a:pPr>
              <a:defRPr/>
            </a:pPr>
            <a:fld id="{07F4518A-04C4-41AD-9E2E-FD41357A034D}" type="slidenum">
              <a:rPr lang="en-AU"/>
              <a:pPr>
                <a:defRPr/>
              </a:pPr>
              <a:t>‹#›</a:t>
            </a:fld>
            <a:endParaRPr lang="en-AU"/>
          </a:p>
        </p:txBody>
      </p:sp>
    </p:spTree>
    <p:extLst>
      <p:ext uri="{BB962C8B-B14F-4D97-AF65-F5344CB8AC3E}">
        <p14:creationId xmlns:p14="http://schemas.microsoft.com/office/powerpoint/2010/main" val="989764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r>
              <a:rPr lang="en-US"/>
              <a:t>RMIT University©</a:t>
            </a:r>
            <a:endParaRPr lang="en-AU" dirty="0"/>
          </a:p>
        </p:txBody>
      </p:sp>
      <p:sp>
        <p:nvSpPr>
          <p:cNvPr id="6" name="Rectangle 6"/>
          <p:cNvSpPr>
            <a:spLocks noGrp="1" noChangeArrowheads="1"/>
          </p:cNvSpPr>
          <p:nvPr>
            <p:ph type="ftr" sz="quarter" idx="11"/>
          </p:nvPr>
        </p:nvSpPr>
        <p:spPr>
          <a:ln/>
        </p:spPr>
        <p:txBody>
          <a:bodyPr/>
          <a:lstStyle>
            <a:lvl1pPr>
              <a:defRPr/>
            </a:lvl1pPr>
          </a:lstStyle>
          <a:p>
            <a:pPr>
              <a:defRPr/>
            </a:pPr>
            <a:r>
              <a:rPr lang="en-AU"/>
              <a:t>School of Engineering</a:t>
            </a:r>
            <a:endParaRPr lang="en-AU" dirty="0"/>
          </a:p>
        </p:txBody>
      </p:sp>
      <p:sp>
        <p:nvSpPr>
          <p:cNvPr id="7" name="Rectangle 7"/>
          <p:cNvSpPr>
            <a:spLocks noGrp="1" noChangeArrowheads="1"/>
          </p:cNvSpPr>
          <p:nvPr>
            <p:ph type="sldNum" sz="quarter" idx="12"/>
          </p:nvPr>
        </p:nvSpPr>
        <p:spPr>
          <a:ln/>
        </p:spPr>
        <p:txBody>
          <a:bodyPr/>
          <a:lstStyle>
            <a:lvl1pPr>
              <a:defRPr/>
            </a:lvl1pPr>
          </a:lstStyle>
          <a:p>
            <a:pPr>
              <a:defRPr/>
            </a:pPr>
            <a:fld id="{CEA7CD06-D101-4C67-8771-77C2A4537584}" type="slidenum">
              <a:rPr lang="en-AU"/>
              <a:pPr>
                <a:defRPr/>
              </a:pPr>
              <a:t>‹#›</a:t>
            </a:fld>
            <a:endParaRPr lang="en-AU"/>
          </a:p>
        </p:txBody>
      </p:sp>
    </p:spTree>
    <p:extLst>
      <p:ext uri="{BB962C8B-B14F-4D97-AF65-F5344CB8AC3E}">
        <p14:creationId xmlns:p14="http://schemas.microsoft.com/office/powerpoint/2010/main" val="1936097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core foote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6534150"/>
            <a:ext cx="9144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381000" y="274638"/>
            <a:ext cx="82296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a:t>Click to edit Header 1</a:t>
            </a:r>
          </a:p>
        </p:txBody>
      </p:sp>
      <p:sp>
        <p:nvSpPr>
          <p:cNvPr id="1028" name="Rectangle 4"/>
          <p:cNvSpPr>
            <a:spLocks noGrp="1" noChangeArrowheads="1"/>
          </p:cNvSpPr>
          <p:nvPr>
            <p:ph type="body" idx="1"/>
          </p:nvPr>
        </p:nvSpPr>
        <p:spPr bwMode="auto">
          <a:xfrm>
            <a:off x="381000" y="1300163"/>
            <a:ext cx="8229600" cy="4865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p>
        </p:txBody>
      </p:sp>
      <p:sp>
        <p:nvSpPr>
          <p:cNvPr id="162821" name="Rectangle 5"/>
          <p:cNvSpPr>
            <a:spLocks noGrp="1" noChangeArrowheads="1"/>
          </p:cNvSpPr>
          <p:nvPr>
            <p:ph type="dt" sz="half" idx="2"/>
          </p:nvPr>
        </p:nvSpPr>
        <p:spPr bwMode="auto">
          <a:xfrm>
            <a:off x="444500" y="6565900"/>
            <a:ext cx="2133600" cy="215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fontAlgn="base">
              <a:defRPr sz="1100"/>
            </a:lvl1pPr>
          </a:lstStyle>
          <a:p>
            <a:pPr>
              <a:defRPr/>
            </a:pPr>
            <a:r>
              <a:rPr lang="en-US"/>
              <a:t>RMIT University©</a:t>
            </a:r>
            <a:endParaRPr lang="en-AU" dirty="0"/>
          </a:p>
        </p:txBody>
      </p:sp>
      <p:sp>
        <p:nvSpPr>
          <p:cNvPr id="162822" name="Rectangle 6"/>
          <p:cNvSpPr>
            <a:spLocks noGrp="1" noChangeArrowheads="1"/>
          </p:cNvSpPr>
          <p:nvPr>
            <p:ph type="ftr" sz="quarter" idx="3"/>
          </p:nvPr>
        </p:nvSpPr>
        <p:spPr bwMode="auto">
          <a:xfrm>
            <a:off x="2611438" y="6575425"/>
            <a:ext cx="3832225" cy="2159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fontAlgn="base">
              <a:defRPr sz="1100"/>
            </a:lvl1pPr>
          </a:lstStyle>
          <a:p>
            <a:pPr>
              <a:defRPr/>
            </a:pPr>
            <a:r>
              <a:rPr lang="en-AU" dirty="0"/>
              <a:t>School of Engineering</a:t>
            </a:r>
          </a:p>
        </p:txBody>
      </p:sp>
      <p:sp>
        <p:nvSpPr>
          <p:cNvPr id="162823" name="Rectangle 7"/>
          <p:cNvSpPr>
            <a:spLocks noGrp="1" noChangeArrowheads="1"/>
          </p:cNvSpPr>
          <p:nvPr>
            <p:ph type="sldNum" sz="quarter" idx="4"/>
          </p:nvPr>
        </p:nvSpPr>
        <p:spPr bwMode="auto">
          <a:xfrm>
            <a:off x="6523038" y="6578600"/>
            <a:ext cx="2133600" cy="215900"/>
          </a:xfrm>
          <a:prstGeom prst="rect">
            <a:avLst/>
          </a:prstGeom>
          <a:noFill/>
          <a:ln w="9525" algn="ctr">
            <a:noFill/>
            <a:miter lim="800000"/>
            <a:headEnd/>
            <a:tailEnd/>
          </a:ln>
          <a:effectLst/>
        </p:spPr>
        <p:txBody>
          <a:bodyPr vert="horz" wrap="square" lIns="91440" tIns="45720" rIns="91440" bIns="45720" numCol="1" anchor="t" anchorCtr="0" compatLnSpc="1">
            <a:prstTxWarp prst="textNoShape">
              <a:avLst/>
            </a:prstTxWarp>
          </a:bodyPr>
          <a:lstStyle>
            <a:lvl1pPr algn="r" fontAlgn="base">
              <a:defRPr sz="1100"/>
            </a:lvl1pPr>
          </a:lstStyle>
          <a:p>
            <a:pPr>
              <a:defRPr/>
            </a:pPr>
            <a:fld id="{2FCF5CC0-17FF-4D64-96F8-B0CAA96C1E89}" type="slidenum">
              <a:rPr lang="en-AU"/>
              <a:pPr>
                <a:defRPr/>
              </a:pPr>
              <a:t>‹#›</a:t>
            </a:fld>
            <a:endParaRPr lang="en-AU"/>
          </a:p>
        </p:txBody>
      </p:sp>
    </p:spTree>
  </p:cSld>
  <p:clrMap bg1="lt1" tx1="dk1" bg2="lt2" tx2="dk2" accent1="accent1" accent2="accent2" accent3="accent3" accent4="accent4" accent5="accent5" accent6="accent6" hlink="hlink" folHlink="folHlink"/>
  <p:sldLayoutIdLst>
    <p:sldLayoutId id="2147483811" r:id="rId1"/>
    <p:sldLayoutId id="2147483801" r:id="rId2"/>
    <p:sldLayoutId id="2147483812"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Lst>
  <p:hf hdr="0" dt="0"/>
  <p:txStyles>
    <p:titleStyle>
      <a:lvl1pPr algn="l" rtl="0" eaLnBrk="0" fontAlgn="base" hangingPunct="0">
        <a:spcBef>
          <a:spcPct val="0"/>
        </a:spcBef>
        <a:spcAft>
          <a:spcPct val="0"/>
        </a:spcAft>
        <a:defRPr sz="2500">
          <a:solidFill>
            <a:srgbClr val="EE3224"/>
          </a:solidFill>
          <a:latin typeface="+mj-lt"/>
          <a:ea typeface="+mj-ea"/>
          <a:cs typeface="+mj-cs"/>
        </a:defRPr>
      </a:lvl1pPr>
      <a:lvl2pPr algn="l" rtl="0" eaLnBrk="0" fontAlgn="base" hangingPunct="0">
        <a:spcBef>
          <a:spcPct val="0"/>
        </a:spcBef>
        <a:spcAft>
          <a:spcPct val="0"/>
        </a:spcAft>
        <a:defRPr sz="2500">
          <a:solidFill>
            <a:srgbClr val="EE3224"/>
          </a:solidFill>
          <a:latin typeface="Arial" charset="0"/>
          <a:cs typeface="Arial" charset="0"/>
        </a:defRPr>
      </a:lvl2pPr>
      <a:lvl3pPr algn="l" rtl="0" eaLnBrk="0" fontAlgn="base" hangingPunct="0">
        <a:spcBef>
          <a:spcPct val="0"/>
        </a:spcBef>
        <a:spcAft>
          <a:spcPct val="0"/>
        </a:spcAft>
        <a:defRPr sz="2500">
          <a:solidFill>
            <a:srgbClr val="EE3224"/>
          </a:solidFill>
          <a:latin typeface="Arial" charset="0"/>
          <a:cs typeface="Arial" charset="0"/>
        </a:defRPr>
      </a:lvl3pPr>
      <a:lvl4pPr algn="l" rtl="0" eaLnBrk="0" fontAlgn="base" hangingPunct="0">
        <a:spcBef>
          <a:spcPct val="0"/>
        </a:spcBef>
        <a:spcAft>
          <a:spcPct val="0"/>
        </a:spcAft>
        <a:defRPr sz="2500">
          <a:solidFill>
            <a:srgbClr val="EE3224"/>
          </a:solidFill>
          <a:latin typeface="Arial" charset="0"/>
          <a:cs typeface="Arial" charset="0"/>
        </a:defRPr>
      </a:lvl4pPr>
      <a:lvl5pPr algn="l" rtl="0" eaLnBrk="0" fontAlgn="base" hangingPunct="0">
        <a:spcBef>
          <a:spcPct val="0"/>
        </a:spcBef>
        <a:spcAft>
          <a:spcPct val="0"/>
        </a:spcAft>
        <a:defRPr sz="2500">
          <a:solidFill>
            <a:srgbClr val="EE3224"/>
          </a:solidFill>
          <a:latin typeface="Arial" charset="0"/>
          <a:cs typeface="Arial" charset="0"/>
        </a:defRPr>
      </a:lvl5pPr>
      <a:lvl6pPr marL="457200" algn="l" rtl="0" fontAlgn="base">
        <a:spcBef>
          <a:spcPct val="0"/>
        </a:spcBef>
        <a:spcAft>
          <a:spcPct val="0"/>
        </a:spcAft>
        <a:defRPr sz="2500">
          <a:solidFill>
            <a:srgbClr val="EE3224"/>
          </a:solidFill>
          <a:latin typeface="Arial" charset="0"/>
          <a:cs typeface="Arial" charset="0"/>
        </a:defRPr>
      </a:lvl6pPr>
      <a:lvl7pPr marL="914400" algn="l" rtl="0" fontAlgn="base">
        <a:spcBef>
          <a:spcPct val="0"/>
        </a:spcBef>
        <a:spcAft>
          <a:spcPct val="0"/>
        </a:spcAft>
        <a:defRPr sz="2500">
          <a:solidFill>
            <a:srgbClr val="EE3224"/>
          </a:solidFill>
          <a:latin typeface="Arial" charset="0"/>
          <a:cs typeface="Arial" charset="0"/>
        </a:defRPr>
      </a:lvl7pPr>
      <a:lvl8pPr marL="1371600" algn="l" rtl="0" fontAlgn="base">
        <a:spcBef>
          <a:spcPct val="0"/>
        </a:spcBef>
        <a:spcAft>
          <a:spcPct val="0"/>
        </a:spcAft>
        <a:defRPr sz="2500">
          <a:solidFill>
            <a:srgbClr val="EE3224"/>
          </a:solidFill>
          <a:latin typeface="Arial" charset="0"/>
          <a:cs typeface="Arial" charset="0"/>
        </a:defRPr>
      </a:lvl8pPr>
      <a:lvl9pPr marL="1828800" algn="l" rtl="0" fontAlgn="base">
        <a:spcBef>
          <a:spcPct val="0"/>
        </a:spcBef>
        <a:spcAft>
          <a:spcPct val="0"/>
        </a:spcAft>
        <a:defRPr sz="2500">
          <a:solidFill>
            <a:srgbClr val="EE3224"/>
          </a:solidFill>
          <a:latin typeface="Arial" charset="0"/>
          <a:cs typeface="Arial" charset="0"/>
        </a:defRPr>
      </a:lvl9pPr>
    </p:titleStyle>
    <p:bodyStyle>
      <a:lvl1pPr marL="180975" indent="-180975" algn="l" rtl="0" eaLnBrk="0" fontAlgn="base" hangingPunct="0">
        <a:spcBef>
          <a:spcPct val="50000"/>
        </a:spcBef>
        <a:spcAft>
          <a:spcPct val="0"/>
        </a:spcAft>
        <a:buClr>
          <a:srgbClr val="887E6E"/>
        </a:buClr>
        <a:buChar char="•"/>
        <a:defRPr>
          <a:solidFill>
            <a:schemeClr val="tx1"/>
          </a:solidFill>
          <a:latin typeface="+mn-lt"/>
          <a:ea typeface="+mn-ea"/>
          <a:cs typeface="+mn-cs"/>
        </a:defRPr>
      </a:lvl1pPr>
      <a:lvl2pPr marL="485775"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2pPr>
      <a:lvl3pPr marL="795338"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3pPr>
      <a:lvl4pPr marL="1090613" indent="-166688" algn="l" rtl="0" eaLnBrk="0" fontAlgn="base" hangingPunct="0">
        <a:spcBef>
          <a:spcPct val="25000"/>
        </a:spcBef>
        <a:spcAft>
          <a:spcPct val="0"/>
        </a:spcAft>
        <a:buClr>
          <a:srgbClr val="887E6E"/>
        </a:buClr>
        <a:buChar char="–"/>
        <a:defRPr>
          <a:solidFill>
            <a:schemeClr val="tx1"/>
          </a:solidFill>
          <a:latin typeface="+mn-lt"/>
          <a:cs typeface="+mn-cs"/>
        </a:defRPr>
      </a:lvl4pPr>
      <a:lvl5pPr marL="1390650" indent="-171450"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5pPr>
      <a:lvl6pPr marL="1847850" indent="-171450" algn="l" rtl="0" fontAlgn="base">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fontAlgn="base">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fontAlgn="base">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fontAlgn="base">
        <a:spcBef>
          <a:spcPct val="25000"/>
        </a:spcBef>
        <a:spcAft>
          <a:spcPct val="0"/>
        </a:spcAft>
        <a:buClr>
          <a:srgbClr val="887E6E"/>
        </a:buClr>
        <a:buFont typeface="Arial" charset="0"/>
        <a:buChar char="–"/>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customXml" Target="../ink/ink5.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NULL"/><Relationship Id="rId5" Type="http://schemas.openxmlformats.org/officeDocument/2006/relationships/image" Target="NULL"/><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NUL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2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media/image14.png"/><Relationship Id="rId4" Type="http://schemas.openxmlformats.org/officeDocument/2006/relationships/image" Target="NUL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NUL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xfrm>
            <a:off x="683568" y="2276872"/>
            <a:ext cx="8136904" cy="1440160"/>
          </a:xfrm>
        </p:spPr>
        <p:txBody>
          <a:bodyPr/>
          <a:lstStyle/>
          <a:p>
            <a:pPr eaLnBrk="1" hangingPunct="1"/>
            <a:r>
              <a:rPr lang="en-AU" cap="all" dirty="0">
                <a:solidFill>
                  <a:srgbClr val="FFFFFF"/>
                </a:solidFill>
              </a:rPr>
              <a:t>Week 5&amp;7_Part 2_Feasibility (Non-economics Appraisal Cont'd)</a:t>
            </a:r>
            <a:endParaRPr lang="en-AU"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524" y="906790"/>
            <a:ext cx="8568952" cy="2160240"/>
          </a:xfrm>
        </p:spPr>
        <p:txBody>
          <a:bodyPr/>
          <a:lstStyle/>
          <a:p>
            <a:pPr marL="0" indent="0">
              <a:buNone/>
            </a:pPr>
            <a:r>
              <a:rPr lang="en-US" altLang="zh-CN" sz="2000" b="1" dirty="0"/>
              <a:t>Using Conjunctive Method: </a:t>
            </a:r>
            <a:r>
              <a:rPr lang="en-US" altLang="zh-CN" sz="2000" dirty="0"/>
              <a:t>purchasing </a:t>
            </a:r>
            <a:r>
              <a:rPr lang="en-AU" sz="2000" dirty="0"/>
              <a:t>a new type of vehicles; the choice is between four models. Six criteria (C1 to C6) are used to assess the options:</a:t>
            </a:r>
          </a:p>
          <a:p>
            <a:pPr marL="0" indent="0">
              <a:buNone/>
            </a:pPr>
            <a:r>
              <a:rPr lang="en-AU" sz="2000" dirty="0"/>
              <a:t>The decision follows the below cut-offs:</a:t>
            </a:r>
          </a:p>
          <a:p>
            <a:pPr marL="0" indent="0">
              <a:buNone/>
            </a:pPr>
            <a:r>
              <a:rPr lang="en-AU" sz="2000" dirty="0"/>
              <a:t>C1≥ 100</a:t>
            </a:r>
            <a:r>
              <a:rPr lang="zh-CN" altLang="en-US" sz="2000" dirty="0"/>
              <a:t>；</a:t>
            </a:r>
            <a:r>
              <a:rPr lang="en-AU" sz="2000" dirty="0"/>
              <a:t>C2≥ 1500</a:t>
            </a:r>
            <a:r>
              <a:rPr lang="zh-CN" altLang="en-US" sz="2000" dirty="0"/>
              <a:t>；</a:t>
            </a:r>
            <a:r>
              <a:rPr lang="en-AU" sz="2000" dirty="0"/>
              <a:t>C3≥ 2000</a:t>
            </a:r>
            <a:r>
              <a:rPr lang="zh-CN" altLang="en-US" sz="2000" dirty="0"/>
              <a:t>；</a:t>
            </a:r>
            <a:r>
              <a:rPr lang="en-AU" sz="2000" dirty="0"/>
              <a:t>C4≤ 60</a:t>
            </a:r>
            <a:r>
              <a:rPr lang="zh-CN" altLang="en-US" sz="2000" dirty="0"/>
              <a:t>；</a:t>
            </a:r>
            <a:r>
              <a:rPr lang="en-AU" sz="2000" dirty="0"/>
              <a:t>C5≥ Fair</a:t>
            </a:r>
            <a:r>
              <a:rPr lang="zh-CN" altLang="en-US" sz="2000" dirty="0"/>
              <a:t>；</a:t>
            </a:r>
            <a:r>
              <a:rPr lang="en-AU" sz="2000" dirty="0"/>
              <a:t>C6≥ Fair</a:t>
            </a:r>
          </a:p>
        </p:txBody>
      </p:sp>
      <p:sp>
        <p:nvSpPr>
          <p:cNvPr id="4" name="Footer Placeholder 3"/>
          <p:cNvSpPr>
            <a:spLocks noGrp="1"/>
          </p:cNvSpPr>
          <p:nvPr>
            <p:ph type="ftr" sz="quarter" idx="11"/>
          </p:nvPr>
        </p:nvSpPr>
        <p:spPr>
          <a:xfrm>
            <a:off x="2611438" y="6575425"/>
            <a:ext cx="3832225" cy="215900"/>
          </a:xfrm>
        </p:spPr>
        <p:txBody>
          <a:bodyPr/>
          <a:lstStyle/>
          <a:p>
            <a:pPr>
              <a:defRPr/>
            </a:pPr>
            <a:r>
              <a:rPr lang="en-AU">
                <a:solidFill>
                  <a:srgbClr val="FFFFFF"/>
                </a:solidFill>
              </a:rPr>
              <a:t>School of Engineering</a:t>
            </a:r>
            <a:endParaRPr lang="en-AU" dirty="0">
              <a:solidFill>
                <a:srgbClr val="FFFFFF"/>
              </a:solidFill>
            </a:endParaRPr>
          </a:p>
        </p:txBody>
      </p:sp>
      <p:sp>
        <p:nvSpPr>
          <p:cNvPr id="5" name="Slide Number Placeholder 4"/>
          <p:cNvSpPr>
            <a:spLocks noGrp="1"/>
          </p:cNvSpPr>
          <p:nvPr>
            <p:ph type="sldNum" sz="quarter" idx="12"/>
          </p:nvPr>
        </p:nvSpPr>
        <p:spPr>
          <a:xfrm>
            <a:off x="6523038" y="6578600"/>
            <a:ext cx="2133600" cy="215900"/>
          </a:xfrm>
        </p:spPr>
        <p:txBody>
          <a:bodyPr/>
          <a:lstStyle/>
          <a:p>
            <a:pPr>
              <a:defRPr/>
            </a:pPr>
            <a:fld id="{AF54FAAF-73EA-427D-84DA-21187992A5E1}" type="slidenum">
              <a:rPr lang="en-AU" smtClean="0">
                <a:solidFill>
                  <a:srgbClr val="FFFFFF"/>
                </a:solidFill>
              </a:rPr>
              <a:pPr>
                <a:defRPr/>
              </a:pPr>
              <a:t>10</a:t>
            </a:fld>
            <a:endParaRPr lang="en-AU">
              <a:solidFill>
                <a:srgbClr val="FFFFFF"/>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600814144"/>
              </p:ext>
            </p:extLst>
          </p:nvPr>
        </p:nvGraphicFramePr>
        <p:xfrm>
          <a:off x="25102" y="3395856"/>
          <a:ext cx="9117433" cy="2590800"/>
        </p:xfrm>
        <a:graphic>
          <a:graphicData uri="http://schemas.openxmlformats.org/drawingml/2006/table">
            <a:tbl>
              <a:tblPr firstRow="1" bandRow="1">
                <a:tableStyleId>{5C22544A-7EE6-4342-B048-85BDC9FD1C3A}</a:tableStyleId>
              </a:tblPr>
              <a:tblGrid>
                <a:gridCol w="593494">
                  <a:extLst>
                    <a:ext uri="{9D8B030D-6E8A-4147-A177-3AD203B41FA5}">
                      <a16:colId xmlns:a16="http://schemas.microsoft.com/office/drawing/2014/main" val="20000"/>
                    </a:ext>
                  </a:extLst>
                </a:gridCol>
                <a:gridCol w="1617177">
                  <a:extLst>
                    <a:ext uri="{9D8B030D-6E8A-4147-A177-3AD203B41FA5}">
                      <a16:colId xmlns:a16="http://schemas.microsoft.com/office/drawing/2014/main" val="20001"/>
                    </a:ext>
                  </a:extLst>
                </a:gridCol>
                <a:gridCol w="1617177">
                  <a:extLst>
                    <a:ext uri="{9D8B030D-6E8A-4147-A177-3AD203B41FA5}">
                      <a16:colId xmlns:a16="http://schemas.microsoft.com/office/drawing/2014/main" val="20002"/>
                    </a:ext>
                  </a:extLst>
                </a:gridCol>
                <a:gridCol w="1617177">
                  <a:extLst>
                    <a:ext uri="{9D8B030D-6E8A-4147-A177-3AD203B41FA5}">
                      <a16:colId xmlns:a16="http://schemas.microsoft.com/office/drawing/2014/main" val="20003"/>
                    </a:ext>
                  </a:extLst>
                </a:gridCol>
                <a:gridCol w="1224136">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224136">
                  <a:extLst>
                    <a:ext uri="{9D8B030D-6E8A-4147-A177-3AD203B41FA5}">
                      <a16:colId xmlns:a16="http://schemas.microsoft.com/office/drawing/2014/main" val="20006"/>
                    </a:ext>
                  </a:extLst>
                </a:gridCol>
              </a:tblGrid>
              <a:tr h="306034">
                <a:tc>
                  <a:txBody>
                    <a:bodyPr/>
                    <a:lstStyle/>
                    <a:p>
                      <a:endParaRPr lang="en-AU" sz="2000" dirty="0"/>
                    </a:p>
                  </a:txBody>
                  <a:tcPr>
                    <a:solidFill>
                      <a:schemeClr val="tx2">
                        <a:lumMod val="65000"/>
                        <a:lumOff val="35000"/>
                      </a:schemeClr>
                    </a:solidFill>
                  </a:tcPr>
                </a:tc>
                <a:tc>
                  <a:txBody>
                    <a:bodyPr/>
                    <a:lstStyle/>
                    <a:p>
                      <a:r>
                        <a:rPr lang="en-AU" sz="2000" dirty="0"/>
                        <a:t>C1 (max speed, km/h)</a:t>
                      </a:r>
                    </a:p>
                  </a:txBody>
                  <a:tcPr>
                    <a:solidFill>
                      <a:schemeClr val="tx2">
                        <a:lumMod val="65000"/>
                        <a:lumOff val="35000"/>
                      </a:schemeClr>
                    </a:solidFill>
                  </a:tcPr>
                </a:tc>
                <a:tc>
                  <a:txBody>
                    <a:bodyPr/>
                    <a:lstStyle/>
                    <a:p>
                      <a:r>
                        <a:rPr lang="en-AU" sz="2000" dirty="0"/>
                        <a:t>C2 (operating range, km)</a:t>
                      </a:r>
                    </a:p>
                  </a:txBody>
                  <a:tcPr>
                    <a:solidFill>
                      <a:schemeClr val="tx2">
                        <a:lumMod val="65000"/>
                        <a:lumOff val="35000"/>
                      </a:schemeClr>
                    </a:solidFill>
                  </a:tcPr>
                </a:tc>
                <a:tc>
                  <a:txBody>
                    <a:bodyPr/>
                    <a:lstStyle/>
                    <a:p>
                      <a:r>
                        <a:rPr lang="en-AU" sz="2000" dirty="0"/>
                        <a:t>C3 (max payload,</a:t>
                      </a:r>
                      <a:r>
                        <a:rPr lang="en-US" altLang="zh-CN" sz="2000" dirty="0"/>
                        <a:t>kg)</a:t>
                      </a:r>
                      <a:endParaRPr lang="en-AU" sz="2000" dirty="0"/>
                    </a:p>
                  </a:txBody>
                  <a:tcPr>
                    <a:solidFill>
                      <a:schemeClr val="tx2">
                        <a:lumMod val="65000"/>
                        <a:lumOff val="35000"/>
                      </a:schemeClr>
                    </a:solidFill>
                  </a:tcPr>
                </a:tc>
                <a:tc>
                  <a:txBody>
                    <a:bodyPr/>
                    <a:lstStyle/>
                    <a:p>
                      <a:r>
                        <a:rPr lang="en-AU" sz="2000" dirty="0"/>
                        <a:t>C4 (…)</a:t>
                      </a:r>
                    </a:p>
                  </a:txBody>
                  <a:tcPr>
                    <a:solidFill>
                      <a:schemeClr val="tx2">
                        <a:lumMod val="65000"/>
                        <a:lumOff val="35000"/>
                      </a:schemeClr>
                    </a:solidFill>
                  </a:tcPr>
                </a:tc>
                <a:tc>
                  <a:txBody>
                    <a:bodyPr/>
                    <a:lstStyle/>
                    <a:p>
                      <a:r>
                        <a:rPr lang="en-AU" sz="2000" dirty="0"/>
                        <a:t>C5 (…)</a:t>
                      </a:r>
                    </a:p>
                  </a:txBody>
                  <a:tcPr>
                    <a:solidFill>
                      <a:schemeClr val="tx2">
                        <a:lumMod val="65000"/>
                        <a:lumOff val="35000"/>
                      </a:schemeClr>
                    </a:solidFill>
                  </a:tcPr>
                </a:tc>
                <a:tc>
                  <a:txBody>
                    <a:bodyPr/>
                    <a:lstStyle/>
                    <a:p>
                      <a:r>
                        <a:rPr lang="en-AU" sz="2000" dirty="0"/>
                        <a:t>C6 (…)</a:t>
                      </a:r>
                    </a:p>
                  </a:txBody>
                  <a:tcPr>
                    <a:solidFill>
                      <a:schemeClr val="tx2">
                        <a:lumMod val="65000"/>
                        <a:lumOff val="35000"/>
                      </a:schemeClr>
                    </a:solidFill>
                  </a:tcPr>
                </a:tc>
                <a:extLst>
                  <a:ext uri="{0D108BD9-81ED-4DB2-BD59-A6C34878D82A}">
                    <a16:rowId xmlns:a16="http://schemas.microsoft.com/office/drawing/2014/main" val="10001"/>
                  </a:ext>
                </a:extLst>
              </a:tr>
              <a:tr h="306034">
                <a:tc>
                  <a:txBody>
                    <a:bodyPr/>
                    <a:lstStyle/>
                    <a:p>
                      <a:r>
                        <a:rPr lang="en-AU" sz="2000" dirty="0"/>
                        <a:t>A1</a:t>
                      </a:r>
                    </a:p>
                  </a:txBody>
                  <a:tcPr>
                    <a:solidFill>
                      <a:schemeClr val="bg2">
                        <a:lumMod val="40000"/>
                        <a:lumOff val="60000"/>
                      </a:schemeClr>
                    </a:solidFill>
                  </a:tcPr>
                </a:tc>
                <a:tc>
                  <a:txBody>
                    <a:bodyPr/>
                    <a:lstStyle/>
                    <a:p>
                      <a:r>
                        <a:rPr lang="en-AU" sz="2000" dirty="0"/>
                        <a:t>100</a:t>
                      </a:r>
                    </a:p>
                  </a:txBody>
                  <a:tcPr>
                    <a:solidFill>
                      <a:schemeClr val="bg2">
                        <a:lumMod val="40000"/>
                        <a:lumOff val="60000"/>
                      </a:schemeClr>
                    </a:solidFill>
                  </a:tcPr>
                </a:tc>
                <a:tc>
                  <a:txBody>
                    <a:bodyPr/>
                    <a:lstStyle/>
                    <a:p>
                      <a:r>
                        <a:rPr lang="en-AU" sz="2000" dirty="0"/>
                        <a:t>1500</a:t>
                      </a:r>
                    </a:p>
                  </a:txBody>
                  <a:tcPr>
                    <a:solidFill>
                      <a:schemeClr val="bg2">
                        <a:lumMod val="40000"/>
                        <a:lumOff val="60000"/>
                      </a:schemeClr>
                    </a:solidFill>
                  </a:tcPr>
                </a:tc>
                <a:tc>
                  <a:txBody>
                    <a:bodyPr/>
                    <a:lstStyle/>
                    <a:p>
                      <a:r>
                        <a:rPr lang="en-AU" sz="2000" dirty="0"/>
                        <a:t>2000</a:t>
                      </a:r>
                    </a:p>
                  </a:txBody>
                  <a:tcPr>
                    <a:solidFill>
                      <a:schemeClr val="bg2">
                        <a:lumMod val="40000"/>
                        <a:lumOff val="60000"/>
                      </a:schemeClr>
                    </a:solidFill>
                  </a:tcPr>
                </a:tc>
                <a:tc>
                  <a:txBody>
                    <a:bodyPr/>
                    <a:lstStyle/>
                    <a:p>
                      <a:r>
                        <a:rPr lang="en-AU" sz="2000" dirty="0"/>
                        <a:t>55</a:t>
                      </a:r>
                    </a:p>
                  </a:txBody>
                  <a:tcPr>
                    <a:solidFill>
                      <a:schemeClr val="bg2">
                        <a:lumMod val="40000"/>
                        <a:lumOff val="60000"/>
                      </a:schemeClr>
                    </a:solidFill>
                  </a:tcPr>
                </a:tc>
                <a:tc>
                  <a:txBody>
                    <a:bodyPr/>
                    <a:lstStyle/>
                    <a:p>
                      <a:r>
                        <a:rPr lang="en-AU" sz="2000" dirty="0"/>
                        <a:t>Fair</a:t>
                      </a:r>
                    </a:p>
                  </a:txBody>
                  <a:tcPr>
                    <a:solidFill>
                      <a:schemeClr val="bg2">
                        <a:lumMod val="40000"/>
                        <a:lumOff val="60000"/>
                      </a:schemeClr>
                    </a:solidFill>
                  </a:tcPr>
                </a:tc>
                <a:tc>
                  <a:txBody>
                    <a:bodyPr/>
                    <a:lstStyle/>
                    <a:p>
                      <a:r>
                        <a:rPr lang="en-AU" sz="2000" dirty="0"/>
                        <a:t>Excellent</a:t>
                      </a:r>
                    </a:p>
                  </a:txBody>
                  <a:tcPr>
                    <a:solidFill>
                      <a:schemeClr val="bg2">
                        <a:lumMod val="40000"/>
                        <a:lumOff val="60000"/>
                      </a:schemeClr>
                    </a:solidFill>
                  </a:tcPr>
                </a:tc>
                <a:extLst>
                  <a:ext uri="{0D108BD9-81ED-4DB2-BD59-A6C34878D82A}">
                    <a16:rowId xmlns:a16="http://schemas.microsoft.com/office/drawing/2014/main" val="10002"/>
                  </a:ext>
                </a:extLst>
              </a:tr>
              <a:tr h="306034">
                <a:tc>
                  <a:txBody>
                    <a:bodyPr/>
                    <a:lstStyle/>
                    <a:p>
                      <a:r>
                        <a:rPr lang="en-AU" sz="2000" dirty="0"/>
                        <a:t>A2</a:t>
                      </a:r>
                    </a:p>
                  </a:txBody>
                  <a:tcPr>
                    <a:solidFill>
                      <a:schemeClr val="bg2">
                        <a:lumMod val="40000"/>
                        <a:lumOff val="60000"/>
                      </a:schemeClr>
                    </a:solidFill>
                  </a:tcPr>
                </a:tc>
                <a:tc>
                  <a:txBody>
                    <a:bodyPr/>
                    <a:lstStyle/>
                    <a:p>
                      <a:r>
                        <a:rPr lang="en-AU" sz="2000" dirty="0"/>
                        <a:t>125</a:t>
                      </a:r>
                    </a:p>
                  </a:txBody>
                  <a:tcPr>
                    <a:solidFill>
                      <a:schemeClr val="bg2">
                        <a:lumMod val="40000"/>
                        <a:lumOff val="60000"/>
                      </a:schemeClr>
                    </a:solidFill>
                  </a:tcPr>
                </a:tc>
                <a:tc>
                  <a:txBody>
                    <a:bodyPr/>
                    <a:lstStyle/>
                    <a:p>
                      <a:r>
                        <a:rPr lang="en-AU" sz="2000" dirty="0"/>
                        <a:t>2700</a:t>
                      </a:r>
                    </a:p>
                  </a:txBody>
                  <a:tcPr>
                    <a:solidFill>
                      <a:schemeClr val="bg2">
                        <a:lumMod val="40000"/>
                        <a:lumOff val="60000"/>
                      </a:schemeClr>
                    </a:solidFill>
                  </a:tcPr>
                </a:tc>
                <a:tc>
                  <a:txBody>
                    <a:bodyPr/>
                    <a:lstStyle/>
                    <a:p>
                      <a:r>
                        <a:rPr lang="en-AU" sz="2000" dirty="0"/>
                        <a:t>1800</a:t>
                      </a:r>
                    </a:p>
                  </a:txBody>
                  <a:tcPr>
                    <a:solidFill>
                      <a:schemeClr val="bg2">
                        <a:lumMod val="40000"/>
                        <a:lumOff val="60000"/>
                      </a:schemeClr>
                    </a:solidFill>
                  </a:tcPr>
                </a:tc>
                <a:tc>
                  <a:txBody>
                    <a:bodyPr/>
                    <a:lstStyle/>
                    <a:p>
                      <a:r>
                        <a:rPr lang="en-AU" sz="2000" dirty="0"/>
                        <a:t>65</a:t>
                      </a:r>
                    </a:p>
                  </a:txBody>
                  <a:tcPr>
                    <a:solidFill>
                      <a:schemeClr val="bg2">
                        <a:lumMod val="40000"/>
                        <a:lumOff val="60000"/>
                      </a:schemeClr>
                    </a:solidFill>
                  </a:tcPr>
                </a:tc>
                <a:tc>
                  <a:txBody>
                    <a:bodyPr/>
                    <a:lstStyle/>
                    <a:p>
                      <a:r>
                        <a:rPr lang="en-AU" sz="2000" dirty="0"/>
                        <a:t>Poor</a:t>
                      </a:r>
                    </a:p>
                  </a:txBody>
                  <a:tcPr>
                    <a:solidFill>
                      <a:schemeClr val="bg2">
                        <a:lumMod val="40000"/>
                        <a:lumOff val="60000"/>
                      </a:schemeClr>
                    </a:solidFill>
                  </a:tcPr>
                </a:tc>
                <a:tc>
                  <a:txBody>
                    <a:bodyPr/>
                    <a:lstStyle/>
                    <a:p>
                      <a:r>
                        <a:rPr lang="en-AU" sz="2000" dirty="0"/>
                        <a:t>Fair</a:t>
                      </a:r>
                    </a:p>
                  </a:txBody>
                  <a:tcPr>
                    <a:solidFill>
                      <a:schemeClr val="bg2">
                        <a:lumMod val="40000"/>
                        <a:lumOff val="60000"/>
                      </a:schemeClr>
                    </a:solidFill>
                  </a:tcPr>
                </a:tc>
                <a:extLst>
                  <a:ext uri="{0D108BD9-81ED-4DB2-BD59-A6C34878D82A}">
                    <a16:rowId xmlns:a16="http://schemas.microsoft.com/office/drawing/2014/main" val="10003"/>
                  </a:ext>
                </a:extLst>
              </a:tr>
              <a:tr h="306034">
                <a:tc>
                  <a:txBody>
                    <a:bodyPr/>
                    <a:lstStyle/>
                    <a:p>
                      <a:r>
                        <a:rPr lang="en-AU" sz="2000" dirty="0"/>
                        <a:t>A3</a:t>
                      </a:r>
                    </a:p>
                  </a:txBody>
                  <a:tcPr>
                    <a:solidFill>
                      <a:schemeClr val="bg2">
                        <a:lumMod val="40000"/>
                        <a:lumOff val="60000"/>
                      </a:schemeClr>
                    </a:solidFill>
                  </a:tcPr>
                </a:tc>
                <a:tc>
                  <a:txBody>
                    <a:bodyPr/>
                    <a:lstStyle/>
                    <a:p>
                      <a:r>
                        <a:rPr lang="en-AU" sz="2000" dirty="0"/>
                        <a:t>90</a:t>
                      </a:r>
                    </a:p>
                  </a:txBody>
                  <a:tcPr>
                    <a:solidFill>
                      <a:schemeClr val="bg2">
                        <a:lumMod val="40000"/>
                        <a:lumOff val="60000"/>
                      </a:schemeClr>
                    </a:solidFill>
                  </a:tcPr>
                </a:tc>
                <a:tc>
                  <a:txBody>
                    <a:bodyPr/>
                    <a:lstStyle/>
                    <a:p>
                      <a:r>
                        <a:rPr lang="en-AU" sz="2000" dirty="0"/>
                        <a:t>2000</a:t>
                      </a:r>
                    </a:p>
                  </a:txBody>
                  <a:tcPr>
                    <a:solidFill>
                      <a:schemeClr val="bg2">
                        <a:lumMod val="40000"/>
                        <a:lumOff val="60000"/>
                      </a:schemeClr>
                    </a:solidFill>
                  </a:tcPr>
                </a:tc>
                <a:tc>
                  <a:txBody>
                    <a:bodyPr/>
                    <a:lstStyle/>
                    <a:p>
                      <a:r>
                        <a:rPr lang="en-AU" sz="2000" dirty="0"/>
                        <a:t>2100</a:t>
                      </a:r>
                    </a:p>
                  </a:txBody>
                  <a:tcPr>
                    <a:solidFill>
                      <a:schemeClr val="bg2">
                        <a:lumMod val="40000"/>
                        <a:lumOff val="60000"/>
                      </a:schemeClr>
                    </a:solidFill>
                  </a:tcPr>
                </a:tc>
                <a:tc>
                  <a:txBody>
                    <a:bodyPr/>
                    <a:lstStyle/>
                    <a:p>
                      <a:r>
                        <a:rPr lang="en-AU" sz="2000" dirty="0"/>
                        <a:t>45</a:t>
                      </a:r>
                    </a:p>
                  </a:txBody>
                  <a:tcPr>
                    <a:solidFill>
                      <a:schemeClr val="bg2">
                        <a:lumMod val="40000"/>
                        <a:lumOff val="60000"/>
                      </a:schemeClr>
                    </a:solidFill>
                  </a:tcPr>
                </a:tc>
                <a:tc>
                  <a:txBody>
                    <a:bodyPr/>
                    <a:lstStyle/>
                    <a:p>
                      <a:r>
                        <a:rPr lang="en-AU" sz="2000" dirty="0"/>
                        <a:t>Good</a:t>
                      </a:r>
                    </a:p>
                  </a:txBody>
                  <a:tcPr>
                    <a:solidFill>
                      <a:schemeClr val="bg2">
                        <a:lumMod val="40000"/>
                        <a:lumOff val="60000"/>
                      </a:schemeClr>
                    </a:solidFill>
                  </a:tcPr>
                </a:tc>
                <a:tc>
                  <a:txBody>
                    <a:bodyPr/>
                    <a:lstStyle/>
                    <a:p>
                      <a:r>
                        <a:rPr lang="en-AU" sz="2000" dirty="0"/>
                        <a:t>Good</a:t>
                      </a:r>
                    </a:p>
                  </a:txBody>
                  <a:tcPr>
                    <a:solidFill>
                      <a:schemeClr val="bg2">
                        <a:lumMod val="40000"/>
                        <a:lumOff val="60000"/>
                      </a:schemeClr>
                    </a:solidFill>
                  </a:tcPr>
                </a:tc>
                <a:extLst>
                  <a:ext uri="{0D108BD9-81ED-4DB2-BD59-A6C34878D82A}">
                    <a16:rowId xmlns:a16="http://schemas.microsoft.com/office/drawing/2014/main" val="10004"/>
                  </a:ext>
                </a:extLst>
              </a:tr>
              <a:tr h="306034">
                <a:tc>
                  <a:txBody>
                    <a:bodyPr/>
                    <a:lstStyle/>
                    <a:p>
                      <a:r>
                        <a:rPr lang="en-AU" sz="2000" dirty="0"/>
                        <a:t>A4</a:t>
                      </a:r>
                    </a:p>
                  </a:txBody>
                  <a:tcPr>
                    <a:solidFill>
                      <a:schemeClr val="bg2">
                        <a:lumMod val="40000"/>
                        <a:lumOff val="60000"/>
                      </a:schemeClr>
                    </a:solidFill>
                  </a:tcPr>
                </a:tc>
                <a:tc>
                  <a:txBody>
                    <a:bodyPr/>
                    <a:lstStyle/>
                    <a:p>
                      <a:r>
                        <a:rPr lang="en-AU" sz="2000" dirty="0"/>
                        <a:t>110</a:t>
                      </a:r>
                    </a:p>
                  </a:txBody>
                  <a:tcPr>
                    <a:solidFill>
                      <a:schemeClr val="bg2">
                        <a:lumMod val="40000"/>
                        <a:lumOff val="60000"/>
                      </a:schemeClr>
                    </a:solidFill>
                  </a:tcPr>
                </a:tc>
                <a:tc>
                  <a:txBody>
                    <a:bodyPr/>
                    <a:lstStyle/>
                    <a:p>
                      <a:r>
                        <a:rPr lang="en-AU" sz="2000" dirty="0"/>
                        <a:t>1800</a:t>
                      </a:r>
                    </a:p>
                  </a:txBody>
                  <a:tcPr>
                    <a:solidFill>
                      <a:schemeClr val="bg2">
                        <a:lumMod val="40000"/>
                        <a:lumOff val="60000"/>
                      </a:schemeClr>
                    </a:solidFill>
                  </a:tcPr>
                </a:tc>
                <a:tc>
                  <a:txBody>
                    <a:bodyPr/>
                    <a:lstStyle/>
                    <a:p>
                      <a:r>
                        <a:rPr lang="en-AU" sz="2000" dirty="0"/>
                        <a:t>2000</a:t>
                      </a:r>
                    </a:p>
                  </a:txBody>
                  <a:tcPr>
                    <a:solidFill>
                      <a:schemeClr val="bg2">
                        <a:lumMod val="40000"/>
                        <a:lumOff val="60000"/>
                      </a:schemeClr>
                    </a:solidFill>
                  </a:tcPr>
                </a:tc>
                <a:tc>
                  <a:txBody>
                    <a:bodyPr/>
                    <a:lstStyle/>
                    <a:p>
                      <a:r>
                        <a:rPr lang="en-AU" sz="2000" dirty="0"/>
                        <a:t>50</a:t>
                      </a:r>
                    </a:p>
                  </a:txBody>
                  <a:tcPr>
                    <a:solidFill>
                      <a:schemeClr val="bg2">
                        <a:lumMod val="40000"/>
                        <a:lumOff val="60000"/>
                      </a:schemeClr>
                    </a:solidFill>
                  </a:tcPr>
                </a:tc>
                <a:tc>
                  <a:txBody>
                    <a:bodyPr/>
                    <a:lstStyle/>
                    <a:p>
                      <a:r>
                        <a:rPr lang="en-AU" sz="2000" dirty="0"/>
                        <a:t>Fair</a:t>
                      </a:r>
                    </a:p>
                  </a:txBody>
                  <a:tcPr>
                    <a:solidFill>
                      <a:schemeClr val="bg2">
                        <a:lumMod val="40000"/>
                        <a:lumOff val="60000"/>
                      </a:schemeClr>
                    </a:solidFill>
                  </a:tcPr>
                </a:tc>
                <a:tc>
                  <a:txBody>
                    <a:bodyPr/>
                    <a:lstStyle/>
                    <a:p>
                      <a:r>
                        <a:rPr lang="en-AU" sz="2000" dirty="0"/>
                        <a:t>Fair</a:t>
                      </a:r>
                    </a:p>
                  </a:txBody>
                  <a:tcPr>
                    <a:solidFill>
                      <a:schemeClr val="bg2">
                        <a:lumMod val="40000"/>
                        <a:lumOff val="60000"/>
                      </a:schemeClr>
                    </a:solidFill>
                  </a:tcPr>
                </a:tc>
                <a:extLst>
                  <a:ext uri="{0D108BD9-81ED-4DB2-BD59-A6C34878D82A}">
                    <a16:rowId xmlns:a16="http://schemas.microsoft.com/office/drawing/2014/main" val="10005"/>
                  </a:ext>
                </a:extLst>
              </a:tr>
            </a:tbl>
          </a:graphicData>
        </a:graphic>
      </p:graphicFrame>
      <p:sp>
        <p:nvSpPr>
          <p:cNvPr id="2" name="Rectangle 1">
            <a:extLst>
              <a:ext uri="{FF2B5EF4-FFF2-40B4-BE49-F238E27FC236}">
                <a16:creationId xmlns:a16="http://schemas.microsoft.com/office/drawing/2014/main" id="{4CF6496F-FB0E-41ED-AE6A-703664C3BE16}"/>
              </a:ext>
            </a:extLst>
          </p:cNvPr>
          <p:cNvSpPr/>
          <p:nvPr/>
        </p:nvSpPr>
        <p:spPr bwMode="auto">
          <a:xfrm>
            <a:off x="27384" y="4387965"/>
            <a:ext cx="9091514" cy="359285"/>
          </a:xfrm>
          <a:prstGeom prst="rect">
            <a:avLst/>
          </a:prstGeom>
          <a:noFill/>
          <a:ln w="38100">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bg1"/>
              </a:solidFill>
              <a:effectLst/>
              <a:latin typeface="Arial" charset="0"/>
              <a:cs typeface="Arial" charset="0"/>
            </a:endParaRPr>
          </a:p>
        </p:txBody>
      </p:sp>
      <p:sp>
        <p:nvSpPr>
          <p:cNvPr id="8" name="Rectangle 7">
            <a:extLst>
              <a:ext uri="{FF2B5EF4-FFF2-40B4-BE49-F238E27FC236}">
                <a16:creationId xmlns:a16="http://schemas.microsoft.com/office/drawing/2014/main" id="{B48E67BE-650B-4E44-B39B-9757BA62A302}"/>
              </a:ext>
            </a:extLst>
          </p:cNvPr>
          <p:cNvSpPr/>
          <p:nvPr/>
        </p:nvSpPr>
        <p:spPr bwMode="auto">
          <a:xfrm>
            <a:off x="19764" y="5591925"/>
            <a:ext cx="9099134" cy="359285"/>
          </a:xfrm>
          <a:prstGeom prst="rect">
            <a:avLst/>
          </a:prstGeom>
          <a:noFill/>
          <a:ln w="38100">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 latinLnBrk="0" hangingPunct="1">
              <a:lnSpc>
                <a:spcPct val="100000"/>
              </a:lnSpc>
              <a:spcBef>
                <a:spcPct val="0"/>
              </a:spcBef>
              <a:spcAft>
                <a:spcPct val="0"/>
              </a:spcAft>
              <a:buClrTx/>
              <a:buSzTx/>
              <a:buFontTx/>
              <a:buNone/>
              <a:tabLst/>
            </a:pPr>
            <a:endParaRPr kumimoji="0" lang="en-US" sz="1000" b="0" i="0" u="none" strike="noStrike" cap="none" normalizeH="0" baseline="0">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208582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640960" cy="504056"/>
          </a:xfrm>
          <a:solidFill>
            <a:schemeClr val="accent2"/>
          </a:solidFill>
        </p:spPr>
        <p:txBody>
          <a:bodyPr/>
          <a:lstStyle/>
          <a:p>
            <a:pPr algn="ctr"/>
            <a:r>
              <a:rPr lang="en-AU" sz="3200" dirty="0">
                <a:solidFill>
                  <a:schemeClr val="bg1"/>
                </a:solidFill>
              </a:rPr>
              <a:t>Max-Min  </a:t>
            </a:r>
          </a:p>
        </p:txBody>
      </p:sp>
      <p:sp>
        <p:nvSpPr>
          <p:cNvPr id="3" name="Content Placeholder 2"/>
          <p:cNvSpPr>
            <a:spLocks noGrp="1"/>
          </p:cNvSpPr>
          <p:nvPr>
            <p:ph idx="1"/>
          </p:nvPr>
        </p:nvSpPr>
        <p:spPr>
          <a:xfrm>
            <a:off x="251520" y="872716"/>
            <a:ext cx="8640960" cy="5616624"/>
          </a:xfrm>
        </p:spPr>
        <p:txBody>
          <a:bodyPr/>
          <a:lstStyle/>
          <a:p>
            <a:pPr>
              <a:spcBef>
                <a:spcPts val="600"/>
              </a:spcBef>
            </a:pPr>
            <a:r>
              <a:rPr lang="en-AU" sz="2400" dirty="0"/>
              <a:t>The method is based upon the Decision-maker’s attitude towards the decision environment. </a:t>
            </a:r>
          </a:p>
          <a:p>
            <a:pPr>
              <a:spcBef>
                <a:spcPts val="600"/>
              </a:spcBef>
            </a:pPr>
            <a:r>
              <a:rPr lang="en-AU" sz="2400" dirty="0"/>
              <a:t>When the decision-maker has a </a:t>
            </a:r>
            <a:r>
              <a:rPr lang="en-AU" sz="2400" b="1" dirty="0"/>
              <a:t>pessimistic</a:t>
            </a:r>
            <a:r>
              <a:rPr lang="en-AU" sz="2400" dirty="0"/>
              <a:t> attitude, the method picks the </a:t>
            </a:r>
            <a:r>
              <a:rPr lang="zh-CN" altLang="en-US" sz="2400" b="1" dirty="0"/>
              <a:t>‘</a:t>
            </a:r>
            <a:r>
              <a:rPr lang="en-US" altLang="zh-CN" sz="2400" b="1" dirty="0"/>
              <a:t>b</a:t>
            </a:r>
            <a:r>
              <a:rPr lang="en-AU" sz="2400" b="1" dirty="0" err="1"/>
              <a:t>est</a:t>
            </a:r>
            <a:r>
              <a:rPr lang="en-AU" sz="2400" b="1" dirty="0"/>
              <a:t> out of the worst attribute ratings’</a:t>
            </a:r>
            <a:r>
              <a:rPr lang="en-AU" sz="2400" dirty="0"/>
              <a:t>.</a:t>
            </a:r>
          </a:p>
          <a:p>
            <a:pPr>
              <a:spcBef>
                <a:spcPts val="600"/>
              </a:spcBef>
            </a:pPr>
            <a:endParaRPr lang="en-AU" sz="2400" dirty="0"/>
          </a:p>
          <a:p>
            <a:pPr>
              <a:spcBef>
                <a:spcPts val="600"/>
              </a:spcBef>
            </a:pPr>
            <a:endParaRPr lang="en-AU" sz="2400" dirty="0"/>
          </a:p>
          <a:p>
            <a:pPr>
              <a:spcBef>
                <a:spcPts val="600"/>
              </a:spcBef>
            </a:pPr>
            <a:endParaRPr lang="en-AU" sz="2400" dirty="0"/>
          </a:p>
          <a:p>
            <a:pPr>
              <a:spcBef>
                <a:spcPts val="600"/>
              </a:spcBef>
            </a:pPr>
            <a:endParaRPr lang="en-AU" sz="2400" dirty="0"/>
          </a:p>
          <a:p>
            <a:pPr>
              <a:spcBef>
                <a:spcPts val="600"/>
              </a:spcBef>
            </a:pPr>
            <a:r>
              <a:rPr lang="en-AU" altLang="zh-CN" sz="2400" dirty="0"/>
              <a:t>In contrast to Max-Min, Max-Max assumes the decision-maker has an </a:t>
            </a:r>
            <a:r>
              <a:rPr lang="en-AU" altLang="zh-CN" sz="2400" b="1" dirty="0"/>
              <a:t>optimistic</a:t>
            </a:r>
            <a:r>
              <a:rPr lang="en-AU" altLang="zh-CN" sz="2400" dirty="0"/>
              <a:t> attitude. Therefore, </a:t>
            </a:r>
            <a:r>
              <a:rPr lang="zh-CN" altLang="en-US" sz="2400" b="1" dirty="0"/>
              <a:t>‘</a:t>
            </a:r>
            <a:r>
              <a:rPr lang="en-US" altLang="zh-CN" sz="2400" b="1" dirty="0"/>
              <a:t>b</a:t>
            </a:r>
            <a:r>
              <a:rPr lang="en-AU" altLang="zh-CN" sz="2400" b="1" dirty="0" err="1"/>
              <a:t>est</a:t>
            </a:r>
            <a:r>
              <a:rPr lang="en-AU" altLang="zh-CN" sz="2400" b="1" dirty="0"/>
              <a:t> out of the best attribute ratings’</a:t>
            </a:r>
            <a:r>
              <a:rPr lang="en-AU" altLang="zh-CN" sz="2400" dirty="0"/>
              <a:t>.</a:t>
            </a:r>
            <a:endParaRPr lang="en-AU" altLang="zh-CN" sz="2400" b="1" dirty="0"/>
          </a:p>
          <a:p>
            <a:pPr>
              <a:spcBef>
                <a:spcPts val="600"/>
              </a:spcBef>
            </a:pPr>
            <a:endParaRPr lang="en-AU" dirty="0"/>
          </a:p>
        </p:txBody>
      </p:sp>
      <p:sp>
        <p:nvSpPr>
          <p:cNvPr id="4" name="Footer Placeholder 3"/>
          <p:cNvSpPr>
            <a:spLocks noGrp="1"/>
          </p:cNvSpPr>
          <p:nvPr>
            <p:ph type="ftr" sz="quarter" idx="11"/>
          </p:nvPr>
        </p:nvSpPr>
        <p:spPr>
          <a:xfrm>
            <a:off x="2611438" y="6575425"/>
            <a:ext cx="3832225" cy="215900"/>
          </a:xfrm>
        </p:spPr>
        <p:txBody>
          <a:bodyPr/>
          <a:lstStyle/>
          <a:p>
            <a:pPr>
              <a:defRPr/>
            </a:pPr>
            <a:r>
              <a:rPr lang="en-AU">
                <a:solidFill>
                  <a:srgbClr val="FFFFFF"/>
                </a:solidFill>
              </a:rPr>
              <a:t>School of Engineering</a:t>
            </a:r>
            <a:endParaRPr lang="en-AU" dirty="0">
              <a:solidFill>
                <a:srgbClr val="FFFFFF"/>
              </a:solidFill>
            </a:endParaRPr>
          </a:p>
        </p:txBody>
      </p:sp>
      <p:sp>
        <p:nvSpPr>
          <p:cNvPr id="5" name="Slide Number Placeholder 4"/>
          <p:cNvSpPr>
            <a:spLocks noGrp="1"/>
          </p:cNvSpPr>
          <p:nvPr>
            <p:ph type="sldNum" sz="quarter" idx="12"/>
          </p:nvPr>
        </p:nvSpPr>
        <p:spPr>
          <a:xfrm>
            <a:off x="6523038" y="6578600"/>
            <a:ext cx="2133600" cy="215900"/>
          </a:xfrm>
        </p:spPr>
        <p:txBody>
          <a:bodyPr/>
          <a:lstStyle/>
          <a:p>
            <a:pPr>
              <a:defRPr/>
            </a:pPr>
            <a:fld id="{AF54FAAF-73EA-427D-84DA-21187992A5E1}" type="slidenum">
              <a:rPr lang="en-AU" smtClean="0">
                <a:solidFill>
                  <a:srgbClr val="FFFFFF"/>
                </a:solidFill>
              </a:rPr>
              <a:pPr>
                <a:defRPr/>
              </a:pPr>
              <a:t>11</a:t>
            </a:fld>
            <a:endParaRPr lang="en-AU">
              <a:solidFill>
                <a:srgbClr val="FFFFFF"/>
              </a:solidFill>
            </a:endParaRPr>
          </a:p>
        </p:txBody>
      </p:sp>
      <p:sp>
        <p:nvSpPr>
          <p:cNvPr id="8" name="Title 1">
            <a:extLst>
              <a:ext uri="{FF2B5EF4-FFF2-40B4-BE49-F238E27FC236}">
                <a16:creationId xmlns:a16="http://schemas.microsoft.com/office/drawing/2014/main" id="{99D92F56-A650-6644-9368-452A86F48E40}"/>
              </a:ext>
            </a:extLst>
          </p:cNvPr>
          <p:cNvSpPr txBox="1">
            <a:spLocks/>
          </p:cNvSpPr>
          <p:nvPr/>
        </p:nvSpPr>
        <p:spPr bwMode="auto">
          <a:xfrm>
            <a:off x="251520" y="3573016"/>
            <a:ext cx="8640960" cy="50405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500">
                <a:solidFill>
                  <a:srgbClr val="EE3224"/>
                </a:solidFill>
                <a:latin typeface="+mj-lt"/>
                <a:ea typeface="+mj-ea"/>
                <a:cs typeface="+mj-cs"/>
              </a:defRPr>
            </a:lvl1pPr>
            <a:lvl2pPr algn="l" rtl="0" eaLnBrk="0" fontAlgn="base" hangingPunct="0">
              <a:spcBef>
                <a:spcPct val="0"/>
              </a:spcBef>
              <a:spcAft>
                <a:spcPct val="0"/>
              </a:spcAft>
              <a:defRPr sz="2500">
                <a:solidFill>
                  <a:srgbClr val="EE3224"/>
                </a:solidFill>
                <a:latin typeface="Arial" charset="0"/>
                <a:cs typeface="Arial" charset="0"/>
              </a:defRPr>
            </a:lvl2pPr>
            <a:lvl3pPr algn="l" rtl="0" eaLnBrk="0" fontAlgn="base" hangingPunct="0">
              <a:spcBef>
                <a:spcPct val="0"/>
              </a:spcBef>
              <a:spcAft>
                <a:spcPct val="0"/>
              </a:spcAft>
              <a:defRPr sz="2500">
                <a:solidFill>
                  <a:srgbClr val="EE3224"/>
                </a:solidFill>
                <a:latin typeface="Arial" charset="0"/>
                <a:cs typeface="Arial" charset="0"/>
              </a:defRPr>
            </a:lvl3pPr>
            <a:lvl4pPr algn="l" rtl="0" eaLnBrk="0" fontAlgn="base" hangingPunct="0">
              <a:spcBef>
                <a:spcPct val="0"/>
              </a:spcBef>
              <a:spcAft>
                <a:spcPct val="0"/>
              </a:spcAft>
              <a:defRPr sz="2500">
                <a:solidFill>
                  <a:srgbClr val="EE3224"/>
                </a:solidFill>
                <a:latin typeface="Arial" charset="0"/>
                <a:cs typeface="Arial" charset="0"/>
              </a:defRPr>
            </a:lvl4pPr>
            <a:lvl5pPr algn="l" rtl="0" eaLnBrk="0" fontAlgn="base" hangingPunct="0">
              <a:spcBef>
                <a:spcPct val="0"/>
              </a:spcBef>
              <a:spcAft>
                <a:spcPct val="0"/>
              </a:spcAft>
              <a:defRPr sz="2500">
                <a:solidFill>
                  <a:srgbClr val="EE3224"/>
                </a:solidFill>
                <a:latin typeface="Arial" charset="0"/>
                <a:cs typeface="Arial" charset="0"/>
              </a:defRPr>
            </a:lvl5pPr>
            <a:lvl6pPr marL="457200" algn="l" rtl="0" fontAlgn="base">
              <a:spcBef>
                <a:spcPct val="0"/>
              </a:spcBef>
              <a:spcAft>
                <a:spcPct val="0"/>
              </a:spcAft>
              <a:defRPr sz="2500">
                <a:solidFill>
                  <a:srgbClr val="EE3224"/>
                </a:solidFill>
                <a:latin typeface="Arial" charset="0"/>
                <a:cs typeface="Arial" charset="0"/>
              </a:defRPr>
            </a:lvl6pPr>
            <a:lvl7pPr marL="914400" algn="l" rtl="0" fontAlgn="base">
              <a:spcBef>
                <a:spcPct val="0"/>
              </a:spcBef>
              <a:spcAft>
                <a:spcPct val="0"/>
              </a:spcAft>
              <a:defRPr sz="2500">
                <a:solidFill>
                  <a:srgbClr val="EE3224"/>
                </a:solidFill>
                <a:latin typeface="Arial" charset="0"/>
                <a:cs typeface="Arial" charset="0"/>
              </a:defRPr>
            </a:lvl7pPr>
            <a:lvl8pPr marL="1371600" algn="l" rtl="0" fontAlgn="base">
              <a:spcBef>
                <a:spcPct val="0"/>
              </a:spcBef>
              <a:spcAft>
                <a:spcPct val="0"/>
              </a:spcAft>
              <a:defRPr sz="2500">
                <a:solidFill>
                  <a:srgbClr val="EE3224"/>
                </a:solidFill>
                <a:latin typeface="Arial" charset="0"/>
                <a:cs typeface="Arial" charset="0"/>
              </a:defRPr>
            </a:lvl8pPr>
            <a:lvl9pPr marL="1828800" algn="l" rtl="0" fontAlgn="base">
              <a:spcBef>
                <a:spcPct val="0"/>
              </a:spcBef>
              <a:spcAft>
                <a:spcPct val="0"/>
              </a:spcAft>
              <a:defRPr sz="2500">
                <a:solidFill>
                  <a:srgbClr val="EE3224"/>
                </a:solidFill>
                <a:latin typeface="Arial" charset="0"/>
                <a:cs typeface="Arial" charset="0"/>
              </a:defRPr>
            </a:lvl9pPr>
          </a:lstStyle>
          <a:p>
            <a:pPr algn="ctr"/>
            <a:r>
              <a:rPr lang="en-AU" sz="3200" kern="0" dirty="0">
                <a:solidFill>
                  <a:schemeClr val="bg1"/>
                </a:solidFill>
              </a:rPr>
              <a:t>Max-Max  </a:t>
            </a:r>
          </a:p>
        </p:txBody>
      </p:sp>
    </p:spTree>
    <p:extLst>
      <p:ext uri="{BB962C8B-B14F-4D97-AF65-F5344CB8AC3E}">
        <p14:creationId xmlns:p14="http://schemas.microsoft.com/office/powerpoint/2010/main" val="184264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611438" y="6575425"/>
            <a:ext cx="3832225" cy="215900"/>
          </a:xfrm>
        </p:spPr>
        <p:txBody>
          <a:bodyPr/>
          <a:lstStyle/>
          <a:p>
            <a:pPr>
              <a:defRPr/>
            </a:pPr>
            <a:r>
              <a:rPr lang="en-AU">
                <a:solidFill>
                  <a:srgbClr val="FFFFFF"/>
                </a:solidFill>
              </a:rPr>
              <a:t>School of Engineering</a:t>
            </a:r>
            <a:endParaRPr lang="en-AU" dirty="0">
              <a:solidFill>
                <a:srgbClr val="FFFFFF"/>
              </a:solidFill>
            </a:endParaRPr>
          </a:p>
        </p:txBody>
      </p:sp>
      <p:sp>
        <p:nvSpPr>
          <p:cNvPr id="5" name="Slide Number Placeholder 4"/>
          <p:cNvSpPr>
            <a:spLocks noGrp="1"/>
          </p:cNvSpPr>
          <p:nvPr>
            <p:ph type="sldNum" sz="quarter" idx="12"/>
          </p:nvPr>
        </p:nvSpPr>
        <p:spPr>
          <a:xfrm>
            <a:off x="6523038" y="6578600"/>
            <a:ext cx="2133600" cy="215900"/>
          </a:xfrm>
        </p:spPr>
        <p:txBody>
          <a:bodyPr/>
          <a:lstStyle/>
          <a:p>
            <a:pPr>
              <a:defRPr/>
            </a:pPr>
            <a:fld id="{AF54FAAF-73EA-427D-84DA-21187992A5E1}" type="slidenum">
              <a:rPr lang="en-AU" smtClean="0">
                <a:solidFill>
                  <a:srgbClr val="FFFFFF"/>
                </a:solidFill>
              </a:rPr>
              <a:pPr>
                <a:defRPr/>
              </a:pPr>
              <a:t>12</a:t>
            </a:fld>
            <a:endParaRPr lang="en-AU">
              <a:solidFill>
                <a:srgbClr val="FFFFFF"/>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98463525"/>
              </p:ext>
            </p:extLst>
          </p:nvPr>
        </p:nvGraphicFramePr>
        <p:xfrm>
          <a:off x="503548" y="2232144"/>
          <a:ext cx="8136901" cy="2966720"/>
        </p:xfrm>
        <a:graphic>
          <a:graphicData uri="http://schemas.openxmlformats.org/drawingml/2006/table">
            <a:tbl>
              <a:tblPr firstRow="1" bandRow="1">
                <a:tableStyleId>{21E4AEA4-8DFA-4A89-87EB-49C32662AFE0}</a:tableStyleId>
              </a:tblPr>
              <a:tblGrid>
                <a:gridCol w="918102">
                  <a:extLst>
                    <a:ext uri="{9D8B030D-6E8A-4147-A177-3AD203B41FA5}">
                      <a16:colId xmlns:a16="http://schemas.microsoft.com/office/drawing/2014/main" val="20000"/>
                    </a:ext>
                  </a:extLst>
                </a:gridCol>
                <a:gridCol w="1112523">
                  <a:extLst>
                    <a:ext uri="{9D8B030D-6E8A-4147-A177-3AD203B41FA5}">
                      <a16:colId xmlns:a16="http://schemas.microsoft.com/office/drawing/2014/main" val="20001"/>
                    </a:ext>
                  </a:extLst>
                </a:gridCol>
                <a:gridCol w="1112523">
                  <a:extLst>
                    <a:ext uri="{9D8B030D-6E8A-4147-A177-3AD203B41FA5}">
                      <a16:colId xmlns:a16="http://schemas.microsoft.com/office/drawing/2014/main" val="20002"/>
                    </a:ext>
                  </a:extLst>
                </a:gridCol>
                <a:gridCol w="1112523">
                  <a:extLst>
                    <a:ext uri="{9D8B030D-6E8A-4147-A177-3AD203B41FA5}">
                      <a16:colId xmlns:a16="http://schemas.microsoft.com/office/drawing/2014/main" val="20003"/>
                    </a:ext>
                  </a:extLst>
                </a:gridCol>
                <a:gridCol w="1112523">
                  <a:extLst>
                    <a:ext uri="{9D8B030D-6E8A-4147-A177-3AD203B41FA5}">
                      <a16:colId xmlns:a16="http://schemas.microsoft.com/office/drawing/2014/main" val="20004"/>
                    </a:ext>
                  </a:extLst>
                </a:gridCol>
                <a:gridCol w="1112523">
                  <a:extLst>
                    <a:ext uri="{9D8B030D-6E8A-4147-A177-3AD203B41FA5}">
                      <a16:colId xmlns:a16="http://schemas.microsoft.com/office/drawing/2014/main" val="20005"/>
                    </a:ext>
                  </a:extLst>
                </a:gridCol>
                <a:gridCol w="864096">
                  <a:extLst>
                    <a:ext uri="{9D8B030D-6E8A-4147-A177-3AD203B41FA5}">
                      <a16:colId xmlns:a16="http://schemas.microsoft.com/office/drawing/2014/main" val="20006"/>
                    </a:ext>
                  </a:extLst>
                </a:gridCol>
                <a:gridCol w="792088">
                  <a:extLst>
                    <a:ext uri="{9D8B030D-6E8A-4147-A177-3AD203B41FA5}">
                      <a16:colId xmlns:a16="http://schemas.microsoft.com/office/drawing/2014/main" val="2361283852"/>
                    </a:ext>
                  </a:extLst>
                </a:gridCol>
              </a:tblGrid>
              <a:tr h="370840">
                <a:tc rowSpan="2">
                  <a:txBody>
                    <a:bodyPr/>
                    <a:lstStyle/>
                    <a:p>
                      <a:pPr algn="ctr"/>
                      <a:r>
                        <a:rPr lang="en-AU" dirty="0"/>
                        <a:t>Site</a:t>
                      </a:r>
                      <a:endParaRPr lang="en-AU" dirty="0">
                        <a:solidFill>
                          <a:schemeClr val="tx1"/>
                        </a:solidFill>
                      </a:endParaRPr>
                    </a:p>
                  </a:txBody>
                  <a:tcPr anchor="ctr" anchorCtr="1"/>
                </a:tc>
                <a:tc gridSpan="5">
                  <a:txBody>
                    <a:bodyPr/>
                    <a:lstStyle/>
                    <a:p>
                      <a:pPr algn="ctr"/>
                      <a:r>
                        <a:rPr lang="en-AU" dirty="0"/>
                        <a:t>Criteria</a:t>
                      </a:r>
                      <a:endParaRPr lang="en-AU" dirty="0">
                        <a:solidFill>
                          <a:schemeClr val="tx1"/>
                        </a:solidFill>
                      </a:endParaRPr>
                    </a:p>
                  </a:txBody>
                  <a:tcPr/>
                </a:tc>
                <a:tc hMerge="1">
                  <a:txBody>
                    <a:bodyPr/>
                    <a:lstStyle/>
                    <a:p>
                      <a:endParaRPr lang="en-AU" dirty="0"/>
                    </a:p>
                  </a:txBody>
                  <a:tcPr>
                    <a:solidFill>
                      <a:schemeClr val="tx2">
                        <a:lumMod val="65000"/>
                        <a:lumOff val="35000"/>
                      </a:schemeClr>
                    </a:solidFill>
                  </a:tcPr>
                </a:tc>
                <a:tc hMerge="1">
                  <a:txBody>
                    <a:bodyPr/>
                    <a:lstStyle/>
                    <a:p>
                      <a:endParaRPr lang="en-AU"/>
                    </a:p>
                  </a:txBody>
                  <a:tcPr>
                    <a:solidFill>
                      <a:schemeClr val="tx2">
                        <a:lumMod val="65000"/>
                        <a:lumOff val="35000"/>
                      </a:schemeClr>
                    </a:solidFill>
                  </a:tcPr>
                </a:tc>
                <a:tc hMerge="1">
                  <a:txBody>
                    <a:bodyPr/>
                    <a:lstStyle/>
                    <a:p>
                      <a:endParaRPr lang="en-AU" dirty="0"/>
                    </a:p>
                  </a:txBody>
                  <a:tcPr>
                    <a:solidFill>
                      <a:schemeClr val="tx2">
                        <a:lumMod val="65000"/>
                        <a:lumOff val="35000"/>
                      </a:schemeClr>
                    </a:solidFill>
                  </a:tcPr>
                </a:tc>
                <a:tc hMerge="1">
                  <a:txBody>
                    <a:bodyPr/>
                    <a:lstStyle/>
                    <a:p>
                      <a:endParaRPr lang="en-AU" dirty="0"/>
                    </a:p>
                  </a:txBody>
                  <a:tcPr>
                    <a:solidFill>
                      <a:schemeClr val="tx2">
                        <a:lumMod val="65000"/>
                        <a:lumOff val="35000"/>
                      </a:schemeClr>
                    </a:solidFill>
                  </a:tcPr>
                </a:tc>
                <a:tc rowSpan="2">
                  <a:txBody>
                    <a:bodyPr/>
                    <a:lstStyle/>
                    <a:p>
                      <a:pPr algn="ctr"/>
                      <a:r>
                        <a:rPr lang="en-AU" dirty="0"/>
                        <a:t>Max-Min</a:t>
                      </a:r>
                      <a:endParaRPr lang="en-AU" dirty="0">
                        <a:solidFill>
                          <a:schemeClr val="tx1"/>
                        </a:solidFill>
                      </a:endParaRPr>
                    </a:p>
                  </a:txBody>
                  <a:tcPr anchor="ctr" anchorCtr="1"/>
                </a:tc>
                <a:tc rowSpan="2">
                  <a:txBody>
                    <a:bodyPr/>
                    <a:lstStyle/>
                    <a:p>
                      <a:pPr algn="ctr"/>
                      <a:r>
                        <a:rPr lang="en-AU" dirty="0">
                          <a:solidFill>
                            <a:schemeClr val="bg1"/>
                          </a:solidFill>
                        </a:rPr>
                        <a:t>Max-Max</a:t>
                      </a:r>
                    </a:p>
                  </a:txBody>
                  <a:tcPr anchor="ctr" anchorCtr="1"/>
                </a:tc>
                <a:extLst>
                  <a:ext uri="{0D108BD9-81ED-4DB2-BD59-A6C34878D82A}">
                    <a16:rowId xmlns:a16="http://schemas.microsoft.com/office/drawing/2014/main" val="10000"/>
                  </a:ext>
                </a:extLst>
              </a:tr>
              <a:tr h="370840">
                <a:tc vMerge="1">
                  <a:txBody>
                    <a:bodyPr/>
                    <a:lstStyle/>
                    <a:p>
                      <a:endParaRPr lang="en-AU" dirty="0"/>
                    </a:p>
                  </a:txBody>
                  <a:tcPr anchor="ctr" anchorCtr="1">
                    <a:solidFill>
                      <a:schemeClr val="tx2">
                        <a:lumMod val="65000"/>
                        <a:lumOff val="35000"/>
                      </a:schemeClr>
                    </a:solidFill>
                  </a:tcPr>
                </a:tc>
                <a:tc>
                  <a:txBody>
                    <a:bodyPr/>
                    <a:lstStyle/>
                    <a:p>
                      <a:pPr algn="ctr"/>
                      <a:r>
                        <a:rPr lang="en-AU" dirty="0"/>
                        <a:t>C1</a:t>
                      </a:r>
                      <a:endParaRPr lang="en-AU" dirty="0">
                        <a:solidFill>
                          <a:schemeClr val="tx1"/>
                        </a:solidFill>
                      </a:endParaRPr>
                    </a:p>
                  </a:txBody>
                  <a:tcPr anchor="ctr"/>
                </a:tc>
                <a:tc>
                  <a:txBody>
                    <a:bodyPr/>
                    <a:lstStyle/>
                    <a:p>
                      <a:pPr algn="ctr"/>
                      <a:r>
                        <a:rPr lang="en-AU" dirty="0"/>
                        <a:t>C2</a:t>
                      </a:r>
                      <a:endParaRPr lang="en-AU" dirty="0">
                        <a:solidFill>
                          <a:schemeClr val="tx1"/>
                        </a:solidFill>
                      </a:endParaRPr>
                    </a:p>
                  </a:txBody>
                  <a:tcPr anchor="ctr"/>
                </a:tc>
                <a:tc>
                  <a:txBody>
                    <a:bodyPr/>
                    <a:lstStyle/>
                    <a:p>
                      <a:pPr algn="ctr"/>
                      <a:r>
                        <a:rPr lang="en-AU" dirty="0"/>
                        <a:t>C3</a:t>
                      </a:r>
                      <a:endParaRPr lang="en-AU" dirty="0">
                        <a:solidFill>
                          <a:schemeClr val="tx1"/>
                        </a:solidFill>
                      </a:endParaRPr>
                    </a:p>
                  </a:txBody>
                  <a:tcPr anchor="ctr"/>
                </a:tc>
                <a:tc>
                  <a:txBody>
                    <a:bodyPr/>
                    <a:lstStyle/>
                    <a:p>
                      <a:pPr algn="ctr"/>
                      <a:r>
                        <a:rPr lang="en-AU" dirty="0"/>
                        <a:t>C4</a:t>
                      </a:r>
                      <a:endParaRPr lang="en-AU" dirty="0">
                        <a:solidFill>
                          <a:schemeClr val="tx1"/>
                        </a:solidFill>
                      </a:endParaRPr>
                    </a:p>
                  </a:txBody>
                  <a:tcPr anchor="ctr"/>
                </a:tc>
                <a:tc>
                  <a:txBody>
                    <a:bodyPr/>
                    <a:lstStyle/>
                    <a:p>
                      <a:pPr algn="ctr"/>
                      <a:r>
                        <a:rPr lang="en-AU" dirty="0"/>
                        <a:t>C5</a:t>
                      </a:r>
                      <a:endParaRPr lang="en-AU" dirty="0">
                        <a:solidFill>
                          <a:schemeClr val="tx1"/>
                        </a:solidFill>
                      </a:endParaRPr>
                    </a:p>
                  </a:txBody>
                  <a:tcPr anchor="ctr"/>
                </a:tc>
                <a:tc vMerge="1">
                  <a:txBody>
                    <a:bodyPr/>
                    <a:lstStyle/>
                    <a:p>
                      <a:endParaRPr lang="en-AU" dirty="0"/>
                    </a:p>
                  </a:txBody>
                  <a:tcPr>
                    <a:solidFill>
                      <a:schemeClr val="tx2">
                        <a:lumMod val="65000"/>
                        <a:lumOff val="35000"/>
                      </a:schemeClr>
                    </a:solidFill>
                  </a:tcPr>
                </a:tc>
                <a:tc vMerge="1">
                  <a:txBody>
                    <a:bodyPr/>
                    <a:lstStyle/>
                    <a:p>
                      <a:endParaRPr lang="zh-CN" altLang="en-US"/>
                    </a:p>
                  </a:txBody>
                  <a:tcPr/>
                </a:tc>
                <a:extLst>
                  <a:ext uri="{0D108BD9-81ED-4DB2-BD59-A6C34878D82A}">
                    <a16:rowId xmlns:a16="http://schemas.microsoft.com/office/drawing/2014/main" val="10001"/>
                  </a:ext>
                </a:extLst>
              </a:tr>
              <a:tr h="370840">
                <a:tc>
                  <a:txBody>
                    <a:bodyPr/>
                    <a:lstStyle/>
                    <a:p>
                      <a:pPr algn="ctr"/>
                      <a:r>
                        <a:rPr lang="en-AU" dirty="0"/>
                        <a:t>A1</a:t>
                      </a:r>
                      <a:endParaRPr lang="en-AU" dirty="0">
                        <a:solidFill>
                          <a:schemeClr val="tx1"/>
                        </a:solidFill>
                      </a:endParaRPr>
                    </a:p>
                  </a:txBody>
                  <a:tcPr/>
                </a:tc>
                <a:tc>
                  <a:txBody>
                    <a:bodyPr/>
                    <a:lstStyle/>
                    <a:p>
                      <a:pPr algn="ctr"/>
                      <a:r>
                        <a:rPr lang="en-AU" dirty="0"/>
                        <a:t>4</a:t>
                      </a:r>
                      <a:endParaRPr lang="en-AU" dirty="0">
                        <a:solidFill>
                          <a:schemeClr val="tx1"/>
                        </a:solidFill>
                      </a:endParaRPr>
                    </a:p>
                  </a:txBody>
                  <a:tcPr anchor="ctr"/>
                </a:tc>
                <a:tc>
                  <a:txBody>
                    <a:bodyPr/>
                    <a:lstStyle/>
                    <a:p>
                      <a:pPr algn="ctr"/>
                      <a:r>
                        <a:rPr lang="en-AU" dirty="0"/>
                        <a:t>6</a:t>
                      </a:r>
                      <a:endParaRPr lang="en-AU" dirty="0">
                        <a:solidFill>
                          <a:schemeClr val="tx1"/>
                        </a:solidFill>
                      </a:endParaRPr>
                    </a:p>
                  </a:txBody>
                  <a:tcPr anchor="ctr"/>
                </a:tc>
                <a:tc>
                  <a:txBody>
                    <a:bodyPr/>
                    <a:lstStyle/>
                    <a:p>
                      <a:pPr algn="ctr"/>
                      <a:r>
                        <a:rPr lang="en-AU" dirty="0"/>
                        <a:t>3</a:t>
                      </a:r>
                      <a:endParaRPr lang="en-AU" dirty="0">
                        <a:solidFill>
                          <a:schemeClr val="tx1"/>
                        </a:solidFill>
                      </a:endParaRPr>
                    </a:p>
                  </a:txBody>
                  <a:tcPr anchor="ctr"/>
                </a:tc>
                <a:tc>
                  <a:txBody>
                    <a:bodyPr/>
                    <a:lstStyle/>
                    <a:p>
                      <a:pPr algn="ctr"/>
                      <a:r>
                        <a:rPr lang="en-AU" dirty="0"/>
                        <a:t>2</a:t>
                      </a:r>
                      <a:endParaRPr lang="en-AU" dirty="0">
                        <a:solidFill>
                          <a:schemeClr val="tx1"/>
                        </a:solidFill>
                      </a:endParaRPr>
                    </a:p>
                  </a:txBody>
                  <a:tcPr anchor="ctr"/>
                </a:tc>
                <a:tc>
                  <a:txBody>
                    <a:bodyPr/>
                    <a:lstStyle/>
                    <a:p>
                      <a:pPr algn="ctr"/>
                      <a:r>
                        <a:rPr lang="en-AU" dirty="0"/>
                        <a:t>3</a:t>
                      </a:r>
                      <a:endParaRPr lang="en-AU" dirty="0">
                        <a:solidFill>
                          <a:schemeClr val="tx1"/>
                        </a:solidFill>
                      </a:endParaRPr>
                    </a:p>
                  </a:txBody>
                  <a:tcPr anchor="ctr"/>
                </a:tc>
                <a:tc>
                  <a:txBody>
                    <a:bodyPr/>
                    <a:lstStyle/>
                    <a:p>
                      <a:pPr algn="ctr"/>
                      <a:endParaRPr lang="en-AU" dirty="0">
                        <a:solidFill>
                          <a:schemeClr val="tx1"/>
                        </a:solidFill>
                      </a:endParaRPr>
                    </a:p>
                  </a:txBody>
                  <a:tcPr/>
                </a:tc>
                <a:tc>
                  <a:txBody>
                    <a:bodyPr/>
                    <a:lstStyle/>
                    <a:p>
                      <a:pPr algn="ctr"/>
                      <a:endParaRPr lang="en-AU" dirty="0">
                        <a:solidFill>
                          <a:schemeClr val="tx1"/>
                        </a:solidFill>
                      </a:endParaRPr>
                    </a:p>
                  </a:txBody>
                  <a:tcPr/>
                </a:tc>
                <a:extLst>
                  <a:ext uri="{0D108BD9-81ED-4DB2-BD59-A6C34878D82A}">
                    <a16:rowId xmlns:a16="http://schemas.microsoft.com/office/drawing/2014/main" val="10002"/>
                  </a:ext>
                </a:extLst>
              </a:tr>
              <a:tr h="370840">
                <a:tc>
                  <a:txBody>
                    <a:bodyPr/>
                    <a:lstStyle/>
                    <a:p>
                      <a:pPr algn="ctr"/>
                      <a:r>
                        <a:rPr lang="en-AU" dirty="0"/>
                        <a:t>A2</a:t>
                      </a:r>
                      <a:endParaRPr lang="en-AU" dirty="0">
                        <a:solidFill>
                          <a:schemeClr val="tx1"/>
                        </a:solidFill>
                      </a:endParaRPr>
                    </a:p>
                  </a:txBody>
                  <a:tcPr/>
                </a:tc>
                <a:tc>
                  <a:txBody>
                    <a:bodyPr/>
                    <a:lstStyle/>
                    <a:p>
                      <a:pPr algn="ctr"/>
                      <a:r>
                        <a:rPr lang="en-AU" dirty="0"/>
                        <a:t>7</a:t>
                      </a:r>
                      <a:endParaRPr lang="en-AU" dirty="0">
                        <a:solidFill>
                          <a:schemeClr val="tx1"/>
                        </a:solidFill>
                      </a:endParaRPr>
                    </a:p>
                  </a:txBody>
                  <a:tcPr anchor="ctr"/>
                </a:tc>
                <a:tc>
                  <a:txBody>
                    <a:bodyPr/>
                    <a:lstStyle/>
                    <a:p>
                      <a:pPr algn="ctr"/>
                      <a:r>
                        <a:rPr lang="en-AU" dirty="0"/>
                        <a:t>2</a:t>
                      </a:r>
                      <a:endParaRPr lang="en-AU" dirty="0">
                        <a:solidFill>
                          <a:schemeClr val="tx1"/>
                        </a:solidFill>
                      </a:endParaRPr>
                    </a:p>
                  </a:txBody>
                  <a:tcPr anchor="ctr"/>
                </a:tc>
                <a:tc>
                  <a:txBody>
                    <a:bodyPr/>
                    <a:lstStyle/>
                    <a:p>
                      <a:pPr algn="ctr"/>
                      <a:r>
                        <a:rPr lang="en-AU" dirty="0"/>
                        <a:t>8</a:t>
                      </a:r>
                      <a:endParaRPr lang="en-AU" dirty="0">
                        <a:solidFill>
                          <a:schemeClr val="tx1"/>
                        </a:solidFill>
                      </a:endParaRPr>
                    </a:p>
                  </a:txBody>
                  <a:tcPr anchor="ctr"/>
                </a:tc>
                <a:tc>
                  <a:txBody>
                    <a:bodyPr/>
                    <a:lstStyle/>
                    <a:p>
                      <a:pPr algn="ctr"/>
                      <a:r>
                        <a:rPr lang="en-AU" dirty="0"/>
                        <a:t>2</a:t>
                      </a:r>
                      <a:endParaRPr lang="en-AU" dirty="0">
                        <a:solidFill>
                          <a:schemeClr val="tx1"/>
                        </a:solidFill>
                      </a:endParaRPr>
                    </a:p>
                  </a:txBody>
                  <a:tcPr anchor="ctr"/>
                </a:tc>
                <a:tc>
                  <a:txBody>
                    <a:bodyPr/>
                    <a:lstStyle/>
                    <a:p>
                      <a:pPr algn="ctr"/>
                      <a:r>
                        <a:rPr lang="en-AU" dirty="0"/>
                        <a:t>4</a:t>
                      </a:r>
                      <a:endParaRPr lang="en-AU" dirty="0">
                        <a:solidFill>
                          <a:schemeClr val="tx1"/>
                        </a:solidFill>
                      </a:endParaRPr>
                    </a:p>
                  </a:txBody>
                  <a:tcPr anchor="ctr"/>
                </a:tc>
                <a:tc>
                  <a:txBody>
                    <a:bodyPr/>
                    <a:lstStyle/>
                    <a:p>
                      <a:pPr algn="ctr"/>
                      <a:endParaRPr lang="en-AU" dirty="0">
                        <a:solidFill>
                          <a:schemeClr val="tx1"/>
                        </a:solidFill>
                      </a:endParaRPr>
                    </a:p>
                  </a:txBody>
                  <a:tcPr/>
                </a:tc>
                <a:tc>
                  <a:txBody>
                    <a:bodyPr/>
                    <a:lstStyle/>
                    <a:p>
                      <a:pPr algn="ctr"/>
                      <a:endParaRPr lang="en-AU" dirty="0">
                        <a:solidFill>
                          <a:schemeClr val="tx1"/>
                        </a:solidFill>
                      </a:endParaRPr>
                    </a:p>
                  </a:txBody>
                  <a:tcPr/>
                </a:tc>
                <a:extLst>
                  <a:ext uri="{0D108BD9-81ED-4DB2-BD59-A6C34878D82A}">
                    <a16:rowId xmlns:a16="http://schemas.microsoft.com/office/drawing/2014/main" val="10003"/>
                  </a:ext>
                </a:extLst>
              </a:tr>
              <a:tr h="370840">
                <a:tc>
                  <a:txBody>
                    <a:bodyPr/>
                    <a:lstStyle/>
                    <a:p>
                      <a:pPr algn="ctr"/>
                      <a:r>
                        <a:rPr lang="en-AU" dirty="0"/>
                        <a:t>A3</a:t>
                      </a:r>
                      <a:endParaRPr lang="en-AU" dirty="0">
                        <a:solidFill>
                          <a:schemeClr val="tx1"/>
                        </a:solidFill>
                      </a:endParaRPr>
                    </a:p>
                  </a:txBody>
                  <a:tcPr/>
                </a:tc>
                <a:tc>
                  <a:txBody>
                    <a:bodyPr/>
                    <a:lstStyle/>
                    <a:p>
                      <a:pPr algn="ctr"/>
                      <a:r>
                        <a:rPr lang="en-AU" dirty="0"/>
                        <a:t>8</a:t>
                      </a:r>
                      <a:endParaRPr lang="en-AU" dirty="0">
                        <a:solidFill>
                          <a:schemeClr val="tx1"/>
                        </a:solidFill>
                      </a:endParaRPr>
                    </a:p>
                  </a:txBody>
                  <a:tcPr anchor="ctr"/>
                </a:tc>
                <a:tc>
                  <a:txBody>
                    <a:bodyPr/>
                    <a:lstStyle/>
                    <a:p>
                      <a:pPr algn="ctr"/>
                      <a:r>
                        <a:rPr lang="en-AU" dirty="0"/>
                        <a:t>5</a:t>
                      </a:r>
                      <a:endParaRPr lang="en-AU" dirty="0">
                        <a:solidFill>
                          <a:schemeClr val="tx1"/>
                        </a:solidFill>
                      </a:endParaRPr>
                    </a:p>
                  </a:txBody>
                  <a:tcPr anchor="ctr"/>
                </a:tc>
                <a:tc>
                  <a:txBody>
                    <a:bodyPr/>
                    <a:lstStyle/>
                    <a:p>
                      <a:pPr algn="ctr"/>
                      <a:r>
                        <a:rPr lang="en-AU" dirty="0"/>
                        <a:t>4</a:t>
                      </a:r>
                      <a:endParaRPr lang="en-AU" dirty="0">
                        <a:solidFill>
                          <a:schemeClr val="tx1"/>
                        </a:solidFill>
                      </a:endParaRPr>
                    </a:p>
                  </a:txBody>
                  <a:tcPr anchor="ctr"/>
                </a:tc>
                <a:tc>
                  <a:txBody>
                    <a:bodyPr/>
                    <a:lstStyle/>
                    <a:p>
                      <a:pPr algn="ctr"/>
                      <a:r>
                        <a:rPr lang="en-AU" dirty="0"/>
                        <a:t>6</a:t>
                      </a:r>
                      <a:endParaRPr lang="en-AU" dirty="0">
                        <a:solidFill>
                          <a:schemeClr val="tx1"/>
                        </a:solidFill>
                      </a:endParaRPr>
                    </a:p>
                  </a:txBody>
                  <a:tcPr anchor="ctr"/>
                </a:tc>
                <a:tc>
                  <a:txBody>
                    <a:bodyPr/>
                    <a:lstStyle/>
                    <a:p>
                      <a:pPr marL="0" algn="ctr" defTabSz="914400" rtl="0" eaLnBrk="1" latinLnBrk="0" hangingPunct="1"/>
                      <a:r>
                        <a:rPr lang="en-AU" sz="1800" kern="1200" dirty="0"/>
                        <a:t>3</a:t>
                      </a:r>
                      <a:endParaRPr lang="en-AU" sz="1800" kern="1200" dirty="0">
                        <a:solidFill>
                          <a:schemeClr val="tx1"/>
                        </a:solidFill>
                        <a:latin typeface="+mn-lt"/>
                        <a:ea typeface="+mn-ea"/>
                        <a:cs typeface="+mn-cs"/>
                      </a:endParaRPr>
                    </a:p>
                  </a:txBody>
                  <a:tcPr anchor="ctr"/>
                </a:tc>
                <a:tc>
                  <a:txBody>
                    <a:bodyPr/>
                    <a:lstStyle/>
                    <a:p>
                      <a:pPr algn="ctr"/>
                      <a:endParaRPr lang="en-AU" dirty="0">
                        <a:solidFill>
                          <a:schemeClr val="tx1"/>
                        </a:solidFill>
                      </a:endParaRPr>
                    </a:p>
                  </a:txBody>
                  <a:tcPr/>
                </a:tc>
                <a:tc>
                  <a:txBody>
                    <a:bodyPr/>
                    <a:lstStyle/>
                    <a:p>
                      <a:pPr algn="ctr"/>
                      <a:endParaRPr lang="en-AU" dirty="0">
                        <a:solidFill>
                          <a:schemeClr val="tx1"/>
                        </a:solidFill>
                      </a:endParaRPr>
                    </a:p>
                  </a:txBody>
                  <a:tcPr/>
                </a:tc>
                <a:extLst>
                  <a:ext uri="{0D108BD9-81ED-4DB2-BD59-A6C34878D82A}">
                    <a16:rowId xmlns:a16="http://schemas.microsoft.com/office/drawing/2014/main" val="10004"/>
                  </a:ext>
                </a:extLst>
              </a:tr>
              <a:tr h="370840">
                <a:tc>
                  <a:txBody>
                    <a:bodyPr/>
                    <a:lstStyle/>
                    <a:p>
                      <a:pPr algn="ctr"/>
                      <a:r>
                        <a:rPr lang="en-AU" dirty="0"/>
                        <a:t>A4</a:t>
                      </a:r>
                      <a:endParaRPr lang="en-AU" dirty="0">
                        <a:solidFill>
                          <a:schemeClr val="tx1"/>
                        </a:solidFill>
                      </a:endParaRPr>
                    </a:p>
                  </a:txBody>
                  <a:tcPr/>
                </a:tc>
                <a:tc>
                  <a:txBody>
                    <a:bodyPr/>
                    <a:lstStyle/>
                    <a:p>
                      <a:pPr algn="ctr"/>
                      <a:r>
                        <a:rPr lang="en-AU" dirty="0"/>
                        <a:t>6</a:t>
                      </a:r>
                      <a:endParaRPr lang="en-AU" dirty="0">
                        <a:solidFill>
                          <a:schemeClr val="tx1"/>
                        </a:solidFill>
                      </a:endParaRPr>
                    </a:p>
                  </a:txBody>
                  <a:tcPr anchor="ctr"/>
                </a:tc>
                <a:tc>
                  <a:txBody>
                    <a:bodyPr/>
                    <a:lstStyle/>
                    <a:p>
                      <a:pPr algn="ctr"/>
                      <a:r>
                        <a:rPr lang="en-AU" dirty="0"/>
                        <a:t>7</a:t>
                      </a:r>
                      <a:endParaRPr lang="en-AU" dirty="0">
                        <a:solidFill>
                          <a:schemeClr val="tx1"/>
                        </a:solidFill>
                      </a:endParaRPr>
                    </a:p>
                  </a:txBody>
                  <a:tcPr anchor="ctr"/>
                </a:tc>
                <a:tc>
                  <a:txBody>
                    <a:bodyPr/>
                    <a:lstStyle/>
                    <a:p>
                      <a:pPr algn="ctr"/>
                      <a:r>
                        <a:rPr lang="en-AU" dirty="0"/>
                        <a:t>5</a:t>
                      </a:r>
                      <a:endParaRPr lang="en-AU" dirty="0">
                        <a:solidFill>
                          <a:schemeClr val="tx1"/>
                        </a:solidFill>
                      </a:endParaRPr>
                    </a:p>
                  </a:txBody>
                  <a:tcPr anchor="ctr"/>
                </a:tc>
                <a:tc>
                  <a:txBody>
                    <a:bodyPr/>
                    <a:lstStyle/>
                    <a:p>
                      <a:pPr algn="ctr"/>
                      <a:r>
                        <a:rPr lang="en-AU" dirty="0"/>
                        <a:t>5</a:t>
                      </a:r>
                      <a:endParaRPr lang="en-AU" dirty="0">
                        <a:solidFill>
                          <a:schemeClr val="tx1"/>
                        </a:solidFill>
                      </a:endParaRPr>
                    </a:p>
                  </a:txBody>
                  <a:tcPr anchor="ctr"/>
                </a:tc>
                <a:tc>
                  <a:txBody>
                    <a:bodyPr/>
                    <a:lstStyle/>
                    <a:p>
                      <a:pPr algn="ctr"/>
                      <a:r>
                        <a:rPr lang="en-AU" dirty="0"/>
                        <a:t>6</a:t>
                      </a:r>
                      <a:endParaRPr lang="en-AU" dirty="0">
                        <a:solidFill>
                          <a:schemeClr val="tx1"/>
                        </a:solidFill>
                      </a:endParaRPr>
                    </a:p>
                  </a:txBody>
                  <a:tcPr anchor="ctr"/>
                </a:tc>
                <a:tc>
                  <a:txBody>
                    <a:bodyPr/>
                    <a:lstStyle/>
                    <a:p>
                      <a:pPr algn="ctr"/>
                      <a:endParaRPr lang="en-AU" dirty="0">
                        <a:solidFill>
                          <a:schemeClr val="tx1"/>
                        </a:solidFill>
                      </a:endParaRPr>
                    </a:p>
                  </a:txBody>
                  <a:tcPr/>
                </a:tc>
                <a:tc>
                  <a:txBody>
                    <a:bodyPr/>
                    <a:lstStyle/>
                    <a:p>
                      <a:pPr algn="ctr"/>
                      <a:endParaRPr lang="en-AU" dirty="0">
                        <a:solidFill>
                          <a:schemeClr val="tx1"/>
                        </a:solidFill>
                      </a:endParaRPr>
                    </a:p>
                  </a:txBody>
                  <a:tcPr/>
                </a:tc>
                <a:extLst>
                  <a:ext uri="{0D108BD9-81ED-4DB2-BD59-A6C34878D82A}">
                    <a16:rowId xmlns:a16="http://schemas.microsoft.com/office/drawing/2014/main" val="10005"/>
                  </a:ext>
                </a:extLst>
              </a:tr>
              <a:tr h="370840">
                <a:tc>
                  <a:txBody>
                    <a:bodyPr/>
                    <a:lstStyle/>
                    <a:p>
                      <a:pPr algn="ctr"/>
                      <a:r>
                        <a:rPr lang="en-AU" dirty="0"/>
                        <a:t>A5</a:t>
                      </a:r>
                      <a:endParaRPr lang="en-AU" dirty="0">
                        <a:solidFill>
                          <a:schemeClr val="tx1"/>
                        </a:solidFill>
                      </a:endParaRPr>
                    </a:p>
                  </a:txBody>
                  <a:tcPr/>
                </a:tc>
                <a:tc>
                  <a:txBody>
                    <a:bodyPr/>
                    <a:lstStyle/>
                    <a:p>
                      <a:pPr marL="0" algn="ctr" defTabSz="914400" rtl="0" eaLnBrk="1" latinLnBrk="0" hangingPunct="1"/>
                      <a:r>
                        <a:rPr lang="en-AU" sz="1800" kern="1200" dirty="0"/>
                        <a:t>3</a:t>
                      </a:r>
                      <a:endParaRPr lang="en-AU" sz="1800" kern="1200" dirty="0">
                        <a:solidFill>
                          <a:schemeClr val="tx1"/>
                        </a:solidFill>
                        <a:latin typeface="+mn-lt"/>
                        <a:ea typeface="+mn-ea"/>
                        <a:cs typeface="+mn-cs"/>
                      </a:endParaRPr>
                    </a:p>
                  </a:txBody>
                  <a:tcPr anchor="ctr"/>
                </a:tc>
                <a:tc>
                  <a:txBody>
                    <a:bodyPr/>
                    <a:lstStyle/>
                    <a:p>
                      <a:pPr algn="ctr"/>
                      <a:r>
                        <a:rPr lang="en-AU" dirty="0"/>
                        <a:t>5</a:t>
                      </a:r>
                      <a:endParaRPr lang="en-AU" dirty="0">
                        <a:solidFill>
                          <a:schemeClr val="tx1"/>
                        </a:solidFill>
                      </a:endParaRPr>
                    </a:p>
                  </a:txBody>
                  <a:tcPr anchor="ctr"/>
                </a:tc>
                <a:tc>
                  <a:txBody>
                    <a:bodyPr/>
                    <a:lstStyle/>
                    <a:p>
                      <a:pPr algn="ctr"/>
                      <a:r>
                        <a:rPr lang="en-AU" dirty="0"/>
                        <a:t>6</a:t>
                      </a:r>
                      <a:endParaRPr lang="en-AU" dirty="0">
                        <a:solidFill>
                          <a:schemeClr val="tx1"/>
                        </a:solidFill>
                      </a:endParaRPr>
                    </a:p>
                  </a:txBody>
                  <a:tcPr anchor="ctr"/>
                </a:tc>
                <a:tc>
                  <a:txBody>
                    <a:bodyPr/>
                    <a:lstStyle/>
                    <a:p>
                      <a:pPr algn="ctr"/>
                      <a:r>
                        <a:rPr lang="en-AU" dirty="0"/>
                        <a:t>8</a:t>
                      </a:r>
                      <a:endParaRPr lang="en-AU" dirty="0">
                        <a:solidFill>
                          <a:schemeClr val="tx1"/>
                        </a:solidFill>
                      </a:endParaRPr>
                    </a:p>
                  </a:txBody>
                  <a:tcPr anchor="ctr"/>
                </a:tc>
                <a:tc>
                  <a:txBody>
                    <a:bodyPr/>
                    <a:lstStyle/>
                    <a:p>
                      <a:pPr algn="ctr"/>
                      <a:r>
                        <a:rPr lang="en-AU" dirty="0"/>
                        <a:t>7</a:t>
                      </a:r>
                      <a:endParaRPr lang="en-AU" dirty="0">
                        <a:solidFill>
                          <a:schemeClr val="tx1"/>
                        </a:solidFill>
                      </a:endParaRPr>
                    </a:p>
                  </a:txBody>
                  <a:tcPr anchor="ctr"/>
                </a:tc>
                <a:tc>
                  <a:txBody>
                    <a:bodyPr/>
                    <a:lstStyle/>
                    <a:p>
                      <a:pPr marL="0" algn="ctr" defTabSz="914400" rtl="0" eaLnBrk="1" latinLnBrk="0" hangingPunct="1"/>
                      <a:endParaRPr lang="en-AU" sz="1800" kern="1200" dirty="0">
                        <a:solidFill>
                          <a:schemeClr val="tx1"/>
                        </a:solidFill>
                        <a:latin typeface="+mn-lt"/>
                        <a:ea typeface="+mn-ea"/>
                        <a:cs typeface="+mn-cs"/>
                      </a:endParaRPr>
                    </a:p>
                  </a:txBody>
                  <a:tcPr/>
                </a:tc>
                <a:tc>
                  <a:txBody>
                    <a:bodyPr/>
                    <a:lstStyle/>
                    <a:p>
                      <a:pPr marL="0" algn="ctr" defTabSz="914400" rtl="0" eaLnBrk="1" latinLnBrk="0" hangingPunct="1"/>
                      <a:endParaRPr lang="en-AU" sz="1800" kern="1200" dirty="0">
                        <a:solidFill>
                          <a:schemeClr val="tx1"/>
                        </a:solidFill>
                        <a:latin typeface="+mn-lt"/>
                        <a:ea typeface="+mn-ea"/>
                        <a:cs typeface="+mn-cs"/>
                      </a:endParaRPr>
                    </a:p>
                  </a:txBody>
                  <a:tcPr/>
                </a:tc>
                <a:extLst>
                  <a:ext uri="{0D108BD9-81ED-4DB2-BD59-A6C34878D82A}">
                    <a16:rowId xmlns:a16="http://schemas.microsoft.com/office/drawing/2014/main" val="10006"/>
                  </a:ext>
                </a:extLst>
              </a:tr>
              <a:tr h="370840">
                <a:tc>
                  <a:txBody>
                    <a:bodyPr/>
                    <a:lstStyle/>
                    <a:p>
                      <a:pPr algn="ctr"/>
                      <a:r>
                        <a:rPr lang="en-AU" dirty="0"/>
                        <a:t>A6</a:t>
                      </a:r>
                      <a:endParaRPr lang="en-AU" dirty="0">
                        <a:solidFill>
                          <a:schemeClr val="tx1"/>
                        </a:solidFill>
                      </a:endParaRPr>
                    </a:p>
                  </a:txBody>
                  <a:tcPr/>
                </a:tc>
                <a:tc>
                  <a:txBody>
                    <a:bodyPr/>
                    <a:lstStyle/>
                    <a:p>
                      <a:pPr algn="ctr"/>
                      <a:r>
                        <a:rPr lang="en-AU" dirty="0"/>
                        <a:t>8</a:t>
                      </a:r>
                      <a:endParaRPr lang="en-AU" dirty="0">
                        <a:solidFill>
                          <a:schemeClr val="tx1"/>
                        </a:solidFill>
                      </a:endParaRPr>
                    </a:p>
                  </a:txBody>
                  <a:tcPr anchor="ctr"/>
                </a:tc>
                <a:tc>
                  <a:txBody>
                    <a:bodyPr/>
                    <a:lstStyle/>
                    <a:p>
                      <a:pPr algn="ctr"/>
                      <a:r>
                        <a:rPr lang="en-AU" dirty="0"/>
                        <a:t>9</a:t>
                      </a:r>
                      <a:endParaRPr lang="en-AU" dirty="0">
                        <a:solidFill>
                          <a:schemeClr val="tx1"/>
                        </a:solidFill>
                      </a:endParaRPr>
                    </a:p>
                  </a:txBody>
                  <a:tcPr anchor="ctr"/>
                </a:tc>
                <a:tc>
                  <a:txBody>
                    <a:bodyPr/>
                    <a:lstStyle/>
                    <a:p>
                      <a:pPr marL="0" algn="ctr" defTabSz="914400" rtl="0" eaLnBrk="1" latinLnBrk="0" hangingPunct="1"/>
                      <a:r>
                        <a:rPr lang="en-AU" sz="1800" kern="1200" dirty="0"/>
                        <a:t>2</a:t>
                      </a:r>
                      <a:endParaRPr lang="en-AU" sz="1800" kern="1200" dirty="0">
                        <a:solidFill>
                          <a:schemeClr val="tx1"/>
                        </a:solidFill>
                        <a:latin typeface="+mn-lt"/>
                        <a:ea typeface="+mn-ea"/>
                        <a:cs typeface="+mn-cs"/>
                      </a:endParaRPr>
                    </a:p>
                  </a:txBody>
                  <a:tcPr anchor="ctr"/>
                </a:tc>
                <a:tc>
                  <a:txBody>
                    <a:bodyPr/>
                    <a:lstStyle/>
                    <a:p>
                      <a:pPr algn="ctr"/>
                      <a:r>
                        <a:rPr lang="en-AU" dirty="0"/>
                        <a:t>8</a:t>
                      </a:r>
                      <a:endParaRPr lang="en-AU" dirty="0">
                        <a:solidFill>
                          <a:schemeClr val="tx1"/>
                        </a:solidFill>
                      </a:endParaRPr>
                    </a:p>
                  </a:txBody>
                  <a:tcPr anchor="ctr"/>
                </a:tc>
                <a:tc>
                  <a:txBody>
                    <a:bodyPr/>
                    <a:lstStyle/>
                    <a:p>
                      <a:pPr algn="ctr"/>
                      <a:r>
                        <a:rPr lang="en-AU" dirty="0"/>
                        <a:t>8</a:t>
                      </a:r>
                      <a:endParaRPr lang="en-AU" dirty="0">
                        <a:solidFill>
                          <a:schemeClr val="tx1"/>
                        </a:solidFill>
                      </a:endParaRPr>
                    </a:p>
                  </a:txBody>
                  <a:tcPr anchor="ctr"/>
                </a:tc>
                <a:tc>
                  <a:txBody>
                    <a:bodyPr/>
                    <a:lstStyle/>
                    <a:p>
                      <a:pPr marL="0" algn="ctr" defTabSz="914400" rtl="0" eaLnBrk="1" latinLnBrk="0" hangingPunct="1"/>
                      <a:endParaRPr lang="en-AU" sz="1800" kern="1200" dirty="0">
                        <a:solidFill>
                          <a:schemeClr val="tx1"/>
                        </a:solidFill>
                        <a:latin typeface="+mn-lt"/>
                        <a:ea typeface="+mn-ea"/>
                        <a:cs typeface="+mn-cs"/>
                      </a:endParaRPr>
                    </a:p>
                  </a:txBody>
                  <a:tcPr/>
                </a:tc>
                <a:tc>
                  <a:txBody>
                    <a:bodyPr/>
                    <a:lstStyle/>
                    <a:p>
                      <a:pPr marL="0" algn="ctr" defTabSz="914400" rtl="0" eaLnBrk="1" latinLnBrk="0" hangingPunct="1"/>
                      <a:endParaRPr lang="en-AU" sz="1800" kern="1200" dirty="0">
                        <a:solidFill>
                          <a:schemeClr val="tx1"/>
                        </a:solidFill>
                        <a:latin typeface="+mn-lt"/>
                        <a:ea typeface="+mn-ea"/>
                        <a:cs typeface="+mn-cs"/>
                      </a:endParaRPr>
                    </a:p>
                  </a:txBody>
                  <a:tcPr/>
                </a:tc>
                <a:extLst>
                  <a:ext uri="{0D108BD9-81ED-4DB2-BD59-A6C34878D82A}">
                    <a16:rowId xmlns:a16="http://schemas.microsoft.com/office/drawing/2014/main" val="10007"/>
                  </a:ext>
                </a:extLst>
              </a:tr>
            </a:tbl>
          </a:graphicData>
        </a:graphic>
      </p:graphicFrame>
      <p:sp>
        <p:nvSpPr>
          <p:cNvPr id="9" name="Rectangle 5">
            <a:extLst>
              <a:ext uri="{FF2B5EF4-FFF2-40B4-BE49-F238E27FC236}">
                <a16:creationId xmlns:a16="http://schemas.microsoft.com/office/drawing/2014/main" id="{E283D90B-3C78-424B-BC25-8FD9432A6688}"/>
              </a:ext>
            </a:extLst>
          </p:cNvPr>
          <p:cNvSpPr/>
          <p:nvPr/>
        </p:nvSpPr>
        <p:spPr>
          <a:xfrm>
            <a:off x="395535" y="112252"/>
            <a:ext cx="8352928" cy="1754326"/>
          </a:xfrm>
          <a:prstGeom prst="rect">
            <a:avLst/>
          </a:prstGeom>
        </p:spPr>
        <p:txBody>
          <a:bodyPr wrap="square">
            <a:spAutoFit/>
          </a:bodyPr>
          <a:lstStyle/>
          <a:p>
            <a:pPr marL="0" indent="0" algn="just">
              <a:spcBef>
                <a:spcPts val="0"/>
              </a:spcBef>
              <a:buNone/>
            </a:pPr>
            <a:r>
              <a:rPr lang="en-AU" sz="1800" dirty="0">
                <a:solidFill>
                  <a:schemeClr val="tx1"/>
                </a:solidFill>
              </a:rPr>
              <a:t>A local authority wishes to select a site for a major regional landfill facility. There are 6 site options, namely, S1 to S6, that are put forward for consideration on the following five criteria: C1: road access; C2: effect on the landscape; C3: proximity to centres of population; C4: ecology; C5: archaeological significance. All criteria are scored on a 10-point scale from 1 (worst) to 10 (best).</a:t>
            </a:r>
            <a:r>
              <a:rPr lang="en-AU" altLang="zh-CN" sz="1800" dirty="0">
                <a:solidFill>
                  <a:schemeClr val="tx1"/>
                </a:solidFill>
              </a:rPr>
              <a:t> Following Table  gives the decision matrix for the six sites:</a:t>
            </a:r>
            <a:endParaRPr lang="en-AU" sz="1800" dirty="0">
              <a:solidFill>
                <a:schemeClr val="tx1"/>
              </a:solidFill>
            </a:endParaRPr>
          </a:p>
        </p:txBody>
      </p:sp>
      <p:sp>
        <p:nvSpPr>
          <p:cNvPr id="14" name="Rectangle 5">
            <a:extLst>
              <a:ext uri="{FF2B5EF4-FFF2-40B4-BE49-F238E27FC236}">
                <a16:creationId xmlns:a16="http://schemas.microsoft.com/office/drawing/2014/main" id="{669F3C9F-FF2D-2547-A08D-2F075273B201}"/>
              </a:ext>
            </a:extLst>
          </p:cNvPr>
          <p:cNvSpPr/>
          <p:nvPr/>
        </p:nvSpPr>
        <p:spPr>
          <a:xfrm>
            <a:off x="611560" y="5366630"/>
            <a:ext cx="8352928" cy="369332"/>
          </a:xfrm>
          <a:prstGeom prst="rect">
            <a:avLst/>
          </a:prstGeom>
        </p:spPr>
        <p:txBody>
          <a:bodyPr wrap="square">
            <a:spAutoFit/>
          </a:bodyPr>
          <a:lstStyle/>
          <a:p>
            <a:pPr marL="0" indent="0" algn="just">
              <a:spcBef>
                <a:spcPts val="0"/>
              </a:spcBef>
              <a:buNone/>
            </a:pPr>
            <a:r>
              <a:rPr lang="en-AU" sz="1800" dirty="0">
                <a:solidFill>
                  <a:schemeClr val="tx1"/>
                </a:solidFill>
                <a:highlight>
                  <a:srgbClr val="FFFF00"/>
                </a:highlight>
              </a:rPr>
              <a:t>When using Max-Min, perform a </a:t>
            </a:r>
            <a:r>
              <a:rPr lang="en-AU" sz="1800" b="1" dirty="0">
                <a:solidFill>
                  <a:schemeClr val="tx1"/>
                </a:solidFill>
                <a:highlight>
                  <a:srgbClr val="FFFF00"/>
                </a:highlight>
              </a:rPr>
              <a:t>horizontal</a:t>
            </a:r>
            <a:r>
              <a:rPr lang="en-AU" sz="1800" dirty="0">
                <a:solidFill>
                  <a:schemeClr val="tx1"/>
                </a:solidFill>
                <a:highlight>
                  <a:srgbClr val="FFFF00"/>
                </a:highlight>
              </a:rPr>
              <a:t> checking on the Min ratings first;</a:t>
            </a:r>
          </a:p>
        </p:txBody>
      </p:sp>
      <p:sp>
        <p:nvSpPr>
          <p:cNvPr id="15" name="Rectangle 5">
            <a:extLst>
              <a:ext uri="{FF2B5EF4-FFF2-40B4-BE49-F238E27FC236}">
                <a16:creationId xmlns:a16="http://schemas.microsoft.com/office/drawing/2014/main" id="{DB93A4CF-07E8-FD49-BE69-CB46F5476D65}"/>
              </a:ext>
            </a:extLst>
          </p:cNvPr>
          <p:cNvSpPr/>
          <p:nvPr/>
        </p:nvSpPr>
        <p:spPr>
          <a:xfrm>
            <a:off x="611560" y="5903728"/>
            <a:ext cx="8352928" cy="369332"/>
          </a:xfrm>
          <a:prstGeom prst="rect">
            <a:avLst/>
          </a:prstGeom>
        </p:spPr>
        <p:txBody>
          <a:bodyPr wrap="square">
            <a:spAutoFit/>
          </a:bodyPr>
          <a:lstStyle/>
          <a:p>
            <a:pPr marL="0" indent="0" algn="just">
              <a:spcBef>
                <a:spcPts val="0"/>
              </a:spcBef>
              <a:buNone/>
            </a:pPr>
            <a:r>
              <a:rPr lang="en-AU" sz="1800" dirty="0">
                <a:solidFill>
                  <a:schemeClr val="tx1"/>
                </a:solidFill>
                <a:highlight>
                  <a:srgbClr val="FFFF00"/>
                </a:highlight>
              </a:rPr>
              <a:t>When using Max-Max, perform a </a:t>
            </a:r>
            <a:r>
              <a:rPr lang="en-AU" sz="1800" b="1" dirty="0">
                <a:solidFill>
                  <a:schemeClr val="tx1"/>
                </a:solidFill>
                <a:highlight>
                  <a:srgbClr val="FFFF00"/>
                </a:highlight>
              </a:rPr>
              <a:t>horizontal</a:t>
            </a:r>
            <a:r>
              <a:rPr lang="en-AU" sz="1800" dirty="0">
                <a:solidFill>
                  <a:schemeClr val="tx1"/>
                </a:solidFill>
                <a:highlight>
                  <a:srgbClr val="FFFF00"/>
                </a:highlight>
              </a:rPr>
              <a:t> checking on the Max ratings first</a:t>
            </a:r>
          </a:p>
        </p:txBody>
      </p:sp>
    </p:spTree>
    <p:extLst>
      <p:ext uri="{BB962C8B-B14F-4D97-AF65-F5344CB8AC3E}">
        <p14:creationId xmlns:p14="http://schemas.microsoft.com/office/powerpoint/2010/main" val="562024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640960" cy="504056"/>
          </a:xfrm>
          <a:solidFill>
            <a:schemeClr val="accent2"/>
          </a:solidFill>
        </p:spPr>
        <p:txBody>
          <a:bodyPr/>
          <a:lstStyle/>
          <a:p>
            <a:pPr algn="ctr"/>
            <a:r>
              <a:rPr lang="en-AU" sz="3200" dirty="0">
                <a:solidFill>
                  <a:schemeClr val="bg1"/>
                </a:solidFill>
              </a:rPr>
              <a:t>Lexicographic method  </a:t>
            </a:r>
          </a:p>
        </p:txBody>
      </p:sp>
      <p:sp>
        <p:nvSpPr>
          <p:cNvPr id="3" name="Content Placeholder 2"/>
          <p:cNvSpPr>
            <a:spLocks noGrp="1"/>
          </p:cNvSpPr>
          <p:nvPr>
            <p:ph idx="1"/>
          </p:nvPr>
        </p:nvSpPr>
        <p:spPr>
          <a:xfrm>
            <a:off x="323528" y="764704"/>
            <a:ext cx="8568952" cy="5616624"/>
          </a:xfrm>
        </p:spPr>
        <p:txBody>
          <a:bodyPr/>
          <a:lstStyle/>
          <a:p>
            <a:pPr>
              <a:spcBef>
                <a:spcPts val="1200"/>
              </a:spcBef>
            </a:pPr>
            <a:r>
              <a:rPr lang="en-AU" sz="2000" dirty="0"/>
              <a:t>Check the decision option/options based on the criteria significance level - that is, a decision maker should follow a sequential manner, namely, starting from the most important criterion, then moving to the second most important one, then the third… and all the way to the least important one; stop at anywhere until the required option/options are screened out.</a:t>
            </a:r>
          </a:p>
          <a:p>
            <a:pPr marL="0" indent="0">
              <a:buNone/>
            </a:pPr>
            <a:endParaRPr lang="en-AU" sz="2000" dirty="0"/>
          </a:p>
          <a:p>
            <a:endParaRPr lang="en-AU" dirty="0"/>
          </a:p>
        </p:txBody>
      </p:sp>
      <p:sp>
        <p:nvSpPr>
          <p:cNvPr id="4" name="Footer Placeholder 3"/>
          <p:cNvSpPr>
            <a:spLocks noGrp="1"/>
          </p:cNvSpPr>
          <p:nvPr>
            <p:ph type="ftr" sz="quarter" idx="11"/>
          </p:nvPr>
        </p:nvSpPr>
        <p:spPr>
          <a:xfrm>
            <a:off x="2611438" y="6575425"/>
            <a:ext cx="3832225" cy="215900"/>
          </a:xfrm>
        </p:spPr>
        <p:txBody>
          <a:bodyPr/>
          <a:lstStyle/>
          <a:p>
            <a:pPr>
              <a:defRPr/>
            </a:pPr>
            <a:r>
              <a:rPr lang="en-AU">
                <a:solidFill>
                  <a:srgbClr val="FFFFFF"/>
                </a:solidFill>
              </a:rPr>
              <a:t>School of Engineering</a:t>
            </a:r>
            <a:endParaRPr lang="en-AU" dirty="0">
              <a:solidFill>
                <a:srgbClr val="FFFFFF"/>
              </a:solidFill>
            </a:endParaRPr>
          </a:p>
        </p:txBody>
      </p:sp>
      <p:sp>
        <p:nvSpPr>
          <p:cNvPr id="5" name="Slide Number Placeholder 4"/>
          <p:cNvSpPr>
            <a:spLocks noGrp="1"/>
          </p:cNvSpPr>
          <p:nvPr>
            <p:ph type="sldNum" sz="quarter" idx="12"/>
          </p:nvPr>
        </p:nvSpPr>
        <p:spPr>
          <a:xfrm>
            <a:off x="6523038" y="6578600"/>
            <a:ext cx="2133600" cy="215900"/>
          </a:xfrm>
        </p:spPr>
        <p:txBody>
          <a:bodyPr/>
          <a:lstStyle/>
          <a:p>
            <a:pPr>
              <a:defRPr/>
            </a:pPr>
            <a:fld id="{AF54FAAF-73EA-427D-84DA-21187992A5E1}" type="slidenum">
              <a:rPr lang="en-AU" smtClean="0">
                <a:solidFill>
                  <a:srgbClr val="FFFFFF"/>
                </a:solidFill>
              </a:rPr>
              <a:pPr>
                <a:defRPr/>
              </a:pPr>
              <a:t>13</a:t>
            </a:fld>
            <a:endParaRPr lang="en-AU">
              <a:solidFill>
                <a:srgbClr val="FFFFFF"/>
              </a:solidFill>
            </a:endParaRPr>
          </a:p>
        </p:txBody>
      </p:sp>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6BEA0081-5A3F-4C15-8E9D-6004C1F4AE2D}"/>
                  </a:ext>
                </a:extLst>
              </p:cNvPr>
              <p:cNvSpPr txBox="1">
                <a:spLocks/>
              </p:cNvSpPr>
              <p:nvPr/>
            </p:nvSpPr>
            <p:spPr bwMode="auto">
              <a:xfrm>
                <a:off x="467544" y="2924944"/>
                <a:ext cx="8568952" cy="252866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80975" indent="-180975" algn="l" rtl="0" eaLnBrk="0" fontAlgn="base" hangingPunct="0">
                  <a:spcBef>
                    <a:spcPct val="50000"/>
                  </a:spcBef>
                  <a:spcAft>
                    <a:spcPct val="0"/>
                  </a:spcAft>
                  <a:buClr>
                    <a:srgbClr val="887E6E"/>
                  </a:buClr>
                  <a:buChar char="•"/>
                  <a:defRPr>
                    <a:solidFill>
                      <a:schemeClr val="tx1"/>
                    </a:solidFill>
                    <a:latin typeface="+mn-lt"/>
                    <a:ea typeface="+mn-ea"/>
                    <a:cs typeface="+mn-cs"/>
                  </a:defRPr>
                </a:lvl1pPr>
                <a:lvl2pPr marL="485775"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2pPr>
                <a:lvl3pPr marL="795338"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3pPr>
                <a:lvl4pPr marL="1090613" indent="-166688" algn="l" rtl="0" eaLnBrk="0" fontAlgn="base" hangingPunct="0">
                  <a:spcBef>
                    <a:spcPct val="25000"/>
                  </a:spcBef>
                  <a:spcAft>
                    <a:spcPct val="0"/>
                  </a:spcAft>
                  <a:buClr>
                    <a:srgbClr val="887E6E"/>
                  </a:buClr>
                  <a:buChar char="–"/>
                  <a:defRPr>
                    <a:solidFill>
                      <a:schemeClr val="tx1"/>
                    </a:solidFill>
                    <a:latin typeface="+mn-lt"/>
                    <a:cs typeface="+mn-cs"/>
                  </a:defRPr>
                </a:lvl4pPr>
                <a:lvl5pPr marL="1390650" indent="-171450"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5pPr>
                <a:lvl6pPr marL="1847850" indent="-171450" algn="l" rtl="0" fontAlgn="base">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fontAlgn="base">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fontAlgn="base">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fontAlgn="base">
                  <a:spcBef>
                    <a:spcPct val="25000"/>
                  </a:spcBef>
                  <a:spcAft>
                    <a:spcPct val="0"/>
                  </a:spcAft>
                  <a:buClr>
                    <a:srgbClr val="887E6E"/>
                  </a:buClr>
                  <a:buFont typeface="Arial" charset="0"/>
                  <a:buChar char="–"/>
                  <a:defRPr>
                    <a:solidFill>
                      <a:schemeClr val="tx1"/>
                    </a:solidFill>
                    <a:latin typeface="+mn-lt"/>
                    <a:cs typeface="+mn-cs"/>
                  </a:defRPr>
                </a:lvl9pPr>
              </a:lstStyle>
              <a:p>
                <a:pPr>
                  <a:spcBef>
                    <a:spcPts val="600"/>
                  </a:spcBef>
                </a:pPr>
                <a:r>
                  <a:rPr lang="en-AU" sz="1400" i="1" kern="0" dirty="0"/>
                  <a:t>Mathematically, let X</a:t>
                </a:r>
                <a:r>
                  <a:rPr lang="en-AU" sz="1400" i="1" kern="0" baseline="-25000" dirty="0"/>
                  <a:t>1</a:t>
                </a:r>
                <a:r>
                  <a:rPr lang="en-AU" sz="1400" i="1" kern="0" dirty="0"/>
                  <a:t> be the most important attribute chosen to the decision-making and X</a:t>
                </a:r>
                <a:r>
                  <a:rPr lang="en-AU" sz="1400" i="1" kern="0" baseline="-25000" dirty="0"/>
                  <a:t>2</a:t>
                </a:r>
                <a:r>
                  <a:rPr lang="en-AU" sz="1400" i="1" kern="0" dirty="0"/>
                  <a:t>, X</a:t>
                </a:r>
                <a:r>
                  <a:rPr lang="en-AU" sz="1400" i="1" kern="0" baseline="-25000" dirty="0"/>
                  <a:t>3</a:t>
                </a:r>
                <a:r>
                  <a:rPr lang="en-AU" sz="1400" i="1" kern="0" dirty="0"/>
                  <a:t> are the most important attributes of second, third and so on. A</a:t>
                </a:r>
                <a:r>
                  <a:rPr lang="en-AU" sz="1400" i="1" kern="0" baseline="30000" dirty="0"/>
                  <a:t>1</a:t>
                </a:r>
                <a:r>
                  <a:rPr lang="en-AU" sz="1400" i="1" kern="0" dirty="0"/>
                  <a:t> represents alternatives selected out of X</a:t>
                </a:r>
                <a:r>
                  <a:rPr lang="en-AU" sz="1400" i="1" kern="0" baseline="-25000" dirty="0"/>
                  <a:t>1</a:t>
                </a:r>
                <a:r>
                  <a:rPr lang="en-AU" sz="1400" i="1" kern="0" dirty="0"/>
                  <a:t> attribute, which can be shown with other terms as follows (Note that total number of alternatives exist is m);</a:t>
                </a:r>
              </a:p>
              <a:p>
                <a:pPr marL="0" indent="0">
                  <a:spcBef>
                    <a:spcPts val="600"/>
                  </a:spcBef>
                  <a:buFontTx/>
                  <a:buNone/>
                </a:pPr>
                <a:r>
                  <a:rPr lang="en-AU" sz="1400" i="1" kern="0" dirty="0"/>
                  <a:t>    </a:t>
                </a:r>
                <a14:m>
                  <m:oMath xmlns:m="http://schemas.openxmlformats.org/officeDocument/2006/math">
                    <m:r>
                      <m:rPr>
                        <m:nor/>
                      </m:rPr>
                      <a:rPr lang="en-AU" sz="1400" i="1" kern="0" smtClean="0"/>
                      <m:t>A</m:t>
                    </m:r>
                    <m:r>
                      <m:rPr>
                        <m:nor/>
                      </m:rPr>
                      <a:rPr lang="en-AU" sz="1400" i="1" kern="0" baseline="30000"/>
                      <m:t>1</m:t>
                    </m:r>
                    <m:r>
                      <m:rPr>
                        <m:nor/>
                      </m:rPr>
                      <a:rPr lang="en-AU" sz="1400" i="1" kern="0"/>
                      <m:t>=</m:t>
                    </m:r>
                    <m:d>
                      <m:dPr>
                        <m:begChr m:val="{"/>
                        <m:endChr m:val="}"/>
                        <m:ctrlPr>
                          <a:rPr lang="en-AU" sz="1400" i="1" kern="0">
                            <a:latin typeface="Cambria Math" panose="02040503050406030204" pitchFamily="18" charset="0"/>
                          </a:rPr>
                        </m:ctrlPr>
                      </m:dPr>
                      <m:e>
                        <m:r>
                          <m:rPr>
                            <m:nor/>
                          </m:rPr>
                          <a:rPr lang="en-AU" sz="1400" i="1" kern="0"/>
                          <m:t>A</m:t>
                        </m:r>
                        <m:r>
                          <m:rPr>
                            <m:nor/>
                          </m:rPr>
                          <a:rPr lang="en-AU" sz="1400" i="1" kern="0" baseline="-25000"/>
                          <m:t>i</m:t>
                        </m:r>
                        <m:r>
                          <m:rPr>
                            <m:nor/>
                          </m:rPr>
                          <a:rPr lang="en-AU" sz="1400" i="1" kern="0" baseline="-25000"/>
                          <m:t>  /</m:t>
                        </m:r>
                        <m:func>
                          <m:funcPr>
                            <m:ctrlPr>
                              <a:rPr lang="en-AU" sz="1400" i="1" kern="0">
                                <a:latin typeface="Cambria Math" panose="02040503050406030204" pitchFamily="18" charset="0"/>
                              </a:rPr>
                            </m:ctrlPr>
                          </m:funcPr>
                          <m:fName>
                            <m:limLow>
                              <m:limLowPr>
                                <m:ctrlPr>
                                  <a:rPr lang="en-AU" sz="1400" i="1" kern="0">
                                    <a:latin typeface="Cambria Math" panose="02040503050406030204" pitchFamily="18" charset="0"/>
                                  </a:rPr>
                                </m:ctrlPr>
                              </m:limLowPr>
                              <m:e>
                                <m:r>
                                  <m:rPr>
                                    <m:nor/>
                                  </m:rPr>
                                  <a:rPr lang="en-AU" sz="1400" i="1" kern="0"/>
                                  <m:t>max</m:t>
                                </m:r>
                              </m:e>
                              <m:lim>
                                <m:r>
                                  <m:rPr>
                                    <m:nor/>
                                  </m:rPr>
                                  <a:rPr lang="en-AU" sz="1400" i="1" kern="0"/>
                                  <m:t>i</m:t>
                                </m:r>
                              </m:lim>
                            </m:limLow>
                          </m:fName>
                          <m:e>
                            <m:r>
                              <m:rPr>
                                <m:nor/>
                              </m:rPr>
                              <a:rPr lang="en-AU" sz="1400" i="1" kern="0"/>
                              <m:t>X</m:t>
                            </m:r>
                            <m:r>
                              <m:rPr>
                                <m:nor/>
                              </m:rPr>
                              <a:rPr lang="en-AU" sz="1400" i="1" kern="0" baseline="-25000"/>
                              <m:t>i</m:t>
                            </m:r>
                            <m:r>
                              <m:rPr>
                                <m:nor/>
                              </m:rPr>
                              <a:rPr lang="en-AU" sz="1400" i="1" kern="0" baseline="-25000"/>
                              <m:t>1</m:t>
                            </m:r>
                          </m:e>
                        </m:func>
                      </m:e>
                    </m:d>
                    <m:r>
                      <m:rPr>
                        <m:nor/>
                      </m:rPr>
                      <a:rPr lang="en-AU" sz="1400" i="1" kern="0"/>
                      <m:t>          </m:t>
                    </m:r>
                    <m:r>
                      <m:rPr>
                        <m:nor/>
                      </m:rPr>
                      <a:rPr lang="en-AU" sz="1400" i="1" kern="0"/>
                      <m:t>i</m:t>
                    </m:r>
                    <m:r>
                      <m:rPr>
                        <m:nor/>
                      </m:rPr>
                      <a:rPr lang="en-AU" sz="1400" i="1" kern="0"/>
                      <m:t>=1, 2…….. , </m:t>
                    </m:r>
                    <m:r>
                      <m:rPr>
                        <m:nor/>
                      </m:rPr>
                      <a:rPr lang="en-AU" sz="1400" i="1" kern="0"/>
                      <m:t>m</m:t>
                    </m:r>
                    <m:r>
                      <m:rPr>
                        <m:nor/>
                      </m:rPr>
                      <a:rPr lang="en-AU" sz="1400" i="1" kern="0"/>
                      <m:t>                </m:t>
                    </m:r>
                    <m:r>
                      <a:rPr lang="en-AU" sz="1400" i="1" kern="0" smtClean="0">
                        <a:latin typeface="Cambria Math"/>
                      </a:rPr>
                      <m:t> </m:t>
                    </m:r>
                  </m:oMath>
                </a14:m>
                <a:r>
                  <a:rPr lang="en-AU" sz="1400" i="1" kern="0" dirty="0"/>
                  <a:t>           </a:t>
                </a:r>
              </a:p>
              <a:p>
                <a:pPr>
                  <a:spcBef>
                    <a:spcPts val="600"/>
                  </a:spcBef>
                </a:pPr>
                <a:r>
                  <a:rPr lang="en-AU" sz="1400" b="1" i="1" kern="0" dirty="0"/>
                  <a:t>If A</a:t>
                </a:r>
                <a:r>
                  <a:rPr lang="en-AU" sz="1400" b="1" i="1" kern="0" baseline="30000" dirty="0"/>
                  <a:t>1</a:t>
                </a:r>
                <a:r>
                  <a:rPr lang="en-AU" sz="1400" b="1" i="1" kern="0" dirty="0"/>
                  <a:t> represents only one alternative, then the decision process ends with choosing that alternative as the most preferred alternative. Otherwise, following equation is used to check the preference of multiple alternatives of A</a:t>
                </a:r>
                <a:r>
                  <a:rPr lang="en-AU" sz="1400" b="1" i="1" kern="0" baseline="30000" dirty="0"/>
                  <a:t>1</a:t>
                </a:r>
                <a:r>
                  <a:rPr lang="en-AU" sz="1400" b="1" i="1" kern="0" dirty="0"/>
                  <a:t> over the attribute X</a:t>
                </a:r>
                <a:r>
                  <a:rPr lang="en-AU" sz="1400" b="1" i="1" kern="0" baseline="-25000" dirty="0"/>
                  <a:t>2</a:t>
                </a:r>
                <a:endParaRPr lang="en-AU" sz="1400" b="1" i="1" kern="0" dirty="0"/>
              </a:p>
              <a:p>
                <a:pPr marL="0" indent="0">
                  <a:spcBef>
                    <a:spcPts val="600"/>
                  </a:spcBef>
                  <a:buFontTx/>
                  <a:buNone/>
                </a:pPr>
                <a:r>
                  <a:rPr lang="en-AU" sz="1400" i="1" kern="0" dirty="0"/>
                  <a:t>   </a:t>
                </a:r>
                <a14:m>
                  <m:oMath xmlns:m="http://schemas.openxmlformats.org/officeDocument/2006/math">
                    <m:r>
                      <m:rPr>
                        <m:nor/>
                      </m:rPr>
                      <a:rPr lang="en-AU" sz="1400" i="1" kern="0"/>
                      <m:t>A</m:t>
                    </m:r>
                    <m:r>
                      <m:rPr>
                        <m:nor/>
                      </m:rPr>
                      <a:rPr lang="en-AU" sz="1400" i="1" kern="0" baseline="30000"/>
                      <m:t>2</m:t>
                    </m:r>
                    <m:r>
                      <m:rPr>
                        <m:nor/>
                      </m:rPr>
                      <a:rPr lang="en-AU" sz="1400" i="1" kern="0"/>
                      <m:t>=</m:t>
                    </m:r>
                    <m:d>
                      <m:dPr>
                        <m:begChr m:val="{"/>
                        <m:endChr m:val="}"/>
                        <m:ctrlPr>
                          <a:rPr lang="en-AU" sz="1400" i="1" kern="0">
                            <a:latin typeface="Cambria Math" panose="02040503050406030204" pitchFamily="18" charset="0"/>
                          </a:rPr>
                        </m:ctrlPr>
                      </m:dPr>
                      <m:e>
                        <m:r>
                          <m:rPr>
                            <m:nor/>
                          </m:rPr>
                          <a:rPr lang="en-AU" sz="1400" i="1" kern="0"/>
                          <m:t>A</m:t>
                        </m:r>
                        <m:r>
                          <m:rPr>
                            <m:nor/>
                          </m:rPr>
                          <a:rPr lang="en-AU" sz="1400" i="1" kern="0" baseline="30000"/>
                          <m:t>1</m:t>
                        </m:r>
                        <m:r>
                          <m:rPr>
                            <m:nor/>
                          </m:rPr>
                          <a:rPr lang="en-AU" sz="1400" i="1" kern="0" baseline="-25000"/>
                          <m:t> </m:t>
                        </m:r>
                        <m:r>
                          <m:rPr>
                            <m:nor/>
                          </m:rPr>
                          <a:rPr lang="en-AU" sz="1400" i="1" kern="0"/>
                          <m:t>/</m:t>
                        </m:r>
                        <m:func>
                          <m:funcPr>
                            <m:ctrlPr>
                              <a:rPr lang="en-AU" sz="1400" i="1" kern="0">
                                <a:latin typeface="Cambria Math" panose="02040503050406030204" pitchFamily="18" charset="0"/>
                              </a:rPr>
                            </m:ctrlPr>
                          </m:funcPr>
                          <m:fName>
                            <m:limLow>
                              <m:limLowPr>
                                <m:ctrlPr>
                                  <a:rPr lang="en-AU" sz="1400" i="1" kern="0">
                                    <a:latin typeface="Cambria Math" panose="02040503050406030204" pitchFamily="18" charset="0"/>
                                  </a:rPr>
                                </m:ctrlPr>
                              </m:limLowPr>
                              <m:e>
                                <m:r>
                                  <m:rPr>
                                    <m:nor/>
                                  </m:rPr>
                                  <a:rPr lang="en-AU" sz="1400" i="1" kern="0"/>
                                  <m:t>max</m:t>
                                </m:r>
                              </m:e>
                              <m:lim>
                                <m:r>
                                  <m:rPr>
                                    <m:nor/>
                                  </m:rPr>
                                  <a:rPr lang="en-AU" sz="1400" i="1" kern="0"/>
                                  <m:t>i</m:t>
                                </m:r>
                              </m:lim>
                            </m:limLow>
                          </m:fName>
                          <m:e>
                            <m:r>
                              <m:rPr>
                                <m:nor/>
                              </m:rPr>
                              <a:rPr lang="en-AU" sz="1400" i="1" kern="0"/>
                              <m:t>X</m:t>
                            </m:r>
                            <m:r>
                              <m:rPr>
                                <m:nor/>
                              </m:rPr>
                              <a:rPr lang="en-AU" sz="1400" i="1" kern="0" baseline="-25000"/>
                              <m:t>i</m:t>
                            </m:r>
                            <m:r>
                              <m:rPr>
                                <m:nor/>
                              </m:rPr>
                              <a:rPr lang="en-AU" sz="1400" i="1" kern="0" baseline="-25000"/>
                              <m:t>2</m:t>
                            </m:r>
                          </m:e>
                        </m:func>
                      </m:e>
                    </m:d>
                    <m:r>
                      <a:rPr lang="en-AU" sz="1400" i="1" kern="0" smtClean="0">
                        <a:latin typeface="Cambria Math"/>
                      </a:rPr>
                      <m:t> </m:t>
                    </m:r>
                    <m:r>
                      <m:rPr>
                        <m:nor/>
                      </m:rPr>
                      <a:rPr lang="en-AU" sz="1400" i="1" kern="0"/>
                      <m:t>         </m:t>
                    </m:r>
                    <m:r>
                      <m:rPr>
                        <m:nor/>
                      </m:rPr>
                      <a:rPr lang="en-AU" sz="1400" i="1" kern="0"/>
                      <m:t>i</m:t>
                    </m:r>
                    <m:r>
                      <m:rPr>
                        <m:nor/>
                      </m:rPr>
                      <a:rPr lang="en-AU" sz="1400" i="1" kern="0"/>
                      <m:t> ∈ </m:t>
                    </m:r>
                    <m:d>
                      <m:dPr>
                        <m:begChr m:val="{"/>
                        <m:endChr m:val="}"/>
                        <m:ctrlPr>
                          <a:rPr lang="en-AU" sz="1400" i="1" kern="0">
                            <a:latin typeface="Cambria Math" panose="02040503050406030204" pitchFamily="18" charset="0"/>
                          </a:rPr>
                        </m:ctrlPr>
                      </m:dPr>
                      <m:e>
                        <m:r>
                          <m:rPr>
                            <m:nor/>
                          </m:rPr>
                          <a:rPr lang="en-AU" sz="1400" i="1" kern="0"/>
                          <m:t>A</m:t>
                        </m:r>
                        <m:r>
                          <m:rPr>
                            <m:nor/>
                          </m:rPr>
                          <a:rPr lang="en-AU" sz="1400" i="1" kern="0" baseline="30000"/>
                          <m:t>1</m:t>
                        </m:r>
                      </m:e>
                    </m:d>
                    <m:r>
                      <m:rPr>
                        <m:nor/>
                      </m:rPr>
                      <a:rPr lang="en-AU" sz="1400" i="1" kern="0"/>
                      <m:t> </m:t>
                    </m:r>
                  </m:oMath>
                </a14:m>
                <a:r>
                  <a:rPr lang="en-AU" sz="1400" i="1" kern="0" dirty="0"/>
                  <a:t>         </a:t>
                </a:r>
              </a:p>
              <a:p>
                <a:pPr>
                  <a:spcBef>
                    <a:spcPts val="600"/>
                  </a:spcBef>
                </a:pPr>
                <a:r>
                  <a:rPr lang="en-AU" sz="1400" i="1" kern="0" dirty="0"/>
                  <a:t>If it is still absence of a single alternative, same process is continued until attribute k (this can be 3, 4 and so on), where a single element of alternative is found or all attributes have been considered. If the last remaining alternative set, through the continued process, even contains more than one alternative, then they are considered to be equivalent.</a:t>
                </a:r>
              </a:p>
            </p:txBody>
          </p:sp>
        </mc:Choice>
        <mc:Fallback>
          <p:sp>
            <p:nvSpPr>
              <p:cNvPr id="7" name="Content Placeholder 2">
                <a:extLst>
                  <a:ext uri="{FF2B5EF4-FFF2-40B4-BE49-F238E27FC236}">
                    <a16:creationId xmlns:a16="http://schemas.microsoft.com/office/drawing/2014/main" id="{6BEA0081-5A3F-4C15-8E9D-6004C1F4AE2D}"/>
                  </a:ext>
                </a:extLst>
              </p:cNvPr>
              <p:cNvSpPr txBox="1">
                <a:spLocks noRot="1" noChangeAspect="1" noMove="1" noResize="1" noEditPoints="1" noAdjustHandles="1" noChangeArrowheads="1" noChangeShapeType="1" noTextEdit="1"/>
              </p:cNvSpPr>
              <p:nvPr/>
            </p:nvSpPr>
            <p:spPr bwMode="auto">
              <a:xfrm>
                <a:off x="467544" y="2924944"/>
                <a:ext cx="8568952" cy="2528664"/>
              </a:xfrm>
              <a:prstGeom prst="rect">
                <a:avLst/>
              </a:prstGeom>
              <a:blipFill>
                <a:blip r:embed="rId3"/>
                <a:stretch>
                  <a:fillRect t="-503" b="-3668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52612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524" y="188640"/>
            <a:ext cx="8568952" cy="5760640"/>
          </a:xfrm>
        </p:spPr>
        <p:txBody>
          <a:bodyPr/>
          <a:lstStyle/>
          <a:p>
            <a:pPr marL="0" indent="0">
              <a:buNone/>
            </a:pPr>
            <a:r>
              <a:rPr lang="en-AU" dirty="0"/>
              <a:t>Choose a dumper truck, 8 models to choose, 4 criteria. The decision follows the importance order: C3-&gt;C1-&gt;C4-&gt;C2. Identify the </a:t>
            </a:r>
            <a:r>
              <a:rPr lang="en-AU" b="1" dirty="0"/>
              <a:t>best model/models</a:t>
            </a:r>
            <a:r>
              <a:rPr lang="en-AU" dirty="0"/>
              <a:t> that satisfy the threshold requirements of C3&gt;2, C1&gt;8000, C4&lt;11, C2&gt;1500.</a:t>
            </a:r>
          </a:p>
        </p:txBody>
      </p:sp>
      <p:sp>
        <p:nvSpPr>
          <p:cNvPr id="4" name="Footer Placeholder 3"/>
          <p:cNvSpPr>
            <a:spLocks noGrp="1"/>
          </p:cNvSpPr>
          <p:nvPr>
            <p:ph type="ftr" sz="quarter" idx="11"/>
          </p:nvPr>
        </p:nvSpPr>
        <p:spPr>
          <a:xfrm>
            <a:off x="2611438" y="6575425"/>
            <a:ext cx="3832225" cy="215900"/>
          </a:xfrm>
        </p:spPr>
        <p:txBody>
          <a:bodyPr/>
          <a:lstStyle/>
          <a:p>
            <a:pPr>
              <a:defRPr/>
            </a:pPr>
            <a:r>
              <a:rPr lang="en-AU">
                <a:solidFill>
                  <a:srgbClr val="FFFFFF"/>
                </a:solidFill>
              </a:rPr>
              <a:t>School of Engineering</a:t>
            </a:r>
            <a:endParaRPr lang="en-AU" dirty="0">
              <a:solidFill>
                <a:srgbClr val="FFFFFF"/>
              </a:solidFill>
            </a:endParaRPr>
          </a:p>
        </p:txBody>
      </p:sp>
      <p:sp>
        <p:nvSpPr>
          <p:cNvPr id="5" name="Slide Number Placeholder 4"/>
          <p:cNvSpPr>
            <a:spLocks noGrp="1"/>
          </p:cNvSpPr>
          <p:nvPr>
            <p:ph type="sldNum" sz="quarter" idx="12"/>
          </p:nvPr>
        </p:nvSpPr>
        <p:spPr>
          <a:xfrm>
            <a:off x="6523038" y="6578600"/>
            <a:ext cx="2133600" cy="215900"/>
          </a:xfrm>
        </p:spPr>
        <p:txBody>
          <a:bodyPr/>
          <a:lstStyle/>
          <a:p>
            <a:pPr>
              <a:defRPr/>
            </a:pPr>
            <a:fld id="{AF54FAAF-73EA-427D-84DA-21187992A5E1}" type="slidenum">
              <a:rPr lang="en-AU" smtClean="0">
                <a:solidFill>
                  <a:srgbClr val="FFFFFF"/>
                </a:solidFill>
              </a:rPr>
              <a:pPr>
                <a:defRPr/>
              </a:pPr>
              <a:t>14</a:t>
            </a:fld>
            <a:endParaRPr lang="en-AU">
              <a:solidFill>
                <a:srgbClr val="FFFFFF"/>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540155009"/>
              </p:ext>
            </p:extLst>
          </p:nvPr>
        </p:nvGraphicFramePr>
        <p:xfrm>
          <a:off x="432810" y="1196752"/>
          <a:ext cx="8208910" cy="3048000"/>
        </p:xfrm>
        <a:graphic>
          <a:graphicData uri="http://schemas.openxmlformats.org/drawingml/2006/table">
            <a:tbl>
              <a:tblPr firstRow="1" bandRow="1">
                <a:tableStyleId>{5C22544A-7EE6-4342-B048-85BDC9FD1C3A}</a:tableStyleId>
              </a:tblPr>
              <a:tblGrid>
                <a:gridCol w="1641782">
                  <a:extLst>
                    <a:ext uri="{9D8B030D-6E8A-4147-A177-3AD203B41FA5}">
                      <a16:colId xmlns:a16="http://schemas.microsoft.com/office/drawing/2014/main" val="20000"/>
                    </a:ext>
                  </a:extLst>
                </a:gridCol>
                <a:gridCol w="1641782">
                  <a:extLst>
                    <a:ext uri="{9D8B030D-6E8A-4147-A177-3AD203B41FA5}">
                      <a16:colId xmlns:a16="http://schemas.microsoft.com/office/drawing/2014/main" val="20001"/>
                    </a:ext>
                  </a:extLst>
                </a:gridCol>
                <a:gridCol w="1641782">
                  <a:extLst>
                    <a:ext uri="{9D8B030D-6E8A-4147-A177-3AD203B41FA5}">
                      <a16:colId xmlns:a16="http://schemas.microsoft.com/office/drawing/2014/main" val="20002"/>
                    </a:ext>
                  </a:extLst>
                </a:gridCol>
                <a:gridCol w="1641782">
                  <a:extLst>
                    <a:ext uri="{9D8B030D-6E8A-4147-A177-3AD203B41FA5}">
                      <a16:colId xmlns:a16="http://schemas.microsoft.com/office/drawing/2014/main" val="20003"/>
                    </a:ext>
                  </a:extLst>
                </a:gridCol>
                <a:gridCol w="1641782">
                  <a:extLst>
                    <a:ext uri="{9D8B030D-6E8A-4147-A177-3AD203B41FA5}">
                      <a16:colId xmlns:a16="http://schemas.microsoft.com/office/drawing/2014/main" val="20004"/>
                    </a:ext>
                  </a:extLst>
                </a:gridCol>
              </a:tblGrid>
              <a:tr h="0">
                <a:tc rowSpan="2">
                  <a:txBody>
                    <a:bodyPr/>
                    <a:lstStyle/>
                    <a:p>
                      <a:pPr algn="ctr"/>
                      <a:r>
                        <a:rPr lang="en-AU" sz="1400" b="1" dirty="0"/>
                        <a:t>Option</a:t>
                      </a:r>
                    </a:p>
                  </a:txBody>
                  <a:tcPr anchor="ctr" anchorCtr="1">
                    <a:solidFill>
                      <a:schemeClr val="accent2"/>
                    </a:solidFill>
                  </a:tcPr>
                </a:tc>
                <a:tc gridSpan="4">
                  <a:txBody>
                    <a:bodyPr/>
                    <a:lstStyle/>
                    <a:p>
                      <a:pPr algn="ctr"/>
                      <a:r>
                        <a:rPr lang="en-AU" sz="1400" b="1" dirty="0"/>
                        <a:t>Criteria</a:t>
                      </a:r>
                    </a:p>
                  </a:txBody>
                  <a:tcPr>
                    <a:solidFill>
                      <a:schemeClr val="accent2"/>
                    </a:solidFill>
                  </a:tcPr>
                </a:tc>
                <a:tc hMerge="1">
                  <a:txBody>
                    <a:bodyPr/>
                    <a:lstStyle/>
                    <a:p>
                      <a:endParaRPr lang="en-AU" dirty="0"/>
                    </a:p>
                  </a:txBody>
                  <a:tcPr>
                    <a:solidFill>
                      <a:schemeClr val="tx2">
                        <a:lumMod val="65000"/>
                        <a:lumOff val="35000"/>
                      </a:schemeClr>
                    </a:solidFill>
                  </a:tcPr>
                </a:tc>
                <a:tc hMerge="1">
                  <a:txBody>
                    <a:bodyPr/>
                    <a:lstStyle/>
                    <a:p>
                      <a:endParaRPr lang="en-AU" dirty="0"/>
                    </a:p>
                  </a:txBody>
                  <a:tcPr>
                    <a:solidFill>
                      <a:schemeClr val="tx2">
                        <a:lumMod val="65000"/>
                        <a:lumOff val="35000"/>
                      </a:schemeClr>
                    </a:solidFill>
                  </a:tcPr>
                </a:tc>
                <a:tc hMerge="1">
                  <a:txBody>
                    <a:bodyPr/>
                    <a:lstStyle/>
                    <a:p>
                      <a:endParaRPr lang="en-AU" dirty="0"/>
                    </a:p>
                  </a:txBody>
                  <a:tcPr>
                    <a:solidFill>
                      <a:schemeClr val="tx2">
                        <a:lumMod val="65000"/>
                        <a:lumOff val="35000"/>
                      </a:schemeClr>
                    </a:solidFill>
                  </a:tcPr>
                </a:tc>
                <a:extLst>
                  <a:ext uri="{0D108BD9-81ED-4DB2-BD59-A6C34878D82A}">
                    <a16:rowId xmlns:a16="http://schemas.microsoft.com/office/drawing/2014/main" val="10000"/>
                  </a:ext>
                </a:extLst>
              </a:tr>
              <a:tr h="127248">
                <a:tc vMerge="1">
                  <a:txBody>
                    <a:bodyPr/>
                    <a:lstStyle/>
                    <a:p>
                      <a:endParaRPr lang="en-AU" dirty="0"/>
                    </a:p>
                  </a:txBody>
                  <a:tcPr>
                    <a:solidFill>
                      <a:schemeClr val="tx2">
                        <a:lumMod val="65000"/>
                        <a:lumOff val="35000"/>
                      </a:schemeClr>
                    </a:solidFill>
                  </a:tcPr>
                </a:tc>
                <a:tc>
                  <a:txBody>
                    <a:bodyPr/>
                    <a:lstStyle/>
                    <a:p>
                      <a:pPr algn="ctr"/>
                      <a:r>
                        <a:rPr lang="en-AU" sz="1400" b="1" dirty="0">
                          <a:solidFill>
                            <a:schemeClr val="bg1"/>
                          </a:solidFill>
                        </a:rPr>
                        <a:t>C1 (list price)</a:t>
                      </a:r>
                    </a:p>
                  </a:txBody>
                  <a:tcPr>
                    <a:solidFill>
                      <a:schemeClr val="accent2"/>
                    </a:solidFill>
                  </a:tcPr>
                </a:tc>
                <a:tc>
                  <a:txBody>
                    <a:bodyPr/>
                    <a:lstStyle/>
                    <a:p>
                      <a:pPr algn="ctr"/>
                      <a:r>
                        <a:rPr lang="en-AU" sz="1400" b="1" dirty="0">
                          <a:solidFill>
                            <a:schemeClr val="bg1"/>
                          </a:solidFill>
                        </a:rPr>
                        <a:t>C2 (resale value)</a:t>
                      </a:r>
                    </a:p>
                  </a:txBody>
                  <a:tcPr>
                    <a:solidFill>
                      <a:schemeClr val="accent2"/>
                    </a:solidFill>
                  </a:tcPr>
                </a:tc>
                <a:tc>
                  <a:txBody>
                    <a:bodyPr/>
                    <a:lstStyle/>
                    <a:p>
                      <a:pPr algn="ctr"/>
                      <a:r>
                        <a:rPr lang="en-AU" sz="1400" b="1" dirty="0">
                          <a:solidFill>
                            <a:schemeClr val="bg1"/>
                          </a:solidFill>
                        </a:rPr>
                        <a:t>C3 (handling)</a:t>
                      </a:r>
                    </a:p>
                  </a:txBody>
                  <a:tcPr>
                    <a:solidFill>
                      <a:schemeClr val="accent2"/>
                    </a:solidFill>
                  </a:tcPr>
                </a:tc>
                <a:tc>
                  <a:txBody>
                    <a:bodyPr/>
                    <a:lstStyle/>
                    <a:p>
                      <a:pPr algn="ctr"/>
                      <a:r>
                        <a:rPr lang="en-AU" sz="1400" b="1" dirty="0">
                          <a:solidFill>
                            <a:schemeClr val="bg1"/>
                          </a:solidFill>
                        </a:rPr>
                        <a:t>C4 (acceleration)</a:t>
                      </a:r>
                    </a:p>
                  </a:txBody>
                  <a:tcPr>
                    <a:solidFill>
                      <a:schemeClr val="accent2"/>
                    </a:solidFill>
                  </a:tcPr>
                </a:tc>
                <a:extLst>
                  <a:ext uri="{0D108BD9-81ED-4DB2-BD59-A6C34878D82A}">
                    <a16:rowId xmlns:a16="http://schemas.microsoft.com/office/drawing/2014/main" val="10001"/>
                  </a:ext>
                </a:extLst>
              </a:tr>
              <a:tr h="252028">
                <a:tc>
                  <a:txBody>
                    <a:bodyPr/>
                    <a:lstStyle/>
                    <a:p>
                      <a:pPr algn="ctr"/>
                      <a:r>
                        <a:rPr lang="en-AU" sz="1400" dirty="0"/>
                        <a:t>M1</a:t>
                      </a:r>
                    </a:p>
                  </a:txBody>
                  <a:tcPr>
                    <a:solidFill>
                      <a:schemeClr val="bg2">
                        <a:lumMod val="40000"/>
                        <a:lumOff val="60000"/>
                      </a:schemeClr>
                    </a:solidFill>
                  </a:tcPr>
                </a:tc>
                <a:tc>
                  <a:txBody>
                    <a:bodyPr/>
                    <a:lstStyle/>
                    <a:p>
                      <a:pPr algn="ctr"/>
                      <a:r>
                        <a:rPr lang="en-AU" sz="1400" dirty="0"/>
                        <a:t>7300</a:t>
                      </a:r>
                    </a:p>
                  </a:txBody>
                  <a:tcPr>
                    <a:solidFill>
                      <a:schemeClr val="bg2">
                        <a:lumMod val="40000"/>
                        <a:lumOff val="60000"/>
                      </a:schemeClr>
                    </a:solidFill>
                  </a:tcPr>
                </a:tc>
                <a:tc>
                  <a:txBody>
                    <a:bodyPr/>
                    <a:lstStyle/>
                    <a:p>
                      <a:pPr algn="ctr"/>
                      <a:r>
                        <a:rPr lang="en-AU" sz="1400" dirty="0"/>
                        <a:t>3000</a:t>
                      </a:r>
                    </a:p>
                  </a:txBody>
                  <a:tcPr>
                    <a:solidFill>
                      <a:schemeClr val="bg2">
                        <a:lumMod val="40000"/>
                        <a:lumOff val="60000"/>
                      </a:schemeClr>
                    </a:solidFill>
                  </a:tcPr>
                </a:tc>
                <a:tc>
                  <a:txBody>
                    <a:bodyPr/>
                    <a:lstStyle/>
                    <a:p>
                      <a:pPr algn="ctr"/>
                      <a:r>
                        <a:rPr lang="en-AU" sz="1400" dirty="0"/>
                        <a:t>7</a:t>
                      </a:r>
                    </a:p>
                  </a:txBody>
                  <a:tcPr>
                    <a:solidFill>
                      <a:schemeClr val="bg2">
                        <a:lumMod val="40000"/>
                        <a:lumOff val="60000"/>
                      </a:schemeClr>
                    </a:solidFill>
                  </a:tcPr>
                </a:tc>
                <a:tc>
                  <a:txBody>
                    <a:bodyPr/>
                    <a:lstStyle/>
                    <a:p>
                      <a:pPr algn="ctr"/>
                      <a:r>
                        <a:rPr lang="en-AU" sz="1400" dirty="0"/>
                        <a:t>14.7</a:t>
                      </a:r>
                    </a:p>
                  </a:txBody>
                  <a:tcPr>
                    <a:solidFill>
                      <a:schemeClr val="bg2">
                        <a:lumMod val="40000"/>
                        <a:lumOff val="60000"/>
                      </a:schemeClr>
                    </a:solidFill>
                  </a:tcPr>
                </a:tc>
                <a:extLst>
                  <a:ext uri="{0D108BD9-81ED-4DB2-BD59-A6C34878D82A}">
                    <a16:rowId xmlns:a16="http://schemas.microsoft.com/office/drawing/2014/main" val="10002"/>
                  </a:ext>
                </a:extLst>
              </a:tr>
              <a:tr h="252028">
                <a:tc>
                  <a:txBody>
                    <a:bodyPr/>
                    <a:lstStyle/>
                    <a:p>
                      <a:pPr algn="ctr"/>
                      <a:r>
                        <a:rPr lang="en-AU" sz="1400" dirty="0"/>
                        <a:t>M2</a:t>
                      </a:r>
                    </a:p>
                  </a:txBody>
                  <a:tcPr>
                    <a:solidFill>
                      <a:schemeClr val="bg2">
                        <a:lumMod val="40000"/>
                        <a:lumOff val="60000"/>
                      </a:schemeClr>
                    </a:solidFill>
                  </a:tcPr>
                </a:tc>
                <a:tc>
                  <a:txBody>
                    <a:bodyPr/>
                    <a:lstStyle/>
                    <a:p>
                      <a:pPr algn="ctr"/>
                      <a:r>
                        <a:rPr lang="en-AU" sz="1400" dirty="0"/>
                        <a:t>9600</a:t>
                      </a:r>
                    </a:p>
                  </a:txBody>
                  <a:tcPr>
                    <a:solidFill>
                      <a:schemeClr val="bg2">
                        <a:lumMod val="40000"/>
                        <a:lumOff val="60000"/>
                      </a:schemeClr>
                    </a:solidFill>
                  </a:tcPr>
                </a:tc>
                <a:tc>
                  <a:txBody>
                    <a:bodyPr/>
                    <a:lstStyle/>
                    <a:p>
                      <a:pPr algn="ctr"/>
                      <a:r>
                        <a:rPr lang="en-AU" sz="1400" dirty="0"/>
                        <a:t>3600</a:t>
                      </a:r>
                    </a:p>
                  </a:txBody>
                  <a:tcPr>
                    <a:solidFill>
                      <a:schemeClr val="bg2">
                        <a:lumMod val="40000"/>
                        <a:lumOff val="60000"/>
                      </a:schemeClr>
                    </a:solidFill>
                  </a:tcPr>
                </a:tc>
                <a:tc>
                  <a:txBody>
                    <a:bodyPr/>
                    <a:lstStyle/>
                    <a:p>
                      <a:pPr algn="ctr"/>
                      <a:r>
                        <a:rPr lang="en-AU" sz="1400" dirty="0"/>
                        <a:t>7</a:t>
                      </a:r>
                    </a:p>
                  </a:txBody>
                  <a:tcPr>
                    <a:solidFill>
                      <a:schemeClr val="bg2">
                        <a:lumMod val="40000"/>
                        <a:lumOff val="60000"/>
                      </a:schemeClr>
                    </a:solidFill>
                  </a:tcPr>
                </a:tc>
                <a:tc>
                  <a:txBody>
                    <a:bodyPr/>
                    <a:lstStyle/>
                    <a:p>
                      <a:pPr algn="ctr"/>
                      <a:r>
                        <a:rPr lang="en-AU" sz="1400" dirty="0"/>
                        <a:t>19.1</a:t>
                      </a:r>
                    </a:p>
                  </a:txBody>
                  <a:tcPr>
                    <a:solidFill>
                      <a:schemeClr val="bg2">
                        <a:lumMod val="40000"/>
                        <a:lumOff val="60000"/>
                      </a:schemeClr>
                    </a:solidFill>
                  </a:tcPr>
                </a:tc>
                <a:extLst>
                  <a:ext uri="{0D108BD9-81ED-4DB2-BD59-A6C34878D82A}">
                    <a16:rowId xmlns:a16="http://schemas.microsoft.com/office/drawing/2014/main" val="10003"/>
                  </a:ext>
                </a:extLst>
              </a:tr>
              <a:tr h="252028">
                <a:tc>
                  <a:txBody>
                    <a:bodyPr/>
                    <a:lstStyle/>
                    <a:p>
                      <a:pPr algn="ctr"/>
                      <a:r>
                        <a:rPr lang="en-AU" sz="1400" dirty="0"/>
                        <a:t>M3</a:t>
                      </a:r>
                    </a:p>
                  </a:txBody>
                  <a:tcPr>
                    <a:solidFill>
                      <a:schemeClr val="bg2">
                        <a:lumMod val="40000"/>
                        <a:lumOff val="60000"/>
                      </a:schemeClr>
                    </a:solidFill>
                  </a:tcPr>
                </a:tc>
                <a:tc>
                  <a:txBody>
                    <a:bodyPr/>
                    <a:lstStyle/>
                    <a:p>
                      <a:pPr algn="ctr"/>
                      <a:r>
                        <a:rPr lang="en-AU" sz="1400" dirty="0"/>
                        <a:t>10580</a:t>
                      </a:r>
                    </a:p>
                  </a:txBody>
                  <a:tcPr>
                    <a:solidFill>
                      <a:schemeClr val="bg2">
                        <a:lumMod val="40000"/>
                        <a:lumOff val="60000"/>
                      </a:schemeClr>
                    </a:solidFill>
                  </a:tcPr>
                </a:tc>
                <a:tc>
                  <a:txBody>
                    <a:bodyPr/>
                    <a:lstStyle/>
                    <a:p>
                      <a:pPr algn="ctr"/>
                      <a:r>
                        <a:rPr lang="en-AU" sz="1400" dirty="0"/>
                        <a:t>3600</a:t>
                      </a:r>
                    </a:p>
                  </a:txBody>
                  <a:tcPr>
                    <a:solidFill>
                      <a:schemeClr val="bg2">
                        <a:lumMod val="40000"/>
                        <a:lumOff val="60000"/>
                      </a:schemeClr>
                    </a:solidFill>
                  </a:tcPr>
                </a:tc>
                <a:tc>
                  <a:txBody>
                    <a:bodyPr/>
                    <a:lstStyle/>
                    <a:p>
                      <a:pPr algn="ctr"/>
                      <a:r>
                        <a:rPr lang="en-AU" sz="1400"/>
                        <a:t>7</a:t>
                      </a:r>
                      <a:endParaRPr lang="en-AU" sz="1400" dirty="0"/>
                    </a:p>
                  </a:txBody>
                  <a:tcPr>
                    <a:solidFill>
                      <a:schemeClr val="bg2">
                        <a:lumMod val="40000"/>
                        <a:lumOff val="60000"/>
                      </a:schemeClr>
                    </a:solidFill>
                  </a:tcPr>
                </a:tc>
                <a:tc>
                  <a:txBody>
                    <a:bodyPr/>
                    <a:lstStyle/>
                    <a:p>
                      <a:pPr algn="ctr"/>
                      <a:r>
                        <a:rPr lang="en-AU" sz="1400" dirty="0"/>
                        <a:t>10.8</a:t>
                      </a:r>
                    </a:p>
                  </a:txBody>
                  <a:tcPr>
                    <a:solidFill>
                      <a:schemeClr val="bg2">
                        <a:lumMod val="40000"/>
                        <a:lumOff val="60000"/>
                      </a:schemeClr>
                    </a:solidFill>
                  </a:tcPr>
                </a:tc>
                <a:extLst>
                  <a:ext uri="{0D108BD9-81ED-4DB2-BD59-A6C34878D82A}">
                    <a16:rowId xmlns:a16="http://schemas.microsoft.com/office/drawing/2014/main" val="10004"/>
                  </a:ext>
                </a:extLst>
              </a:tr>
              <a:tr h="252028">
                <a:tc>
                  <a:txBody>
                    <a:bodyPr/>
                    <a:lstStyle/>
                    <a:p>
                      <a:pPr algn="ctr"/>
                      <a:r>
                        <a:rPr lang="en-AU" sz="1400" dirty="0"/>
                        <a:t>M4</a:t>
                      </a:r>
                    </a:p>
                  </a:txBody>
                  <a:tcPr>
                    <a:solidFill>
                      <a:schemeClr val="bg2">
                        <a:lumMod val="40000"/>
                        <a:lumOff val="60000"/>
                      </a:schemeClr>
                    </a:solidFill>
                  </a:tcPr>
                </a:tc>
                <a:tc>
                  <a:txBody>
                    <a:bodyPr/>
                    <a:lstStyle/>
                    <a:p>
                      <a:pPr algn="ctr"/>
                      <a:r>
                        <a:rPr lang="en-AU" sz="1400" dirty="0"/>
                        <a:t>13700</a:t>
                      </a:r>
                    </a:p>
                  </a:txBody>
                  <a:tcPr>
                    <a:solidFill>
                      <a:schemeClr val="bg2">
                        <a:lumMod val="40000"/>
                        <a:lumOff val="60000"/>
                      </a:schemeClr>
                    </a:solidFill>
                  </a:tcPr>
                </a:tc>
                <a:tc>
                  <a:txBody>
                    <a:bodyPr/>
                    <a:lstStyle/>
                    <a:p>
                      <a:pPr algn="ctr"/>
                      <a:r>
                        <a:rPr lang="en-AU" sz="1400" dirty="0"/>
                        <a:t>6000</a:t>
                      </a:r>
                    </a:p>
                  </a:txBody>
                  <a:tcPr>
                    <a:solidFill>
                      <a:schemeClr val="bg2">
                        <a:lumMod val="40000"/>
                        <a:lumOff val="60000"/>
                      </a:schemeClr>
                    </a:solidFill>
                  </a:tcPr>
                </a:tc>
                <a:tc>
                  <a:txBody>
                    <a:bodyPr/>
                    <a:lstStyle/>
                    <a:p>
                      <a:pPr algn="ctr"/>
                      <a:r>
                        <a:rPr lang="en-AU" sz="1400" dirty="0"/>
                        <a:t>7</a:t>
                      </a:r>
                    </a:p>
                  </a:txBody>
                  <a:tcPr>
                    <a:solidFill>
                      <a:schemeClr val="bg2">
                        <a:lumMod val="40000"/>
                        <a:lumOff val="60000"/>
                      </a:schemeClr>
                    </a:solidFill>
                  </a:tcPr>
                </a:tc>
                <a:tc>
                  <a:txBody>
                    <a:bodyPr/>
                    <a:lstStyle/>
                    <a:p>
                      <a:pPr algn="ctr"/>
                      <a:r>
                        <a:rPr lang="en-AU" sz="1400" dirty="0"/>
                        <a:t>13.0</a:t>
                      </a:r>
                    </a:p>
                  </a:txBody>
                  <a:tcPr>
                    <a:solidFill>
                      <a:schemeClr val="bg2">
                        <a:lumMod val="40000"/>
                        <a:lumOff val="60000"/>
                      </a:schemeClr>
                    </a:solidFill>
                  </a:tcPr>
                </a:tc>
                <a:extLst>
                  <a:ext uri="{0D108BD9-81ED-4DB2-BD59-A6C34878D82A}">
                    <a16:rowId xmlns:a16="http://schemas.microsoft.com/office/drawing/2014/main" val="10005"/>
                  </a:ext>
                </a:extLst>
              </a:tr>
              <a:tr h="252028">
                <a:tc>
                  <a:txBody>
                    <a:bodyPr/>
                    <a:lstStyle/>
                    <a:p>
                      <a:pPr algn="ctr"/>
                      <a:r>
                        <a:rPr lang="en-AU" sz="1400" dirty="0"/>
                        <a:t>M5</a:t>
                      </a:r>
                    </a:p>
                  </a:txBody>
                  <a:tcPr>
                    <a:solidFill>
                      <a:schemeClr val="bg2">
                        <a:lumMod val="40000"/>
                        <a:lumOff val="60000"/>
                      </a:schemeClr>
                    </a:solidFill>
                  </a:tcPr>
                </a:tc>
                <a:tc>
                  <a:txBody>
                    <a:bodyPr/>
                    <a:lstStyle/>
                    <a:p>
                      <a:pPr algn="ctr"/>
                      <a:r>
                        <a:rPr lang="en-AU" sz="1400" dirty="0"/>
                        <a:t>29850</a:t>
                      </a:r>
                    </a:p>
                  </a:txBody>
                  <a:tcPr>
                    <a:solidFill>
                      <a:schemeClr val="bg2">
                        <a:lumMod val="40000"/>
                        <a:lumOff val="60000"/>
                      </a:schemeClr>
                    </a:solidFill>
                  </a:tcPr>
                </a:tc>
                <a:tc>
                  <a:txBody>
                    <a:bodyPr/>
                    <a:lstStyle/>
                    <a:p>
                      <a:pPr algn="ctr"/>
                      <a:r>
                        <a:rPr lang="en-AU" sz="1400" dirty="0"/>
                        <a:t>12000</a:t>
                      </a:r>
                    </a:p>
                  </a:txBody>
                  <a:tcPr>
                    <a:solidFill>
                      <a:schemeClr val="bg2">
                        <a:lumMod val="40000"/>
                        <a:lumOff val="60000"/>
                      </a:schemeClr>
                    </a:solidFill>
                  </a:tcPr>
                </a:tc>
                <a:tc>
                  <a:txBody>
                    <a:bodyPr/>
                    <a:lstStyle/>
                    <a:p>
                      <a:pPr algn="ctr"/>
                      <a:r>
                        <a:rPr lang="en-AU" sz="1400" dirty="0"/>
                        <a:t>4</a:t>
                      </a:r>
                    </a:p>
                  </a:txBody>
                  <a:tcPr>
                    <a:solidFill>
                      <a:schemeClr val="bg2">
                        <a:lumMod val="40000"/>
                        <a:lumOff val="60000"/>
                      </a:schemeClr>
                    </a:solidFill>
                  </a:tcPr>
                </a:tc>
                <a:tc>
                  <a:txBody>
                    <a:bodyPr/>
                    <a:lstStyle/>
                    <a:p>
                      <a:pPr algn="ctr"/>
                      <a:r>
                        <a:rPr lang="en-AU" sz="1400" dirty="0"/>
                        <a:t>13.7</a:t>
                      </a:r>
                    </a:p>
                  </a:txBody>
                  <a:tcPr>
                    <a:solidFill>
                      <a:schemeClr val="bg2">
                        <a:lumMod val="40000"/>
                        <a:lumOff val="60000"/>
                      </a:schemeClr>
                    </a:solidFill>
                  </a:tcPr>
                </a:tc>
                <a:extLst>
                  <a:ext uri="{0D108BD9-81ED-4DB2-BD59-A6C34878D82A}">
                    <a16:rowId xmlns:a16="http://schemas.microsoft.com/office/drawing/2014/main" val="10006"/>
                  </a:ext>
                </a:extLst>
              </a:tr>
              <a:tr h="252028">
                <a:tc>
                  <a:txBody>
                    <a:bodyPr/>
                    <a:lstStyle/>
                    <a:p>
                      <a:pPr algn="ctr"/>
                      <a:r>
                        <a:rPr lang="en-AU" sz="1400" dirty="0"/>
                        <a:t>M6</a:t>
                      </a:r>
                    </a:p>
                  </a:txBody>
                  <a:tcPr>
                    <a:solidFill>
                      <a:schemeClr val="bg2">
                        <a:lumMod val="40000"/>
                        <a:lumOff val="60000"/>
                      </a:schemeClr>
                    </a:solidFill>
                  </a:tcPr>
                </a:tc>
                <a:tc>
                  <a:txBody>
                    <a:bodyPr/>
                    <a:lstStyle/>
                    <a:p>
                      <a:pPr algn="ctr"/>
                      <a:r>
                        <a:rPr lang="en-AU" sz="1400" dirty="0"/>
                        <a:t>11050</a:t>
                      </a:r>
                    </a:p>
                  </a:txBody>
                  <a:tcPr>
                    <a:solidFill>
                      <a:schemeClr val="bg2">
                        <a:lumMod val="40000"/>
                        <a:lumOff val="60000"/>
                      </a:schemeClr>
                    </a:solidFill>
                  </a:tcPr>
                </a:tc>
                <a:tc>
                  <a:txBody>
                    <a:bodyPr/>
                    <a:lstStyle/>
                    <a:p>
                      <a:pPr algn="ctr"/>
                      <a:r>
                        <a:rPr lang="en-AU" sz="1400" dirty="0"/>
                        <a:t>3600</a:t>
                      </a:r>
                    </a:p>
                  </a:txBody>
                  <a:tcPr>
                    <a:solidFill>
                      <a:schemeClr val="bg2">
                        <a:lumMod val="40000"/>
                        <a:lumOff val="60000"/>
                      </a:schemeClr>
                    </a:solidFill>
                  </a:tcPr>
                </a:tc>
                <a:tc>
                  <a:txBody>
                    <a:bodyPr/>
                    <a:lstStyle/>
                    <a:p>
                      <a:pPr algn="ctr"/>
                      <a:r>
                        <a:rPr lang="en-AU" sz="1400" dirty="0"/>
                        <a:t>4</a:t>
                      </a:r>
                    </a:p>
                  </a:txBody>
                  <a:tcPr>
                    <a:solidFill>
                      <a:schemeClr val="bg2">
                        <a:lumMod val="40000"/>
                        <a:lumOff val="60000"/>
                      </a:schemeClr>
                    </a:solidFill>
                  </a:tcPr>
                </a:tc>
                <a:tc>
                  <a:txBody>
                    <a:bodyPr/>
                    <a:lstStyle/>
                    <a:p>
                      <a:pPr algn="ctr"/>
                      <a:r>
                        <a:rPr lang="en-AU" sz="1400" dirty="0"/>
                        <a:t>16.2</a:t>
                      </a:r>
                    </a:p>
                  </a:txBody>
                  <a:tcPr>
                    <a:solidFill>
                      <a:schemeClr val="bg2">
                        <a:lumMod val="40000"/>
                        <a:lumOff val="60000"/>
                      </a:schemeClr>
                    </a:solidFill>
                  </a:tcPr>
                </a:tc>
                <a:extLst>
                  <a:ext uri="{0D108BD9-81ED-4DB2-BD59-A6C34878D82A}">
                    <a16:rowId xmlns:a16="http://schemas.microsoft.com/office/drawing/2014/main" val="10007"/>
                  </a:ext>
                </a:extLst>
              </a:tr>
              <a:tr h="252028">
                <a:tc>
                  <a:txBody>
                    <a:bodyPr/>
                    <a:lstStyle/>
                    <a:p>
                      <a:pPr algn="ctr"/>
                      <a:r>
                        <a:rPr lang="en-AU" sz="1400" dirty="0"/>
                        <a:t>M7</a:t>
                      </a:r>
                    </a:p>
                  </a:txBody>
                  <a:tcPr>
                    <a:solidFill>
                      <a:schemeClr val="bg2">
                        <a:lumMod val="40000"/>
                        <a:lumOff val="60000"/>
                      </a:schemeClr>
                    </a:solidFill>
                  </a:tcPr>
                </a:tc>
                <a:tc>
                  <a:txBody>
                    <a:bodyPr/>
                    <a:lstStyle/>
                    <a:p>
                      <a:pPr algn="ctr"/>
                      <a:r>
                        <a:rPr lang="en-AU" sz="1400" dirty="0"/>
                        <a:t>9800</a:t>
                      </a:r>
                    </a:p>
                  </a:txBody>
                  <a:tcPr>
                    <a:solidFill>
                      <a:schemeClr val="bg2">
                        <a:lumMod val="40000"/>
                        <a:lumOff val="60000"/>
                      </a:schemeClr>
                    </a:solidFill>
                  </a:tcPr>
                </a:tc>
                <a:tc>
                  <a:txBody>
                    <a:bodyPr/>
                    <a:lstStyle/>
                    <a:p>
                      <a:pPr algn="ctr"/>
                      <a:r>
                        <a:rPr lang="en-AU" sz="1400" dirty="0"/>
                        <a:t>3600</a:t>
                      </a:r>
                    </a:p>
                  </a:txBody>
                  <a:tcPr>
                    <a:solidFill>
                      <a:schemeClr val="bg2">
                        <a:lumMod val="40000"/>
                        <a:lumOff val="60000"/>
                      </a:schemeClr>
                    </a:solidFill>
                  </a:tcPr>
                </a:tc>
                <a:tc>
                  <a:txBody>
                    <a:bodyPr/>
                    <a:lstStyle/>
                    <a:p>
                      <a:pPr algn="ctr"/>
                      <a:r>
                        <a:rPr lang="en-AU" sz="1400" dirty="0"/>
                        <a:t>7</a:t>
                      </a:r>
                    </a:p>
                  </a:txBody>
                  <a:tcPr>
                    <a:solidFill>
                      <a:schemeClr val="bg2">
                        <a:lumMod val="40000"/>
                        <a:lumOff val="60000"/>
                      </a:schemeClr>
                    </a:solidFill>
                  </a:tcPr>
                </a:tc>
                <a:tc>
                  <a:txBody>
                    <a:bodyPr/>
                    <a:lstStyle/>
                    <a:p>
                      <a:pPr algn="ctr"/>
                      <a:r>
                        <a:rPr lang="en-AU" sz="1400" dirty="0"/>
                        <a:t>15.3</a:t>
                      </a:r>
                    </a:p>
                  </a:txBody>
                  <a:tcPr>
                    <a:solidFill>
                      <a:schemeClr val="bg2">
                        <a:lumMod val="40000"/>
                        <a:lumOff val="60000"/>
                      </a:schemeClr>
                    </a:solidFill>
                  </a:tcPr>
                </a:tc>
                <a:extLst>
                  <a:ext uri="{0D108BD9-81ED-4DB2-BD59-A6C34878D82A}">
                    <a16:rowId xmlns:a16="http://schemas.microsoft.com/office/drawing/2014/main" val="10008"/>
                  </a:ext>
                </a:extLst>
              </a:tr>
              <a:tr h="252028">
                <a:tc>
                  <a:txBody>
                    <a:bodyPr/>
                    <a:lstStyle/>
                    <a:p>
                      <a:pPr algn="ctr"/>
                      <a:r>
                        <a:rPr lang="en-AU" sz="1400" dirty="0"/>
                        <a:t>M8</a:t>
                      </a:r>
                    </a:p>
                  </a:txBody>
                  <a:tcPr>
                    <a:solidFill>
                      <a:schemeClr val="bg2">
                        <a:lumMod val="40000"/>
                        <a:lumOff val="60000"/>
                      </a:schemeClr>
                    </a:solidFill>
                  </a:tcPr>
                </a:tc>
                <a:tc>
                  <a:txBody>
                    <a:bodyPr/>
                    <a:lstStyle/>
                    <a:p>
                      <a:pPr algn="ctr"/>
                      <a:r>
                        <a:rPr lang="en-AU" sz="1400" dirty="0"/>
                        <a:t>276</a:t>
                      </a:r>
                    </a:p>
                  </a:txBody>
                  <a:tcPr>
                    <a:solidFill>
                      <a:schemeClr val="bg2">
                        <a:lumMod val="40000"/>
                        <a:lumOff val="60000"/>
                      </a:schemeClr>
                    </a:solidFill>
                  </a:tcPr>
                </a:tc>
                <a:tc>
                  <a:txBody>
                    <a:bodyPr/>
                    <a:lstStyle/>
                    <a:p>
                      <a:pPr algn="ctr"/>
                      <a:r>
                        <a:rPr lang="en-AU" sz="1400" dirty="0"/>
                        <a:t>12000</a:t>
                      </a:r>
                    </a:p>
                  </a:txBody>
                  <a:tcPr>
                    <a:solidFill>
                      <a:schemeClr val="bg2">
                        <a:lumMod val="40000"/>
                        <a:lumOff val="60000"/>
                      </a:schemeClr>
                    </a:solidFill>
                  </a:tcPr>
                </a:tc>
                <a:tc>
                  <a:txBody>
                    <a:bodyPr/>
                    <a:lstStyle/>
                    <a:p>
                      <a:pPr algn="ctr"/>
                      <a:r>
                        <a:rPr lang="en-AU" sz="1400" dirty="0"/>
                        <a:t>1</a:t>
                      </a:r>
                    </a:p>
                  </a:txBody>
                  <a:tcPr>
                    <a:solidFill>
                      <a:schemeClr val="bg2">
                        <a:lumMod val="40000"/>
                        <a:lumOff val="60000"/>
                      </a:schemeClr>
                    </a:solidFill>
                  </a:tcPr>
                </a:tc>
                <a:tc>
                  <a:txBody>
                    <a:bodyPr/>
                    <a:lstStyle/>
                    <a:p>
                      <a:pPr algn="ctr"/>
                      <a:r>
                        <a:rPr lang="en-AU" sz="1400" dirty="0"/>
                        <a:t>13.5</a:t>
                      </a:r>
                    </a:p>
                  </a:txBody>
                  <a:tcPr>
                    <a:solidFill>
                      <a:schemeClr val="bg2">
                        <a:lumMod val="40000"/>
                        <a:lumOff val="60000"/>
                      </a:schemeClr>
                    </a:solidFill>
                  </a:tcPr>
                </a:tc>
                <a:extLst>
                  <a:ext uri="{0D108BD9-81ED-4DB2-BD59-A6C34878D82A}">
                    <a16:rowId xmlns:a16="http://schemas.microsoft.com/office/drawing/2014/main" val="10009"/>
                  </a:ext>
                </a:extLst>
              </a:tr>
            </a:tbl>
          </a:graphicData>
        </a:graphic>
      </p:graphicFrame>
      <p:sp>
        <p:nvSpPr>
          <p:cNvPr id="6" name="Content Placeholder 2">
            <a:extLst>
              <a:ext uri="{FF2B5EF4-FFF2-40B4-BE49-F238E27FC236}">
                <a16:creationId xmlns:a16="http://schemas.microsoft.com/office/drawing/2014/main" id="{F5035AF5-4BEB-4943-83A2-577991AFD098}"/>
              </a:ext>
            </a:extLst>
          </p:cNvPr>
          <p:cNvSpPr txBox="1">
            <a:spLocks/>
          </p:cNvSpPr>
          <p:nvPr/>
        </p:nvSpPr>
        <p:spPr bwMode="auto">
          <a:xfrm>
            <a:off x="297200" y="4487193"/>
            <a:ext cx="8712534"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80975" indent="-180975" algn="l" rtl="0" eaLnBrk="0" fontAlgn="base" hangingPunct="0">
              <a:spcBef>
                <a:spcPct val="50000"/>
              </a:spcBef>
              <a:spcAft>
                <a:spcPct val="0"/>
              </a:spcAft>
              <a:buClr>
                <a:srgbClr val="887E6E"/>
              </a:buClr>
              <a:buChar char="•"/>
              <a:defRPr>
                <a:solidFill>
                  <a:schemeClr val="tx1"/>
                </a:solidFill>
                <a:latin typeface="+mn-lt"/>
                <a:ea typeface="+mn-ea"/>
                <a:cs typeface="+mn-cs"/>
              </a:defRPr>
            </a:lvl1pPr>
            <a:lvl2pPr marL="485775"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2pPr>
            <a:lvl3pPr marL="795338"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3pPr>
            <a:lvl4pPr marL="1090613" indent="-166688" algn="l" rtl="0" eaLnBrk="0" fontAlgn="base" hangingPunct="0">
              <a:spcBef>
                <a:spcPct val="25000"/>
              </a:spcBef>
              <a:spcAft>
                <a:spcPct val="0"/>
              </a:spcAft>
              <a:buClr>
                <a:srgbClr val="887E6E"/>
              </a:buClr>
              <a:buChar char="–"/>
              <a:defRPr>
                <a:solidFill>
                  <a:schemeClr val="tx1"/>
                </a:solidFill>
                <a:latin typeface="+mn-lt"/>
                <a:cs typeface="+mn-cs"/>
              </a:defRPr>
            </a:lvl4pPr>
            <a:lvl5pPr marL="1390650" indent="-171450"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5pPr>
            <a:lvl6pPr marL="1847850" indent="-171450" algn="l" rtl="0" fontAlgn="base">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fontAlgn="base">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fontAlgn="base">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fontAlgn="base">
              <a:spcBef>
                <a:spcPct val="25000"/>
              </a:spcBef>
              <a:spcAft>
                <a:spcPct val="0"/>
              </a:spcAft>
              <a:buClr>
                <a:srgbClr val="887E6E"/>
              </a:buClr>
              <a:buFont typeface="Arial" charset="0"/>
              <a:buChar char="–"/>
              <a:defRPr>
                <a:solidFill>
                  <a:schemeClr val="tx1"/>
                </a:solidFill>
                <a:latin typeface="+mn-lt"/>
                <a:cs typeface="+mn-cs"/>
              </a:defRPr>
            </a:lvl9pPr>
          </a:lstStyle>
          <a:p>
            <a:pPr marL="0" indent="0">
              <a:buFontTx/>
              <a:buNone/>
            </a:pPr>
            <a:r>
              <a:rPr lang="en-AU" sz="1600" kern="0" dirty="0"/>
              <a:t>Solution: </a:t>
            </a:r>
          </a:p>
          <a:p>
            <a:pPr marL="0" indent="0">
              <a:buFontTx/>
              <a:buNone/>
            </a:pPr>
            <a:r>
              <a:rPr lang="en-AU" sz="1600" kern="0" dirty="0"/>
              <a:t>On the most important criterion C3 (handling), M1, M2, M3, M4 and M7 are screened out. </a:t>
            </a:r>
            <a:r>
              <a:rPr lang="en-AU" sz="1600" b="1" kern="0" dirty="0"/>
              <a:t>If the decision process stops here, then M1, M2, M3 and M4.</a:t>
            </a:r>
          </a:p>
          <a:p>
            <a:pPr marL="0" indent="0">
              <a:buFontTx/>
              <a:buNone/>
            </a:pPr>
            <a:r>
              <a:rPr lang="en-AU" sz="1600" kern="0" dirty="0"/>
              <a:t>On the second most important criterion C1 (list price), M1, M2, M3 and M7 still remain. </a:t>
            </a:r>
            <a:r>
              <a:rPr lang="en-AU" altLang="zh-CN" sz="1600" b="1" kern="0" dirty="0"/>
              <a:t>If the decision process stops here, then M2, M3 and M4.</a:t>
            </a:r>
            <a:endParaRPr lang="en-AU" sz="1600" b="1" kern="0" dirty="0"/>
          </a:p>
          <a:p>
            <a:pPr marL="0" indent="0">
              <a:buFontTx/>
              <a:buNone/>
            </a:pPr>
            <a:r>
              <a:rPr lang="en-AU" sz="1600" kern="0" dirty="0"/>
              <a:t>On the third most important criterion C4 (acceleration), only M3 falls within the threshold value of </a:t>
            </a:r>
            <a:r>
              <a:rPr lang="en-US" sz="1600" kern="0" dirty="0"/>
              <a:t>11 seconds</a:t>
            </a:r>
            <a:r>
              <a:rPr lang="en-AU" sz="1600" kern="0" dirty="0"/>
              <a:t>. </a:t>
            </a:r>
            <a:r>
              <a:rPr lang="en-AU" sz="1600" b="1" kern="0" dirty="0"/>
              <a:t>If the decision process stops here, M3 is solely chosen and no need to examine C2. </a:t>
            </a:r>
          </a:p>
        </p:txBody>
      </p:sp>
    </p:spTree>
    <p:extLst>
      <p:ext uri="{BB962C8B-B14F-4D97-AF65-F5344CB8AC3E}">
        <p14:creationId xmlns:p14="http://schemas.microsoft.com/office/powerpoint/2010/main" val="310578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640960" cy="576064"/>
          </a:xfrm>
          <a:solidFill>
            <a:schemeClr val="accent2"/>
          </a:solidFill>
        </p:spPr>
        <p:txBody>
          <a:bodyPr/>
          <a:lstStyle/>
          <a:p>
            <a:pPr algn="ctr"/>
            <a:r>
              <a:rPr lang="en-AU" sz="3200" dirty="0">
                <a:solidFill>
                  <a:schemeClr val="bg1"/>
                </a:solidFill>
              </a:rPr>
              <a:t>Scaled Checklist Method</a:t>
            </a:r>
          </a:p>
        </p:txBody>
      </p:sp>
      <p:sp>
        <p:nvSpPr>
          <p:cNvPr id="6" name="Content Placeholder 5"/>
          <p:cNvSpPr>
            <a:spLocks noGrp="1"/>
          </p:cNvSpPr>
          <p:nvPr>
            <p:ph idx="1"/>
          </p:nvPr>
        </p:nvSpPr>
        <p:spPr>
          <a:xfrm>
            <a:off x="251520" y="1142993"/>
            <a:ext cx="8640960" cy="5616623"/>
          </a:xfrm>
        </p:spPr>
        <p:txBody>
          <a:bodyPr/>
          <a:lstStyle/>
          <a:p>
            <a:pPr marL="457200" indent="-457200">
              <a:buFont typeface="+mj-lt"/>
              <a:buAutoNum type="arabicPeriod"/>
            </a:pPr>
            <a:r>
              <a:rPr lang="en-AU" altLang="zh-CN" sz="2400" dirty="0">
                <a:solidFill>
                  <a:srgbClr val="000000"/>
                </a:solidFill>
              </a:rPr>
              <a:t>List all the selection criteria;</a:t>
            </a:r>
            <a:endParaRPr lang="en-AU" sz="2400" dirty="0">
              <a:solidFill>
                <a:srgbClr val="000000"/>
              </a:solidFill>
            </a:endParaRPr>
          </a:p>
          <a:p>
            <a:pPr marL="457200" indent="-457200">
              <a:buFont typeface="+mj-lt"/>
              <a:buAutoNum type="arabicPeriod"/>
            </a:pPr>
            <a:r>
              <a:rPr lang="en-AU" sz="2400" dirty="0">
                <a:solidFill>
                  <a:srgbClr val="000000"/>
                </a:solidFill>
              </a:rPr>
              <a:t>Determine the criteria weightings;</a:t>
            </a:r>
          </a:p>
          <a:p>
            <a:pPr marL="457200" indent="-457200">
              <a:buFont typeface="+mj-lt"/>
              <a:buAutoNum type="arabicPeriod"/>
            </a:pPr>
            <a:r>
              <a:rPr lang="en-AU" altLang="zh-CN" sz="2400" dirty="0">
                <a:solidFill>
                  <a:srgbClr val="000000"/>
                </a:solidFill>
              </a:rPr>
              <a:t>Score your options as against each criterion (using a scale from the worst “-5” to the best “5”);</a:t>
            </a:r>
            <a:endParaRPr lang="en-AU" sz="2400" dirty="0">
              <a:solidFill>
                <a:srgbClr val="000000"/>
              </a:solidFill>
            </a:endParaRPr>
          </a:p>
          <a:p>
            <a:pPr marL="457200" indent="-457200">
              <a:buFont typeface="+mj-lt"/>
              <a:buAutoNum type="arabicPeriod"/>
            </a:pPr>
            <a:r>
              <a:rPr lang="en-AU" sz="2400" dirty="0">
                <a:solidFill>
                  <a:srgbClr val="000000"/>
                </a:solidFill>
              </a:rPr>
              <a:t>Calculate the weighted scores of your options (i.e. Step 2 x Step 3);</a:t>
            </a:r>
          </a:p>
          <a:p>
            <a:pPr marL="457200" indent="-457200">
              <a:buFont typeface="+mj-lt"/>
              <a:buAutoNum type="arabicPeriod"/>
            </a:pPr>
            <a:r>
              <a:rPr lang="en-AU" sz="2400" dirty="0">
                <a:solidFill>
                  <a:srgbClr val="000000"/>
                </a:solidFill>
              </a:rPr>
              <a:t>Total the weighted scores for your options;</a:t>
            </a:r>
          </a:p>
          <a:p>
            <a:pPr marL="457200" indent="-457200">
              <a:buFont typeface="+mj-lt"/>
              <a:buAutoNum type="arabicPeriod"/>
            </a:pPr>
            <a:r>
              <a:rPr lang="en-AU" sz="2400" dirty="0">
                <a:solidFill>
                  <a:srgbClr val="000000"/>
                </a:solidFill>
              </a:rPr>
              <a:t>Choose the best option upon the maximum weighted score obtained  </a:t>
            </a:r>
          </a:p>
        </p:txBody>
      </p:sp>
      <p:sp>
        <p:nvSpPr>
          <p:cNvPr id="4" name="Footer Placeholder 3"/>
          <p:cNvSpPr>
            <a:spLocks noGrp="1"/>
          </p:cNvSpPr>
          <p:nvPr>
            <p:ph type="ftr" sz="quarter" idx="11"/>
          </p:nvPr>
        </p:nvSpPr>
        <p:spPr>
          <a:xfrm>
            <a:off x="2611438" y="6575425"/>
            <a:ext cx="3832225" cy="215900"/>
          </a:xfrm>
        </p:spPr>
        <p:txBody>
          <a:bodyPr/>
          <a:lstStyle/>
          <a:p>
            <a:pPr>
              <a:defRPr/>
            </a:pPr>
            <a:r>
              <a:rPr lang="en-AU">
                <a:solidFill>
                  <a:srgbClr val="FFFFFF"/>
                </a:solidFill>
              </a:rPr>
              <a:t>School of Engineering</a:t>
            </a:r>
            <a:endParaRPr lang="en-AU" dirty="0">
              <a:solidFill>
                <a:srgbClr val="FFFFFF"/>
              </a:solidFill>
            </a:endParaRPr>
          </a:p>
        </p:txBody>
      </p:sp>
      <p:sp>
        <p:nvSpPr>
          <p:cNvPr id="5" name="Slide Number Placeholder 4"/>
          <p:cNvSpPr>
            <a:spLocks noGrp="1"/>
          </p:cNvSpPr>
          <p:nvPr>
            <p:ph type="sldNum" sz="quarter" idx="12"/>
          </p:nvPr>
        </p:nvSpPr>
        <p:spPr>
          <a:xfrm>
            <a:off x="6523038" y="6578600"/>
            <a:ext cx="2133600" cy="215900"/>
          </a:xfrm>
        </p:spPr>
        <p:txBody>
          <a:bodyPr/>
          <a:lstStyle/>
          <a:p>
            <a:pPr>
              <a:defRPr/>
            </a:pPr>
            <a:fld id="{AF54FAAF-73EA-427D-84DA-21187992A5E1}" type="slidenum">
              <a:rPr lang="en-AU" smtClean="0">
                <a:solidFill>
                  <a:srgbClr val="FFFFFF"/>
                </a:solidFill>
              </a:rPr>
              <a:pPr>
                <a:defRPr/>
              </a:pPr>
              <a:t>15</a:t>
            </a:fld>
            <a:endParaRPr lang="en-AU">
              <a:solidFill>
                <a:srgbClr val="FFFFFF"/>
              </a:solidFill>
            </a:endParaRPr>
          </a:p>
        </p:txBody>
      </p:sp>
    </p:spTree>
    <p:extLst>
      <p:ext uri="{BB962C8B-B14F-4D97-AF65-F5344CB8AC3E}">
        <p14:creationId xmlns:p14="http://schemas.microsoft.com/office/powerpoint/2010/main" val="403374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07070" y="572077"/>
            <a:ext cx="1916658" cy="511810"/>
          </a:xfrm>
        </p:spPr>
        <p:txBody>
          <a:bodyPr/>
          <a:lstStyle/>
          <a:p>
            <a:r>
              <a:rPr lang="en-AU" sz="2400" b="1" u="sng" dirty="0"/>
              <a:t>Example:</a:t>
            </a:r>
          </a:p>
          <a:p>
            <a:pPr marL="0" indent="0">
              <a:buNone/>
            </a:pPr>
            <a:endParaRPr lang="en-AU" sz="2400" dirty="0"/>
          </a:p>
        </p:txBody>
      </p:sp>
      <p:sp>
        <p:nvSpPr>
          <p:cNvPr id="4" name="Footer Placeholder 3"/>
          <p:cNvSpPr>
            <a:spLocks noGrp="1"/>
          </p:cNvSpPr>
          <p:nvPr>
            <p:ph type="ftr" sz="quarter" idx="11"/>
          </p:nvPr>
        </p:nvSpPr>
        <p:spPr>
          <a:xfrm>
            <a:off x="2611438" y="6575425"/>
            <a:ext cx="3832225" cy="215900"/>
          </a:xfrm>
        </p:spPr>
        <p:txBody>
          <a:bodyPr/>
          <a:lstStyle/>
          <a:p>
            <a:pPr>
              <a:defRPr/>
            </a:pPr>
            <a:r>
              <a:rPr lang="en-AU">
                <a:solidFill>
                  <a:srgbClr val="FFFFFF"/>
                </a:solidFill>
              </a:rPr>
              <a:t>School of Engineering</a:t>
            </a:r>
            <a:endParaRPr lang="en-AU" dirty="0">
              <a:solidFill>
                <a:srgbClr val="FFFFFF"/>
              </a:solidFill>
            </a:endParaRPr>
          </a:p>
        </p:txBody>
      </p:sp>
      <p:sp>
        <p:nvSpPr>
          <p:cNvPr id="5" name="Slide Number Placeholder 4"/>
          <p:cNvSpPr>
            <a:spLocks noGrp="1"/>
          </p:cNvSpPr>
          <p:nvPr>
            <p:ph type="sldNum" sz="quarter" idx="12"/>
          </p:nvPr>
        </p:nvSpPr>
        <p:spPr>
          <a:xfrm>
            <a:off x="6523038" y="6578600"/>
            <a:ext cx="2133600" cy="215900"/>
          </a:xfrm>
        </p:spPr>
        <p:txBody>
          <a:bodyPr/>
          <a:lstStyle/>
          <a:p>
            <a:pPr>
              <a:defRPr/>
            </a:pPr>
            <a:fld id="{AF54FAAF-73EA-427D-84DA-21187992A5E1}" type="slidenum">
              <a:rPr lang="en-AU" smtClean="0">
                <a:solidFill>
                  <a:srgbClr val="FFFFFF"/>
                </a:solidFill>
              </a:rPr>
              <a:pPr>
                <a:defRPr/>
              </a:pPr>
              <a:t>16</a:t>
            </a:fld>
            <a:endParaRPr lang="en-AU">
              <a:solidFill>
                <a:srgbClr val="FFFFFF"/>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80812460"/>
              </p:ext>
            </p:extLst>
          </p:nvPr>
        </p:nvGraphicFramePr>
        <p:xfrm>
          <a:off x="125506" y="1340768"/>
          <a:ext cx="5310590" cy="3708400"/>
        </p:xfrm>
        <a:graphic>
          <a:graphicData uri="http://schemas.openxmlformats.org/drawingml/2006/table">
            <a:tbl>
              <a:tblPr firstRow="1" bandRow="1">
                <a:tableStyleId>{5C22544A-7EE6-4342-B048-85BDC9FD1C3A}</a:tableStyleId>
              </a:tblPr>
              <a:tblGrid>
                <a:gridCol w="1062118">
                  <a:extLst>
                    <a:ext uri="{9D8B030D-6E8A-4147-A177-3AD203B41FA5}">
                      <a16:colId xmlns:a16="http://schemas.microsoft.com/office/drawing/2014/main" val="20000"/>
                    </a:ext>
                  </a:extLst>
                </a:gridCol>
                <a:gridCol w="1062118">
                  <a:extLst>
                    <a:ext uri="{9D8B030D-6E8A-4147-A177-3AD203B41FA5}">
                      <a16:colId xmlns:a16="http://schemas.microsoft.com/office/drawing/2014/main" val="20001"/>
                    </a:ext>
                  </a:extLst>
                </a:gridCol>
                <a:gridCol w="1062118">
                  <a:extLst>
                    <a:ext uri="{9D8B030D-6E8A-4147-A177-3AD203B41FA5}">
                      <a16:colId xmlns:a16="http://schemas.microsoft.com/office/drawing/2014/main" val="20002"/>
                    </a:ext>
                  </a:extLst>
                </a:gridCol>
                <a:gridCol w="1062118">
                  <a:extLst>
                    <a:ext uri="{9D8B030D-6E8A-4147-A177-3AD203B41FA5}">
                      <a16:colId xmlns:a16="http://schemas.microsoft.com/office/drawing/2014/main" val="20003"/>
                    </a:ext>
                  </a:extLst>
                </a:gridCol>
                <a:gridCol w="1062118">
                  <a:extLst>
                    <a:ext uri="{9D8B030D-6E8A-4147-A177-3AD203B41FA5}">
                      <a16:colId xmlns:a16="http://schemas.microsoft.com/office/drawing/2014/main" val="20004"/>
                    </a:ext>
                  </a:extLst>
                </a:gridCol>
              </a:tblGrid>
              <a:tr h="370840">
                <a:tc rowSpan="2">
                  <a:txBody>
                    <a:bodyPr/>
                    <a:lstStyle/>
                    <a:p>
                      <a:pPr algn="ctr"/>
                      <a:r>
                        <a:rPr lang="en-AU" sz="1600" dirty="0">
                          <a:solidFill>
                            <a:schemeClr val="tx1"/>
                          </a:solidFill>
                        </a:rPr>
                        <a:t>1 - Criteria</a:t>
                      </a:r>
                    </a:p>
                  </a:txBody>
                  <a:tcPr anchor="ctr"/>
                </a:tc>
                <a:tc rowSpan="2">
                  <a:txBody>
                    <a:bodyPr/>
                    <a:lstStyle/>
                    <a:p>
                      <a:pPr algn="ctr"/>
                      <a:r>
                        <a:rPr lang="en-AU" sz="1600" dirty="0">
                          <a:solidFill>
                            <a:schemeClr val="tx1"/>
                          </a:solidFill>
                        </a:rPr>
                        <a:t>2 - Weights</a:t>
                      </a:r>
                    </a:p>
                  </a:txBody>
                  <a:tcPr anchor="ctr"/>
                </a:tc>
                <a:tc gridSpan="3">
                  <a:txBody>
                    <a:bodyPr/>
                    <a:lstStyle/>
                    <a:p>
                      <a:pPr algn="ctr"/>
                      <a:r>
                        <a:rPr lang="en-AU" sz="1600" dirty="0">
                          <a:solidFill>
                            <a:schemeClr val="tx1"/>
                          </a:solidFill>
                        </a:rPr>
                        <a:t>3 - Raw Scores</a:t>
                      </a:r>
                    </a:p>
                  </a:txBody>
                  <a:tcPr anchor="ctr"/>
                </a:tc>
                <a:tc hMerge="1">
                  <a:txBody>
                    <a:bodyPr/>
                    <a:lstStyle/>
                    <a:p>
                      <a:endParaRPr lang="en-AU" sz="1600" dirty="0"/>
                    </a:p>
                  </a:txBody>
                  <a:tcPr/>
                </a:tc>
                <a:tc hMerge="1">
                  <a:txBody>
                    <a:bodyPr/>
                    <a:lstStyle/>
                    <a:p>
                      <a:endParaRPr lang="en-AU" sz="1600" dirty="0"/>
                    </a:p>
                  </a:txBody>
                  <a:tcPr/>
                </a:tc>
                <a:extLst>
                  <a:ext uri="{0D108BD9-81ED-4DB2-BD59-A6C34878D82A}">
                    <a16:rowId xmlns:a16="http://schemas.microsoft.com/office/drawing/2014/main" val="10000"/>
                  </a:ext>
                </a:extLst>
              </a:tr>
              <a:tr h="370840">
                <a:tc vMerge="1">
                  <a:txBody>
                    <a:bodyPr/>
                    <a:lstStyle/>
                    <a:p>
                      <a:endParaRPr lang="en-AU" sz="1600" dirty="0"/>
                    </a:p>
                  </a:txBody>
                  <a:tcPr/>
                </a:tc>
                <a:tc vMerge="1">
                  <a:txBody>
                    <a:bodyPr/>
                    <a:lstStyle/>
                    <a:p>
                      <a:endParaRPr lang="en-AU"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chemeClr val="tx1"/>
                          </a:solidFill>
                          <a:effectLst/>
                          <a:uLnTx/>
                          <a:uFillTx/>
                          <a:latin typeface="+mn-lt"/>
                          <a:ea typeface="+mn-ea"/>
                          <a:cs typeface="+mn-cs"/>
                        </a:rPr>
                        <a:t>Option 1</a:t>
                      </a:r>
                      <a:endParaRPr lang="en-AU" sz="1600" b="1" dirty="0">
                        <a:solidFill>
                          <a:schemeClr val="tx1"/>
                        </a:solidFill>
                      </a:endParaRPr>
                    </a:p>
                  </a:txBody>
                  <a:tcPr anchor="ctr"/>
                </a:tc>
                <a:tc>
                  <a:txBody>
                    <a:bodyPr/>
                    <a:lstStyle/>
                    <a:p>
                      <a:pPr algn="ctr"/>
                      <a:r>
                        <a:rPr lang="en-AU" sz="1600" b="1" dirty="0">
                          <a:solidFill>
                            <a:schemeClr val="tx1"/>
                          </a:solidFill>
                        </a:rPr>
                        <a:t>Option 2</a:t>
                      </a:r>
                    </a:p>
                  </a:txBody>
                  <a:tcPr anchor="ctr"/>
                </a:tc>
                <a:tc>
                  <a:txBody>
                    <a:bodyPr/>
                    <a:lstStyle/>
                    <a:p>
                      <a:pPr algn="ctr"/>
                      <a:r>
                        <a:rPr lang="en-AU" sz="1600" b="1" dirty="0">
                          <a:solidFill>
                            <a:schemeClr val="tx1"/>
                          </a:solidFill>
                        </a:rPr>
                        <a:t>Option 3</a:t>
                      </a:r>
                    </a:p>
                  </a:txBody>
                  <a:tcPr anchor="ctr"/>
                </a:tc>
                <a:extLst>
                  <a:ext uri="{0D108BD9-81ED-4DB2-BD59-A6C34878D82A}">
                    <a16:rowId xmlns:a16="http://schemas.microsoft.com/office/drawing/2014/main" val="10001"/>
                  </a:ext>
                </a:extLst>
              </a:tr>
              <a:tr h="370840">
                <a:tc>
                  <a:txBody>
                    <a:bodyPr/>
                    <a:lstStyle/>
                    <a:p>
                      <a:pPr algn="ctr"/>
                      <a:r>
                        <a:rPr lang="en-AU" sz="1600" dirty="0"/>
                        <a:t>C1</a:t>
                      </a:r>
                    </a:p>
                  </a:txBody>
                  <a:tcPr anchor="ctr">
                    <a:solidFill>
                      <a:schemeClr val="accent6">
                        <a:lumMod val="20000"/>
                        <a:lumOff val="80000"/>
                      </a:schemeClr>
                    </a:solidFill>
                  </a:tcPr>
                </a:tc>
                <a:tc>
                  <a:txBody>
                    <a:bodyPr/>
                    <a:lstStyle/>
                    <a:p>
                      <a:pPr algn="ctr"/>
                      <a:endParaRPr lang="en-AU" sz="1600" dirty="0"/>
                    </a:p>
                  </a:txBody>
                  <a:tcPr anchor="ctr">
                    <a:solidFill>
                      <a:schemeClr val="accent6">
                        <a:lumMod val="20000"/>
                        <a:lumOff val="80000"/>
                      </a:schemeClr>
                    </a:solidFill>
                  </a:tcPr>
                </a:tc>
                <a:tc>
                  <a:txBody>
                    <a:bodyPr/>
                    <a:lstStyle/>
                    <a:p>
                      <a:pPr algn="ctr"/>
                      <a:endParaRPr lang="en-AU" sz="1600" dirty="0"/>
                    </a:p>
                  </a:txBody>
                  <a:tcPr anchor="ctr">
                    <a:solidFill>
                      <a:schemeClr val="accent6">
                        <a:lumMod val="20000"/>
                        <a:lumOff val="80000"/>
                      </a:schemeClr>
                    </a:solidFill>
                  </a:tcPr>
                </a:tc>
                <a:tc>
                  <a:txBody>
                    <a:bodyPr/>
                    <a:lstStyle/>
                    <a:p>
                      <a:pPr algn="ctr"/>
                      <a:endParaRPr lang="en-AU" sz="1600" dirty="0"/>
                    </a:p>
                  </a:txBody>
                  <a:tcPr anchor="ctr">
                    <a:solidFill>
                      <a:schemeClr val="accent6">
                        <a:lumMod val="20000"/>
                        <a:lumOff val="80000"/>
                      </a:schemeClr>
                    </a:solidFill>
                  </a:tcPr>
                </a:tc>
                <a:tc>
                  <a:txBody>
                    <a:bodyPr/>
                    <a:lstStyle/>
                    <a:p>
                      <a:pPr algn="ctr"/>
                      <a:endParaRPr lang="en-AU" sz="1600" dirty="0"/>
                    </a:p>
                  </a:txBody>
                  <a:tcPr anchor="ctr">
                    <a:solidFill>
                      <a:schemeClr val="accent6">
                        <a:lumMod val="20000"/>
                        <a:lumOff val="80000"/>
                      </a:schemeClr>
                    </a:solidFill>
                  </a:tcPr>
                </a:tc>
                <a:extLst>
                  <a:ext uri="{0D108BD9-81ED-4DB2-BD59-A6C34878D82A}">
                    <a16:rowId xmlns:a16="http://schemas.microsoft.com/office/drawing/2014/main" val="10002"/>
                  </a:ext>
                </a:extLst>
              </a:tr>
              <a:tr h="370840">
                <a:tc>
                  <a:txBody>
                    <a:bodyPr/>
                    <a:lstStyle/>
                    <a:p>
                      <a:pPr algn="ctr"/>
                      <a:r>
                        <a:rPr lang="en-AU" sz="1600" dirty="0"/>
                        <a:t>C2</a:t>
                      </a:r>
                    </a:p>
                  </a:txBody>
                  <a:tcPr anchor="ctr">
                    <a:solidFill>
                      <a:schemeClr val="accent6">
                        <a:lumMod val="20000"/>
                        <a:lumOff val="80000"/>
                      </a:schemeClr>
                    </a:solidFill>
                  </a:tcPr>
                </a:tc>
                <a:tc>
                  <a:txBody>
                    <a:bodyPr/>
                    <a:lstStyle/>
                    <a:p>
                      <a:pPr algn="ctr"/>
                      <a:endParaRPr lang="en-AU" sz="1600" dirty="0"/>
                    </a:p>
                  </a:txBody>
                  <a:tcPr anchor="ctr">
                    <a:solidFill>
                      <a:schemeClr val="accent6">
                        <a:lumMod val="20000"/>
                        <a:lumOff val="80000"/>
                      </a:schemeClr>
                    </a:solidFill>
                  </a:tcPr>
                </a:tc>
                <a:tc>
                  <a:txBody>
                    <a:bodyPr/>
                    <a:lstStyle/>
                    <a:p>
                      <a:pPr algn="ctr"/>
                      <a:endParaRPr lang="en-AU" sz="1600" dirty="0"/>
                    </a:p>
                  </a:txBody>
                  <a:tcPr anchor="ctr">
                    <a:solidFill>
                      <a:schemeClr val="accent6">
                        <a:lumMod val="20000"/>
                        <a:lumOff val="80000"/>
                      </a:schemeClr>
                    </a:solidFill>
                  </a:tcPr>
                </a:tc>
                <a:tc>
                  <a:txBody>
                    <a:bodyPr/>
                    <a:lstStyle/>
                    <a:p>
                      <a:pPr algn="ctr"/>
                      <a:endParaRPr lang="en-AU" sz="1600" dirty="0"/>
                    </a:p>
                  </a:txBody>
                  <a:tcPr anchor="ctr">
                    <a:solidFill>
                      <a:schemeClr val="accent6">
                        <a:lumMod val="20000"/>
                        <a:lumOff val="80000"/>
                      </a:schemeClr>
                    </a:solidFill>
                  </a:tcPr>
                </a:tc>
                <a:tc>
                  <a:txBody>
                    <a:bodyPr/>
                    <a:lstStyle/>
                    <a:p>
                      <a:pPr algn="ctr"/>
                      <a:endParaRPr lang="en-AU" sz="1600" dirty="0"/>
                    </a:p>
                  </a:txBody>
                  <a:tcPr anchor="ctr">
                    <a:solidFill>
                      <a:schemeClr val="accent6">
                        <a:lumMod val="20000"/>
                        <a:lumOff val="80000"/>
                      </a:schemeClr>
                    </a:solidFill>
                  </a:tcPr>
                </a:tc>
                <a:extLst>
                  <a:ext uri="{0D108BD9-81ED-4DB2-BD59-A6C34878D82A}">
                    <a16:rowId xmlns:a16="http://schemas.microsoft.com/office/drawing/2014/main" val="10003"/>
                  </a:ext>
                </a:extLst>
              </a:tr>
              <a:tr h="370840">
                <a:tc>
                  <a:txBody>
                    <a:bodyPr/>
                    <a:lstStyle/>
                    <a:p>
                      <a:pPr algn="ctr"/>
                      <a:r>
                        <a:rPr lang="en-AU" sz="1600" dirty="0"/>
                        <a:t>C3</a:t>
                      </a:r>
                    </a:p>
                  </a:txBody>
                  <a:tcPr anchor="ctr">
                    <a:solidFill>
                      <a:schemeClr val="accent6">
                        <a:lumMod val="20000"/>
                        <a:lumOff val="80000"/>
                      </a:schemeClr>
                    </a:solidFill>
                  </a:tcPr>
                </a:tc>
                <a:tc>
                  <a:txBody>
                    <a:bodyPr/>
                    <a:lstStyle/>
                    <a:p>
                      <a:pPr algn="ctr"/>
                      <a:endParaRPr lang="en-AU" sz="1600" dirty="0"/>
                    </a:p>
                  </a:txBody>
                  <a:tcPr anchor="ctr">
                    <a:solidFill>
                      <a:schemeClr val="accent6">
                        <a:lumMod val="20000"/>
                        <a:lumOff val="80000"/>
                      </a:schemeClr>
                    </a:solidFill>
                  </a:tcPr>
                </a:tc>
                <a:tc>
                  <a:txBody>
                    <a:bodyPr/>
                    <a:lstStyle/>
                    <a:p>
                      <a:pPr algn="ctr"/>
                      <a:endParaRPr lang="en-AU" sz="1600" dirty="0"/>
                    </a:p>
                  </a:txBody>
                  <a:tcPr anchor="ctr">
                    <a:solidFill>
                      <a:schemeClr val="accent6">
                        <a:lumMod val="20000"/>
                        <a:lumOff val="80000"/>
                      </a:schemeClr>
                    </a:solidFill>
                  </a:tcPr>
                </a:tc>
                <a:tc>
                  <a:txBody>
                    <a:bodyPr/>
                    <a:lstStyle/>
                    <a:p>
                      <a:pPr algn="ctr"/>
                      <a:endParaRPr lang="en-AU" sz="1600" dirty="0"/>
                    </a:p>
                  </a:txBody>
                  <a:tcPr anchor="ctr">
                    <a:solidFill>
                      <a:schemeClr val="accent6">
                        <a:lumMod val="20000"/>
                        <a:lumOff val="80000"/>
                      </a:schemeClr>
                    </a:solidFill>
                  </a:tcPr>
                </a:tc>
                <a:tc>
                  <a:txBody>
                    <a:bodyPr/>
                    <a:lstStyle/>
                    <a:p>
                      <a:pPr algn="ctr"/>
                      <a:endParaRPr lang="en-AU" sz="1600" dirty="0"/>
                    </a:p>
                  </a:txBody>
                  <a:tcPr anchor="ctr">
                    <a:solidFill>
                      <a:schemeClr val="accent6">
                        <a:lumMod val="20000"/>
                        <a:lumOff val="80000"/>
                      </a:schemeClr>
                    </a:solidFill>
                  </a:tcPr>
                </a:tc>
                <a:extLst>
                  <a:ext uri="{0D108BD9-81ED-4DB2-BD59-A6C34878D82A}">
                    <a16:rowId xmlns:a16="http://schemas.microsoft.com/office/drawing/2014/main" val="10004"/>
                  </a:ext>
                </a:extLst>
              </a:tr>
              <a:tr h="370840">
                <a:tc>
                  <a:txBody>
                    <a:bodyPr/>
                    <a:lstStyle/>
                    <a:p>
                      <a:pPr algn="ctr"/>
                      <a:r>
                        <a:rPr lang="en-AU" sz="1600" dirty="0"/>
                        <a:t>C4</a:t>
                      </a:r>
                    </a:p>
                  </a:txBody>
                  <a:tcPr anchor="ctr">
                    <a:solidFill>
                      <a:schemeClr val="accent6">
                        <a:lumMod val="20000"/>
                        <a:lumOff val="80000"/>
                      </a:schemeClr>
                    </a:solidFill>
                  </a:tcPr>
                </a:tc>
                <a:tc>
                  <a:txBody>
                    <a:bodyPr/>
                    <a:lstStyle/>
                    <a:p>
                      <a:pPr algn="ctr"/>
                      <a:endParaRPr lang="en-AU" sz="1600" dirty="0"/>
                    </a:p>
                  </a:txBody>
                  <a:tcPr anchor="ctr">
                    <a:solidFill>
                      <a:schemeClr val="accent6">
                        <a:lumMod val="20000"/>
                        <a:lumOff val="80000"/>
                      </a:schemeClr>
                    </a:solidFill>
                  </a:tcPr>
                </a:tc>
                <a:tc>
                  <a:txBody>
                    <a:bodyPr/>
                    <a:lstStyle/>
                    <a:p>
                      <a:pPr algn="ctr"/>
                      <a:endParaRPr lang="en-AU" sz="1600" dirty="0"/>
                    </a:p>
                  </a:txBody>
                  <a:tcPr anchor="ctr">
                    <a:solidFill>
                      <a:schemeClr val="accent6">
                        <a:lumMod val="20000"/>
                        <a:lumOff val="80000"/>
                      </a:schemeClr>
                    </a:solidFill>
                  </a:tcPr>
                </a:tc>
                <a:tc>
                  <a:txBody>
                    <a:bodyPr/>
                    <a:lstStyle/>
                    <a:p>
                      <a:pPr algn="ctr"/>
                      <a:endParaRPr lang="en-AU" sz="1600" dirty="0"/>
                    </a:p>
                  </a:txBody>
                  <a:tcPr anchor="ctr">
                    <a:solidFill>
                      <a:schemeClr val="accent6">
                        <a:lumMod val="20000"/>
                        <a:lumOff val="80000"/>
                      </a:schemeClr>
                    </a:solidFill>
                  </a:tcPr>
                </a:tc>
                <a:tc>
                  <a:txBody>
                    <a:bodyPr/>
                    <a:lstStyle/>
                    <a:p>
                      <a:pPr algn="ctr"/>
                      <a:endParaRPr lang="en-AU" sz="1600" dirty="0"/>
                    </a:p>
                  </a:txBody>
                  <a:tcPr anchor="ctr">
                    <a:solidFill>
                      <a:schemeClr val="accent6">
                        <a:lumMod val="20000"/>
                        <a:lumOff val="80000"/>
                      </a:schemeClr>
                    </a:solidFill>
                  </a:tcPr>
                </a:tc>
                <a:extLst>
                  <a:ext uri="{0D108BD9-81ED-4DB2-BD59-A6C34878D82A}">
                    <a16:rowId xmlns:a16="http://schemas.microsoft.com/office/drawing/2014/main" val="10005"/>
                  </a:ext>
                </a:extLst>
              </a:tr>
              <a:tr h="370840">
                <a:tc>
                  <a:txBody>
                    <a:bodyPr/>
                    <a:lstStyle/>
                    <a:p>
                      <a:pPr algn="ctr"/>
                      <a:r>
                        <a:rPr lang="en-AU" sz="1600" dirty="0"/>
                        <a:t>C5</a:t>
                      </a:r>
                    </a:p>
                  </a:txBody>
                  <a:tcPr anchor="ctr">
                    <a:solidFill>
                      <a:schemeClr val="accent6">
                        <a:lumMod val="20000"/>
                        <a:lumOff val="80000"/>
                      </a:schemeClr>
                    </a:solidFill>
                  </a:tcPr>
                </a:tc>
                <a:tc>
                  <a:txBody>
                    <a:bodyPr/>
                    <a:lstStyle/>
                    <a:p>
                      <a:pPr algn="ctr"/>
                      <a:endParaRPr lang="en-AU" sz="1600" dirty="0"/>
                    </a:p>
                  </a:txBody>
                  <a:tcPr anchor="ctr">
                    <a:solidFill>
                      <a:schemeClr val="accent6">
                        <a:lumMod val="20000"/>
                        <a:lumOff val="80000"/>
                      </a:schemeClr>
                    </a:solidFill>
                  </a:tcPr>
                </a:tc>
                <a:tc>
                  <a:txBody>
                    <a:bodyPr/>
                    <a:lstStyle/>
                    <a:p>
                      <a:pPr algn="ctr"/>
                      <a:endParaRPr lang="en-AU" sz="1600" dirty="0"/>
                    </a:p>
                  </a:txBody>
                  <a:tcPr anchor="ctr">
                    <a:solidFill>
                      <a:schemeClr val="accent6">
                        <a:lumMod val="20000"/>
                        <a:lumOff val="80000"/>
                      </a:schemeClr>
                    </a:solidFill>
                  </a:tcPr>
                </a:tc>
                <a:tc>
                  <a:txBody>
                    <a:bodyPr/>
                    <a:lstStyle/>
                    <a:p>
                      <a:pPr algn="ctr"/>
                      <a:endParaRPr lang="en-AU" sz="1600" dirty="0"/>
                    </a:p>
                  </a:txBody>
                  <a:tcPr anchor="ctr">
                    <a:solidFill>
                      <a:schemeClr val="accent6">
                        <a:lumMod val="20000"/>
                        <a:lumOff val="80000"/>
                      </a:schemeClr>
                    </a:solidFill>
                  </a:tcPr>
                </a:tc>
                <a:tc>
                  <a:txBody>
                    <a:bodyPr/>
                    <a:lstStyle/>
                    <a:p>
                      <a:pPr algn="ctr"/>
                      <a:endParaRPr lang="en-AU" sz="1600" dirty="0"/>
                    </a:p>
                  </a:txBody>
                  <a:tcPr anchor="ctr">
                    <a:solidFill>
                      <a:schemeClr val="accent6">
                        <a:lumMod val="20000"/>
                        <a:lumOff val="80000"/>
                      </a:schemeClr>
                    </a:solidFill>
                  </a:tcPr>
                </a:tc>
                <a:extLst>
                  <a:ext uri="{0D108BD9-81ED-4DB2-BD59-A6C34878D82A}">
                    <a16:rowId xmlns:a16="http://schemas.microsoft.com/office/drawing/2014/main" val="10006"/>
                  </a:ext>
                </a:extLst>
              </a:tr>
              <a:tr h="370840">
                <a:tc>
                  <a:txBody>
                    <a:bodyPr/>
                    <a:lstStyle/>
                    <a:p>
                      <a:pPr algn="ctr"/>
                      <a:r>
                        <a:rPr lang="en-AU" sz="1600" dirty="0"/>
                        <a:t>C6</a:t>
                      </a:r>
                    </a:p>
                  </a:txBody>
                  <a:tcPr anchor="ctr">
                    <a:solidFill>
                      <a:schemeClr val="accent6">
                        <a:lumMod val="20000"/>
                        <a:lumOff val="80000"/>
                      </a:schemeClr>
                    </a:solidFill>
                  </a:tcPr>
                </a:tc>
                <a:tc>
                  <a:txBody>
                    <a:bodyPr/>
                    <a:lstStyle/>
                    <a:p>
                      <a:pPr algn="ctr"/>
                      <a:endParaRPr lang="en-AU" sz="1600" dirty="0"/>
                    </a:p>
                  </a:txBody>
                  <a:tcPr anchor="ctr">
                    <a:solidFill>
                      <a:schemeClr val="accent6">
                        <a:lumMod val="20000"/>
                        <a:lumOff val="80000"/>
                      </a:schemeClr>
                    </a:solidFill>
                  </a:tcPr>
                </a:tc>
                <a:tc>
                  <a:txBody>
                    <a:bodyPr/>
                    <a:lstStyle/>
                    <a:p>
                      <a:pPr algn="ctr"/>
                      <a:endParaRPr lang="en-AU" sz="1600" dirty="0"/>
                    </a:p>
                  </a:txBody>
                  <a:tcPr anchor="ctr">
                    <a:solidFill>
                      <a:schemeClr val="accent6">
                        <a:lumMod val="20000"/>
                        <a:lumOff val="80000"/>
                      </a:schemeClr>
                    </a:solidFill>
                  </a:tcPr>
                </a:tc>
                <a:tc>
                  <a:txBody>
                    <a:bodyPr/>
                    <a:lstStyle/>
                    <a:p>
                      <a:pPr algn="ctr"/>
                      <a:endParaRPr lang="en-AU" sz="1600" dirty="0"/>
                    </a:p>
                  </a:txBody>
                  <a:tcPr anchor="ctr">
                    <a:solidFill>
                      <a:schemeClr val="accent6">
                        <a:lumMod val="20000"/>
                        <a:lumOff val="80000"/>
                      </a:schemeClr>
                    </a:solidFill>
                  </a:tcPr>
                </a:tc>
                <a:tc>
                  <a:txBody>
                    <a:bodyPr/>
                    <a:lstStyle/>
                    <a:p>
                      <a:pPr algn="ctr"/>
                      <a:endParaRPr lang="en-AU" sz="1600" dirty="0"/>
                    </a:p>
                  </a:txBody>
                  <a:tcPr anchor="ctr">
                    <a:solidFill>
                      <a:schemeClr val="accent6">
                        <a:lumMod val="20000"/>
                        <a:lumOff val="80000"/>
                      </a:schemeClr>
                    </a:solidFill>
                  </a:tcPr>
                </a:tc>
                <a:extLst>
                  <a:ext uri="{0D108BD9-81ED-4DB2-BD59-A6C34878D82A}">
                    <a16:rowId xmlns:a16="http://schemas.microsoft.com/office/drawing/2014/main" val="10007"/>
                  </a:ext>
                </a:extLst>
              </a:tr>
              <a:tr h="370840">
                <a:tc>
                  <a:txBody>
                    <a:bodyPr/>
                    <a:lstStyle/>
                    <a:p>
                      <a:pPr algn="ctr"/>
                      <a:r>
                        <a:rPr lang="en-AU" sz="1600" dirty="0"/>
                        <a:t>C7</a:t>
                      </a:r>
                    </a:p>
                  </a:txBody>
                  <a:tcPr anchor="ctr">
                    <a:solidFill>
                      <a:schemeClr val="accent6">
                        <a:lumMod val="20000"/>
                        <a:lumOff val="80000"/>
                      </a:schemeClr>
                    </a:solidFill>
                  </a:tcPr>
                </a:tc>
                <a:tc>
                  <a:txBody>
                    <a:bodyPr/>
                    <a:lstStyle/>
                    <a:p>
                      <a:pPr algn="ctr"/>
                      <a:endParaRPr lang="en-AU" sz="1600" dirty="0"/>
                    </a:p>
                  </a:txBody>
                  <a:tcPr anchor="ctr">
                    <a:solidFill>
                      <a:schemeClr val="accent6">
                        <a:lumMod val="20000"/>
                        <a:lumOff val="80000"/>
                      </a:schemeClr>
                    </a:solidFill>
                  </a:tcPr>
                </a:tc>
                <a:tc>
                  <a:txBody>
                    <a:bodyPr/>
                    <a:lstStyle/>
                    <a:p>
                      <a:pPr algn="ctr"/>
                      <a:endParaRPr lang="en-AU" sz="1600" dirty="0"/>
                    </a:p>
                  </a:txBody>
                  <a:tcPr anchor="ctr">
                    <a:solidFill>
                      <a:schemeClr val="accent6">
                        <a:lumMod val="20000"/>
                        <a:lumOff val="80000"/>
                      </a:schemeClr>
                    </a:solidFill>
                  </a:tcPr>
                </a:tc>
                <a:tc>
                  <a:txBody>
                    <a:bodyPr/>
                    <a:lstStyle/>
                    <a:p>
                      <a:pPr algn="ctr"/>
                      <a:endParaRPr lang="en-AU" sz="1600" dirty="0"/>
                    </a:p>
                  </a:txBody>
                  <a:tcPr anchor="ctr">
                    <a:solidFill>
                      <a:schemeClr val="accent6">
                        <a:lumMod val="20000"/>
                        <a:lumOff val="80000"/>
                      </a:schemeClr>
                    </a:solidFill>
                  </a:tcPr>
                </a:tc>
                <a:tc>
                  <a:txBody>
                    <a:bodyPr/>
                    <a:lstStyle/>
                    <a:p>
                      <a:pPr algn="ctr"/>
                      <a:endParaRPr lang="en-AU" sz="1600" dirty="0"/>
                    </a:p>
                  </a:txBody>
                  <a:tcPr anchor="ctr">
                    <a:solidFill>
                      <a:schemeClr val="accent6">
                        <a:lumMod val="20000"/>
                        <a:lumOff val="80000"/>
                      </a:schemeClr>
                    </a:solidFill>
                  </a:tcPr>
                </a:tc>
                <a:extLst>
                  <a:ext uri="{0D108BD9-81ED-4DB2-BD59-A6C34878D82A}">
                    <a16:rowId xmlns:a16="http://schemas.microsoft.com/office/drawing/2014/main" val="10008"/>
                  </a:ext>
                </a:extLst>
              </a:tr>
              <a:tr h="370840">
                <a:tc>
                  <a:txBody>
                    <a:bodyPr/>
                    <a:lstStyle/>
                    <a:p>
                      <a:pPr algn="ctr"/>
                      <a:r>
                        <a:rPr lang="en-AU" sz="1600" dirty="0"/>
                        <a:t>C8</a:t>
                      </a:r>
                    </a:p>
                  </a:txBody>
                  <a:tcPr anchor="ctr">
                    <a:solidFill>
                      <a:schemeClr val="accent6">
                        <a:lumMod val="20000"/>
                        <a:lumOff val="80000"/>
                      </a:schemeClr>
                    </a:solidFill>
                  </a:tcPr>
                </a:tc>
                <a:tc>
                  <a:txBody>
                    <a:bodyPr/>
                    <a:lstStyle/>
                    <a:p>
                      <a:pPr algn="ctr"/>
                      <a:endParaRPr lang="en-AU" sz="1600" dirty="0"/>
                    </a:p>
                  </a:txBody>
                  <a:tcPr anchor="ctr">
                    <a:solidFill>
                      <a:schemeClr val="accent6">
                        <a:lumMod val="20000"/>
                        <a:lumOff val="80000"/>
                      </a:schemeClr>
                    </a:solidFill>
                  </a:tcPr>
                </a:tc>
                <a:tc>
                  <a:txBody>
                    <a:bodyPr/>
                    <a:lstStyle/>
                    <a:p>
                      <a:pPr algn="ctr"/>
                      <a:endParaRPr lang="en-AU" sz="1600" dirty="0"/>
                    </a:p>
                  </a:txBody>
                  <a:tcPr anchor="ctr">
                    <a:solidFill>
                      <a:schemeClr val="accent6">
                        <a:lumMod val="20000"/>
                        <a:lumOff val="80000"/>
                      </a:schemeClr>
                    </a:solidFill>
                  </a:tcPr>
                </a:tc>
                <a:tc>
                  <a:txBody>
                    <a:bodyPr/>
                    <a:lstStyle/>
                    <a:p>
                      <a:pPr algn="ctr"/>
                      <a:endParaRPr lang="en-AU" sz="1600" dirty="0"/>
                    </a:p>
                  </a:txBody>
                  <a:tcPr anchor="ctr">
                    <a:solidFill>
                      <a:schemeClr val="accent6">
                        <a:lumMod val="20000"/>
                        <a:lumOff val="80000"/>
                      </a:schemeClr>
                    </a:solidFill>
                  </a:tcPr>
                </a:tc>
                <a:tc>
                  <a:txBody>
                    <a:bodyPr/>
                    <a:lstStyle/>
                    <a:p>
                      <a:pPr algn="ctr"/>
                      <a:endParaRPr lang="en-AU" sz="1600" dirty="0"/>
                    </a:p>
                  </a:txBody>
                  <a:tcPr anchor="ctr">
                    <a:solidFill>
                      <a:schemeClr val="accent6">
                        <a:lumMod val="20000"/>
                        <a:lumOff val="80000"/>
                      </a:schemeClr>
                    </a:solidFill>
                  </a:tcPr>
                </a:tc>
                <a:extLst>
                  <a:ext uri="{0D108BD9-81ED-4DB2-BD59-A6C34878D82A}">
                    <a16:rowId xmlns:a16="http://schemas.microsoft.com/office/drawing/2014/main" val="10009"/>
                  </a:ext>
                </a:extLst>
              </a:tr>
            </a:tbl>
          </a:graphicData>
        </a:graphic>
      </p:graphicFrame>
      <p:graphicFrame>
        <p:nvGraphicFramePr>
          <p:cNvPr id="8" name="Table 7">
            <a:extLst>
              <a:ext uri="{FF2B5EF4-FFF2-40B4-BE49-F238E27FC236}">
                <a16:creationId xmlns:a16="http://schemas.microsoft.com/office/drawing/2014/main" id="{A6E5252C-B44B-4ADB-8C7C-449F19829571}"/>
              </a:ext>
            </a:extLst>
          </p:cNvPr>
          <p:cNvGraphicFramePr>
            <a:graphicFrameLocks noGrp="1"/>
          </p:cNvGraphicFramePr>
          <p:nvPr>
            <p:extLst>
              <p:ext uri="{D42A27DB-BD31-4B8C-83A1-F6EECF244321}">
                <p14:modId xmlns:p14="http://schemas.microsoft.com/office/powerpoint/2010/main" val="2047341956"/>
              </p:ext>
            </p:extLst>
          </p:nvPr>
        </p:nvGraphicFramePr>
        <p:xfrm>
          <a:off x="5436096" y="1340768"/>
          <a:ext cx="3186354" cy="4079240"/>
        </p:xfrm>
        <a:graphic>
          <a:graphicData uri="http://schemas.openxmlformats.org/drawingml/2006/table">
            <a:tbl>
              <a:tblPr firstRow="1" bandRow="1">
                <a:tableStyleId>{5C22544A-7EE6-4342-B048-85BDC9FD1C3A}</a:tableStyleId>
              </a:tblPr>
              <a:tblGrid>
                <a:gridCol w="1062118">
                  <a:extLst>
                    <a:ext uri="{9D8B030D-6E8A-4147-A177-3AD203B41FA5}">
                      <a16:colId xmlns:a16="http://schemas.microsoft.com/office/drawing/2014/main" val="20005"/>
                    </a:ext>
                  </a:extLst>
                </a:gridCol>
                <a:gridCol w="1062118">
                  <a:extLst>
                    <a:ext uri="{9D8B030D-6E8A-4147-A177-3AD203B41FA5}">
                      <a16:colId xmlns:a16="http://schemas.microsoft.com/office/drawing/2014/main" val="20006"/>
                    </a:ext>
                  </a:extLst>
                </a:gridCol>
                <a:gridCol w="1062118">
                  <a:extLst>
                    <a:ext uri="{9D8B030D-6E8A-4147-A177-3AD203B41FA5}">
                      <a16:colId xmlns:a16="http://schemas.microsoft.com/office/drawing/2014/main" val="20007"/>
                    </a:ext>
                  </a:extLst>
                </a:gridCol>
              </a:tblGrid>
              <a:tr h="370840">
                <a:tc gridSpan="3">
                  <a:txBody>
                    <a:bodyPr/>
                    <a:lstStyle/>
                    <a:p>
                      <a:pPr algn="ctr"/>
                      <a:r>
                        <a:rPr lang="en-AU" sz="1600" dirty="0">
                          <a:solidFill>
                            <a:schemeClr val="accent6"/>
                          </a:solidFill>
                        </a:rPr>
                        <a:t>4 - Weighted Scores</a:t>
                      </a:r>
                    </a:p>
                  </a:txBody>
                  <a:tcPr/>
                </a:tc>
                <a:tc hMerge="1">
                  <a:txBody>
                    <a:bodyPr/>
                    <a:lstStyle/>
                    <a:p>
                      <a:endParaRPr lang="en-AU" sz="1600" dirty="0"/>
                    </a:p>
                  </a:txBody>
                  <a:tcPr/>
                </a:tc>
                <a:tc hMerge="1">
                  <a:txBody>
                    <a:bodyPr/>
                    <a:lstStyle/>
                    <a:p>
                      <a:endParaRPr lang="en-AU" sz="1600" dirty="0"/>
                    </a:p>
                  </a:txBody>
                  <a:tcP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chemeClr val="accent6"/>
                          </a:solidFill>
                          <a:effectLst/>
                          <a:uLnTx/>
                          <a:uFillTx/>
                          <a:latin typeface="+mn-lt"/>
                          <a:ea typeface="+mn-ea"/>
                          <a:cs typeface="+mn-cs"/>
                        </a:rPr>
                        <a:t>Option 1</a:t>
                      </a:r>
                      <a:endParaRPr lang="en-AU" sz="1600" b="1" dirty="0">
                        <a:solidFill>
                          <a:schemeClr val="accent6"/>
                        </a:solidFill>
                      </a:endParaRPr>
                    </a:p>
                  </a:txBody>
                  <a:tcPr/>
                </a:tc>
                <a:tc>
                  <a:txBody>
                    <a:bodyPr/>
                    <a:lstStyle/>
                    <a:p>
                      <a:pPr algn="ctr"/>
                      <a:r>
                        <a:rPr lang="en-AU" sz="1600" b="1" dirty="0">
                          <a:solidFill>
                            <a:schemeClr val="accent6"/>
                          </a:solidFill>
                        </a:rPr>
                        <a:t>Option 2</a:t>
                      </a:r>
                    </a:p>
                  </a:txBody>
                  <a:tcPr/>
                </a:tc>
                <a:tc>
                  <a:txBody>
                    <a:bodyPr/>
                    <a:lstStyle/>
                    <a:p>
                      <a:pPr algn="ctr"/>
                      <a:r>
                        <a:rPr lang="en-AU" sz="1600" b="1" dirty="0">
                          <a:solidFill>
                            <a:schemeClr val="accent6"/>
                          </a:solidFill>
                        </a:rPr>
                        <a:t>Option 3</a:t>
                      </a:r>
                    </a:p>
                  </a:txBody>
                  <a:tcPr/>
                </a:tc>
                <a:extLst>
                  <a:ext uri="{0D108BD9-81ED-4DB2-BD59-A6C34878D82A}">
                    <a16:rowId xmlns:a16="http://schemas.microsoft.com/office/drawing/2014/main" val="10001"/>
                  </a:ext>
                </a:extLst>
              </a:tr>
              <a:tr h="370840">
                <a:tc>
                  <a:txBody>
                    <a:bodyPr/>
                    <a:lstStyle/>
                    <a:p>
                      <a:pPr algn="ctr"/>
                      <a:endParaRPr lang="en-AU" sz="1600" dirty="0">
                        <a:solidFill>
                          <a:schemeClr val="accent6"/>
                        </a:solidFill>
                      </a:endParaRPr>
                    </a:p>
                  </a:txBody>
                  <a:tcPr>
                    <a:solidFill>
                      <a:schemeClr val="accent6">
                        <a:lumMod val="20000"/>
                        <a:lumOff val="80000"/>
                      </a:schemeClr>
                    </a:solidFill>
                  </a:tcPr>
                </a:tc>
                <a:tc>
                  <a:txBody>
                    <a:bodyPr/>
                    <a:lstStyle/>
                    <a:p>
                      <a:pPr algn="ctr"/>
                      <a:endParaRPr lang="en-AU" sz="1600" dirty="0">
                        <a:solidFill>
                          <a:schemeClr val="accent6"/>
                        </a:solidFill>
                      </a:endParaRPr>
                    </a:p>
                  </a:txBody>
                  <a:tcPr>
                    <a:solidFill>
                      <a:schemeClr val="accent6">
                        <a:lumMod val="20000"/>
                        <a:lumOff val="80000"/>
                      </a:schemeClr>
                    </a:solidFill>
                  </a:tcPr>
                </a:tc>
                <a:tc>
                  <a:txBody>
                    <a:bodyPr/>
                    <a:lstStyle/>
                    <a:p>
                      <a:pPr algn="ctr"/>
                      <a:endParaRPr lang="en-AU" sz="1600" dirty="0">
                        <a:solidFill>
                          <a:schemeClr val="accent6"/>
                        </a:solidFill>
                      </a:endParaRPr>
                    </a:p>
                  </a:txBody>
                  <a:tcPr>
                    <a:solidFill>
                      <a:schemeClr val="accent6">
                        <a:lumMod val="20000"/>
                        <a:lumOff val="80000"/>
                      </a:schemeClr>
                    </a:solidFill>
                  </a:tcPr>
                </a:tc>
                <a:extLst>
                  <a:ext uri="{0D108BD9-81ED-4DB2-BD59-A6C34878D82A}">
                    <a16:rowId xmlns:a16="http://schemas.microsoft.com/office/drawing/2014/main" val="10002"/>
                  </a:ext>
                </a:extLst>
              </a:tr>
              <a:tr h="370840">
                <a:tc>
                  <a:txBody>
                    <a:bodyPr/>
                    <a:lstStyle/>
                    <a:p>
                      <a:pPr algn="ctr"/>
                      <a:endParaRPr lang="en-AU" sz="1600" dirty="0">
                        <a:solidFill>
                          <a:schemeClr val="accent6"/>
                        </a:solidFill>
                      </a:endParaRPr>
                    </a:p>
                  </a:txBody>
                  <a:tcPr>
                    <a:solidFill>
                      <a:schemeClr val="accent6">
                        <a:lumMod val="20000"/>
                        <a:lumOff val="80000"/>
                      </a:schemeClr>
                    </a:solidFill>
                  </a:tcPr>
                </a:tc>
                <a:tc>
                  <a:txBody>
                    <a:bodyPr/>
                    <a:lstStyle/>
                    <a:p>
                      <a:pPr algn="ctr"/>
                      <a:endParaRPr lang="en-AU" sz="1600" dirty="0">
                        <a:solidFill>
                          <a:schemeClr val="accent6"/>
                        </a:solidFill>
                      </a:endParaRPr>
                    </a:p>
                  </a:txBody>
                  <a:tcPr>
                    <a:solidFill>
                      <a:schemeClr val="accent6">
                        <a:lumMod val="20000"/>
                        <a:lumOff val="80000"/>
                      </a:schemeClr>
                    </a:solidFill>
                  </a:tcPr>
                </a:tc>
                <a:tc>
                  <a:txBody>
                    <a:bodyPr/>
                    <a:lstStyle/>
                    <a:p>
                      <a:pPr algn="ctr"/>
                      <a:endParaRPr lang="en-AU" sz="1600" dirty="0">
                        <a:solidFill>
                          <a:schemeClr val="accent6"/>
                        </a:solidFill>
                      </a:endParaRPr>
                    </a:p>
                  </a:txBody>
                  <a:tcPr>
                    <a:solidFill>
                      <a:schemeClr val="accent6">
                        <a:lumMod val="20000"/>
                        <a:lumOff val="80000"/>
                      </a:schemeClr>
                    </a:solidFill>
                  </a:tcPr>
                </a:tc>
                <a:extLst>
                  <a:ext uri="{0D108BD9-81ED-4DB2-BD59-A6C34878D82A}">
                    <a16:rowId xmlns:a16="http://schemas.microsoft.com/office/drawing/2014/main" val="10003"/>
                  </a:ext>
                </a:extLst>
              </a:tr>
              <a:tr h="370840">
                <a:tc>
                  <a:txBody>
                    <a:bodyPr/>
                    <a:lstStyle/>
                    <a:p>
                      <a:pPr algn="ctr"/>
                      <a:endParaRPr lang="en-AU" sz="1600" dirty="0">
                        <a:solidFill>
                          <a:schemeClr val="accent6"/>
                        </a:solidFill>
                      </a:endParaRPr>
                    </a:p>
                  </a:txBody>
                  <a:tcPr>
                    <a:solidFill>
                      <a:schemeClr val="accent6">
                        <a:lumMod val="20000"/>
                        <a:lumOff val="80000"/>
                      </a:schemeClr>
                    </a:solidFill>
                  </a:tcPr>
                </a:tc>
                <a:tc>
                  <a:txBody>
                    <a:bodyPr/>
                    <a:lstStyle/>
                    <a:p>
                      <a:pPr algn="ctr"/>
                      <a:endParaRPr lang="en-AU" sz="1600" dirty="0">
                        <a:solidFill>
                          <a:schemeClr val="accent6"/>
                        </a:solidFill>
                      </a:endParaRPr>
                    </a:p>
                  </a:txBody>
                  <a:tcPr>
                    <a:solidFill>
                      <a:schemeClr val="accent6">
                        <a:lumMod val="20000"/>
                        <a:lumOff val="80000"/>
                      </a:schemeClr>
                    </a:solidFill>
                  </a:tcPr>
                </a:tc>
                <a:tc>
                  <a:txBody>
                    <a:bodyPr/>
                    <a:lstStyle/>
                    <a:p>
                      <a:pPr algn="ctr"/>
                      <a:endParaRPr lang="en-AU" sz="1600" dirty="0">
                        <a:solidFill>
                          <a:schemeClr val="accent6"/>
                        </a:solidFill>
                      </a:endParaRPr>
                    </a:p>
                  </a:txBody>
                  <a:tcPr>
                    <a:solidFill>
                      <a:schemeClr val="accent6">
                        <a:lumMod val="20000"/>
                        <a:lumOff val="80000"/>
                      </a:schemeClr>
                    </a:solidFill>
                  </a:tcPr>
                </a:tc>
                <a:extLst>
                  <a:ext uri="{0D108BD9-81ED-4DB2-BD59-A6C34878D82A}">
                    <a16:rowId xmlns:a16="http://schemas.microsoft.com/office/drawing/2014/main" val="10004"/>
                  </a:ext>
                </a:extLst>
              </a:tr>
              <a:tr h="370840">
                <a:tc>
                  <a:txBody>
                    <a:bodyPr/>
                    <a:lstStyle/>
                    <a:p>
                      <a:pPr algn="ctr"/>
                      <a:endParaRPr lang="en-AU" sz="1600" dirty="0">
                        <a:solidFill>
                          <a:schemeClr val="accent6"/>
                        </a:solidFill>
                      </a:endParaRPr>
                    </a:p>
                  </a:txBody>
                  <a:tcPr>
                    <a:solidFill>
                      <a:schemeClr val="accent6">
                        <a:lumMod val="20000"/>
                        <a:lumOff val="80000"/>
                      </a:schemeClr>
                    </a:solidFill>
                  </a:tcPr>
                </a:tc>
                <a:tc>
                  <a:txBody>
                    <a:bodyPr/>
                    <a:lstStyle/>
                    <a:p>
                      <a:pPr algn="ctr"/>
                      <a:endParaRPr lang="en-AU" sz="1600" dirty="0">
                        <a:solidFill>
                          <a:schemeClr val="accent6"/>
                        </a:solidFill>
                      </a:endParaRPr>
                    </a:p>
                  </a:txBody>
                  <a:tcPr>
                    <a:solidFill>
                      <a:schemeClr val="accent6">
                        <a:lumMod val="20000"/>
                        <a:lumOff val="80000"/>
                      </a:schemeClr>
                    </a:solidFill>
                  </a:tcPr>
                </a:tc>
                <a:tc>
                  <a:txBody>
                    <a:bodyPr/>
                    <a:lstStyle/>
                    <a:p>
                      <a:pPr algn="ctr"/>
                      <a:endParaRPr lang="en-AU" sz="1600" dirty="0">
                        <a:solidFill>
                          <a:schemeClr val="accent6"/>
                        </a:solidFill>
                      </a:endParaRPr>
                    </a:p>
                  </a:txBody>
                  <a:tcPr>
                    <a:solidFill>
                      <a:schemeClr val="accent6">
                        <a:lumMod val="20000"/>
                        <a:lumOff val="80000"/>
                      </a:schemeClr>
                    </a:solidFill>
                  </a:tcPr>
                </a:tc>
                <a:extLst>
                  <a:ext uri="{0D108BD9-81ED-4DB2-BD59-A6C34878D82A}">
                    <a16:rowId xmlns:a16="http://schemas.microsoft.com/office/drawing/2014/main" val="10005"/>
                  </a:ext>
                </a:extLst>
              </a:tr>
              <a:tr h="370840">
                <a:tc>
                  <a:txBody>
                    <a:bodyPr/>
                    <a:lstStyle/>
                    <a:p>
                      <a:pPr algn="ctr"/>
                      <a:endParaRPr lang="en-AU" sz="1600" dirty="0">
                        <a:solidFill>
                          <a:schemeClr val="accent6"/>
                        </a:solidFill>
                      </a:endParaRPr>
                    </a:p>
                  </a:txBody>
                  <a:tcPr>
                    <a:solidFill>
                      <a:schemeClr val="accent6">
                        <a:lumMod val="20000"/>
                        <a:lumOff val="80000"/>
                      </a:schemeClr>
                    </a:solidFill>
                  </a:tcPr>
                </a:tc>
                <a:tc>
                  <a:txBody>
                    <a:bodyPr/>
                    <a:lstStyle/>
                    <a:p>
                      <a:pPr algn="ctr"/>
                      <a:endParaRPr lang="en-AU" sz="1600" dirty="0">
                        <a:solidFill>
                          <a:schemeClr val="accent6"/>
                        </a:solidFill>
                      </a:endParaRPr>
                    </a:p>
                  </a:txBody>
                  <a:tcPr>
                    <a:solidFill>
                      <a:schemeClr val="accent6">
                        <a:lumMod val="20000"/>
                        <a:lumOff val="80000"/>
                      </a:schemeClr>
                    </a:solidFill>
                  </a:tcPr>
                </a:tc>
                <a:tc>
                  <a:txBody>
                    <a:bodyPr/>
                    <a:lstStyle/>
                    <a:p>
                      <a:pPr algn="ctr"/>
                      <a:endParaRPr lang="en-AU" sz="1600" dirty="0">
                        <a:solidFill>
                          <a:schemeClr val="accent6"/>
                        </a:solidFill>
                      </a:endParaRPr>
                    </a:p>
                  </a:txBody>
                  <a:tcPr>
                    <a:solidFill>
                      <a:schemeClr val="accent6">
                        <a:lumMod val="20000"/>
                        <a:lumOff val="80000"/>
                      </a:schemeClr>
                    </a:solidFill>
                  </a:tcPr>
                </a:tc>
                <a:extLst>
                  <a:ext uri="{0D108BD9-81ED-4DB2-BD59-A6C34878D82A}">
                    <a16:rowId xmlns:a16="http://schemas.microsoft.com/office/drawing/2014/main" val="10006"/>
                  </a:ext>
                </a:extLst>
              </a:tr>
              <a:tr h="370840">
                <a:tc>
                  <a:txBody>
                    <a:bodyPr/>
                    <a:lstStyle/>
                    <a:p>
                      <a:pPr algn="ctr"/>
                      <a:endParaRPr lang="en-AU" sz="1600" dirty="0">
                        <a:solidFill>
                          <a:schemeClr val="accent6"/>
                        </a:solidFill>
                      </a:endParaRPr>
                    </a:p>
                  </a:txBody>
                  <a:tcPr>
                    <a:solidFill>
                      <a:schemeClr val="accent6">
                        <a:lumMod val="20000"/>
                        <a:lumOff val="80000"/>
                      </a:schemeClr>
                    </a:solidFill>
                  </a:tcPr>
                </a:tc>
                <a:tc>
                  <a:txBody>
                    <a:bodyPr/>
                    <a:lstStyle/>
                    <a:p>
                      <a:pPr algn="ctr"/>
                      <a:endParaRPr lang="en-AU" sz="1600" dirty="0">
                        <a:solidFill>
                          <a:schemeClr val="accent6"/>
                        </a:solidFill>
                      </a:endParaRPr>
                    </a:p>
                  </a:txBody>
                  <a:tcPr>
                    <a:solidFill>
                      <a:schemeClr val="accent6">
                        <a:lumMod val="20000"/>
                        <a:lumOff val="80000"/>
                      </a:schemeClr>
                    </a:solidFill>
                  </a:tcPr>
                </a:tc>
                <a:tc>
                  <a:txBody>
                    <a:bodyPr/>
                    <a:lstStyle/>
                    <a:p>
                      <a:pPr algn="ctr"/>
                      <a:endParaRPr lang="en-AU" sz="1600" dirty="0">
                        <a:solidFill>
                          <a:schemeClr val="accent6"/>
                        </a:solidFill>
                      </a:endParaRPr>
                    </a:p>
                  </a:txBody>
                  <a:tcPr>
                    <a:solidFill>
                      <a:schemeClr val="accent6">
                        <a:lumMod val="20000"/>
                        <a:lumOff val="80000"/>
                      </a:schemeClr>
                    </a:solidFill>
                  </a:tcPr>
                </a:tc>
                <a:extLst>
                  <a:ext uri="{0D108BD9-81ED-4DB2-BD59-A6C34878D82A}">
                    <a16:rowId xmlns:a16="http://schemas.microsoft.com/office/drawing/2014/main" val="10007"/>
                  </a:ext>
                </a:extLst>
              </a:tr>
              <a:tr h="370840">
                <a:tc>
                  <a:txBody>
                    <a:bodyPr/>
                    <a:lstStyle/>
                    <a:p>
                      <a:pPr algn="ctr"/>
                      <a:endParaRPr lang="en-AU" sz="1600" dirty="0">
                        <a:solidFill>
                          <a:schemeClr val="accent6"/>
                        </a:solidFill>
                      </a:endParaRPr>
                    </a:p>
                  </a:txBody>
                  <a:tcPr>
                    <a:solidFill>
                      <a:schemeClr val="accent6">
                        <a:lumMod val="20000"/>
                        <a:lumOff val="80000"/>
                      </a:schemeClr>
                    </a:solidFill>
                  </a:tcPr>
                </a:tc>
                <a:tc>
                  <a:txBody>
                    <a:bodyPr/>
                    <a:lstStyle/>
                    <a:p>
                      <a:pPr algn="ctr"/>
                      <a:endParaRPr lang="en-AU" sz="1600" dirty="0">
                        <a:solidFill>
                          <a:schemeClr val="accent6"/>
                        </a:solidFill>
                      </a:endParaRPr>
                    </a:p>
                  </a:txBody>
                  <a:tcPr>
                    <a:solidFill>
                      <a:schemeClr val="accent6">
                        <a:lumMod val="20000"/>
                        <a:lumOff val="80000"/>
                      </a:schemeClr>
                    </a:solidFill>
                  </a:tcPr>
                </a:tc>
                <a:tc>
                  <a:txBody>
                    <a:bodyPr/>
                    <a:lstStyle/>
                    <a:p>
                      <a:pPr algn="ctr"/>
                      <a:endParaRPr lang="en-AU" sz="1600" dirty="0">
                        <a:solidFill>
                          <a:schemeClr val="accent6"/>
                        </a:solidFill>
                      </a:endParaRPr>
                    </a:p>
                  </a:txBody>
                  <a:tcPr>
                    <a:solidFill>
                      <a:schemeClr val="accent6">
                        <a:lumMod val="20000"/>
                        <a:lumOff val="80000"/>
                      </a:schemeClr>
                    </a:solidFill>
                  </a:tcPr>
                </a:tc>
                <a:extLst>
                  <a:ext uri="{0D108BD9-81ED-4DB2-BD59-A6C34878D82A}">
                    <a16:rowId xmlns:a16="http://schemas.microsoft.com/office/drawing/2014/main" val="10008"/>
                  </a:ext>
                </a:extLst>
              </a:tr>
              <a:tr h="370840">
                <a:tc>
                  <a:txBody>
                    <a:bodyPr/>
                    <a:lstStyle/>
                    <a:p>
                      <a:pPr algn="ctr"/>
                      <a:endParaRPr lang="en-AU" sz="1600" dirty="0">
                        <a:solidFill>
                          <a:schemeClr val="accent6"/>
                        </a:solidFill>
                      </a:endParaRPr>
                    </a:p>
                  </a:txBody>
                  <a:tcPr>
                    <a:solidFill>
                      <a:schemeClr val="accent6">
                        <a:lumMod val="20000"/>
                        <a:lumOff val="80000"/>
                      </a:schemeClr>
                    </a:solidFill>
                  </a:tcPr>
                </a:tc>
                <a:tc>
                  <a:txBody>
                    <a:bodyPr/>
                    <a:lstStyle/>
                    <a:p>
                      <a:pPr algn="ctr"/>
                      <a:endParaRPr lang="en-AU" sz="1600" dirty="0">
                        <a:solidFill>
                          <a:schemeClr val="accent6"/>
                        </a:solidFill>
                      </a:endParaRPr>
                    </a:p>
                  </a:txBody>
                  <a:tcPr>
                    <a:solidFill>
                      <a:schemeClr val="accent6">
                        <a:lumMod val="20000"/>
                        <a:lumOff val="80000"/>
                      </a:schemeClr>
                    </a:solidFill>
                  </a:tcPr>
                </a:tc>
                <a:tc>
                  <a:txBody>
                    <a:bodyPr/>
                    <a:lstStyle/>
                    <a:p>
                      <a:pPr algn="ctr"/>
                      <a:endParaRPr lang="en-AU" sz="1600" dirty="0">
                        <a:solidFill>
                          <a:schemeClr val="accent6"/>
                        </a:solidFill>
                      </a:endParaRPr>
                    </a:p>
                  </a:txBody>
                  <a:tcPr>
                    <a:solidFill>
                      <a:schemeClr val="accent6">
                        <a:lumMod val="20000"/>
                        <a:lumOff val="80000"/>
                      </a:schemeClr>
                    </a:solidFill>
                  </a:tcPr>
                </a:tc>
                <a:extLst>
                  <a:ext uri="{0D108BD9-81ED-4DB2-BD59-A6C34878D82A}">
                    <a16:rowId xmlns:a16="http://schemas.microsoft.com/office/drawing/2014/main" val="10009"/>
                  </a:ext>
                </a:extLst>
              </a:tr>
              <a:tr h="370840">
                <a:tc>
                  <a:txBody>
                    <a:bodyPr/>
                    <a:lstStyle/>
                    <a:p>
                      <a:pPr algn="ctr"/>
                      <a:endParaRPr lang="en-AU" sz="1600" b="1" dirty="0">
                        <a:solidFill>
                          <a:schemeClr val="accent6"/>
                        </a:solidFill>
                      </a:endParaRPr>
                    </a:p>
                  </a:txBody>
                  <a:tcPr>
                    <a:solidFill>
                      <a:srgbClr val="00B0F0"/>
                    </a:solidFill>
                  </a:tcPr>
                </a:tc>
                <a:tc>
                  <a:txBody>
                    <a:bodyPr/>
                    <a:lstStyle/>
                    <a:p>
                      <a:pPr algn="ctr"/>
                      <a:endParaRPr lang="en-AU" sz="1600" b="1" dirty="0">
                        <a:solidFill>
                          <a:schemeClr val="accent6"/>
                        </a:solidFill>
                      </a:endParaRPr>
                    </a:p>
                  </a:txBody>
                  <a:tcPr>
                    <a:solidFill>
                      <a:srgbClr val="00B0F0"/>
                    </a:solidFill>
                  </a:tcPr>
                </a:tc>
                <a:tc>
                  <a:txBody>
                    <a:bodyPr/>
                    <a:lstStyle/>
                    <a:p>
                      <a:pPr algn="ctr"/>
                      <a:endParaRPr lang="en-AU" sz="1600" b="1" dirty="0">
                        <a:solidFill>
                          <a:schemeClr val="accent6"/>
                        </a:solidFill>
                      </a:endParaRPr>
                    </a:p>
                  </a:txBody>
                  <a:tcPr>
                    <a:solidFill>
                      <a:srgbClr val="00B0F0"/>
                    </a:solidFill>
                  </a:tcPr>
                </a:tc>
                <a:extLst>
                  <a:ext uri="{0D108BD9-81ED-4DB2-BD59-A6C34878D82A}">
                    <a16:rowId xmlns:a16="http://schemas.microsoft.com/office/drawing/2014/main" val="10010"/>
                  </a:ext>
                </a:extLst>
              </a:tr>
            </a:tbl>
          </a:graphicData>
        </a:graphic>
      </p:graphicFrame>
      <p:graphicFrame>
        <p:nvGraphicFramePr>
          <p:cNvPr id="14" name="Table 6">
            <a:extLst>
              <a:ext uri="{FF2B5EF4-FFF2-40B4-BE49-F238E27FC236}">
                <a16:creationId xmlns:a16="http://schemas.microsoft.com/office/drawing/2014/main" id="{932E5EE5-8D9E-3B46-BF21-7B1201683BEE}"/>
              </a:ext>
            </a:extLst>
          </p:cNvPr>
          <p:cNvGraphicFramePr>
            <a:graphicFrameLocks noGrp="1"/>
          </p:cNvGraphicFramePr>
          <p:nvPr>
            <p:extLst>
              <p:ext uri="{D42A27DB-BD31-4B8C-83A1-F6EECF244321}">
                <p14:modId xmlns:p14="http://schemas.microsoft.com/office/powerpoint/2010/main" val="2834208059"/>
              </p:ext>
            </p:extLst>
          </p:nvPr>
        </p:nvGraphicFramePr>
        <p:xfrm>
          <a:off x="2249743" y="5050773"/>
          <a:ext cx="3186353" cy="384069"/>
        </p:xfrm>
        <a:graphic>
          <a:graphicData uri="http://schemas.openxmlformats.org/drawingml/2006/table">
            <a:tbl>
              <a:tblPr firstRow="1" bandRow="1">
                <a:tableStyleId>{5C22544A-7EE6-4342-B048-85BDC9FD1C3A}</a:tableStyleId>
              </a:tblPr>
              <a:tblGrid>
                <a:gridCol w="3186353">
                  <a:extLst>
                    <a:ext uri="{9D8B030D-6E8A-4147-A177-3AD203B41FA5}">
                      <a16:colId xmlns:a16="http://schemas.microsoft.com/office/drawing/2014/main" val="20004"/>
                    </a:ext>
                  </a:extLst>
                </a:gridCol>
              </a:tblGrid>
              <a:tr h="3840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altLang="zh-CN" sz="1600" b="1" dirty="0">
                          <a:solidFill>
                            <a:srgbClr val="FFFF00"/>
                          </a:solidFill>
                        </a:rPr>
                        <a:t>5 - Total Weighted Scores</a:t>
                      </a:r>
                      <a:endParaRPr lang="zh-CN" altLang="en-US" sz="1600" b="1" dirty="0">
                        <a:solidFill>
                          <a:srgbClr val="FFFF00"/>
                        </a:solidFill>
                      </a:endParaRPr>
                    </a:p>
                  </a:txBody>
                  <a:tcPr anchor="ctr">
                    <a:solidFill>
                      <a:srgbClr val="00B0F0"/>
                    </a:solidFill>
                  </a:tcPr>
                </a:tc>
                <a:extLst>
                  <a:ext uri="{0D108BD9-81ED-4DB2-BD59-A6C34878D82A}">
                    <a16:rowId xmlns:a16="http://schemas.microsoft.com/office/drawing/2014/main" val="10009"/>
                  </a:ext>
                </a:extLst>
              </a:tr>
            </a:tbl>
          </a:graphicData>
        </a:graphic>
      </p:graphicFrame>
      <p:graphicFrame>
        <p:nvGraphicFramePr>
          <p:cNvPr id="15" name="Table 6">
            <a:extLst>
              <a:ext uri="{FF2B5EF4-FFF2-40B4-BE49-F238E27FC236}">
                <a16:creationId xmlns:a16="http://schemas.microsoft.com/office/drawing/2014/main" id="{220BB828-8A30-5749-9D03-CDCBDB322D84}"/>
              </a:ext>
            </a:extLst>
          </p:cNvPr>
          <p:cNvGraphicFramePr>
            <a:graphicFrameLocks noGrp="1"/>
          </p:cNvGraphicFramePr>
          <p:nvPr>
            <p:extLst>
              <p:ext uri="{D42A27DB-BD31-4B8C-83A1-F6EECF244321}">
                <p14:modId xmlns:p14="http://schemas.microsoft.com/office/powerpoint/2010/main" val="2055221256"/>
              </p:ext>
            </p:extLst>
          </p:nvPr>
        </p:nvGraphicFramePr>
        <p:xfrm>
          <a:off x="2249742" y="5730774"/>
          <a:ext cx="3186353" cy="384069"/>
        </p:xfrm>
        <a:graphic>
          <a:graphicData uri="http://schemas.openxmlformats.org/drawingml/2006/table">
            <a:tbl>
              <a:tblPr firstRow="1" bandRow="1">
                <a:tableStyleId>{5C22544A-7EE6-4342-B048-85BDC9FD1C3A}</a:tableStyleId>
              </a:tblPr>
              <a:tblGrid>
                <a:gridCol w="3186353">
                  <a:extLst>
                    <a:ext uri="{9D8B030D-6E8A-4147-A177-3AD203B41FA5}">
                      <a16:colId xmlns:a16="http://schemas.microsoft.com/office/drawing/2014/main" val="20004"/>
                    </a:ext>
                  </a:extLst>
                </a:gridCol>
              </a:tblGrid>
              <a:tr h="38406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altLang="zh-CN" sz="1600" b="1" dirty="0">
                          <a:solidFill>
                            <a:srgbClr val="7030A0"/>
                          </a:solidFill>
                        </a:rPr>
                        <a:t>6 - Make your decision</a:t>
                      </a:r>
                      <a:endParaRPr lang="zh-CN" altLang="en-US" sz="1600" b="1" dirty="0">
                        <a:solidFill>
                          <a:srgbClr val="7030A0"/>
                        </a:solidFill>
                      </a:endParaRPr>
                    </a:p>
                  </a:txBody>
                  <a:tcPr anchor="ctr">
                    <a:solidFill>
                      <a:srgbClr val="00B050"/>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779133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07070" y="572077"/>
            <a:ext cx="1916658" cy="511810"/>
          </a:xfrm>
        </p:spPr>
        <p:txBody>
          <a:bodyPr/>
          <a:lstStyle/>
          <a:p>
            <a:r>
              <a:rPr lang="en-AU" sz="2400" b="1" u="sng" dirty="0"/>
              <a:t>Example:</a:t>
            </a:r>
          </a:p>
          <a:p>
            <a:pPr marL="0" indent="0">
              <a:buNone/>
            </a:pPr>
            <a:endParaRPr lang="en-AU" sz="2400" dirty="0"/>
          </a:p>
        </p:txBody>
      </p:sp>
      <p:sp>
        <p:nvSpPr>
          <p:cNvPr id="4" name="Footer Placeholder 3"/>
          <p:cNvSpPr>
            <a:spLocks noGrp="1"/>
          </p:cNvSpPr>
          <p:nvPr>
            <p:ph type="ftr" sz="quarter" idx="11"/>
          </p:nvPr>
        </p:nvSpPr>
        <p:spPr>
          <a:xfrm>
            <a:off x="2611438" y="6575425"/>
            <a:ext cx="3832225" cy="215900"/>
          </a:xfrm>
        </p:spPr>
        <p:txBody>
          <a:bodyPr/>
          <a:lstStyle/>
          <a:p>
            <a:pPr>
              <a:defRPr/>
            </a:pPr>
            <a:r>
              <a:rPr lang="en-AU">
                <a:solidFill>
                  <a:srgbClr val="FFFFFF"/>
                </a:solidFill>
              </a:rPr>
              <a:t>School of Engineering</a:t>
            </a:r>
            <a:endParaRPr lang="en-AU" dirty="0">
              <a:solidFill>
                <a:srgbClr val="FFFFFF"/>
              </a:solidFill>
            </a:endParaRPr>
          </a:p>
        </p:txBody>
      </p:sp>
      <p:sp>
        <p:nvSpPr>
          <p:cNvPr id="5" name="Slide Number Placeholder 4"/>
          <p:cNvSpPr>
            <a:spLocks noGrp="1"/>
          </p:cNvSpPr>
          <p:nvPr>
            <p:ph type="sldNum" sz="quarter" idx="12"/>
          </p:nvPr>
        </p:nvSpPr>
        <p:spPr>
          <a:xfrm>
            <a:off x="6523038" y="6578600"/>
            <a:ext cx="2133600" cy="215900"/>
          </a:xfrm>
        </p:spPr>
        <p:txBody>
          <a:bodyPr/>
          <a:lstStyle/>
          <a:p>
            <a:pPr>
              <a:defRPr/>
            </a:pPr>
            <a:fld id="{AF54FAAF-73EA-427D-84DA-21187992A5E1}" type="slidenum">
              <a:rPr lang="en-AU" smtClean="0">
                <a:solidFill>
                  <a:srgbClr val="FFFFFF"/>
                </a:solidFill>
              </a:rPr>
              <a:pPr>
                <a:defRPr/>
              </a:pPr>
              <a:t>17</a:t>
            </a:fld>
            <a:endParaRPr lang="en-AU">
              <a:solidFill>
                <a:srgbClr val="FFFFFF"/>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281339368"/>
              </p:ext>
            </p:extLst>
          </p:nvPr>
        </p:nvGraphicFramePr>
        <p:xfrm>
          <a:off x="125506" y="1340768"/>
          <a:ext cx="5310590" cy="3708400"/>
        </p:xfrm>
        <a:graphic>
          <a:graphicData uri="http://schemas.openxmlformats.org/drawingml/2006/table">
            <a:tbl>
              <a:tblPr firstRow="1" bandRow="1">
                <a:tableStyleId>{5C22544A-7EE6-4342-B048-85BDC9FD1C3A}</a:tableStyleId>
              </a:tblPr>
              <a:tblGrid>
                <a:gridCol w="1062118">
                  <a:extLst>
                    <a:ext uri="{9D8B030D-6E8A-4147-A177-3AD203B41FA5}">
                      <a16:colId xmlns:a16="http://schemas.microsoft.com/office/drawing/2014/main" val="20000"/>
                    </a:ext>
                  </a:extLst>
                </a:gridCol>
                <a:gridCol w="1062118">
                  <a:extLst>
                    <a:ext uri="{9D8B030D-6E8A-4147-A177-3AD203B41FA5}">
                      <a16:colId xmlns:a16="http://schemas.microsoft.com/office/drawing/2014/main" val="20001"/>
                    </a:ext>
                  </a:extLst>
                </a:gridCol>
                <a:gridCol w="1062118">
                  <a:extLst>
                    <a:ext uri="{9D8B030D-6E8A-4147-A177-3AD203B41FA5}">
                      <a16:colId xmlns:a16="http://schemas.microsoft.com/office/drawing/2014/main" val="20002"/>
                    </a:ext>
                  </a:extLst>
                </a:gridCol>
                <a:gridCol w="1062118">
                  <a:extLst>
                    <a:ext uri="{9D8B030D-6E8A-4147-A177-3AD203B41FA5}">
                      <a16:colId xmlns:a16="http://schemas.microsoft.com/office/drawing/2014/main" val="20003"/>
                    </a:ext>
                  </a:extLst>
                </a:gridCol>
                <a:gridCol w="1062118">
                  <a:extLst>
                    <a:ext uri="{9D8B030D-6E8A-4147-A177-3AD203B41FA5}">
                      <a16:colId xmlns:a16="http://schemas.microsoft.com/office/drawing/2014/main" val="20004"/>
                    </a:ext>
                  </a:extLst>
                </a:gridCol>
              </a:tblGrid>
              <a:tr h="370840">
                <a:tc rowSpan="2">
                  <a:txBody>
                    <a:bodyPr/>
                    <a:lstStyle/>
                    <a:p>
                      <a:pPr algn="ctr"/>
                      <a:r>
                        <a:rPr lang="en-AU" sz="1600" dirty="0"/>
                        <a:t>Criteria</a:t>
                      </a:r>
                    </a:p>
                  </a:txBody>
                  <a:tcPr anchor="ctr"/>
                </a:tc>
                <a:tc rowSpan="2">
                  <a:txBody>
                    <a:bodyPr/>
                    <a:lstStyle/>
                    <a:p>
                      <a:pPr algn="ctr"/>
                      <a:r>
                        <a:rPr lang="en-AU" sz="1600" dirty="0"/>
                        <a:t>weights</a:t>
                      </a:r>
                    </a:p>
                  </a:txBody>
                  <a:tcPr anchor="ctr"/>
                </a:tc>
                <a:tc gridSpan="3">
                  <a:txBody>
                    <a:bodyPr/>
                    <a:lstStyle/>
                    <a:p>
                      <a:pPr algn="ctr"/>
                      <a:r>
                        <a:rPr lang="en-AU" sz="1600" dirty="0"/>
                        <a:t>Scores</a:t>
                      </a:r>
                    </a:p>
                  </a:txBody>
                  <a:tcPr anchor="ctr"/>
                </a:tc>
                <a:tc hMerge="1">
                  <a:txBody>
                    <a:bodyPr/>
                    <a:lstStyle/>
                    <a:p>
                      <a:endParaRPr lang="en-AU" sz="1600" dirty="0"/>
                    </a:p>
                  </a:txBody>
                  <a:tcPr/>
                </a:tc>
                <a:tc hMerge="1">
                  <a:txBody>
                    <a:bodyPr/>
                    <a:lstStyle/>
                    <a:p>
                      <a:endParaRPr lang="en-AU" sz="1600" dirty="0"/>
                    </a:p>
                  </a:txBody>
                  <a:tcPr/>
                </a:tc>
                <a:extLst>
                  <a:ext uri="{0D108BD9-81ED-4DB2-BD59-A6C34878D82A}">
                    <a16:rowId xmlns:a16="http://schemas.microsoft.com/office/drawing/2014/main" val="10000"/>
                  </a:ext>
                </a:extLst>
              </a:tr>
              <a:tr h="370840">
                <a:tc vMerge="1">
                  <a:txBody>
                    <a:bodyPr/>
                    <a:lstStyle/>
                    <a:p>
                      <a:endParaRPr lang="en-AU" sz="1600" dirty="0"/>
                    </a:p>
                  </a:txBody>
                  <a:tcPr/>
                </a:tc>
                <a:tc vMerge="1">
                  <a:txBody>
                    <a:bodyPr/>
                    <a:lstStyle/>
                    <a:p>
                      <a:endParaRPr lang="en-AU" sz="16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rgbClr val="000000"/>
                          </a:solidFill>
                          <a:effectLst/>
                          <a:uLnTx/>
                          <a:uFillTx/>
                          <a:latin typeface="+mn-lt"/>
                          <a:ea typeface="+mn-ea"/>
                          <a:cs typeface="+mn-cs"/>
                        </a:rPr>
                        <a:t>Option 1</a:t>
                      </a:r>
                      <a:endParaRPr lang="en-AU" sz="1600" b="1" dirty="0"/>
                    </a:p>
                  </a:txBody>
                  <a:tcPr anchor="ctr"/>
                </a:tc>
                <a:tc>
                  <a:txBody>
                    <a:bodyPr/>
                    <a:lstStyle/>
                    <a:p>
                      <a:pPr algn="ctr"/>
                      <a:r>
                        <a:rPr lang="en-AU" sz="1600" b="1" dirty="0"/>
                        <a:t>Option 2</a:t>
                      </a:r>
                    </a:p>
                  </a:txBody>
                  <a:tcPr anchor="ctr"/>
                </a:tc>
                <a:tc>
                  <a:txBody>
                    <a:bodyPr/>
                    <a:lstStyle/>
                    <a:p>
                      <a:pPr algn="ctr"/>
                      <a:r>
                        <a:rPr lang="en-AU" sz="1600" b="1" dirty="0"/>
                        <a:t>Option 3</a:t>
                      </a:r>
                    </a:p>
                  </a:txBody>
                  <a:tcPr anchor="ctr"/>
                </a:tc>
                <a:extLst>
                  <a:ext uri="{0D108BD9-81ED-4DB2-BD59-A6C34878D82A}">
                    <a16:rowId xmlns:a16="http://schemas.microsoft.com/office/drawing/2014/main" val="10001"/>
                  </a:ext>
                </a:extLst>
              </a:tr>
              <a:tr h="370840">
                <a:tc>
                  <a:txBody>
                    <a:bodyPr/>
                    <a:lstStyle/>
                    <a:p>
                      <a:pPr algn="ctr"/>
                      <a:r>
                        <a:rPr lang="en-AU" sz="1600" dirty="0"/>
                        <a:t>C1</a:t>
                      </a:r>
                    </a:p>
                  </a:txBody>
                  <a:tcPr anchor="ctr">
                    <a:solidFill>
                      <a:schemeClr val="accent6">
                        <a:lumMod val="20000"/>
                        <a:lumOff val="80000"/>
                      </a:schemeClr>
                    </a:solidFill>
                  </a:tcPr>
                </a:tc>
                <a:tc>
                  <a:txBody>
                    <a:bodyPr/>
                    <a:lstStyle/>
                    <a:p>
                      <a:pPr algn="ctr"/>
                      <a:r>
                        <a:rPr lang="en-AU" sz="1600" dirty="0"/>
                        <a:t>2</a:t>
                      </a:r>
                    </a:p>
                  </a:txBody>
                  <a:tcPr anchor="ctr">
                    <a:solidFill>
                      <a:schemeClr val="accent6">
                        <a:lumMod val="20000"/>
                        <a:lumOff val="80000"/>
                      </a:schemeClr>
                    </a:solidFill>
                  </a:tcPr>
                </a:tc>
                <a:tc>
                  <a:txBody>
                    <a:bodyPr/>
                    <a:lstStyle/>
                    <a:p>
                      <a:pPr algn="ctr"/>
                      <a:r>
                        <a:rPr lang="en-AU" sz="1600" dirty="0"/>
                        <a:t>-1</a:t>
                      </a:r>
                    </a:p>
                  </a:txBody>
                  <a:tcPr anchor="ctr">
                    <a:solidFill>
                      <a:schemeClr val="accent6">
                        <a:lumMod val="20000"/>
                        <a:lumOff val="80000"/>
                      </a:schemeClr>
                    </a:solidFill>
                  </a:tcPr>
                </a:tc>
                <a:tc>
                  <a:txBody>
                    <a:bodyPr/>
                    <a:lstStyle/>
                    <a:p>
                      <a:pPr algn="ctr"/>
                      <a:r>
                        <a:rPr lang="en-AU" sz="1600" dirty="0"/>
                        <a:t>1</a:t>
                      </a:r>
                    </a:p>
                  </a:txBody>
                  <a:tcPr anchor="ctr">
                    <a:solidFill>
                      <a:schemeClr val="accent6">
                        <a:lumMod val="20000"/>
                        <a:lumOff val="80000"/>
                      </a:schemeClr>
                    </a:solidFill>
                  </a:tcPr>
                </a:tc>
                <a:tc>
                  <a:txBody>
                    <a:bodyPr/>
                    <a:lstStyle/>
                    <a:p>
                      <a:pPr algn="ctr"/>
                      <a:r>
                        <a:rPr lang="en-AU" sz="1600" dirty="0"/>
                        <a:t>2</a:t>
                      </a:r>
                    </a:p>
                  </a:txBody>
                  <a:tcPr anchor="ctr">
                    <a:solidFill>
                      <a:schemeClr val="accent6">
                        <a:lumMod val="20000"/>
                        <a:lumOff val="80000"/>
                      </a:schemeClr>
                    </a:solidFill>
                  </a:tcPr>
                </a:tc>
                <a:extLst>
                  <a:ext uri="{0D108BD9-81ED-4DB2-BD59-A6C34878D82A}">
                    <a16:rowId xmlns:a16="http://schemas.microsoft.com/office/drawing/2014/main" val="10002"/>
                  </a:ext>
                </a:extLst>
              </a:tr>
              <a:tr h="370840">
                <a:tc>
                  <a:txBody>
                    <a:bodyPr/>
                    <a:lstStyle/>
                    <a:p>
                      <a:pPr algn="ctr"/>
                      <a:r>
                        <a:rPr lang="en-AU" sz="1600" dirty="0"/>
                        <a:t>C2</a:t>
                      </a:r>
                    </a:p>
                  </a:txBody>
                  <a:tcPr anchor="ctr">
                    <a:solidFill>
                      <a:schemeClr val="accent6">
                        <a:lumMod val="20000"/>
                        <a:lumOff val="80000"/>
                      </a:schemeClr>
                    </a:solidFill>
                  </a:tcPr>
                </a:tc>
                <a:tc>
                  <a:txBody>
                    <a:bodyPr/>
                    <a:lstStyle/>
                    <a:p>
                      <a:pPr algn="ctr"/>
                      <a:r>
                        <a:rPr lang="en-AU" sz="1600" dirty="0"/>
                        <a:t>2</a:t>
                      </a:r>
                    </a:p>
                  </a:txBody>
                  <a:tcPr anchor="ctr">
                    <a:solidFill>
                      <a:schemeClr val="accent6">
                        <a:lumMod val="20000"/>
                        <a:lumOff val="80000"/>
                      </a:schemeClr>
                    </a:solidFill>
                  </a:tcPr>
                </a:tc>
                <a:tc>
                  <a:txBody>
                    <a:bodyPr/>
                    <a:lstStyle/>
                    <a:p>
                      <a:pPr algn="ctr"/>
                      <a:r>
                        <a:rPr lang="en-AU" sz="1600" dirty="0"/>
                        <a:t>1</a:t>
                      </a:r>
                    </a:p>
                  </a:txBody>
                  <a:tcPr anchor="ctr">
                    <a:solidFill>
                      <a:schemeClr val="accent6">
                        <a:lumMod val="20000"/>
                        <a:lumOff val="80000"/>
                      </a:schemeClr>
                    </a:solidFill>
                  </a:tcPr>
                </a:tc>
                <a:tc>
                  <a:txBody>
                    <a:bodyPr/>
                    <a:lstStyle/>
                    <a:p>
                      <a:pPr algn="ctr"/>
                      <a:r>
                        <a:rPr lang="en-AU" sz="1600" dirty="0"/>
                        <a:t>1</a:t>
                      </a:r>
                    </a:p>
                  </a:txBody>
                  <a:tcPr anchor="ctr">
                    <a:solidFill>
                      <a:schemeClr val="accent6">
                        <a:lumMod val="20000"/>
                        <a:lumOff val="80000"/>
                      </a:schemeClr>
                    </a:solidFill>
                  </a:tcPr>
                </a:tc>
                <a:tc>
                  <a:txBody>
                    <a:bodyPr/>
                    <a:lstStyle/>
                    <a:p>
                      <a:pPr algn="ctr"/>
                      <a:r>
                        <a:rPr lang="en-AU" sz="1600" dirty="0"/>
                        <a:t>2</a:t>
                      </a:r>
                    </a:p>
                  </a:txBody>
                  <a:tcPr anchor="ctr">
                    <a:solidFill>
                      <a:schemeClr val="accent6">
                        <a:lumMod val="20000"/>
                        <a:lumOff val="80000"/>
                      </a:schemeClr>
                    </a:solidFill>
                  </a:tcPr>
                </a:tc>
                <a:extLst>
                  <a:ext uri="{0D108BD9-81ED-4DB2-BD59-A6C34878D82A}">
                    <a16:rowId xmlns:a16="http://schemas.microsoft.com/office/drawing/2014/main" val="10003"/>
                  </a:ext>
                </a:extLst>
              </a:tr>
              <a:tr h="370840">
                <a:tc>
                  <a:txBody>
                    <a:bodyPr/>
                    <a:lstStyle/>
                    <a:p>
                      <a:pPr algn="ctr"/>
                      <a:r>
                        <a:rPr lang="en-AU" sz="1600" dirty="0"/>
                        <a:t>C3</a:t>
                      </a:r>
                    </a:p>
                  </a:txBody>
                  <a:tcPr anchor="ctr">
                    <a:solidFill>
                      <a:schemeClr val="accent6">
                        <a:lumMod val="20000"/>
                        <a:lumOff val="80000"/>
                      </a:schemeClr>
                    </a:solidFill>
                  </a:tcPr>
                </a:tc>
                <a:tc>
                  <a:txBody>
                    <a:bodyPr/>
                    <a:lstStyle/>
                    <a:p>
                      <a:pPr algn="ctr"/>
                      <a:r>
                        <a:rPr lang="en-AU" sz="1600" dirty="0"/>
                        <a:t>4</a:t>
                      </a:r>
                    </a:p>
                  </a:txBody>
                  <a:tcPr anchor="ctr">
                    <a:solidFill>
                      <a:schemeClr val="accent6">
                        <a:lumMod val="20000"/>
                        <a:lumOff val="80000"/>
                      </a:schemeClr>
                    </a:solidFill>
                  </a:tcPr>
                </a:tc>
                <a:tc>
                  <a:txBody>
                    <a:bodyPr/>
                    <a:lstStyle/>
                    <a:p>
                      <a:pPr algn="ctr"/>
                      <a:r>
                        <a:rPr lang="en-AU" sz="1600" dirty="0"/>
                        <a:t>3</a:t>
                      </a:r>
                    </a:p>
                  </a:txBody>
                  <a:tcPr anchor="ctr">
                    <a:solidFill>
                      <a:schemeClr val="accent6">
                        <a:lumMod val="20000"/>
                        <a:lumOff val="80000"/>
                      </a:schemeClr>
                    </a:solidFill>
                  </a:tcPr>
                </a:tc>
                <a:tc>
                  <a:txBody>
                    <a:bodyPr/>
                    <a:lstStyle/>
                    <a:p>
                      <a:pPr algn="ctr"/>
                      <a:r>
                        <a:rPr lang="en-AU" sz="1600" dirty="0"/>
                        <a:t>0</a:t>
                      </a:r>
                    </a:p>
                  </a:txBody>
                  <a:tcPr anchor="ctr">
                    <a:solidFill>
                      <a:schemeClr val="accent6">
                        <a:lumMod val="20000"/>
                        <a:lumOff val="80000"/>
                      </a:schemeClr>
                    </a:solidFill>
                  </a:tcPr>
                </a:tc>
                <a:tc>
                  <a:txBody>
                    <a:bodyPr/>
                    <a:lstStyle/>
                    <a:p>
                      <a:pPr algn="ctr"/>
                      <a:r>
                        <a:rPr lang="en-AU" sz="1600" dirty="0"/>
                        <a:t>4</a:t>
                      </a:r>
                    </a:p>
                  </a:txBody>
                  <a:tcPr anchor="ctr">
                    <a:solidFill>
                      <a:schemeClr val="accent6">
                        <a:lumMod val="20000"/>
                        <a:lumOff val="80000"/>
                      </a:schemeClr>
                    </a:solidFill>
                  </a:tcPr>
                </a:tc>
                <a:extLst>
                  <a:ext uri="{0D108BD9-81ED-4DB2-BD59-A6C34878D82A}">
                    <a16:rowId xmlns:a16="http://schemas.microsoft.com/office/drawing/2014/main" val="10004"/>
                  </a:ext>
                </a:extLst>
              </a:tr>
              <a:tr h="370840">
                <a:tc>
                  <a:txBody>
                    <a:bodyPr/>
                    <a:lstStyle/>
                    <a:p>
                      <a:pPr algn="ctr"/>
                      <a:r>
                        <a:rPr lang="en-AU" sz="1600" dirty="0"/>
                        <a:t>C4</a:t>
                      </a:r>
                    </a:p>
                  </a:txBody>
                  <a:tcPr anchor="ctr">
                    <a:solidFill>
                      <a:schemeClr val="accent6">
                        <a:lumMod val="20000"/>
                        <a:lumOff val="80000"/>
                      </a:schemeClr>
                    </a:solidFill>
                  </a:tcPr>
                </a:tc>
                <a:tc>
                  <a:txBody>
                    <a:bodyPr/>
                    <a:lstStyle/>
                    <a:p>
                      <a:pPr algn="ctr"/>
                      <a:r>
                        <a:rPr lang="en-AU" sz="1600" dirty="0"/>
                        <a:t>1</a:t>
                      </a:r>
                    </a:p>
                  </a:txBody>
                  <a:tcPr anchor="ctr">
                    <a:solidFill>
                      <a:schemeClr val="accent6">
                        <a:lumMod val="20000"/>
                        <a:lumOff val="80000"/>
                      </a:schemeClr>
                    </a:solidFill>
                  </a:tcPr>
                </a:tc>
                <a:tc>
                  <a:txBody>
                    <a:bodyPr/>
                    <a:lstStyle/>
                    <a:p>
                      <a:pPr algn="ctr"/>
                      <a:r>
                        <a:rPr lang="en-AU" sz="1600" dirty="0"/>
                        <a:t>2</a:t>
                      </a:r>
                    </a:p>
                  </a:txBody>
                  <a:tcPr anchor="ctr">
                    <a:solidFill>
                      <a:schemeClr val="accent6">
                        <a:lumMod val="20000"/>
                        <a:lumOff val="80000"/>
                      </a:schemeClr>
                    </a:solidFill>
                  </a:tcPr>
                </a:tc>
                <a:tc>
                  <a:txBody>
                    <a:bodyPr/>
                    <a:lstStyle/>
                    <a:p>
                      <a:pPr algn="ctr"/>
                      <a:r>
                        <a:rPr lang="en-AU" sz="1600" dirty="0"/>
                        <a:t>-2</a:t>
                      </a:r>
                    </a:p>
                  </a:txBody>
                  <a:tcPr anchor="ctr">
                    <a:solidFill>
                      <a:schemeClr val="accent6">
                        <a:lumMod val="20000"/>
                        <a:lumOff val="80000"/>
                      </a:schemeClr>
                    </a:solidFill>
                  </a:tcPr>
                </a:tc>
                <a:tc>
                  <a:txBody>
                    <a:bodyPr/>
                    <a:lstStyle/>
                    <a:p>
                      <a:pPr algn="ctr"/>
                      <a:r>
                        <a:rPr lang="en-AU" sz="1600" dirty="0"/>
                        <a:t>-4</a:t>
                      </a:r>
                    </a:p>
                  </a:txBody>
                  <a:tcPr anchor="ctr">
                    <a:solidFill>
                      <a:schemeClr val="accent6">
                        <a:lumMod val="20000"/>
                        <a:lumOff val="80000"/>
                      </a:schemeClr>
                    </a:solidFill>
                  </a:tcPr>
                </a:tc>
                <a:extLst>
                  <a:ext uri="{0D108BD9-81ED-4DB2-BD59-A6C34878D82A}">
                    <a16:rowId xmlns:a16="http://schemas.microsoft.com/office/drawing/2014/main" val="10005"/>
                  </a:ext>
                </a:extLst>
              </a:tr>
              <a:tr h="370840">
                <a:tc>
                  <a:txBody>
                    <a:bodyPr/>
                    <a:lstStyle/>
                    <a:p>
                      <a:pPr algn="ctr"/>
                      <a:r>
                        <a:rPr lang="en-AU" sz="1600" dirty="0"/>
                        <a:t>C5</a:t>
                      </a:r>
                    </a:p>
                  </a:txBody>
                  <a:tcPr anchor="ctr">
                    <a:solidFill>
                      <a:schemeClr val="accent6">
                        <a:lumMod val="20000"/>
                        <a:lumOff val="80000"/>
                      </a:schemeClr>
                    </a:solidFill>
                  </a:tcPr>
                </a:tc>
                <a:tc>
                  <a:txBody>
                    <a:bodyPr/>
                    <a:lstStyle/>
                    <a:p>
                      <a:pPr algn="ctr"/>
                      <a:r>
                        <a:rPr lang="en-AU" sz="1600" dirty="0"/>
                        <a:t>1</a:t>
                      </a:r>
                    </a:p>
                  </a:txBody>
                  <a:tcPr anchor="ctr">
                    <a:solidFill>
                      <a:schemeClr val="accent6">
                        <a:lumMod val="20000"/>
                        <a:lumOff val="80000"/>
                      </a:schemeClr>
                    </a:solidFill>
                  </a:tcPr>
                </a:tc>
                <a:tc>
                  <a:txBody>
                    <a:bodyPr/>
                    <a:lstStyle/>
                    <a:p>
                      <a:pPr algn="ctr"/>
                      <a:r>
                        <a:rPr lang="en-AU" sz="1600" dirty="0"/>
                        <a:t>-2</a:t>
                      </a:r>
                    </a:p>
                  </a:txBody>
                  <a:tcPr anchor="ctr">
                    <a:solidFill>
                      <a:schemeClr val="accent6">
                        <a:lumMod val="20000"/>
                        <a:lumOff val="80000"/>
                      </a:schemeClr>
                    </a:solidFill>
                  </a:tcPr>
                </a:tc>
                <a:tc>
                  <a:txBody>
                    <a:bodyPr/>
                    <a:lstStyle/>
                    <a:p>
                      <a:pPr algn="ctr"/>
                      <a:r>
                        <a:rPr lang="en-AU" sz="1600" dirty="0"/>
                        <a:t>3</a:t>
                      </a:r>
                    </a:p>
                  </a:txBody>
                  <a:tcPr anchor="ctr">
                    <a:solidFill>
                      <a:schemeClr val="accent6">
                        <a:lumMod val="20000"/>
                        <a:lumOff val="80000"/>
                      </a:schemeClr>
                    </a:solidFill>
                  </a:tcPr>
                </a:tc>
                <a:tc>
                  <a:txBody>
                    <a:bodyPr/>
                    <a:lstStyle/>
                    <a:p>
                      <a:pPr algn="ctr"/>
                      <a:r>
                        <a:rPr lang="en-AU" sz="1600" dirty="0"/>
                        <a:t>-2</a:t>
                      </a:r>
                    </a:p>
                  </a:txBody>
                  <a:tcPr anchor="ctr">
                    <a:solidFill>
                      <a:schemeClr val="accent6">
                        <a:lumMod val="20000"/>
                        <a:lumOff val="80000"/>
                      </a:schemeClr>
                    </a:solidFill>
                  </a:tcPr>
                </a:tc>
                <a:extLst>
                  <a:ext uri="{0D108BD9-81ED-4DB2-BD59-A6C34878D82A}">
                    <a16:rowId xmlns:a16="http://schemas.microsoft.com/office/drawing/2014/main" val="10006"/>
                  </a:ext>
                </a:extLst>
              </a:tr>
              <a:tr h="370840">
                <a:tc>
                  <a:txBody>
                    <a:bodyPr/>
                    <a:lstStyle/>
                    <a:p>
                      <a:pPr algn="ctr"/>
                      <a:r>
                        <a:rPr lang="en-AU" sz="1600" dirty="0"/>
                        <a:t>C6</a:t>
                      </a:r>
                    </a:p>
                  </a:txBody>
                  <a:tcPr anchor="ctr">
                    <a:solidFill>
                      <a:schemeClr val="accent6">
                        <a:lumMod val="20000"/>
                        <a:lumOff val="80000"/>
                      </a:schemeClr>
                    </a:solidFill>
                  </a:tcPr>
                </a:tc>
                <a:tc>
                  <a:txBody>
                    <a:bodyPr/>
                    <a:lstStyle/>
                    <a:p>
                      <a:pPr algn="ctr"/>
                      <a:r>
                        <a:rPr lang="en-AU" sz="1600" dirty="0"/>
                        <a:t>2</a:t>
                      </a:r>
                    </a:p>
                  </a:txBody>
                  <a:tcPr anchor="ctr">
                    <a:solidFill>
                      <a:schemeClr val="accent6">
                        <a:lumMod val="20000"/>
                        <a:lumOff val="80000"/>
                      </a:schemeClr>
                    </a:solidFill>
                  </a:tcPr>
                </a:tc>
                <a:tc>
                  <a:txBody>
                    <a:bodyPr/>
                    <a:lstStyle/>
                    <a:p>
                      <a:pPr algn="ctr"/>
                      <a:r>
                        <a:rPr lang="en-AU" sz="1600" dirty="0"/>
                        <a:t>2</a:t>
                      </a:r>
                    </a:p>
                  </a:txBody>
                  <a:tcPr anchor="ctr">
                    <a:solidFill>
                      <a:schemeClr val="accent6">
                        <a:lumMod val="20000"/>
                        <a:lumOff val="80000"/>
                      </a:schemeClr>
                    </a:solidFill>
                  </a:tcPr>
                </a:tc>
                <a:tc>
                  <a:txBody>
                    <a:bodyPr/>
                    <a:lstStyle/>
                    <a:p>
                      <a:pPr algn="ctr"/>
                      <a:r>
                        <a:rPr lang="en-AU" sz="1600" dirty="0"/>
                        <a:t>4</a:t>
                      </a:r>
                    </a:p>
                  </a:txBody>
                  <a:tcPr anchor="ctr">
                    <a:solidFill>
                      <a:schemeClr val="accent6">
                        <a:lumMod val="20000"/>
                        <a:lumOff val="80000"/>
                      </a:schemeClr>
                    </a:solidFill>
                  </a:tcPr>
                </a:tc>
                <a:tc>
                  <a:txBody>
                    <a:bodyPr/>
                    <a:lstStyle/>
                    <a:p>
                      <a:pPr algn="ctr"/>
                      <a:r>
                        <a:rPr lang="en-AU" sz="1600" dirty="0"/>
                        <a:t>0</a:t>
                      </a:r>
                    </a:p>
                  </a:txBody>
                  <a:tcPr anchor="ctr">
                    <a:solidFill>
                      <a:schemeClr val="accent6">
                        <a:lumMod val="20000"/>
                        <a:lumOff val="80000"/>
                      </a:schemeClr>
                    </a:solidFill>
                  </a:tcPr>
                </a:tc>
                <a:extLst>
                  <a:ext uri="{0D108BD9-81ED-4DB2-BD59-A6C34878D82A}">
                    <a16:rowId xmlns:a16="http://schemas.microsoft.com/office/drawing/2014/main" val="10007"/>
                  </a:ext>
                </a:extLst>
              </a:tr>
              <a:tr h="370840">
                <a:tc>
                  <a:txBody>
                    <a:bodyPr/>
                    <a:lstStyle/>
                    <a:p>
                      <a:pPr algn="ctr"/>
                      <a:r>
                        <a:rPr lang="en-AU" sz="1600" dirty="0"/>
                        <a:t>C7</a:t>
                      </a:r>
                    </a:p>
                  </a:txBody>
                  <a:tcPr anchor="ctr">
                    <a:solidFill>
                      <a:schemeClr val="accent6">
                        <a:lumMod val="20000"/>
                        <a:lumOff val="80000"/>
                      </a:schemeClr>
                    </a:solidFill>
                  </a:tcPr>
                </a:tc>
                <a:tc>
                  <a:txBody>
                    <a:bodyPr/>
                    <a:lstStyle/>
                    <a:p>
                      <a:pPr algn="ctr"/>
                      <a:r>
                        <a:rPr lang="en-AU" sz="1600" dirty="0"/>
                        <a:t>1</a:t>
                      </a:r>
                    </a:p>
                  </a:txBody>
                  <a:tcPr anchor="ctr">
                    <a:solidFill>
                      <a:schemeClr val="accent6">
                        <a:lumMod val="20000"/>
                        <a:lumOff val="80000"/>
                      </a:schemeClr>
                    </a:solidFill>
                  </a:tcPr>
                </a:tc>
                <a:tc>
                  <a:txBody>
                    <a:bodyPr/>
                    <a:lstStyle/>
                    <a:p>
                      <a:pPr algn="ctr"/>
                      <a:r>
                        <a:rPr lang="en-AU" sz="1600" dirty="0"/>
                        <a:t>5</a:t>
                      </a:r>
                    </a:p>
                  </a:txBody>
                  <a:tcPr anchor="ctr">
                    <a:solidFill>
                      <a:schemeClr val="accent6">
                        <a:lumMod val="20000"/>
                        <a:lumOff val="80000"/>
                      </a:schemeClr>
                    </a:solidFill>
                  </a:tcPr>
                </a:tc>
                <a:tc>
                  <a:txBody>
                    <a:bodyPr/>
                    <a:lstStyle/>
                    <a:p>
                      <a:pPr algn="ctr"/>
                      <a:r>
                        <a:rPr lang="en-AU" sz="1600" dirty="0"/>
                        <a:t>3</a:t>
                      </a:r>
                    </a:p>
                  </a:txBody>
                  <a:tcPr anchor="ctr">
                    <a:solidFill>
                      <a:schemeClr val="accent6">
                        <a:lumMod val="20000"/>
                        <a:lumOff val="80000"/>
                      </a:schemeClr>
                    </a:solidFill>
                  </a:tcPr>
                </a:tc>
                <a:tc>
                  <a:txBody>
                    <a:bodyPr/>
                    <a:lstStyle/>
                    <a:p>
                      <a:pPr algn="ctr"/>
                      <a:r>
                        <a:rPr lang="en-AU" sz="1600" dirty="0"/>
                        <a:t>-2</a:t>
                      </a:r>
                    </a:p>
                  </a:txBody>
                  <a:tcPr anchor="ctr">
                    <a:solidFill>
                      <a:schemeClr val="accent6">
                        <a:lumMod val="20000"/>
                        <a:lumOff val="80000"/>
                      </a:schemeClr>
                    </a:solidFill>
                  </a:tcPr>
                </a:tc>
                <a:extLst>
                  <a:ext uri="{0D108BD9-81ED-4DB2-BD59-A6C34878D82A}">
                    <a16:rowId xmlns:a16="http://schemas.microsoft.com/office/drawing/2014/main" val="10008"/>
                  </a:ext>
                </a:extLst>
              </a:tr>
              <a:tr h="370840">
                <a:tc>
                  <a:txBody>
                    <a:bodyPr/>
                    <a:lstStyle/>
                    <a:p>
                      <a:pPr algn="ctr"/>
                      <a:r>
                        <a:rPr lang="en-AU" sz="1600" dirty="0"/>
                        <a:t>C8</a:t>
                      </a:r>
                    </a:p>
                  </a:txBody>
                  <a:tcPr anchor="ctr">
                    <a:solidFill>
                      <a:schemeClr val="accent6">
                        <a:lumMod val="20000"/>
                        <a:lumOff val="80000"/>
                      </a:schemeClr>
                    </a:solidFill>
                  </a:tcPr>
                </a:tc>
                <a:tc>
                  <a:txBody>
                    <a:bodyPr/>
                    <a:lstStyle/>
                    <a:p>
                      <a:pPr algn="ctr"/>
                      <a:r>
                        <a:rPr lang="en-AU" sz="1600" dirty="0"/>
                        <a:t>2</a:t>
                      </a:r>
                    </a:p>
                  </a:txBody>
                  <a:tcPr anchor="ctr">
                    <a:solidFill>
                      <a:schemeClr val="accent6">
                        <a:lumMod val="20000"/>
                        <a:lumOff val="80000"/>
                      </a:schemeClr>
                    </a:solidFill>
                  </a:tcPr>
                </a:tc>
                <a:tc>
                  <a:txBody>
                    <a:bodyPr/>
                    <a:lstStyle/>
                    <a:p>
                      <a:pPr algn="ctr"/>
                      <a:r>
                        <a:rPr lang="en-AU" sz="1600" dirty="0"/>
                        <a:t>-1</a:t>
                      </a:r>
                    </a:p>
                  </a:txBody>
                  <a:tcPr anchor="ctr">
                    <a:solidFill>
                      <a:schemeClr val="accent6">
                        <a:lumMod val="20000"/>
                        <a:lumOff val="80000"/>
                      </a:schemeClr>
                    </a:solidFill>
                  </a:tcPr>
                </a:tc>
                <a:tc>
                  <a:txBody>
                    <a:bodyPr/>
                    <a:lstStyle/>
                    <a:p>
                      <a:pPr algn="ctr"/>
                      <a:r>
                        <a:rPr lang="en-AU" sz="1600" dirty="0"/>
                        <a:t>-3</a:t>
                      </a:r>
                    </a:p>
                  </a:txBody>
                  <a:tcPr anchor="ctr">
                    <a:solidFill>
                      <a:schemeClr val="accent6">
                        <a:lumMod val="20000"/>
                        <a:lumOff val="80000"/>
                      </a:schemeClr>
                    </a:solidFill>
                  </a:tcPr>
                </a:tc>
                <a:tc>
                  <a:txBody>
                    <a:bodyPr/>
                    <a:lstStyle/>
                    <a:p>
                      <a:pPr algn="ctr"/>
                      <a:r>
                        <a:rPr lang="en-AU" sz="1600" dirty="0"/>
                        <a:t>-1</a:t>
                      </a:r>
                    </a:p>
                  </a:txBody>
                  <a:tcPr anchor="ctr">
                    <a:solidFill>
                      <a:schemeClr val="accent6">
                        <a:lumMod val="20000"/>
                        <a:lumOff val="80000"/>
                      </a:schemeClr>
                    </a:solidFill>
                  </a:tcPr>
                </a:tc>
                <a:extLst>
                  <a:ext uri="{0D108BD9-81ED-4DB2-BD59-A6C34878D82A}">
                    <a16:rowId xmlns:a16="http://schemas.microsoft.com/office/drawing/2014/main" val="10009"/>
                  </a:ext>
                </a:extLst>
              </a:tr>
            </a:tbl>
          </a:graphicData>
        </a:graphic>
      </p:graphicFrame>
      <p:graphicFrame>
        <p:nvGraphicFramePr>
          <p:cNvPr id="8" name="Table 7">
            <a:extLst>
              <a:ext uri="{FF2B5EF4-FFF2-40B4-BE49-F238E27FC236}">
                <a16:creationId xmlns:a16="http://schemas.microsoft.com/office/drawing/2014/main" id="{A6E5252C-B44B-4ADB-8C7C-449F19829571}"/>
              </a:ext>
            </a:extLst>
          </p:cNvPr>
          <p:cNvGraphicFramePr>
            <a:graphicFrameLocks noGrp="1"/>
          </p:cNvGraphicFramePr>
          <p:nvPr>
            <p:extLst>
              <p:ext uri="{D42A27DB-BD31-4B8C-83A1-F6EECF244321}">
                <p14:modId xmlns:p14="http://schemas.microsoft.com/office/powerpoint/2010/main" val="3215267569"/>
              </p:ext>
            </p:extLst>
          </p:nvPr>
        </p:nvGraphicFramePr>
        <p:xfrm>
          <a:off x="5436096" y="1340768"/>
          <a:ext cx="3186354" cy="4079240"/>
        </p:xfrm>
        <a:graphic>
          <a:graphicData uri="http://schemas.openxmlformats.org/drawingml/2006/table">
            <a:tbl>
              <a:tblPr firstRow="1" bandRow="1">
                <a:tableStyleId>{5C22544A-7EE6-4342-B048-85BDC9FD1C3A}</a:tableStyleId>
              </a:tblPr>
              <a:tblGrid>
                <a:gridCol w="1062118">
                  <a:extLst>
                    <a:ext uri="{9D8B030D-6E8A-4147-A177-3AD203B41FA5}">
                      <a16:colId xmlns:a16="http://schemas.microsoft.com/office/drawing/2014/main" val="20005"/>
                    </a:ext>
                  </a:extLst>
                </a:gridCol>
                <a:gridCol w="1062118">
                  <a:extLst>
                    <a:ext uri="{9D8B030D-6E8A-4147-A177-3AD203B41FA5}">
                      <a16:colId xmlns:a16="http://schemas.microsoft.com/office/drawing/2014/main" val="20006"/>
                    </a:ext>
                  </a:extLst>
                </a:gridCol>
                <a:gridCol w="1062118">
                  <a:extLst>
                    <a:ext uri="{9D8B030D-6E8A-4147-A177-3AD203B41FA5}">
                      <a16:colId xmlns:a16="http://schemas.microsoft.com/office/drawing/2014/main" val="20007"/>
                    </a:ext>
                  </a:extLst>
                </a:gridCol>
              </a:tblGrid>
              <a:tr h="370840">
                <a:tc gridSpan="3">
                  <a:txBody>
                    <a:bodyPr/>
                    <a:lstStyle/>
                    <a:p>
                      <a:pPr algn="ctr"/>
                      <a:r>
                        <a:rPr lang="en-AU" sz="1600" dirty="0">
                          <a:solidFill>
                            <a:schemeClr val="accent6"/>
                          </a:solidFill>
                        </a:rPr>
                        <a:t>Weighted Score</a:t>
                      </a:r>
                    </a:p>
                  </a:txBody>
                  <a:tcPr/>
                </a:tc>
                <a:tc hMerge="1">
                  <a:txBody>
                    <a:bodyPr/>
                    <a:lstStyle/>
                    <a:p>
                      <a:endParaRPr lang="en-AU" sz="1600" dirty="0"/>
                    </a:p>
                  </a:txBody>
                  <a:tcPr/>
                </a:tc>
                <a:tc hMerge="1">
                  <a:txBody>
                    <a:bodyPr/>
                    <a:lstStyle/>
                    <a:p>
                      <a:endParaRPr lang="en-AU" sz="1600" dirty="0"/>
                    </a:p>
                  </a:txBody>
                  <a:tcPr/>
                </a:tc>
                <a:extLst>
                  <a:ext uri="{0D108BD9-81ED-4DB2-BD59-A6C34878D82A}">
                    <a16:rowId xmlns:a16="http://schemas.microsoft.com/office/drawing/2014/main" val="1000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chemeClr val="accent6"/>
                          </a:solidFill>
                          <a:effectLst/>
                          <a:uLnTx/>
                          <a:uFillTx/>
                          <a:latin typeface="+mn-lt"/>
                          <a:ea typeface="+mn-ea"/>
                          <a:cs typeface="+mn-cs"/>
                        </a:rPr>
                        <a:t>Plan 1</a:t>
                      </a:r>
                      <a:endParaRPr lang="en-AU" sz="1600" b="1" dirty="0">
                        <a:solidFill>
                          <a:schemeClr val="accent6"/>
                        </a:solidFill>
                      </a:endParaRPr>
                    </a:p>
                  </a:txBody>
                  <a:tcPr/>
                </a:tc>
                <a:tc>
                  <a:txBody>
                    <a:bodyPr/>
                    <a:lstStyle/>
                    <a:p>
                      <a:pPr algn="ctr"/>
                      <a:r>
                        <a:rPr lang="en-AU" sz="1600" b="1" dirty="0">
                          <a:solidFill>
                            <a:schemeClr val="accent6"/>
                          </a:solidFill>
                        </a:rPr>
                        <a:t>Plan 2</a:t>
                      </a:r>
                    </a:p>
                  </a:txBody>
                  <a:tcPr/>
                </a:tc>
                <a:tc>
                  <a:txBody>
                    <a:bodyPr/>
                    <a:lstStyle/>
                    <a:p>
                      <a:pPr algn="ctr"/>
                      <a:r>
                        <a:rPr lang="en-AU" sz="1600" b="1" dirty="0">
                          <a:solidFill>
                            <a:schemeClr val="accent6"/>
                          </a:solidFill>
                        </a:rPr>
                        <a:t>Plan 3</a:t>
                      </a:r>
                    </a:p>
                  </a:txBody>
                  <a:tcPr/>
                </a:tc>
                <a:extLst>
                  <a:ext uri="{0D108BD9-81ED-4DB2-BD59-A6C34878D82A}">
                    <a16:rowId xmlns:a16="http://schemas.microsoft.com/office/drawing/2014/main" val="10001"/>
                  </a:ext>
                </a:extLst>
              </a:tr>
              <a:tr h="370840">
                <a:tc>
                  <a:txBody>
                    <a:bodyPr/>
                    <a:lstStyle/>
                    <a:p>
                      <a:pPr algn="ctr"/>
                      <a:r>
                        <a:rPr lang="en-AU" sz="1600" dirty="0">
                          <a:solidFill>
                            <a:schemeClr val="accent6"/>
                          </a:solidFill>
                        </a:rPr>
                        <a:t>-2</a:t>
                      </a:r>
                    </a:p>
                  </a:txBody>
                  <a:tcPr>
                    <a:solidFill>
                      <a:schemeClr val="accent6">
                        <a:lumMod val="20000"/>
                        <a:lumOff val="80000"/>
                      </a:schemeClr>
                    </a:solidFill>
                  </a:tcPr>
                </a:tc>
                <a:tc>
                  <a:txBody>
                    <a:bodyPr/>
                    <a:lstStyle/>
                    <a:p>
                      <a:pPr algn="ctr"/>
                      <a:r>
                        <a:rPr lang="en-AU" sz="1600" dirty="0">
                          <a:solidFill>
                            <a:schemeClr val="accent6"/>
                          </a:solidFill>
                        </a:rPr>
                        <a:t>2</a:t>
                      </a:r>
                    </a:p>
                  </a:txBody>
                  <a:tcPr>
                    <a:solidFill>
                      <a:schemeClr val="accent6">
                        <a:lumMod val="20000"/>
                        <a:lumOff val="80000"/>
                      </a:schemeClr>
                    </a:solidFill>
                  </a:tcPr>
                </a:tc>
                <a:tc>
                  <a:txBody>
                    <a:bodyPr/>
                    <a:lstStyle/>
                    <a:p>
                      <a:pPr algn="ctr"/>
                      <a:r>
                        <a:rPr lang="en-AU" sz="1600" dirty="0">
                          <a:solidFill>
                            <a:schemeClr val="accent6"/>
                          </a:solidFill>
                        </a:rPr>
                        <a:t>4</a:t>
                      </a:r>
                    </a:p>
                  </a:txBody>
                  <a:tcPr>
                    <a:solidFill>
                      <a:schemeClr val="accent6">
                        <a:lumMod val="20000"/>
                        <a:lumOff val="80000"/>
                      </a:schemeClr>
                    </a:solidFill>
                  </a:tcPr>
                </a:tc>
                <a:extLst>
                  <a:ext uri="{0D108BD9-81ED-4DB2-BD59-A6C34878D82A}">
                    <a16:rowId xmlns:a16="http://schemas.microsoft.com/office/drawing/2014/main" val="10002"/>
                  </a:ext>
                </a:extLst>
              </a:tr>
              <a:tr h="370840">
                <a:tc>
                  <a:txBody>
                    <a:bodyPr/>
                    <a:lstStyle/>
                    <a:p>
                      <a:pPr algn="ctr"/>
                      <a:r>
                        <a:rPr lang="en-AU" sz="1600" dirty="0">
                          <a:solidFill>
                            <a:schemeClr val="accent6"/>
                          </a:solidFill>
                        </a:rPr>
                        <a:t>2</a:t>
                      </a:r>
                    </a:p>
                  </a:txBody>
                  <a:tcPr>
                    <a:solidFill>
                      <a:schemeClr val="accent6">
                        <a:lumMod val="20000"/>
                        <a:lumOff val="80000"/>
                      </a:schemeClr>
                    </a:solidFill>
                  </a:tcPr>
                </a:tc>
                <a:tc>
                  <a:txBody>
                    <a:bodyPr/>
                    <a:lstStyle/>
                    <a:p>
                      <a:pPr algn="ctr"/>
                      <a:r>
                        <a:rPr lang="en-AU" sz="1600" dirty="0">
                          <a:solidFill>
                            <a:schemeClr val="accent6"/>
                          </a:solidFill>
                        </a:rPr>
                        <a:t>2</a:t>
                      </a:r>
                    </a:p>
                  </a:txBody>
                  <a:tcPr>
                    <a:solidFill>
                      <a:schemeClr val="accent6">
                        <a:lumMod val="20000"/>
                        <a:lumOff val="80000"/>
                      </a:schemeClr>
                    </a:solidFill>
                  </a:tcPr>
                </a:tc>
                <a:tc>
                  <a:txBody>
                    <a:bodyPr/>
                    <a:lstStyle/>
                    <a:p>
                      <a:pPr algn="ctr"/>
                      <a:r>
                        <a:rPr lang="en-AU" sz="1600" dirty="0">
                          <a:solidFill>
                            <a:schemeClr val="accent6"/>
                          </a:solidFill>
                        </a:rPr>
                        <a:t>4</a:t>
                      </a:r>
                    </a:p>
                  </a:txBody>
                  <a:tcPr>
                    <a:solidFill>
                      <a:schemeClr val="accent6">
                        <a:lumMod val="20000"/>
                        <a:lumOff val="80000"/>
                      </a:schemeClr>
                    </a:solidFill>
                  </a:tcPr>
                </a:tc>
                <a:extLst>
                  <a:ext uri="{0D108BD9-81ED-4DB2-BD59-A6C34878D82A}">
                    <a16:rowId xmlns:a16="http://schemas.microsoft.com/office/drawing/2014/main" val="10003"/>
                  </a:ext>
                </a:extLst>
              </a:tr>
              <a:tr h="370840">
                <a:tc>
                  <a:txBody>
                    <a:bodyPr/>
                    <a:lstStyle/>
                    <a:p>
                      <a:pPr algn="ctr"/>
                      <a:r>
                        <a:rPr lang="en-AU" sz="1600" dirty="0">
                          <a:solidFill>
                            <a:schemeClr val="accent6"/>
                          </a:solidFill>
                        </a:rPr>
                        <a:t>12</a:t>
                      </a:r>
                    </a:p>
                  </a:txBody>
                  <a:tcPr>
                    <a:solidFill>
                      <a:schemeClr val="accent6">
                        <a:lumMod val="20000"/>
                        <a:lumOff val="80000"/>
                      </a:schemeClr>
                    </a:solidFill>
                  </a:tcPr>
                </a:tc>
                <a:tc>
                  <a:txBody>
                    <a:bodyPr/>
                    <a:lstStyle/>
                    <a:p>
                      <a:pPr algn="ctr"/>
                      <a:r>
                        <a:rPr lang="en-AU" sz="1600" dirty="0">
                          <a:solidFill>
                            <a:schemeClr val="accent6"/>
                          </a:solidFill>
                        </a:rPr>
                        <a:t>0</a:t>
                      </a:r>
                    </a:p>
                  </a:txBody>
                  <a:tcPr>
                    <a:solidFill>
                      <a:schemeClr val="accent6">
                        <a:lumMod val="20000"/>
                        <a:lumOff val="80000"/>
                      </a:schemeClr>
                    </a:solidFill>
                  </a:tcPr>
                </a:tc>
                <a:tc>
                  <a:txBody>
                    <a:bodyPr/>
                    <a:lstStyle/>
                    <a:p>
                      <a:pPr algn="ctr"/>
                      <a:r>
                        <a:rPr lang="en-AU" sz="1600" dirty="0">
                          <a:solidFill>
                            <a:schemeClr val="accent6"/>
                          </a:solidFill>
                        </a:rPr>
                        <a:t>16</a:t>
                      </a:r>
                    </a:p>
                  </a:txBody>
                  <a:tcPr>
                    <a:solidFill>
                      <a:schemeClr val="accent6">
                        <a:lumMod val="20000"/>
                        <a:lumOff val="80000"/>
                      </a:schemeClr>
                    </a:solidFill>
                  </a:tcPr>
                </a:tc>
                <a:extLst>
                  <a:ext uri="{0D108BD9-81ED-4DB2-BD59-A6C34878D82A}">
                    <a16:rowId xmlns:a16="http://schemas.microsoft.com/office/drawing/2014/main" val="10004"/>
                  </a:ext>
                </a:extLst>
              </a:tr>
              <a:tr h="370840">
                <a:tc>
                  <a:txBody>
                    <a:bodyPr/>
                    <a:lstStyle/>
                    <a:p>
                      <a:pPr algn="ctr"/>
                      <a:r>
                        <a:rPr lang="en-AU" sz="1600" dirty="0">
                          <a:solidFill>
                            <a:schemeClr val="accent6"/>
                          </a:solidFill>
                        </a:rPr>
                        <a:t>2</a:t>
                      </a:r>
                    </a:p>
                  </a:txBody>
                  <a:tcPr>
                    <a:solidFill>
                      <a:schemeClr val="accent6">
                        <a:lumMod val="20000"/>
                        <a:lumOff val="80000"/>
                      </a:schemeClr>
                    </a:solidFill>
                  </a:tcPr>
                </a:tc>
                <a:tc>
                  <a:txBody>
                    <a:bodyPr/>
                    <a:lstStyle/>
                    <a:p>
                      <a:pPr algn="ctr"/>
                      <a:r>
                        <a:rPr lang="en-AU" sz="1600" dirty="0">
                          <a:solidFill>
                            <a:schemeClr val="accent6"/>
                          </a:solidFill>
                        </a:rPr>
                        <a:t>-2</a:t>
                      </a:r>
                    </a:p>
                  </a:txBody>
                  <a:tcPr>
                    <a:solidFill>
                      <a:schemeClr val="accent6">
                        <a:lumMod val="20000"/>
                        <a:lumOff val="80000"/>
                      </a:schemeClr>
                    </a:solidFill>
                  </a:tcPr>
                </a:tc>
                <a:tc>
                  <a:txBody>
                    <a:bodyPr/>
                    <a:lstStyle/>
                    <a:p>
                      <a:pPr algn="ctr"/>
                      <a:r>
                        <a:rPr lang="en-AU" sz="1600" dirty="0">
                          <a:solidFill>
                            <a:schemeClr val="accent6"/>
                          </a:solidFill>
                        </a:rPr>
                        <a:t>-4</a:t>
                      </a:r>
                    </a:p>
                  </a:txBody>
                  <a:tcPr>
                    <a:solidFill>
                      <a:schemeClr val="accent6">
                        <a:lumMod val="20000"/>
                        <a:lumOff val="80000"/>
                      </a:schemeClr>
                    </a:solidFill>
                  </a:tcPr>
                </a:tc>
                <a:extLst>
                  <a:ext uri="{0D108BD9-81ED-4DB2-BD59-A6C34878D82A}">
                    <a16:rowId xmlns:a16="http://schemas.microsoft.com/office/drawing/2014/main" val="10005"/>
                  </a:ext>
                </a:extLst>
              </a:tr>
              <a:tr h="370840">
                <a:tc>
                  <a:txBody>
                    <a:bodyPr/>
                    <a:lstStyle/>
                    <a:p>
                      <a:pPr algn="ctr"/>
                      <a:r>
                        <a:rPr lang="en-AU" sz="1600" dirty="0">
                          <a:solidFill>
                            <a:schemeClr val="accent6"/>
                          </a:solidFill>
                        </a:rPr>
                        <a:t>-2</a:t>
                      </a:r>
                    </a:p>
                  </a:txBody>
                  <a:tcPr>
                    <a:solidFill>
                      <a:schemeClr val="accent6">
                        <a:lumMod val="20000"/>
                        <a:lumOff val="80000"/>
                      </a:schemeClr>
                    </a:solidFill>
                  </a:tcPr>
                </a:tc>
                <a:tc>
                  <a:txBody>
                    <a:bodyPr/>
                    <a:lstStyle/>
                    <a:p>
                      <a:pPr algn="ctr"/>
                      <a:r>
                        <a:rPr lang="en-AU" sz="1600" dirty="0">
                          <a:solidFill>
                            <a:schemeClr val="accent6"/>
                          </a:solidFill>
                        </a:rPr>
                        <a:t>3</a:t>
                      </a:r>
                    </a:p>
                  </a:txBody>
                  <a:tcPr>
                    <a:solidFill>
                      <a:schemeClr val="accent6">
                        <a:lumMod val="20000"/>
                        <a:lumOff val="80000"/>
                      </a:schemeClr>
                    </a:solidFill>
                  </a:tcPr>
                </a:tc>
                <a:tc>
                  <a:txBody>
                    <a:bodyPr/>
                    <a:lstStyle/>
                    <a:p>
                      <a:pPr algn="ctr"/>
                      <a:r>
                        <a:rPr lang="en-AU" sz="1600" dirty="0">
                          <a:solidFill>
                            <a:schemeClr val="accent6"/>
                          </a:solidFill>
                        </a:rPr>
                        <a:t>-2</a:t>
                      </a:r>
                    </a:p>
                  </a:txBody>
                  <a:tcPr>
                    <a:solidFill>
                      <a:schemeClr val="accent6">
                        <a:lumMod val="20000"/>
                        <a:lumOff val="80000"/>
                      </a:schemeClr>
                    </a:solidFill>
                  </a:tcPr>
                </a:tc>
                <a:extLst>
                  <a:ext uri="{0D108BD9-81ED-4DB2-BD59-A6C34878D82A}">
                    <a16:rowId xmlns:a16="http://schemas.microsoft.com/office/drawing/2014/main" val="10006"/>
                  </a:ext>
                </a:extLst>
              </a:tr>
              <a:tr h="370840">
                <a:tc>
                  <a:txBody>
                    <a:bodyPr/>
                    <a:lstStyle/>
                    <a:p>
                      <a:pPr algn="ctr"/>
                      <a:r>
                        <a:rPr lang="en-AU" sz="1600" dirty="0">
                          <a:solidFill>
                            <a:schemeClr val="accent6"/>
                          </a:solidFill>
                        </a:rPr>
                        <a:t>4</a:t>
                      </a:r>
                    </a:p>
                  </a:txBody>
                  <a:tcPr>
                    <a:solidFill>
                      <a:schemeClr val="accent6">
                        <a:lumMod val="20000"/>
                        <a:lumOff val="80000"/>
                      </a:schemeClr>
                    </a:solidFill>
                  </a:tcPr>
                </a:tc>
                <a:tc>
                  <a:txBody>
                    <a:bodyPr/>
                    <a:lstStyle/>
                    <a:p>
                      <a:pPr algn="ctr"/>
                      <a:r>
                        <a:rPr lang="en-AU" sz="1600" dirty="0">
                          <a:solidFill>
                            <a:schemeClr val="accent6"/>
                          </a:solidFill>
                        </a:rPr>
                        <a:t>8</a:t>
                      </a:r>
                    </a:p>
                  </a:txBody>
                  <a:tcPr>
                    <a:solidFill>
                      <a:schemeClr val="accent6">
                        <a:lumMod val="20000"/>
                        <a:lumOff val="80000"/>
                      </a:schemeClr>
                    </a:solidFill>
                  </a:tcPr>
                </a:tc>
                <a:tc>
                  <a:txBody>
                    <a:bodyPr/>
                    <a:lstStyle/>
                    <a:p>
                      <a:pPr algn="ctr"/>
                      <a:r>
                        <a:rPr lang="en-AU" sz="1600" dirty="0">
                          <a:solidFill>
                            <a:schemeClr val="accent6"/>
                          </a:solidFill>
                        </a:rPr>
                        <a:t>0</a:t>
                      </a:r>
                    </a:p>
                  </a:txBody>
                  <a:tcPr>
                    <a:solidFill>
                      <a:schemeClr val="accent6">
                        <a:lumMod val="20000"/>
                        <a:lumOff val="80000"/>
                      </a:schemeClr>
                    </a:solidFill>
                  </a:tcPr>
                </a:tc>
                <a:extLst>
                  <a:ext uri="{0D108BD9-81ED-4DB2-BD59-A6C34878D82A}">
                    <a16:rowId xmlns:a16="http://schemas.microsoft.com/office/drawing/2014/main" val="10007"/>
                  </a:ext>
                </a:extLst>
              </a:tr>
              <a:tr h="370840">
                <a:tc>
                  <a:txBody>
                    <a:bodyPr/>
                    <a:lstStyle/>
                    <a:p>
                      <a:pPr algn="ctr"/>
                      <a:r>
                        <a:rPr lang="en-AU" sz="1600" dirty="0">
                          <a:solidFill>
                            <a:schemeClr val="accent6"/>
                          </a:solidFill>
                        </a:rPr>
                        <a:t>5</a:t>
                      </a:r>
                    </a:p>
                  </a:txBody>
                  <a:tcPr>
                    <a:solidFill>
                      <a:schemeClr val="accent6">
                        <a:lumMod val="20000"/>
                        <a:lumOff val="80000"/>
                      </a:schemeClr>
                    </a:solidFill>
                  </a:tcPr>
                </a:tc>
                <a:tc>
                  <a:txBody>
                    <a:bodyPr/>
                    <a:lstStyle/>
                    <a:p>
                      <a:pPr algn="ctr"/>
                      <a:r>
                        <a:rPr lang="en-AU" sz="1600" dirty="0">
                          <a:solidFill>
                            <a:schemeClr val="accent6"/>
                          </a:solidFill>
                        </a:rPr>
                        <a:t>3</a:t>
                      </a:r>
                    </a:p>
                  </a:txBody>
                  <a:tcPr>
                    <a:solidFill>
                      <a:schemeClr val="accent6">
                        <a:lumMod val="20000"/>
                        <a:lumOff val="80000"/>
                      </a:schemeClr>
                    </a:solidFill>
                  </a:tcPr>
                </a:tc>
                <a:tc>
                  <a:txBody>
                    <a:bodyPr/>
                    <a:lstStyle/>
                    <a:p>
                      <a:pPr algn="ctr"/>
                      <a:r>
                        <a:rPr lang="en-AU" sz="1600" dirty="0">
                          <a:solidFill>
                            <a:schemeClr val="accent6"/>
                          </a:solidFill>
                        </a:rPr>
                        <a:t>-2</a:t>
                      </a:r>
                    </a:p>
                  </a:txBody>
                  <a:tcPr>
                    <a:solidFill>
                      <a:schemeClr val="accent6">
                        <a:lumMod val="20000"/>
                        <a:lumOff val="80000"/>
                      </a:schemeClr>
                    </a:solidFill>
                  </a:tcPr>
                </a:tc>
                <a:extLst>
                  <a:ext uri="{0D108BD9-81ED-4DB2-BD59-A6C34878D82A}">
                    <a16:rowId xmlns:a16="http://schemas.microsoft.com/office/drawing/2014/main" val="10008"/>
                  </a:ext>
                </a:extLst>
              </a:tr>
              <a:tr h="370840">
                <a:tc>
                  <a:txBody>
                    <a:bodyPr/>
                    <a:lstStyle/>
                    <a:p>
                      <a:pPr algn="ctr"/>
                      <a:r>
                        <a:rPr lang="en-AU" sz="1600" dirty="0">
                          <a:solidFill>
                            <a:schemeClr val="accent6"/>
                          </a:solidFill>
                        </a:rPr>
                        <a:t>-2</a:t>
                      </a:r>
                    </a:p>
                  </a:txBody>
                  <a:tcPr>
                    <a:solidFill>
                      <a:schemeClr val="accent6">
                        <a:lumMod val="20000"/>
                        <a:lumOff val="80000"/>
                      </a:schemeClr>
                    </a:solidFill>
                  </a:tcPr>
                </a:tc>
                <a:tc>
                  <a:txBody>
                    <a:bodyPr/>
                    <a:lstStyle/>
                    <a:p>
                      <a:pPr algn="ctr"/>
                      <a:r>
                        <a:rPr lang="en-AU" sz="1600" dirty="0">
                          <a:solidFill>
                            <a:schemeClr val="accent6"/>
                          </a:solidFill>
                        </a:rPr>
                        <a:t>-6</a:t>
                      </a:r>
                    </a:p>
                  </a:txBody>
                  <a:tcPr>
                    <a:solidFill>
                      <a:schemeClr val="accent6">
                        <a:lumMod val="20000"/>
                        <a:lumOff val="80000"/>
                      </a:schemeClr>
                    </a:solidFill>
                  </a:tcPr>
                </a:tc>
                <a:tc>
                  <a:txBody>
                    <a:bodyPr/>
                    <a:lstStyle/>
                    <a:p>
                      <a:pPr algn="ctr"/>
                      <a:r>
                        <a:rPr lang="en-AU" sz="1600" dirty="0">
                          <a:solidFill>
                            <a:schemeClr val="accent6"/>
                          </a:solidFill>
                        </a:rPr>
                        <a:t>-2</a:t>
                      </a:r>
                    </a:p>
                  </a:txBody>
                  <a:tcPr>
                    <a:solidFill>
                      <a:schemeClr val="accent6">
                        <a:lumMod val="20000"/>
                        <a:lumOff val="80000"/>
                      </a:schemeClr>
                    </a:solidFill>
                  </a:tcPr>
                </a:tc>
                <a:extLst>
                  <a:ext uri="{0D108BD9-81ED-4DB2-BD59-A6C34878D82A}">
                    <a16:rowId xmlns:a16="http://schemas.microsoft.com/office/drawing/2014/main" val="10009"/>
                  </a:ext>
                </a:extLst>
              </a:tr>
              <a:tr h="370840">
                <a:tc>
                  <a:txBody>
                    <a:bodyPr/>
                    <a:lstStyle/>
                    <a:p>
                      <a:pPr algn="ctr"/>
                      <a:r>
                        <a:rPr lang="en-AU" sz="1600" b="1" dirty="0">
                          <a:solidFill>
                            <a:schemeClr val="accent6"/>
                          </a:solidFill>
                        </a:rPr>
                        <a:t>19</a:t>
                      </a:r>
                    </a:p>
                  </a:txBody>
                  <a:tcPr>
                    <a:solidFill>
                      <a:schemeClr val="accent6">
                        <a:lumMod val="20000"/>
                        <a:lumOff val="80000"/>
                      </a:schemeClr>
                    </a:solidFill>
                  </a:tcPr>
                </a:tc>
                <a:tc>
                  <a:txBody>
                    <a:bodyPr/>
                    <a:lstStyle/>
                    <a:p>
                      <a:pPr algn="ctr"/>
                      <a:r>
                        <a:rPr lang="en-AU" sz="1600" b="1" dirty="0">
                          <a:solidFill>
                            <a:schemeClr val="accent6"/>
                          </a:solidFill>
                        </a:rPr>
                        <a:t>10</a:t>
                      </a:r>
                    </a:p>
                  </a:txBody>
                  <a:tcPr>
                    <a:solidFill>
                      <a:schemeClr val="accent6">
                        <a:lumMod val="20000"/>
                        <a:lumOff val="80000"/>
                      </a:schemeClr>
                    </a:solidFill>
                  </a:tcPr>
                </a:tc>
                <a:tc>
                  <a:txBody>
                    <a:bodyPr/>
                    <a:lstStyle/>
                    <a:p>
                      <a:pPr algn="ctr"/>
                      <a:r>
                        <a:rPr lang="en-AU" sz="1600" b="1" dirty="0">
                          <a:solidFill>
                            <a:schemeClr val="accent6"/>
                          </a:solidFill>
                        </a:rPr>
                        <a:t>14</a:t>
                      </a:r>
                    </a:p>
                  </a:txBody>
                  <a:tcPr>
                    <a:solidFill>
                      <a:schemeClr val="accent6">
                        <a:lumMod val="20000"/>
                        <a:lumOff val="80000"/>
                      </a:schemeClr>
                    </a:solidFill>
                  </a:tcPr>
                </a:tc>
                <a:extLst>
                  <a:ext uri="{0D108BD9-81ED-4DB2-BD59-A6C34878D82A}">
                    <a16:rowId xmlns:a16="http://schemas.microsoft.com/office/drawing/2014/main" val="10010"/>
                  </a:ext>
                </a:extLst>
              </a:tr>
            </a:tbl>
          </a:graphicData>
        </a:graphic>
      </p:graphicFrame>
      <p:sp>
        <p:nvSpPr>
          <p:cNvPr id="11" name="Oval Callout 8">
            <a:extLst>
              <a:ext uri="{FF2B5EF4-FFF2-40B4-BE49-F238E27FC236}">
                <a16:creationId xmlns:a16="http://schemas.microsoft.com/office/drawing/2014/main" id="{AC683441-515E-47BA-B199-D0CBEA56A847}"/>
              </a:ext>
            </a:extLst>
          </p:cNvPr>
          <p:cNvSpPr/>
          <p:nvPr/>
        </p:nvSpPr>
        <p:spPr bwMode="auto">
          <a:xfrm>
            <a:off x="5508104" y="5050676"/>
            <a:ext cx="792088" cy="369332"/>
          </a:xfrm>
          <a:prstGeom prst="wedgeEllipseCallout">
            <a:avLst>
              <a:gd name="adj1" fmla="val -48026"/>
              <a:gd name="adj2" fmla="val 103086"/>
            </a:avLst>
          </a:prstGeom>
          <a:noFill/>
          <a:ln w="38100"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 latinLnBrk="0" hangingPunct="1">
              <a:lnSpc>
                <a:spcPct val="100000"/>
              </a:lnSpc>
              <a:spcBef>
                <a:spcPct val="0"/>
              </a:spcBef>
              <a:spcAft>
                <a:spcPct val="0"/>
              </a:spcAft>
              <a:buClrTx/>
              <a:buSzTx/>
              <a:buFontTx/>
              <a:buNone/>
              <a:tabLst/>
            </a:pPr>
            <a:endParaRPr kumimoji="0" lang="en-AU" sz="1000" b="0" i="0" u="none" strike="noStrike" cap="none" normalizeH="0" baseline="0">
              <a:ln>
                <a:noFill/>
              </a:ln>
              <a:solidFill>
                <a:srgbClr val="FF0000"/>
              </a:solidFill>
              <a:effectLst/>
              <a:latin typeface="Arial" charset="0"/>
              <a:cs typeface="Arial" charset="0"/>
            </a:endParaRPr>
          </a:p>
        </p:txBody>
      </p:sp>
      <p:sp>
        <p:nvSpPr>
          <p:cNvPr id="12" name="TextBox 11">
            <a:extLst>
              <a:ext uri="{FF2B5EF4-FFF2-40B4-BE49-F238E27FC236}">
                <a16:creationId xmlns:a16="http://schemas.microsoft.com/office/drawing/2014/main" id="{E0E51F91-6F68-413A-B103-2A5FBFDE70F0}"/>
              </a:ext>
            </a:extLst>
          </p:cNvPr>
          <p:cNvSpPr txBox="1"/>
          <p:nvPr/>
        </p:nvSpPr>
        <p:spPr>
          <a:xfrm>
            <a:off x="4716016" y="5700562"/>
            <a:ext cx="1584176" cy="369332"/>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AU" sz="1800" b="1" dirty="0">
                <a:solidFill>
                  <a:srgbClr val="FF0000"/>
                </a:solidFill>
              </a:rPr>
              <a:t>Best Option</a:t>
            </a:r>
          </a:p>
        </p:txBody>
      </p:sp>
    </p:spTree>
    <p:extLst>
      <p:ext uri="{BB962C8B-B14F-4D97-AF65-F5344CB8AC3E}">
        <p14:creationId xmlns:p14="http://schemas.microsoft.com/office/powerpoint/2010/main" val="1886402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538707" y="1795069"/>
            <a:ext cx="7849717" cy="5616623"/>
          </a:xfrm>
        </p:spPr>
        <p:txBody>
          <a:bodyPr/>
          <a:lstStyle/>
          <a:p>
            <a:pPr marL="0" indent="0">
              <a:spcBef>
                <a:spcPts val="600"/>
              </a:spcBef>
              <a:buNone/>
            </a:pPr>
            <a:r>
              <a:rPr lang="en-AU" sz="2000" dirty="0">
                <a:latin typeface="Helvetica"/>
              </a:rPr>
              <a:t>Two options have been proposed for the location of a new power plant in Victoria, six criteria have been identified by which to select the option, and three experts were surveyed </a:t>
            </a:r>
            <a:r>
              <a:rPr lang="en-AU" altLang="zh-CN" sz="2000" dirty="0">
                <a:latin typeface="Helvetica"/>
              </a:rPr>
              <a:t>to determine the importance of each criterion.</a:t>
            </a:r>
            <a:endParaRPr lang="en-AU" sz="2000" dirty="0">
              <a:latin typeface="Helvetica"/>
            </a:endParaRPr>
          </a:p>
        </p:txBody>
      </p:sp>
      <p:sp>
        <p:nvSpPr>
          <p:cNvPr id="4" name="Footer Placeholder 3"/>
          <p:cNvSpPr>
            <a:spLocks noGrp="1"/>
          </p:cNvSpPr>
          <p:nvPr>
            <p:ph type="ftr" sz="quarter" idx="11"/>
          </p:nvPr>
        </p:nvSpPr>
        <p:spPr>
          <a:xfrm>
            <a:off x="2611438" y="6575425"/>
            <a:ext cx="3832225" cy="215900"/>
          </a:xfrm>
        </p:spPr>
        <p:txBody>
          <a:bodyPr/>
          <a:lstStyle/>
          <a:p>
            <a:pPr>
              <a:defRPr/>
            </a:pPr>
            <a:r>
              <a:rPr lang="en-AU">
                <a:solidFill>
                  <a:srgbClr val="FFFFFF"/>
                </a:solidFill>
              </a:rPr>
              <a:t>School of Engineering</a:t>
            </a:r>
            <a:endParaRPr lang="en-AU" dirty="0">
              <a:solidFill>
                <a:srgbClr val="FFFFFF"/>
              </a:solidFill>
            </a:endParaRPr>
          </a:p>
        </p:txBody>
      </p:sp>
      <p:sp>
        <p:nvSpPr>
          <p:cNvPr id="5" name="Slide Number Placeholder 4"/>
          <p:cNvSpPr>
            <a:spLocks noGrp="1"/>
          </p:cNvSpPr>
          <p:nvPr>
            <p:ph type="sldNum" sz="quarter" idx="12"/>
          </p:nvPr>
        </p:nvSpPr>
        <p:spPr>
          <a:xfrm>
            <a:off x="6523038" y="6578600"/>
            <a:ext cx="2133600" cy="215900"/>
          </a:xfrm>
        </p:spPr>
        <p:txBody>
          <a:bodyPr/>
          <a:lstStyle/>
          <a:p>
            <a:pPr>
              <a:defRPr/>
            </a:pPr>
            <a:fld id="{AF54FAAF-73EA-427D-84DA-21187992A5E1}" type="slidenum">
              <a:rPr lang="en-AU" smtClean="0">
                <a:solidFill>
                  <a:srgbClr val="FFFFFF"/>
                </a:solidFill>
              </a:rPr>
              <a:pPr>
                <a:defRPr/>
              </a:pPr>
              <a:t>18</a:t>
            </a:fld>
            <a:endParaRPr lang="en-AU">
              <a:solidFill>
                <a:srgbClr val="FFFFFF"/>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335826921"/>
              </p:ext>
            </p:extLst>
          </p:nvPr>
        </p:nvGraphicFramePr>
        <p:xfrm>
          <a:off x="158217" y="3284984"/>
          <a:ext cx="8878279" cy="2987004"/>
        </p:xfrm>
        <a:graphic>
          <a:graphicData uri="http://schemas.openxmlformats.org/drawingml/2006/table">
            <a:tbl>
              <a:tblPr firstRow="1" bandRow="1">
                <a:tableStyleId>{5C22544A-7EE6-4342-B048-85BDC9FD1C3A}</a:tableStyleId>
              </a:tblPr>
              <a:tblGrid>
                <a:gridCol w="938500">
                  <a:extLst>
                    <a:ext uri="{9D8B030D-6E8A-4147-A177-3AD203B41FA5}">
                      <a16:colId xmlns:a16="http://schemas.microsoft.com/office/drawing/2014/main" val="20000"/>
                    </a:ext>
                  </a:extLst>
                </a:gridCol>
                <a:gridCol w="955003">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936104">
                  <a:extLst>
                    <a:ext uri="{9D8B030D-6E8A-4147-A177-3AD203B41FA5}">
                      <a16:colId xmlns:a16="http://schemas.microsoft.com/office/drawing/2014/main" val="20003"/>
                    </a:ext>
                  </a:extLst>
                </a:gridCol>
                <a:gridCol w="1152128">
                  <a:extLst>
                    <a:ext uri="{9D8B030D-6E8A-4147-A177-3AD203B41FA5}">
                      <a16:colId xmlns:a16="http://schemas.microsoft.com/office/drawing/2014/main" val="20004"/>
                    </a:ext>
                  </a:extLst>
                </a:gridCol>
                <a:gridCol w="1656184">
                  <a:extLst>
                    <a:ext uri="{9D8B030D-6E8A-4147-A177-3AD203B41FA5}">
                      <a16:colId xmlns:a16="http://schemas.microsoft.com/office/drawing/2014/main" val="1450700115"/>
                    </a:ext>
                  </a:extLst>
                </a:gridCol>
                <a:gridCol w="1008112">
                  <a:extLst>
                    <a:ext uri="{9D8B030D-6E8A-4147-A177-3AD203B41FA5}">
                      <a16:colId xmlns:a16="http://schemas.microsoft.com/office/drawing/2014/main" val="603321665"/>
                    </a:ext>
                  </a:extLst>
                </a:gridCol>
                <a:gridCol w="1224136">
                  <a:extLst>
                    <a:ext uri="{9D8B030D-6E8A-4147-A177-3AD203B41FA5}">
                      <a16:colId xmlns:a16="http://schemas.microsoft.com/office/drawing/2014/main" val="4249101165"/>
                    </a:ext>
                  </a:extLst>
                </a:gridCol>
              </a:tblGrid>
              <a:tr h="411474">
                <a:tc>
                  <a:txBody>
                    <a:bodyPr/>
                    <a:lstStyle/>
                    <a:p>
                      <a:pPr algn="ctr"/>
                      <a:r>
                        <a:rPr lang="en-AU" sz="1400" dirty="0">
                          <a:solidFill>
                            <a:schemeClr val="tx1"/>
                          </a:solidFill>
                        </a:rPr>
                        <a:t>Criteria (n=6)</a:t>
                      </a:r>
                    </a:p>
                  </a:txBody>
                  <a:tcPr>
                    <a:solidFill>
                      <a:schemeClr val="accent3">
                        <a:lumMod val="85000"/>
                      </a:schemeClr>
                    </a:solidFill>
                  </a:tcPr>
                </a:tc>
                <a:tc>
                  <a:txBody>
                    <a:bodyPr/>
                    <a:lstStyle/>
                    <a:p>
                      <a:pPr algn="ctr"/>
                      <a:r>
                        <a:rPr lang="en-AU" sz="1400" dirty="0">
                          <a:solidFill>
                            <a:srgbClr val="0070C0"/>
                          </a:solidFill>
                        </a:rPr>
                        <a:t>Expert A Rank</a:t>
                      </a:r>
                    </a:p>
                  </a:txBody>
                  <a:tcPr>
                    <a:solidFill>
                      <a:schemeClr val="accent3">
                        <a:lumMod val="85000"/>
                      </a:schemeClr>
                    </a:solidFill>
                  </a:tcPr>
                </a:tc>
                <a:tc>
                  <a:txBody>
                    <a:bodyPr/>
                    <a:lstStyle/>
                    <a:p>
                      <a:pPr algn="ctr"/>
                      <a:r>
                        <a:rPr lang="en-AU" sz="1400" dirty="0">
                          <a:solidFill>
                            <a:srgbClr val="0070C0"/>
                          </a:solidFill>
                        </a:rPr>
                        <a:t>Expert B Rank</a:t>
                      </a:r>
                    </a:p>
                  </a:txBody>
                  <a:tcPr>
                    <a:solidFill>
                      <a:schemeClr val="accent3">
                        <a:lumMod val="85000"/>
                      </a:schemeClr>
                    </a:solidFill>
                  </a:tcPr>
                </a:tc>
                <a:tc>
                  <a:txBody>
                    <a:bodyPr/>
                    <a:lstStyle/>
                    <a:p>
                      <a:pPr algn="ctr"/>
                      <a:r>
                        <a:rPr lang="en-AU" sz="1400" dirty="0">
                          <a:solidFill>
                            <a:srgbClr val="0070C0"/>
                          </a:solidFill>
                        </a:rPr>
                        <a:t>Expert C Rank</a:t>
                      </a:r>
                    </a:p>
                  </a:txBody>
                  <a:tcPr>
                    <a:solidFill>
                      <a:schemeClr val="accent3">
                        <a:lumMod val="85000"/>
                      </a:schemeClr>
                    </a:solidFill>
                  </a:tcPr>
                </a:tc>
                <a:tc>
                  <a:txBody>
                    <a:bodyPr/>
                    <a:lstStyle/>
                    <a:p>
                      <a:pPr algn="ctr"/>
                      <a:r>
                        <a:rPr lang="en-AU" sz="1400" dirty="0">
                          <a:solidFill>
                            <a:srgbClr val="0070C0"/>
                          </a:solidFill>
                        </a:rPr>
                        <a:t>Rank Magnitude</a:t>
                      </a:r>
                    </a:p>
                  </a:txBody>
                  <a:tcPr>
                    <a:solidFill>
                      <a:schemeClr val="accent3">
                        <a:lumMod val="85000"/>
                      </a:schemeClr>
                    </a:solidFill>
                  </a:tcPr>
                </a:tc>
                <a:tc>
                  <a:txBody>
                    <a:bodyPr/>
                    <a:lstStyle/>
                    <a:p>
                      <a:pPr algn="ctr"/>
                      <a:r>
                        <a:rPr lang="en-AU" sz="1400" dirty="0">
                          <a:solidFill>
                            <a:srgbClr val="FF40FF"/>
                          </a:solidFill>
                        </a:rPr>
                        <a:t>Determine the Rank Position (r)</a:t>
                      </a:r>
                    </a:p>
                  </a:txBody>
                  <a:tcPr>
                    <a:solidFill>
                      <a:schemeClr val="accent3">
                        <a:lumMod val="85000"/>
                      </a:schemeClr>
                    </a:solidFill>
                  </a:tcPr>
                </a:tc>
                <a:tc>
                  <a:txBody>
                    <a:bodyPr/>
                    <a:lstStyle/>
                    <a:p>
                      <a:pPr algn="ctr"/>
                      <a:r>
                        <a:rPr lang="en-AU" sz="1400" dirty="0">
                          <a:solidFill>
                            <a:srgbClr val="7030A0"/>
                          </a:solidFill>
                        </a:rPr>
                        <a:t>Rating (n-r+1)</a:t>
                      </a:r>
                    </a:p>
                  </a:txBody>
                  <a:tcPr>
                    <a:solidFill>
                      <a:schemeClr val="accent3">
                        <a:lumMod val="85000"/>
                      </a:schemeClr>
                    </a:solidFill>
                  </a:tcPr>
                </a:tc>
                <a:tc>
                  <a:txBody>
                    <a:bodyPr/>
                    <a:lstStyle/>
                    <a:p>
                      <a:pPr algn="ctr"/>
                      <a:r>
                        <a:rPr lang="en-AU" sz="1400" dirty="0">
                          <a:solidFill>
                            <a:srgbClr val="EE0A0A"/>
                          </a:solidFill>
                        </a:rPr>
                        <a:t>Weighting</a:t>
                      </a:r>
                    </a:p>
                  </a:txBody>
                  <a:tcPr>
                    <a:solidFill>
                      <a:schemeClr val="accent3">
                        <a:lumMod val="85000"/>
                      </a:schemeClr>
                    </a:solidFill>
                  </a:tcPr>
                </a:tc>
                <a:extLst>
                  <a:ext uri="{0D108BD9-81ED-4DB2-BD59-A6C34878D82A}">
                    <a16:rowId xmlns:a16="http://schemas.microsoft.com/office/drawing/2014/main" val="10000"/>
                  </a:ext>
                </a:extLst>
              </a:tr>
              <a:tr h="411474">
                <a:tc>
                  <a:txBody>
                    <a:bodyPr/>
                    <a:lstStyle/>
                    <a:p>
                      <a:pPr algn="ctr"/>
                      <a:r>
                        <a:rPr lang="en-AU" sz="1400" b="1" dirty="0"/>
                        <a:t>C1</a:t>
                      </a:r>
                    </a:p>
                  </a:txBody>
                  <a:tcPr>
                    <a:solidFill>
                      <a:schemeClr val="accent3">
                        <a:lumMod val="85000"/>
                      </a:schemeClr>
                    </a:solidFill>
                  </a:tcPr>
                </a:tc>
                <a:tc>
                  <a:txBody>
                    <a:bodyPr/>
                    <a:lstStyle/>
                    <a:p>
                      <a:pPr algn="ctr"/>
                      <a:r>
                        <a:rPr lang="en-AU" sz="1400" b="0" dirty="0">
                          <a:solidFill>
                            <a:srgbClr val="0070C0"/>
                          </a:solidFill>
                        </a:rPr>
                        <a:t>2</a:t>
                      </a:r>
                      <a:r>
                        <a:rPr lang="en-AU" sz="1400" b="0" baseline="30000" dirty="0">
                          <a:solidFill>
                            <a:srgbClr val="0070C0"/>
                          </a:solidFill>
                        </a:rPr>
                        <a:t>nd</a:t>
                      </a:r>
                      <a:endParaRPr lang="en-AU" sz="1400" b="0" dirty="0">
                        <a:solidFill>
                          <a:srgbClr val="0070C0"/>
                        </a:solidFill>
                      </a:endParaRPr>
                    </a:p>
                  </a:txBody>
                  <a:tcPr>
                    <a:solidFill>
                      <a:schemeClr val="accent3">
                        <a:lumMod val="85000"/>
                      </a:schemeClr>
                    </a:solidFill>
                  </a:tcPr>
                </a:tc>
                <a:tc>
                  <a:txBody>
                    <a:bodyPr/>
                    <a:lstStyle/>
                    <a:p>
                      <a:pPr algn="ctr"/>
                      <a:r>
                        <a:rPr lang="en-AU" sz="1400" b="0" dirty="0">
                          <a:solidFill>
                            <a:srgbClr val="0070C0"/>
                          </a:solidFill>
                        </a:rPr>
                        <a:t>5</a:t>
                      </a:r>
                      <a:r>
                        <a:rPr lang="en-AU" sz="1400" b="0" baseline="30000" dirty="0">
                          <a:solidFill>
                            <a:srgbClr val="0070C0"/>
                          </a:solidFill>
                        </a:rPr>
                        <a:t>th</a:t>
                      </a:r>
                      <a:endParaRPr lang="en-AU" sz="1400" b="0" dirty="0">
                        <a:solidFill>
                          <a:srgbClr val="0070C0"/>
                        </a:solidFill>
                      </a:endParaRPr>
                    </a:p>
                  </a:txBody>
                  <a:tcPr>
                    <a:solidFill>
                      <a:schemeClr val="accent3">
                        <a:lumMod val="85000"/>
                      </a:schemeClr>
                    </a:solidFill>
                  </a:tcPr>
                </a:tc>
                <a:tc>
                  <a:txBody>
                    <a:bodyPr/>
                    <a:lstStyle/>
                    <a:p>
                      <a:pPr algn="ctr"/>
                      <a:r>
                        <a:rPr lang="en-AU" sz="1400" b="0" dirty="0">
                          <a:solidFill>
                            <a:srgbClr val="0070C0"/>
                          </a:solidFill>
                        </a:rPr>
                        <a:t>5</a:t>
                      </a:r>
                      <a:r>
                        <a:rPr lang="en-AU" sz="1400" b="0" baseline="30000" dirty="0">
                          <a:solidFill>
                            <a:srgbClr val="0070C0"/>
                          </a:solidFill>
                        </a:rPr>
                        <a:t>th</a:t>
                      </a:r>
                      <a:endParaRPr lang="en-AU" sz="1400" b="0" dirty="0">
                        <a:solidFill>
                          <a:srgbClr val="0070C0"/>
                        </a:solidFill>
                      </a:endParaRPr>
                    </a:p>
                  </a:txBody>
                  <a:tcPr>
                    <a:solidFill>
                      <a:schemeClr val="accent3">
                        <a:lumMod val="85000"/>
                      </a:schemeClr>
                    </a:solidFill>
                  </a:tcPr>
                </a:tc>
                <a:tc>
                  <a:txBody>
                    <a:bodyPr/>
                    <a:lstStyle/>
                    <a:p>
                      <a:pPr algn="ctr"/>
                      <a:endParaRPr lang="en-AU" sz="1400" b="1" dirty="0">
                        <a:solidFill>
                          <a:srgbClr val="0070C0"/>
                        </a:solidFill>
                      </a:endParaRPr>
                    </a:p>
                  </a:txBody>
                  <a:tcPr>
                    <a:solidFill>
                      <a:schemeClr val="accent3">
                        <a:lumMod val="85000"/>
                      </a:schemeClr>
                    </a:solidFill>
                  </a:tcPr>
                </a:tc>
                <a:tc>
                  <a:txBody>
                    <a:bodyPr/>
                    <a:lstStyle/>
                    <a:p>
                      <a:pPr algn="ctr"/>
                      <a:endParaRPr lang="en-AU" sz="1400" b="1" dirty="0">
                        <a:solidFill>
                          <a:srgbClr val="FF40FF"/>
                        </a:solidFill>
                      </a:endParaRPr>
                    </a:p>
                  </a:txBody>
                  <a:tcPr anchor="ctr">
                    <a:solidFill>
                      <a:schemeClr val="accent3">
                        <a:lumMod val="85000"/>
                      </a:schemeClr>
                    </a:solidFill>
                  </a:tcPr>
                </a:tc>
                <a:tc>
                  <a:txBody>
                    <a:bodyPr/>
                    <a:lstStyle/>
                    <a:p>
                      <a:pPr algn="ctr"/>
                      <a:endParaRPr lang="en-AU" sz="1400" b="1" dirty="0">
                        <a:solidFill>
                          <a:srgbClr val="7030A0"/>
                        </a:solidFill>
                      </a:endParaRPr>
                    </a:p>
                  </a:txBody>
                  <a:tcPr anchor="ctr">
                    <a:solidFill>
                      <a:schemeClr val="accent3">
                        <a:lumMod val="85000"/>
                      </a:schemeClr>
                    </a:solidFill>
                  </a:tcPr>
                </a:tc>
                <a:tc>
                  <a:txBody>
                    <a:bodyPr/>
                    <a:lstStyle/>
                    <a:p>
                      <a:pPr algn="ctr"/>
                      <a:endParaRPr lang="en-AU" sz="1400" b="1" dirty="0">
                        <a:solidFill>
                          <a:srgbClr val="EE0A0A"/>
                        </a:solidFill>
                      </a:endParaRPr>
                    </a:p>
                  </a:txBody>
                  <a:tcPr anchor="ctr">
                    <a:solidFill>
                      <a:schemeClr val="accent3">
                        <a:lumMod val="85000"/>
                      </a:schemeClr>
                    </a:solidFill>
                  </a:tcPr>
                </a:tc>
                <a:extLst>
                  <a:ext uri="{0D108BD9-81ED-4DB2-BD59-A6C34878D82A}">
                    <a16:rowId xmlns:a16="http://schemas.microsoft.com/office/drawing/2014/main" val="10001"/>
                  </a:ext>
                </a:extLst>
              </a:tr>
              <a:tr h="411474">
                <a:tc>
                  <a:txBody>
                    <a:bodyPr/>
                    <a:lstStyle/>
                    <a:p>
                      <a:pPr algn="ctr"/>
                      <a:r>
                        <a:rPr lang="en-AU" sz="1400" b="1" dirty="0"/>
                        <a:t>C2</a:t>
                      </a:r>
                    </a:p>
                  </a:txBody>
                  <a:tcPr>
                    <a:solidFill>
                      <a:schemeClr val="accent3">
                        <a:lumMod val="85000"/>
                      </a:schemeClr>
                    </a:solidFill>
                  </a:tcPr>
                </a:tc>
                <a:tc>
                  <a:txBody>
                    <a:bodyPr/>
                    <a:lstStyle/>
                    <a:p>
                      <a:pPr algn="ctr"/>
                      <a:r>
                        <a:rPr lang="en-AU" sz="1400" b="0" dirty="0">
                          <a:solidFill>
                            <a:srgbClr val="0070C0"/>
                          </a:solidFill>
                        </a:rPr>
                        <a:t>1</a:t>
                      </a:r>
                      <a:r>
                        <a:rPr lang="en-AU" sz="1400" b="0" baseline="30000" dirty="0">
                          <a:solidFill>
                            <a:srgbClr val="0070C0"/>
                          </a:solidFill>
                        </a:rPr>
                        <a:t>st</a:t>
                      </a:r>
                      <a:endParaRPr lang="en-AU" sz="1400" b="0" dirty="0">
                        <a:solidFill>
                          <a:srgbClr val="0070C0"/>
                        </a:solidFill>
                      </a:endParaRPr>
                    </a:p>
                  </a:txBody>
                  <a:tcPr anchor="ctr">
                    <a:solidFill>
                      <a:schemeClr val="accent3">
                        <a:lumMod val="85000"/>
                      </a:schemeClr>
                    </a:solidFill>
                  </a:tcPr>
                </a:tc>
                <a:tc>
                  <a:txBody>
                    <a:bodyPr/>
                    <a:lstStyle/>
                    <a:p>
                      <a:pPr algn="ctr"/>
                      <a:r>
                        <a:rPr lang="en-AU" sz="1400" b="0" dirty="0">
                          <a:solidFill>
                            <a:srgbClr val="0070C0"/>
                          </a:solidFill>
                        </a:rPr>
                        <a:t>2</a:t>
                      </a:r>
                      <a:r>
                        <a:rPr lang="en-AU" sz="1400" b="0" baseline="30000" dirty="0">
                          <a:solidFill>
                            <a:srgbClr val="0070C0"/>
                          </a:solidFill>
                        </a:rPr>
                        <a:t>nd</a:t>
                      </a:r>
                      <a:endParaRPr lang="en-AU" sz="1400" b="0" dirty="0">
                        <a:solidFill>
                          <a:srgbClr val="0070C0"/>
                        </a:solidFill>
                      </a:endParaRPr>
                    </a:p>
                  </a:txBody>
                  <a:tcPr>
                    <a:solidFill>
                      <a:schemeClr val="accent3">
                        <a:lumMod val="85000"/>
                      </a:schemeClr>
                    </a:solidFill>
                  </a:tcPr>
                </a:tc>
                <a:tc>
                  <a:txBody>
                    <a:bodyPr/>
                    <a:lstStyle/>
                    <a:p>
                      <a:pPr algn="ctr"/>
                      <a:r>
                        <a:rPr lang="en-AU" sz="1400" b="0" dirty="0">
                          <a:solidFill>
                            <a:srgbClr val="0070C0"/>
                          </a:solidFill>
                        </a:rPr>
                        <a:t>4</a:t>
                      </a:r>
                      <a:r>
                        <a:rPr lang="en-AU" sz="1400" b="0" baseline="30000" dirty="0">
                          <a:solidFill>
                            <a:srgbClr val="0070C0"/>
                          </a:solidFill>
                        </a:rPr>
                        <a:t>th</a:t>
                      </a:r>
                      <a:endParaRPr lang="en-AU" sz="1400" b="0" dirty="0">
                        <a:solidFill>
                          <a:srgbClr val="0070C0"/>
                        </a:solidFill>
                      </a:endParaRPr>
                    </a:p>
                  </a:txBody>
                  <a:tcPr>
                    <a:solidFill>
                      <a:schemeClr val="accent3">
                        <a:lumMod val="85000"/>
                      </a:schemeClr>
                    </a:solidFill>
                  </a:tcPr>
                </a:tc>
                <a:tc>
                  <a:txBody>
                    <a:bodyPr/>
                    <a:lstStyle/>
                    <a:p>
                      <a:pPr algn="ctr"/>
                      <a:endParaRPr lang="en-AU" sz="1400" b="1" dirty="0">
                        <a:solidFill>
                          <a:srgbClr val="0070C0"/>
                        </a:solidFill>
                      </a:endParaRPr>
                    </a:p>
                  </a:txBody>
                  <a:tcPr>
                    <a:solidFill>
                      <a:schemeClr val="accent3">
                        <a:lumMod val="85000"/>
                      </a:schemeClr>
                    </a:solidFill>
                  </a:tcPr>
                </a:tc>
                <a:tc>
                  <a:txBody>
                    <a:bodyPr/>
                    <a:lstStyle/>
                    <a:p>
                      <a:pPr algn="ctr"/>
                      <a:endParaRPr lang="en-AU" sz="1400" b="1" dirty="0">
                        <a:solidFill>
                          <a:srgbClr val="FF40FF"/>
                        </a:solidFill>
                      </a:endParaRPr>
                    </a:p>
                  </a:txBody>
                  <a:tcPr anchor="ctr">
                    <a:solidFill>
                      <a:schemeClr val="accent3">
                        <a:lumMod val="85000"/>
                      </a:schemeClr>
                    </a:solidFill>
                  </a:tcPr>
                </a:tc>
                <a:tc>
                  <a:txBody>
                    <a:bodyPr/>
                    <a:lstStyle/>
                    <a:p>
                      <a:pPr algn="ctr"/>
                      <a:endParaRPr lang="en-AU" sz="1400" b="1" dirty="0">
                        <a:solidFill>
                          <a:srgbClr val="7030A0"/>
                        </a:solidFill>
                      </a:endParaRPr>
                    </a:p>
                  </a:txBody>
                  <a:tcPr anchor="ctr">
                    <a:solidFill>
                      <a:schemeClr val="accent3">
                        <a:lumMod val="85000"/>
                      </a:schemeClr>
                    </a:solidFill>
                  </a:tcPr>
                </a:tc>
                <a:tc>
                  <a:txBody>
                    <a:bodyPr/>
                    <a:lstStyle/>
                    <a:p>
                      <a:pPr algn="ctr"/>
                      <a:endParaRPr lang="en-AU" sz="1400" b="1" dirty="0">
                        <a:solidFill>
                          <a:srgbClr val="EE0A0A"/>
                        </a:solidFill>
                      </a:endParaRPr>
                    </a:p>
                  </a:txBody>
                  <a:tcPr anchor="ctr">
                    <a:solidFill>
                      <a:schemeClr val="accent3">
                        <a:lumMod val="85000"/>
                      </a:schemeClr>
                    </a:solidFill>
                  </a:tcPr>
                </a:tc>
                <a:extLst>
                  <a:ext uri="{0D108BD9-81ED-4DB2-BD59-A6C34878D82A}">
                    <a16:rowId xmlns:a16="http://schemas.microsoft.com/office/drawing/2014/main" val="10002"/>
                  </a:ext>
                </a:extLst>
              </a:tr>
              <a:tr h="411474">
                <a:tc>
                  <a:txBody>
                    <a:bodyPr/>
                    <a:lstStyle/>
                    <a:p>
                      <a:pPr algn="ctr"/>
                      <a:r>
                        <a:rPr lang="en-AU" sz="1400" b="1" dirty="0"/>
                        <a:t>C3</a:t>
                      </a:r>
                    </a:p>
                  </a:txBody>
                  <a:tcPr>
                    <a:solidFill>
                      <a:schemeClr val="accent3">
                        <a:lumMod val="85000"/>
                      </a:schemeClr>
                    </a:solidFill>
                  </a:tcPr>
                </a:tc>
                <a:tc>
                  <a:txBody>
                    <a:bodyPr/>
                    <a:lstStyle/>
                    <a:p>
                      <a:pPr algn="ctr"/>
                      <a:r>
                        <a:rPr lang="en-AU" sz="1400" b="0" dirty="0">
                          <a:solidFill>
                            <a:srgbClr val="0070C0"/>
                          </a:solidFill>
                        </a:rPr>
                        <a:t>6</a:t>
                      </a:r>
                      <a:r>
                        <a:rPr lang="en-AU" sz="1400" b="0" baseline="30000" dirty="0">
                          <a:solidFill>
                            <a:srgbClr val="0070C0"/>
                          </a:solidFill>
                        </a:rPr>
                        <a:t>th</a:t>
                      </a:r>
                      <a:endParaRPr lang="en-AU" sz="1400" b="0" dirty="0">
                        <a:solidFill>
                          <a:srgbClr val="0070C0"/>
                        </a:solidFill>
                      </a:endParaRPr>
                    </a:p>
                  </a:txBody>
                  <a:tcPr>
                    <a:solidFill>
                      <a:schemeClr val="accent3">
                        <a:lumMod val="85000"/>
                      </a:schemeClr>
                    </a:solidFill>
                  </a:tcPr>
                </a:tc>
                <a:tc>
                  <a:txBody>
                    <a:bodyPr/>
                    <a:lstStyle/>
                    <a:p>
                      <a:pPr algn="ctr"/>
                      <a:r>
                        <a:rPr lang="en-AU" sz="1400" b="0" dirty="0">
                          <a:solidFill>
                            <a:srgbClr val="0070C0"/>
                          </a:solidFill>
                        </a:rPr>
                        <a:t>3</a:t>
                      </a:r>
                      <a:r>
                        <a:rPr lang="en-AU" sz="1400" b="0" baseline="30000" dirty="0">
                          <a:solidFill>
                            <a:srgbClr val="0070C0"/>
                          </a:solidFill>
                        </a:rPr>
                        <a:t>rd</a:t>
                      </a:r>
                      <a:endParaRPr lang="en-AU" sz="1400" b="0" dirty="0">
                        <a:solidFill>
                          <a:srgbClr val="0070C0"/>
                        </a:solidFill>
                      </a:endParaRPr>
                    </a:p>
                  </a:txBody>
                  <a:tcPr>
                    <a:solidFill>
                      <a:schemeClr val="accent3">
                        <a:lumMod val="85000"/>
                      </a:schemeClr>
                    </a:solidFill>
                  </a:tcPr>
                </a:tc>
                <a:tc>
                  <a:txBody>
                    <a:bodyPr/>
                    <a:lstStyle/>
                    <a:p>
                      <a:pPr algn="ctr"/>
                      <a:r>
                        <a:rPr lang="en-AU" sz="1400" b="0" dirty="0">
                          <a:solidFill>
                            <a:srgbClr val="0070C0"/>
                          </a:solidFill>
                        </a:rPr>
                        <a:t>6</a:t>
                      </a:r>
                      <a:r>
                        <a:rPr lang="en-AU" sz="1400" b="0" baseline="30000" dirty="0">
                          <a:solidFill>
                            <a:srgbClr val="0070C0"/>
                          </a:solidFill>
                        </a:rPr>
                        <a:t>th</a:t>
                      </a:r>
                      <a:endParaRPr lang="en-AU" sz="1400" b="0" dirty="0">
                        <a:solidFill>
                          <a:srgbClr val="0070C0"/>
                        </a:solidFill>
                      </a:endParaRPr>
                    </a:p>
                  </a:txBody>
                  <a:tcPr>
                    <a:solidFill>
                      <a:schemeClr val="accent3">
                        <a:lumMod val="85000"/>
                      </a:schemeClr>
                    </a:solidFill>
                  </a:tcPr>
                </a:tc>
                <a:tc>
                  <a:txBody>
                    <a:bodyPr/>
                    <a:lstStyle/>
                    <a:p>
                      <a:pPr algn="ctr"/>
                      <a:endParaRPr lang="en-AU" sz="1400" b="1" dirty="0">
                        <a:solidFill>
                          <a:srgbClr val="0070C0"/>
                        </a:solidFill>
                      </a:endParaRPr>
                    </a:p>
                  </a:txBody>
                  <a:tcPr>
                    <a:solidFill>
                      <a:schemeClr val="accent3">
                        <a:lumMod val="85000"/>
                      </a:schemeClr>
                    </a:solidFill>
                  </a:tcPr>
                </a:tc>
                <a:tc>
                  <a:txBody>
                    <a:bodyPr/>
                    <a:lstStyle/>
                    <a:p>
                      <a:pPr algn="ctr"/>
                      <a:endParaRPr lang="en-AU" sz="1400" b="1" dirty="0">
                        <a:solidFill>
                          <a:srgbClr val="FF40FF"/>
                        </a:solidFill>
                      </a:endParaRPr>
                    </a:p>
                  </a:txBody>
                  <a:tcPr anchor="ctr">
                    <a:solidFill>
                      <a:schemeClr val="accent3">
                        <a:lumMod val="85000"/>
                      </a:schemeClr>
                    </a:solidFill>
                  </a:tcPr>
                </a:tc>
                <a:tc>
                  <a:txBody>
                    <a:bodyPr/>
                    <a:lstStyle/>
                    <a:p>
                      <a:pPr algn="ctr"/>
                      <a:endParaRPr lang="en-AU" sz="1400" b="1" dirty="0">
                        <a:solidFill>
                          <a:srgbClr val="7030A0"/>
                        </a:solidFill>
                      </a:endParaRPr>
                    </a:p>
                  </a:txBody>
                  <a:tcPr anchor="ctr">
                    <a:solidFill>
                      <a:schemeClr val="accent3">
                        <a:lumMod val="85000"/>
                      </a:schemeClr>
                    </a:solidFill>
                  </a:tcPr>
                </a:tc>
                <a:tc>
                  <a:txBody>
                    <a:bodyPr/>
                    <a:lstStyle/>
                    <a:p>
                      <a:pPr algn="ctr"/>
                      <a:endParaRPr lang="en-AU" sz="1400" b="1" dirty="0">
                        <a:solidFill>
                          <a:srgbClr val="EE0A0A"/>
                        </a:solidFill>
                      </a:endParaRPr>
                    </a:p>
                  </a:txBody>
                  <a:tcPr anchor="ctr">
                    <a:solidFill>
                      <a:schemeClr val="accent3">
                        <a:lumMod val="85000"/>
                      </a:schemeClr>
                    </a:solidFill>
                  </a:tcPr>
                </a:tc>
                <a:extLst>
                  <a:ext uri="{0D108BD9-81ED-4DB2-BD59-A6C34878D82A}">
                    <a16:rowId xmlns:a16="http://schemas.microsoft.com/office/drawing/2014/main" val="10003"/>
                  </a:ext>
                </a:extLst>
              </a:tr>
              <a:tr h="411474">
                <a:tc>
                  <a:txBody>
                    <a:bodyPr/>
                    <a:lstStyle/>
                    <a:p>
                      <a:pPr algn="ctr"/>
                      <a:r>
                        <a:rPr lang="en-AU" sz="1400" b="1" dirty="0"/>
                        <a:t>C4</a:t>
                      </a:r>
                    </a:p>
                  </a:txBody>
                  <a:tcPr>
                    <a:solidFill>
                      <a:schemeClr val="accent3">
                        <a:lumMod val="85000"/>
                      </a:schemeClr>
                    </a:solidFill>
                  </a:tcPr>
                </a:tc>
                <a:tc>
                  <a:txBody>
                    <a:bodyPr/>
                    <a:lstStyle/>
                    <a:p>
                      <a:pPr algn="ctr"/>
                      <a:r>
                        <a:rPr lang="en-AU" sz="1400" b="0" dirty="0">
                          <a:solidFill>
                            <a:srgbClr val="0070C0"/>
                          </a:solidFill>
                        </a:rPr>
                        <a:t>4</a:t>
                      </a:r>
                      <a:r>
                        <a:rPr lang="en-AU" sz="1400" b="0" baseline="30000" dirty="0">
                          <a:solidFill>
                            <a:srgbClr val="0070C0"/>
                          </a:solidFill>
                        </a:rPr>
                        <a:t>th</a:t>
                      </a:r>
                      <a:endParaRPr lang="en-AU" sz="1400" b="0" dirty="0">
                        <a:solidFill>
                          <a:srgbClr val="0070C0"/>
                        </a:solidFill>
                      </a:endParaRPr>
                    </a:p>
                  </a:txBody>
                  <a:tcPr>
                    <a:solidFill>
                      <a:schemeClr val="accent3">
                        <a:lumMod val="85000"/>
                      </a:schemeClr>
                    </a:solidFill>
                  </a:tcPr>
                </a:tc>
                <a:tc>
                  <a:txBody>
                    <a:bodyPr/>
                    <a:lstStyle/>
                    <a:p>
                      <a:pPr algn="ctr"/>
                      <a:r>
                        <a:rPr lang="en-AU" sz="1400" b="0" dirty="0">
                          <a:solidFill>
                            <a:srgbClr val="0070C0"/>
                          </a:solidFill>
                        </a:rPr>
                        <a:t>1</a:t>
                      </a:r>
                      <a:r>
                        <a:rPr lang="en-AU" sz="1400" b="0" baseline="30000" dirty="0">
                          <a:solidFill>
                            <a:srgbClr val="0070C0"/>
                          </a:solidFill>
                        </a:rPr>
                        <a:t>st</a:t>
                      </a:r>
                      <a:endParaRPr lang="en-AU" sz="1400" b="0" dirty="0">
                        <a:solidFill>
                          <a:srgbClr val="0070C0"/>
                        </a:solidFill>
                      </a:endParaRPr>
                    </a:p>
                  </a:txBody>
                  <a:tcPr>
                    <a:solidFill>
                      <a:schemeClr val="accent3">
                        <a:lumMod val="85000"/>
                      </a:schemeClr>
                    </a:solidFill>
                  </a:tcPr>
                </a:tc>
                <a:tc>
                  <a:txBody>
                    <a:bodyPr/>
                    <a:lstStyle/>
                    <a:p>
                      <a:pPr algn="ctr"/>
                      <a:r>
                        <a:rPr lang="en-AU" sz="1400" b="0" dirty="0">
                          <a:solidFill>
                            <a:srgbClr val="0070C0"/>
                          </a:solidFill>
                        </a:rPr>
                        <a:t>3</a:t>
                      </a:r>
                      <a:r>
                        <a:rPr lang="en-AU" sz="1400" b="0" baseline="30000" dirty="0">
                          <a:solidFill>
                            <a:srgbClr val="0070C0"/>
                          </a:solidFill>
                        </a:rPr>
                        <a:t>rd</a:t>
                      </a:r>
                      <a:endParaRPr lang="en-AU" sz="1400" b="0" dirty="0">
                        <a:solidFill>
                          <a:srgbClr val="0070C0"/>
                        </a:solidFill>
                      </a:endParaRPr>
                    </a:p>
                  </a:txBody>
                  <a:tcPr>
                    <a:solidFill>
                      <a:schemeClr val="accent3">
                        <a:lumMod val="85000"/>
                      </a:schemeClr>
                    </a:solidFill>
                  </a:tcPr>
                </a:tc>
                <a:tc>
                  <a:txBody>
                    <a:bodyPr/>
                    <a:lstStyle/>
                    <a:p>
                      <a:pPr algn="ctr"/>
                      <a:endParaRPr lang="en-AU" sz="1400" b="1" dirty="0">
                        <a:solidFill>
                          <a:srgbClr val="0070C0"/>
                        </a:solidFill>
                      </a:endParaRPr>
                    </a:p>
                  </a:txBody>
                  <a:tcPr>
                    <a:solidFill>
                      <a:schemeClr val="accent3">
                        <a:lumMod val="85000"/>
                      </a:schemeClr>
                    </a:solidFill>
                  </a:tcPr>
                </a:tc>
                <a:tc>
                  <a:txBody>
                    <a:bodyPr/>
                    <a:lstStyle/>
                    <a:p>
                      <a:pPr algn="ctr"/>
                      <a:endParaRPr lang="en-AU" sz="1400" b="1" dirty="0">
                        <a:solidFill>
                          <a:srgbClr val="FF40FF"/>
                        </a:solidFill>
                      </a:endParaRPr>
                    </a:p>
                  </a:txBody>
                  <a:tcPr anchor="ctr">
                    <a:solidFill>
                      <a:schemeClr val="accent3">
                        <a:lumMod val="85000"/>
                      </a:schemeClr>
                    </a:solidFill>
                  </a:tcPr>
                </a:tc>
                <a:tc>
                  <a:txBody>
                    <a:bodyPr/>
                    <a:lstStyle/>
                    <a:p>
                      <a:pPr algn="ctr"/>
                      <a:endParaRPr lang="en-AU" sz="1400" b="1" dirty="0">
                        <a:solidFill>
                          <a:srgbClr val="7030A0"/>
                        </a:solidFill>
                      </a:endParaRPr>
                    </a:p>
                  </a:txBody>
                  <a:tcPr anchor="ctr">
                    <a:solidFill>
                      <a:schemeClr val="accent3">
                        <a:lumMod val="85000"/>
                      </a:schemeClr>
                    </a:solidFill>
                  </a:tcPr>
                </a:tc>
                <a:tc>
                  <a:txBody>
                    <a:bodyPr/>
                    <a:lstStyle/>
                    <a:p>
                      <a:pPr algn="ctr"/>
                      <a:endParaRPr lang="en-AU" sz="1400" b="1" dirty="0">
                        <a:solidFill>
                          <a:srgbClr val="EE0A0A"/>
                        </a:solidFill>
                      </a:endParaRPr>
                    </a:p>
                  </a:txBody>
                  <a:tcPr anchor="ctr">
                    <a:solidFill>
                      <a:schemeClr val="accent3">
                        <a:lumMod val="85000"/>
                      </a:schemeClr>
                    </a:solidFill>
                  </a:tcPr>
                </a:tc>
                <a:extLst>
                  <a:ext uri="{0D108BD9-81ED-4DB2-BD59-A6C34878D82A}">
                    <a16:rowId xmlns:a16="http://schemas.microsoft.com/office/drawing/2014/main" val="10004"/>
                  </a:ext>
                </a:extLst>
              </a:tr>
              <a:tr h="411474">
                <a:tc>
                  <a:txBody>
                    <a:bodyPr/>
                    <a:lstStyle/>
                    <a:p>
                      <a:pPr algn="ctr"/>
                      <a:r>
                        <a:rPr lang="en-AU" sz="1400" b="1" dirty="0"/>
                        <a:t>C5</a:t>
                      </a:r>
                    </a:p>
                  </a:txBody>
                  <a:tcPr>
                    <a:solidFill>
                      <a:schemeClr val="accent3">
                        <a:lumMod val="85000"/>
                      </a:schemeClr>
                    </a:solidFill>
                  </a:tcPr>
                </a:tc>
                <a:tc>
                  <a:txBody>
                    <a:bodyPr/>
                    <a:lstStyle/>
                    <a:p>
                      <a:pPr algn="ctr"/>
                      <a:r>
                        <a:rPr lang="en-AU" sz="1400" b="0" dirty="0">
                          <a:solidFill>
                            <a:srgbClr val="0070C0"/>
                          </a:solidFill>
                        </a:rPr>
                        <a:t>3</a:t>
                      </a:r>
                      <a:r>
                        <a:rPr lang="en-AU" sz="1400" b="0" baseline="30000" dirty="0">
                          <a:solidFill>
                            <a:srgbClr val="0070C0"/>
                          </a:solidFill>
                        </a:rPr>
                        <a:t>rd</a:t>
                      </a:r>
                      <a:endParaRPr lang="en-AU" sz="1400" b="0" dirty="0">
                        <a:solidFill>
                          <a:srgbClr val="0070C0"/>
                        </a:solidFill>
                      </a:endParaRPr>
                    </a:p>
                  </a:txBody>
                  <a:tcPr>
                    <a:solidFill>
                      <a:schemeClr val="accent3">
                        <a:lumMod val="85000"/>
                      </a:schemeClr>
                    </a:solidFill>
                  </a:tcPr>
                </a:tc>
                <a:tc>
                  <a:txBody>
                    <a:bodyPr/>
                    <a:lstStyle/>
                    <a:p>
                      <a:pPr algn="ctr"/>
                      <a:r>
                        <a:rPr lang="en-AU" sz="1400" b="0" dirty="0">
                          <a:solidFill>
                            <a:srgbClr val="0070C0"/>
                          </a:solidFill>
                        </a:rPr>
                        <a:t>6</a:t>
                      </a:r>
                      <a:r>
                        <a:rPr lang="en-AU" sz="1400" b="0" baseline="30000" dirty="0">
                          <a:solidFill>
                            <a:srgbClr val="0070C0"/>
                          </a:solidFill>
                        </a:rPr>
                        <a:t>th</a:t>
                      </a:r>
                      <a:endParaRPr lang="en-AU" sz="1400" b="0" dirty="0">
                        <a:solidFill>
                          <a:srgbClr val="0070C0"/>
                        </a:solidFill>
                      </a:endParaRPr>
                    </a:p>
                  </a:txBody>
                  <a:tcPr>
                    <a:solidFill>
                      <a:schemeClr val="accent3">
                        <a:lumMod val="85000"/>
                      </a:schemeClr>
                    </a:solidFill>
                  </a:tcPr>
                </a:tc>
                <a:tc>
                  <a:txBody>
                    <a:bodyPr/>
                    <a:lstStyle/>
                    <a:p>
                      <a:pPr algn="ctr"/>
                      <a:r>
                        <a:rPr lang="en-AU" sz="1400" b="0" dirty="0">
                          <a:solidFill>
                            <a:srgbClr val="0070C0"/>
                          </a:solidFill>
                        </a:rPr>
                        <a:t>2</a:t>
                      </a:r>
                      <a:r>
                        <a:rPr lang="en-AU" sz="1400" b="0" baseline="30000" dirty="0">
                          <a:solidFill>
                            <a:srgbClr val="0070C0"/>
                          </a:solidFill>
                        </a:rPr>
                        <a:t>nd</a:t>
                      </a:r>
                      <a:endParaRPr lang="en-AU" sz="1400" b="0" dirty="0">
                        <a:solidFill>
                          <a:srgbClr val="0070C0"/>
                        </a:solidFill>
                      </a:endParaRPr>
                    </a:p>
                  </a:txBody>
                  <a:tcPr>
                    <a:solidFill>
                      <a:schemeClr val="accent3">
                        <a:lumMod val="85000"/>
                      </a:schemeClr>
                    </a:solidFill>
                  </a:tcPr>
                </a:tc>
                <a:tc>
                  <a:txBody>
                    <a:bodyPr/>
                    <a:lstStyle/>
                    <a:p>
                      <a:pPr algn="ctr"/>
                      <a:endParaRPr lang="en-AU" sz="1400" b="1" dirty="0">
                        <a:solidFill>
                          <a:srgbClr val="0070C0"/>
                        </a:solidFill>
                      </a:endParaRPr>
                    </a:p>
                  </a:txBody>
                  <a:tcPr>
                    <a:solidFill>
                      <a:schemeClr val="accent3">
                        <a:lumMod val="85000"/>
                      </a:schemeClr>
                    </a:solidFill>
                  </a:tcPr>
                </a:tc>
                <a:tc>
                  <a:txBody>
                    <a:bodyPr/>
                    <a:lstStyle/>
                    <a:p>
                      <a:pPr algn="ctr"/>
                      <a:endParaRPr lang="en-AU" sz="1400" b="1" dirty="0">
                        <a:solidFill>
                          <a:srgbClr val="FF40FF"/>
                        </a:solidFill>
                      </a:endParaRPr>
                    </a:p>
                  </a:txBody>
                  <a:tcPr anchor="ctr">
                    <a:solidFill>
                      <a:schemeClr val="accent3">
                        <a:lumMod val="85000"/>
                      </a:schemeClr>
                    </a:solidFill>
                  </a:tcPr>
                </a:tc>
                <a:tc>
                  <a:txBody>
                    <a:bodyPr/>
                    <a:lstStyle/>
                    <a:p>
                      <a:pPr algn="ctr"/>
                      <a:endParaRPr lang="en-AU" sz="1400" b="1" dirty="0">
                        <a:solidFill>
                          <a:srgbClr val="7030A0"/>
                        </a:solidFill>
                      </a:endParaRPr>
                    </a:p>
                  </a:txBody>
                  <a:tcPr anchor="ctr">
                    <a:solidFill>
                      <a:schemeClr val="accent3">
                        <a:lumMod val="85000"/>
                      </a:schemeClr>
                    </a:solidFill>
                  </a:tcPr>
                </a:tc>
                <a:tc>
                  <a:txBody>
                    <a:bodyPr/>
                    <a:lstStyle/>
                    <a:p>
                      <a:pPr algn="ctr"/>
                      <a:endParaRPr lang="en-AU" sz="1400" b="1" dirty="0">
                        <a:solidFill>
                          <a:srgbClr val="EE0A0A"/>
                        </a:solidFill>
                      </a:endParaRPr>
                    </a:p>
                  </a:txBody>
                  <a:tcPr anchor="ctr">
                    <a:solidFill>
                      <a:schemeClr val="accent3">
                        <a:lumMod val="85000"/>
                      </a:schemeClr>
                    </a:solidFill>
                  </a:tcPr>
                </a:tc>
                <a:extLst>
                  <a:ext uri="{0D108BD9-81ED-4DB2-BD59-A6C34878D82A}">
                    <a16:rowId xmlns:a16="http://schemas.microsoft.com/office/drawing/2014/main" val="10005"/>
                  </a:ext>
                </a:extLst>
              </a:tr>
              <a:tr h="411474">
                <a:tc>
                  <a:txBody>
                    <a:bodyPr/>
                    <a:lstStyle/>
                    <a:p>
                      <a:pPr algn="ctr"/>
                      <a:r>
                        <a:rPr lang="en-AU" sz="1400" b="1" dirty="0"/>
                        <a:t>C6</a:t>
                      </a:r>
                    </a:p>
                  </a:txBody>
                  <a:tcPr>
                    <a:solidFill>
                      <a:schemeClr val="accent3">
                        <a:lumMod val="85000"/>
                      </a:schemeClr>
                    </a:solidFill>
                  </a:tcPr>
                </a:tc>
                <a:tc>
                  <a:txBody>
                    <a:bodyPr/>
                    <a:lstStyle/>
                    <a:p>
                      <a:pPr algn="ctr"/>
                      <a:r>
                        <a:rPr lang="en-AU" sz="1400" b="0" dirty="0">
                          <a:solidFill>
                            <a:srgbClr val="0070C0"/>
                          </a:solidFill>
                        </a:rPr>
                        <a:t>5</a:t>
                      </a:r>
                      <a:r>
                        <a:rPr lang="en-AU" sz="1400" b="0" baseline="30000" dirty="0">
                          <a:solidFill>
                            <a:srgbClr val="0070C0"/>
                          </a:solidFill>
                        </a:rPr>
                        <a:t>th</a:t>
                      </a:r>
                      <a:endParaRPr lang="en-AU" sz="1400" b="0" dirty="0">
                        <a:solidFill>
                          <a:srgbClr val="0070C0"/>
                        </a:solidFill>
                      </a:endParaRPr>
                    </a:p>
                  </a:txBody>
                  <a:tcPr>
                    <a:solidFill>
                      <a:schemeClr val="accent3">
                        <a:lumMod val="85000"/>
                      </a:schemeClr>
                    </a:solidFill>
                  </a:tcPr>
                </a:tc>
                <a:tc>
                  <a:txBody>
                    <a:bodyPr/>
                    <a:lstStyle/>
                    <a:p>
                      <a:pPr algn="ctr"/>
                      <a:r>
                        <a:rPr lang="en-AU" sz="1400" b="0" dirty="0">
                          <a:solidFill>
                            <a:srgbClr val="0070C0"/>
                          </a:solidFill>
                        </a:rPr>
                        <a:t>4</a:t>
                      </a:r>
                      <a:r>
                        <a:rPr lang="en-AU" sz="1400" b="0" baseline="30000" dirty="0">
                          <a:solidFill>
                            <a:srgbClr val="0070C0"/>
                          </a:solidFill>
                        </a:rPr>
                        <a:t>th</a:t>
                      </a:r>
                      <a:endParaRPr lang="en-AU" sz="1400" b="0" dirty="0">
                        <a:solidFill>
                          <a:srgbClr val="0070C0"/>
                        </a:solidFill>
                      </a:endParaRPr>
                    </a:p>
                  </a:txBody>
                  <a:tcPr>
                    <a:solidFill>
                      <a:schemeClr val="accent3">
                        <a:lumMod val="85000"/>
                      </a:schemeClr>
                    </a:solidFill>
                  </a:tcPr>
                </a:tc>
                <a:tc>
                  <a:txBody>
                    <a:bodyPr/>
                    <a:lstStyle/>
                    <a:p>
                      <a:pPr algn="ctr"/>
                      <a:r>
                        <a:rPr lang="en-AU" sz="1400" b="0" dirty="0">
                          <a:solidFill>
                            <a:srgbClr val="0070C0"/>
                          </a:solidFill>
                        </a:rPr>
                        <a:t>1</a:t>
                      </a:r>
                      <a:r>
                        <a:rPr lang="en-AU" sz="1400" b="0" baseline="30000" dirty="0">
                          <a:solidFill>
                            <a:srgbClr val="0070C0"/>
                          </a:solidFill>
                        </a:rPr>
                        <a:t>st</a:t>
                      </a:r>
                      <a:endParaRPr lang="en-AU" sz="1400" b="0" dirty="0">
                        <a:solidFill>
                          <a:srgbClr val="0070C0"/>
                        </a:solidFill>
                      </a:endParaRPr>
                    </a:p>
                  </a:txBody>
                  <a:tcPr>
                    <a:solidFill>
                      <a:schemeClr val="accent3">
                        <a:lumMod val="85000"/>
                      </a:schemeClr>
                    </a:solidFill>
                  </a:tcPr>
                </a:tc>
                <a:tc>
                  <a:txBody>
                    <a:bodyPr/>
                    <a:lstStyle/>
                    <a:p>
                      <a:pPr algn="ctr"/>
                      <a:endParaRPr lang="en-AU" sz="1400" b="1" dirty="0">
                        <a:solidFill>
                          <a:srgbClr val="0070C0"/>
                        </a:solidFill>
                      </a:endParaRPr>
                    </a:p>
                  </a:txBody>
                  <a:tcPr>
                    <a:solidFill>
                      <a:schemeClr val="accent3">
                        <a:lumMod val="85000"/>
                      </a:schemeClr>
                    </a:solidFill>
                  </a:tcPr>
                </a:tc>
                <a:tc>
                  <a:txBody>
                    <a:bodyPr/>
                    <a:lstStyle/>
                    <a:p>
                      <a:pPr algn="ctr"/>
                      <a:endParaRPr lang="en-AU" sz="1400" b="1" dirty="0">
                        <a:solidFill>
                          <a:srgbClr val="FF40FF"/>
                        </a:solidFill>
                      </a:endParaRPr>
                    </a:p>
                  </a:txBody>
                  <a:tcPr anchor="ctr">
                    <a:solidFill>
                      <a:schemeClr val="accent3">
                        <a:lumMod val="85000"/>
                      </a:schemeClr>
                    </a:solidFill>
                  </a:tcPr>
                </a:tc>
                <a:tc>
                  <a:txBody>
                    <a:bodyPr/>
                    <a:lstStyle/>
                    <a:p>
                      <a:pPr algn="ctr"/>
                      <a:endParaRPr lang="en-AU" sz="1400" b="1" dirty="0">
                        <a:solidFill>
                          <a:srgbClr val="7030A0"/>
                        </a:solidFill>
                      </a:endParaRPr>
                    </a:p>
                  </a:txBody>
                  <a:tcPr anchor="ctr">
                    <a:solidFill>
                      <a:schemeClr val="accent3">
                        <a:lumMod val="85000"/>
                      </a:schemeClr>
                    </a:solidFill>
                  </a:tcPr>
                </a:tc>
                <a:tc>
                  <a:txBody>
                    <a:bodyPr/>
                    <a:lstStyle/>
                    <a:p>
                      <a:pPr algn="ctr"/>
                      <a:endParaRPr lang="en-AU" sz="1400" b="1" dirty="0">
                        <a:solidFill>
                          <a:srgbClr val="EE0A0A"/>
                        </a:solidFill>
                      </a:endParaRPr>
                    </a:p>
                  </a:txBody>
                  <a:tcPr anchor="ctr">
                    <a:solidFill>
                      <a:schemeClr val="accent3">
                        <a:lumMod val="85000"/>
                      </a:schemeClr>
                    </a:solidFill>
                  </a:tcPr>
                </a:tc>
                <a:extLst>
                  <a:ext uri="{0D108BD9-81ED-4DB2-BD59-A6C34878D82A}">
                    <a16:rowId xmlns:a16="http://schemas.microsoft.com/office/drawing/2014/main" val="10006"/>
                  </a:ext>
                </a:extLst>
              </a:tr>
            </a:tbl>
          </a:graphicData>
        </a:graphic>
      </p:graphicFrame>
      <p:sp>
        <p:nvSpPr>
          <p:cNvPr id="8" name="Title 1">
            <a:extLst>
              <a:ext uri="{FF2B5EF4-FFF2-40B4-BE49-F238E27FC236}">
                <a16:creationId xmlns:a16="http://schemas.microsoft.com/office/drawing/2014/main" id="{DD76BC96-1E2E-FC42-A417-D3EE9ECDE06B}"/>
              </a:ext>
            </a:extLst>
          </p:cNvPr>
          <p:cNvSpPr>
            <a:spLocks noGrp="1"/>
          </p:cNvSpPr>
          <p:nvPr>
            <p:ph type="title"/>
          </p:nvPr>
        </p:nvSpPr>
        <p:spPr>
          <a:xfrm>
            <a:off x="251520" y="188640"/>
            <a:ext cx="8640960" cy="720080"/>
          </a:xfrm>
          <a:solidFill>
            <a:schemeClr val="accent2"/>
          </a:solidFill>
        </p:spPr>
        <p:txBody>
          <a:bodyPr/>
          <a:lstStyle/>
          <a:p>
            <a:pPr algn="ctr"/>
            <a:r>
              <a:rPr lang="en-AU" sz="2000" dirty="0">
                <a:solidFill>
                  <a:schemeClr val="bg1"/>
                </a:solidFill>
              </a:rPr>
              <a:t>Interestingly, to be able to use the </a:t>
            </a:r>
            <a:r>
              <a:rPr lang="en-AU" altLang="zh-CN" sz="2000" dirty="0">
                <a:solidFill>
                  <a:schemeClr val="bg1"/>
                </a:solidFill>
              </a:rPr>
              <a:t>Scaled Checklist method, we need to fairly determine the weighting of each criterion, but how? </a:t>
            </a:r>
            <a:br>
              <a:rPr lang="en-AU" altLang="zh-CN" sz="2000" dirty="0">
                <a:solidFill>
                  <a:schemeClr val="bg1"/>
                </a:solidFill>
              </a:rPr>
            </a:br>
            <a:endParaRPr lang="en-AU" sz="2400" dirty="0">
              <a:solidFill>
                <a:schemeClr val="bg1"/>
              </a:solidFill>
            </a:endParaRPr>
          </a:p>
        </p:txBody>
      </p:sp>
      <p:sp>
        <p:nvSpPr>
          <p:cNvPr id="2" name="矩形 1">
            <a:extLst>
              <a:ext uri="{FF2B5EF4-FFF2-40B4-BE49-F238E27FC236}">
                <a16:creationId xmlns:a16="http://schemas.microsoft.com/office/drawing/2014/main" id="{6F1CEA3E-07D7-A344-A65E-DD91F843CCFA}"/>
              </a:ext>
            </a:extLst>
          </p:cNvPr>
          <p:cNvSpPr/>
          <p:nvPr/>
        </p:nvSpPr>
        <p:spPr>
          <a:xfrm>
            <a:off x="367133" y="961273"/>
            <a:ext cx="8320834" cy="830997"/>
          </a:xfrm>
          <a:prstGeom prst="rect">
            <a:avLst/>
          </a:prstGeom>
        </p:spPr>
        <p:txBody>
          <a:bodyPr wrap="square">
            <a:spAutoFit/>
          </a:bodyPr>
          <a:lstStyle/>
          <a:p>
            <a:r>
              <a:rPr lang="en-AU" altLang="zh-CN" sz="2400" b="1" dirty="0">
                <a:solidFill>
                  <a:srgbClr val="0070C0"/>
                </a:solidFill>
                <a:highlight>
                  <a:srgbClr val="FFFF00"/>
                </a:highlight>
              </a:rPr>
              <a:t>A method called Rank-sum Method may help, see the following case:</a:t>
            </a:r>
            <a:endParaRPr lang="zh-CN" altLang="en-US" sz="2400" b="1" dirty="0">
              <a:solidFill>
                <a:srgbClr val="0070C0"/>
              </a:solidFill>
              <a:highlight>
                <a:srgbClr val="FFFF00"/>
              </a:highlight>
            </a:endParaRPr>
          </a:p>
        </p:txBody>
      </p:sp>
    </p:spTree>
    <p:extLst>
      <p:ext uri="{BB962C8B-B14F-4D97-AF65-F5344CB8AC3E}">
        <p14:creationId xmlns:p14="http://schemas.microsoft.com/office/powerpoint/2010/main" val="2618529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611438" y="6575425"/>
            <a:ext cx="3832225" cy="215900"/>
          </a:xfrm>
        </p:spPr>
        <p:txBody>
          <a:bodyPr/>
          <a:lstStyle/>
          <a:p>
            <a:pPr>
              <a:defRPr/>
            </a:pPr>
            <a:r>
              <a:rPr lang="en-AU">
                <a:solidFill>
                  <a:srgbClr val="FFFFFF"/>
                </a:solidFill>
              </a:rPr>
              <a:t>School of Engineering</a:t>
            </a:r>
            <a:endParaRPr lang="en-AU" dirty="0">
              <a:solidFill>
                <a:srgbClr val="FFFFFF"/>
              </a:solidFill>
            </a:endParaRPr>
          </a:p>
        </p:txBody>
      </p:sp>
      <p:sp>
        <p:nvSpPr>
          <p:cNvPr id="5" name="Slide Number Placeholder 4"/>
          <p:cNvSpPr>
            <a:spLocks noGrp="1"/>
          </p:cNvSpPr>
          <p:nvPr>
            <p:ph type="sldNum" sz="quarter" idx="12"/>
          </p:nvPr>
        </p:nvSpPr>
        <p:spPr>
          <a:xfrm>
            <a:off x="6523038" y="6578600"/>
            <a:ext cx="2133600" cy="215900"/>
          </a:xfrm>
        </p:spPr>
        <p:txBody>
          <a:bodyPr/>
          <a:lstStyle/>
          <a:p>
            <a:pPr>
              <a:defRPr/>
            </a:pPr>
            <a:fld id="{AF54FAAF-73EA-427D-84DA-21187992A5E1}" type="slidenum">
              <a:rPr lang="en-AU" smtClean="0">
                <a:solidFill>
                  <a:srgbClr val="FFFFFF"/>
                </a:solidFill>
              </a:rPr>
              <a:pPr>
                <a:defRPr/>
              </a:pPr>
              <a:t>19</a:t>
            </a:fld>
            <a:endParaRPr lang="en-AU">
              <a:solidFill>
                <a:srgbClr val="FFFFFF"/>
              </a:solidFill>
            </a:endParaRPr>
          </a:p>
        </p:txBody>
      </p:sp>
      <p:graphicFrame>
        <p:nvGraphicFramePr>
          <p:cNvPr id="7" name="Table 6"/>
          <p:cNvGraphicFramePr>
            <a:graphicFrameLocks noGrp="1"/>
          </p:cNvGraphicFramePr>
          <p:nvPr/>
        </p:nvGraphicFramePr>
        <p:xfrm>
          <a:off x="158217" y="3284984"/>
          <a:ext cx="8878279" cy="2987004"/>
        </p:xfrm>
        <a:graphic>
          <a:graphicData uri="http://schemas.openxmlformats.org/drawingml/2006/table">
            <a:tbl>
              <a:tblPr firstRow="1" bandRow="1">
                <a:tableStyleId>{5C22544A-7EE6-4342-B048-85BDC9FD1C3A}</a:tableStyleId>
              </a:tblPr>
              <a:tblGrid>
                <a:gridCol w="938500">
                  <a:extLst>
                    <a:ext uri="{9D8B030D-6E8A-4147-A177-3AD203B41FA5}">
                      <a16:colId xmlns:a16="http://schemas.microsoft.com/office/drawing/2014/main" val="20000"/>
                    </a:ext>
                  </a:extLst>
                </a:gridCol>
                <a:gridCol w="955003">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936104">
                  <a:extLst>
                    <a:ext uri="{9D8B030D-6E8A-4147-A177-3AD203B41FA5}">
                      <a16:colId xmlns:a16="http://schemas.microsoft.com/office/drawing/2014/main" val="20003"/>
                    </a:ext>
                  </a:extLst>
                </a:gridCol>
                <a:gridCol w="1152128">
                  <a:extLst>
                    <a:ext uri="{9D8B030D-6E8A-4147-A177-3AD203B41FA5}">
                      <a16:colId xmlns:a16="http://schemas.microsoft.com/office/drawing/2014/main" val="20004"/>
                    </a:ext>
                  </a:extLst>
                </a:gridCol>
                <a:gridCol w="1656184">
                  <a:extLst>
                    <a:ext uri="{9D8B030D-6E8A-4147-A177-3AD203B41FA5}">
                      <a16:colId xmlns:a16="http://schemas.microsoft.com/office/drawing/2014/main" val="1450700115"/>
                    </a:ext>
                  </a:extLst>
                </a:gridCol>
                <a:gridCol w="1008112">
                  <a:extLst>
                    <a:ext uri="{9D8B030D-6E8A-4147-A177-3AD203B41FA5}">
                      <a16:colId xmlns:a16="http://schemas.microsoft.com/office/drawing/2014/main" val="603321665"/>
                    </a:ext>
                  </a:extLst>
                </a:gridCol>
                <a:gridCol w="1224136">
                  <a:extLst>
                    <a:ext uri="{9D8B030D-6E8A-4147-A177-3AD203B41FA5}">
                      <a16:colId xmlns:a16="http://schemas.microsoft.com/office/drawing/2014/main" val="4249101165"/>
                    </a:ext>
                  </a:extLst>
                </a:gridCol>
              </a:tblGrid>
              <a:tr h="411474">
                <a:tc>
                  <a:txBody>
                    <a:bodyPr/>
                    <a:lstStyle/>
                    <a:p>
                      <a:pPr algn="ctr"/>
                      <a:r>
                        <a:rPr lang="en-AU" sz="1400" dirty="0">
                          <a:solidFill>
                            <a:schemeClr val="tx1"/>
                          </a:solidFill>
                        </a:rPr>
                        <a:t>Criteria (n=6)</a:t>
                      </a:r>
                    </a:p>
                  </a:txBody>
                  <a:tcPr>
                    <a:solidFill>
                      <a:schemeClr val="accent3">
                        <a:lumMod val="85000"/>
                      </a:schemeClr>
                    </a:solidFill>
                  </a:tcPr>
                </a:tc>
                <a:tc>
                  <a:txBody>
                    <a:bodyPr/>
                    <a:lstStyle/>
                    <a:p>
                      <a:pPr algn="ctr"/>
                      <a:r>
                        <a:rPr lang="en-AU" sz="1400" dirty="0">
                          <a:solidFill>
                            <a:srgbClr val="0070C0"/>
                          </a:solidFill>
                        </a:rPr>
                        <a:t>Expert A Rank</a:t>
                      </a:r>
                    </a:p>
                  </a:txBody>
                  <a:tcPr>
                    <a:solidFill>
                      <a:schemeClr val="accent3">
                        <a:lumMod val="85000"/>
                      </a:schemeClr>
                    </a:solidFill>
                  </a:tcPr>
                </a:tc>
                <a:tc>
                  <a:txBody>
                    <a:bodyPr/>
                    <a:lstStyle/>
                    <a:p>
                      <a:pPr algn="ctr"/>
                      <a:r>
                        <a:rPr lang="en-AU" sz="1400" dirty="0">
                          <a:solidFill>
                            <a:srgbClr val="0070C0"/>
                          </a:solidFill>
                        </a:rPr>
                        <a:t>Expert B Rank</a:t>
                      </a:r>
                    </a:p>
                  </a:txBody>
                  <a:tcPr>
                    <a:solidFill>
                      <a:schemeClr val="accent3">
                        <a:lumMod val="85000"/>
                      </a:schemeClr>
                    </a:solidFill>
                  </a:tcPr>
                </a:tc>
                <a:tc>
                  <a:txBody>
                    <a:bodyPr/>
                    <a:lstStyle/>
                    <a:p>
                      <a:pPr algn="ctr"/>
                      <a:r>
                        <a:rPr lang="en-AU" sz="1400" dirty="0">
                          <a:solidFill>
                            <a:srgbClr val="0070C0"/>
                          </a:solidFill>
                        </a:rPr>
                        <a:t>Expert C Rank</a:t>
                      </a:r>
                    </a:p>
                  </a:txBody>
                  <a:tcPr>
                    <a:solidFill>
                      <a:schemeClr val="accent3">
                        <a:lumMod val="85000"/>
                      </a:schemeClr>
                    </a:solidFill>
                  </a:tcPr>
                </a:tc>
                <a:tc>
                  <a:txBody>
                    <a:bodyPr/>
                    <a:lstStyle/>
                    <a:p>
                      <a:pPr algn="ctr"/>
                      <a:r>
                        <a:rPr lang="en-AU" sz="1400" dirty="0">
                          <a:solidFill>
                            <a:srgbClr val="0070C0"/>
                          </a:solidFill>
                        </a:rPr>
                        <a:t>Rank Magnitude</a:t>
                      </a:r>
                    </a:p>
                  </a:txBody>
                  <a:tcPr>
                    <a:solidFill>
                      <a:schemeClr val="accent3">
                        <a:lumMod val="85000"/>
                      </a:schemeClr>
                    </a:solidFill>
                  </a:tcPr>
                </a:tc>
                <a:tc>
                  <a:txBody>
                    <a:bodyPr/>
                    <a:lstStyle/>
                    <a:p>
                      <a:pPr algn="ctr"/>
                      <a:r>
                        <a:rPr lang="en-AU" sz="1400" dirty="0">
                          <a:solidFill>
                            <a:srgbClr val="FF40FF"/>
                          </a:solidFill>
                        </a:rPr>
                        <a:t>Determine the Rank Position (r)</a:t>
                      </a:r>
                    </a:p>
                  </a:txBody>
                  <a:tcPr>
                    <a:solidFill>
                      <a:schemeClr val="accent3">
                        <a:lumMod val="85000"/>
                      </a:schemeClr>
                    </a:solidFill>
                  </a:tcPr>
                </a:tc>
                <a:tc>
                  <a:txBody>
                    <a:bodyPr/>
                    <a:lstStyle/>
                    <a:p>
                      <a:pPr algn="ctr"/>
                      <a:r>
                        <a:rPr lang="en-AU" sz="1400" dirty="0">
                          <a:solidFill>
                            <a:srgbClr val="7030A0"/>
                          </a:solidFill>
                        </a:rPr>
                        <a:t>Rating (n-r+1)</a:t>
                      </a:r>
                    </a:p>
                  </a:txBody>
                  <a:tcPr>
                    <a:solidFill>
                      <a:schemeClr val="accent3">
                        <a:lumMod val="85000"/>
                      </a:schemeClr>
                    </a:solidFill>
                  </a:tcPr>
                </a:tc>
                <a:tc>
                  <a:txBody>
                    <a:bodyPr/>
                    <a:lstStyle/>
                    <a:p>
                      <a:pPr algn="ctr"/>
                      <a:r>
                        <a:rPr lang="en-AU" sz="1400" dirty="0">
                          <a:solidFill>
                            <a:srgbClr val="EE0A0A"/>
                          </a:solidFill>
                        </a:rPr>
                        <a:t>Weighting</a:t>
                      </a:r>
                    </a:p>
                  </a:txBody>
                  <a:tcPr>
                    <a:solidFill>
                      <a:schemeClr val="accent3">
                        <a:lumMod val="85000"/>
                      </a:schemeClr>
                    </a:solidFill>
                  </a:tcPr>
                </a:tc>
                <a:extLst>
                  <a:ext uri="{0D108BD9-81ED-4DB2-BD59-A6C34878D82A}">
                    <a16:rowId xmlns:a16="http://schemas.microsoft.com/office/drawing/2014/main" val="10000"/>
                  </a:ext>
                </a:extLst>
              </a:tr>
              <a:tr h="411474">
                <a:tc>
                  <a:txBody>
                    <a:bodyPr/>
                    <a:lstStyle/>
                    <a:p>
                      <a:pPr algn="ctr"/>
                      <a:r>
                        <a:rPr lang="en-AU" sz="1400" b="1" dirty="0"/>
                        <a:t>C1</a:t>
                      </a:r>
                    </a:p>
                  </a:txBody>
                  <a:tcPr>
                    <a:solidFill>
                      <a:schemeClr val="accent3">
                        <a:lumMod val="85000"/>
                      </a:schemeClr>
                    </a:solidFill>
                  </a:tcPr>
                </a:tc>
                <a:tc>
                  <a:txBody>
                    <a:bodyPr/>
                    <a:lstStyle/>
                    <a:p>
                      <a:pPr algn="ctr"/>
                      <a:r>
                        <a:rPr lang="en-AU" sz="1400" b="0" dirty="0">
                          <a:solidFill>
                            <a:srgbClr val="0070C0"/>
                          </a:solidFill>
                        </a:rPr>
                        <a:t>2</a:t>
                      </a:r>
                      <a:r>
                        <a:rPr lang="en-AU" sz="1400" b="0" baseline="30000" dirty="0">
                          <a:solidFill>
                            <a:srgbClr val="0070C0"/>
                          </a:solidFill>
                        </a:rPr>
                        <a:t>nd</a:t>
                      </a:r>
                      <a:endParaRPr lang="en-AU" sz="1400" b="0" dirty="0">
                        <a:solidFill>
                          <a:srgbClr val="0070C0"/>
                        </a:solidFill>
                      </a:endParaRPr>
                    </a:p>
                  </a:txBody>
                  <a:tcPr>
                    <a:solidFill>
                      <a:schemeClr val="accent3">
                        <a:lumMod val="85000"/>
                      </a:schemeClr>
                    </a:solidFill>
                  </a:tcPr>
                </a:tc>
                <a:tc>
                  <a:txBody>
                    <a:bodyPr/>
                    <a:lstStyle/>
                    <a:p>
                      <a:pPr algn="ctr"/>
                      <a:r>
                        <a:rPr lang="en-AU" sz="1400" b="0" dirty="0">
                          <a:solidFill>
                            <a:srgbClr val="0070C0"/>
                          </a:solidFill>
                        </a:rPr>
                        <a:t>5</a:t>
                      </a:r>
                      <a:r>
                        <a:rPr lang="en-AU" sz="1400" b="0" baseline="30000" dirty="0">
                          <a:solidFill>
                            <a:srgbClr val="0070C0"/>
                          </a:solidFill>
                        </a:rPr>
                        <a:t>th</a:t>
                      </a:r>
                      <a:endParaRPr lang="en-AU" sz="1400" b="0" dirty="0">
                        <a:solidFill>
                          <a:srgbClr val="0070C0"/>
                        </a:solidFill>
                      </a:endParaRPr>
                    </a:p>
                  </a:txBody>
                  <a:tcPr>
                    <a:solidFill>
                      <a:schemeClr val="accent3">
                        <a:lumMod val="85000"/>
                      </a:schemeClr>
                    </a:solidFill>
                  </a:tcPr>
                </a:tc>
                <a:tc>
                  <a:txBody>
                    <a:bodyPr/>
                    <a:lstStyle/>
                    <a:p>
                      <a:pPr algn="ctr"/>
                      <a:r>
                        <a:rPr lang="en-AU" sz="1400" b="0" dirty="0">
                          <a:solidFill>
                            <a:srgbClr val="0070C0"/>
                          </a:solidFill>
                        </a:rPr>
                        <a:t>5</a:t>
                      </a:r>
                      <a:r>
                        <a:rPr lang="en-AU" sz="1400" b="0" baseline="30000" dirty="0">
                          <a:solidFill>
                            <a:srgbClr val="0070C0"/>
                          </a:solidFill>
                        </a:rPr>
                        <a:t>th</a:t>
                      </a:r>
                      <a:endParaRPr lang="en-AU" sz="1400" b="0" dirty="0">
                        <a:solidFill>
                          <a:srgbClr val="0070C0"/>
                        </a:solidFill>
                      </a:endParaRPr>
                    </a:p>
                  </a:txBody>
                  <a:tcPr>
                    <a:solidFill>
                      <a:schemeClr val="accent3">
                        <a:lumMod val="85000"/>
                      </a:schemeClr>
                    </a:solidFill>
                  </a:tcPr>
                </a:tc>
                <a:tc>
                  <a:txBody>
                    <a:bodyPr/>
                    <a:lstStyle/>
                    <a:p>
                      <a:pPr algn="ctr"/>
                      <a:r>
                        <a:rPr lang="en-AU" sz="1400" b="1" dirty="0">
                          <a:solidFill>
                            <a:srgbClr val="0070C0"/>
                          </a:solidFill>
                        </a:rPr>
                        <a:t>12</a:t>
                      </a:r>
                    </a:p>
                  </a:txBody>
                  <a:tcPr>
                    <a:solidFill>
                      <a:schemeClr val="accent3">
                        <a:lumMod val="85000"/>
                      </a:schemeClr>
                    </a:solidFill>
                  </a:tcPr>
                </a:tc>
                <a:tc>
                  <a:txBody>
                    <a:bodyPr/>
                    <a:lstStyle/>
                    <a:p>
                      <a:pPr algn="ctr"/>
                      <a:r>
                        <a:rPr lang="en-AU" sz="1400" b="1" dirty="0">
                          <a:solidFill>
                            <a:srgbClr val="FF40FF"/>
                          </a:solidFill>
                        </a:rPr>
                        <a:t>5</a:t>
                      </a:r>
                      <a:r>
                        <a:rPr lang="en-AU" sz="1400" b="1" baseline="30000" dirty="0">
                          <a:solidFill>
                            <a:srgbClr val="FF40FF"/>
                          </a:solidFill>
                        </a:rPr>
                        <a:t>th</a:t>
                      </a:r>
                      <a:endParaRPr lang="en-AU" sz="1400" b="1" dirty="0">
                        <a:solidFill>
                          <a:srgbClr val="FF40FF"/>
                        </a:solidFill>
                      </a:endParaRPr>
                    </a:p>
                  </a:txBody>
                  <a:tcPr anchor="ctr">
                    <a:solidFill>
                      <a:schemeClr val="accent3">
                        <a:lumMod val="85000"/>
                      </a:schemeClr>
                    </a:solidFill>
                  </a:tcPr>
                </a:tc>
                <a:tc>
                  <a:txBody>
                    <a:bodyPr/>
                    <a:lstStyle/>
                    <a:p>
                      <a:pPr algn="ctr"/>
                      <a:r>
                        <a:rPr lang="en-AU" sz="1400" b="1" dirty="0">
                          <a:solidFill>
                            <a:srgbClr val="7030A0"/>
                          </a:solidFill>
                        </a:rPr>
                        <a:t>2</a:t>
                      </a:r>
                    </a:p>
                  </a:txBody>
                  <a:tcPr anchor="ctr">
                    <a:solidFill>
                      <a:schemeClr val="accent3">
                        <a:lumMod val="85000"/>
                      </a:schemeClr>
                    </a:solidFill>
                  </a:tcPr>
                </a:tc>
                <a:tc>
                  <a:txBody>
                    <a:bodyPr/>
                    <a:lstStyle/>
                    <a:p>
                      <a:pPr algn="ctr"/>
                      <a:r>
                        <a:rPr lang="en-AU" sz="1400" b="1" dirty="0">
                          <a:solidFill>
                            <a:srgbClr val="EE0A0A"/>
                          </a:solidFill>
                        </a:rPr>
                        <a:t>0.095</a:t>
                      </a:r>
                    </a:p>
                  </a:txBody>
                  <a:tcPr anchor="ctr">
                    <a:solidFill>
                      <a:schemeClr val="accent3">
                        <a:lumMod val="85000"/>
                      </a:schemeClr>
                    </a:solidFill>
                  </a:tcPr>
                </a:tc>
                <a:extLst>
                  <a:ext uri="{0D108BD9-81ED-4DB2-BD59-A6C34878D82A}">
                    <a16:rowId xmlns:a16="http://schemas.microsoft.com/office/drawing/2014/main" val="10001"/>
                  </a:ext>
                </a:extLst>
              </a:tr>
              <a:tr h="411474">
                <a:tc>
                  <a:txBody>
                    <a:bodyPr/>
                    <a:lstStyle/>
                    <a:p>
                      <a:pPr algn="ctr"/>
                      <a:r>
                        <a:rPr lang="en-AU" sz="1400" b="1" dirty="0"/>
                        <a:t>C2</a:t>
                      </a:r>
                    </a:p>
                  </a:txBody>
                  <a:tcPr>
                    <a:solidFill>
                      <a:schemeClr val="accent3">
                        <a:lumMod val="85000"/>
                      </a:schemeClr>
                    </a:solidFill>
                  </a:tcPr>
                </a:tc>
                <a:tc>
                  <a:txBody>
                    <a:bodyPr/>
                    <a:lstStyle/>
                    <a:p>
                      <a:pPr algn="ctr"/>
                      <a:r>
                        <a:rPr lang="en-AU" sz="1400" b="0" dirty="0">
                          <a:solidFill>
                            <a:srgbClr val="0070C0"/>
                          </a:solidFill>
                        </a:rPr>
                        <a:t>1</a:t>
                      </a:r>
                      <a:r>
                        <a:rPr lang="en-AU" sz="1400" b="0" baseline="30000" dirty="0">
                          <a:solidFill>
                            <a:srgbClr val="0070C0"/>
                          </a:solidFill>
                        </a:rPr>
                        <a:t>st</a:t>
                      </a:r>
                      <a:endParaRPr lang="en-AU" sz="1400" b="0" dirty="0">
                        <a:solidFill>
                          <a:srgbClr val="0070C0"/>
                        </a:solidFill>
                      </a:endParaRPr>
                    </a:p>
                  </a:txBody>
                  <a:tcPr anchor="ctr">
                    <a:solidFill>
                      <a:schemeClr val="accent3">
                        <a:lumMod val="85000"/>
                      </a:schemeClr>
                    </a:solidFill>
                  </a:tcPr>
                </a:tc>
                <a:tc>
                  <a:txBody>
                    <a:bodyPr/>
                    <a:lstStyle/>
                    <a:p>
                      <a:pPr algn="ctr"/>
                      <a:r>
                        <a:rPr lang="en-AU" sz="1400" b="0" dirty="0">
                          <a:solidFill>
                            <a:srgbClr val="0070C0"/>
                          </a:solidFill>
                        </a:rPr>
                        <a:t>2</a:t>
                      </a:r>
                      <a:r>
                        <a:rPr lang="en-AU" sz="1400" b="0" baseline="30000" dirty="0">
                          <a:solidFill>
                            <a:srgbClr val="0070C0"/>
                          </a:solidFill>
                        </a:rPr>
                        <a:t>nd</a:t>
                      </a:r>
                      <a:endParaRPr lang="en-AU" sz="1400" b="0" dirty="0">
                        <a:solidFill>
                          <a:srgbClr val="0070C0"/>
                        </a:solidFill>
                      </a:endParaRPr>
                    </a:p>
                  </a:txBody>
                  <a:tcPr>
                    <a:solidFill>
                      <a:schemeClr val="accent3">
                        <a:lumMod val="85000"/>
                      </a:schemeClr>
                    </a:solidFill>
                  </a:tcPr>
                </a:tc>
                <a:tc>
                  <a:txBody>
                    <a:bodyPr/>
                    <a:lstStyle/>
                    <a:p>
                      <a:pPr algn="ctr"/>
                      <a:r>
                        <a:rPr lang="en-AU" sz="1400" b="0" dirty="0">
                          <a:solidFill>
                            <a:srgbClr val="0070C0"/>
                          </a:solidFill>
                        </a:rPr>
                        <a:t>4</a:t>
                      </a:r>
                      <a:r>
                        <a:rPr lang="en-AU" sz="1400" b="0" baseline="30000" dirty="0">
                          <a:solidFill>
                            <a:srgbClr val="0070C0"/>
                          </a:solidFill>
                        </a:rPr>
                        <a:t>th</a:t>
                      </a:r>
                      <a:endParaRPr lang="en-AU" sz="1400" b="0" dirty="0">
                        <a:solidFill>
                          <a:srgbClr val="0070C0"/>
                        </a:solidFill>
                      </a:endParaRPr>
                    </a:p>
                  </a:txBody>
                  <a:tcPr>
                    <a:solidFill>
                      <a:schemeClr val="accent3">
                        <a:lumMod val="85000"/>
                      </a:schemeClr>
                    </a:solidFill>
                  </a:tcPr>
                </a:tc>
                <a:tc>
                  <a:txBody>
                    <a:bodyPr/>
                    <a:lstStyle/>
                    <a:p>
                      <a:pPr algn="ctr"/>
                      <a:r>
                        <a:rPr lang="en-AU" sz="1400" b="1" dirty="0">
                          <a:solidFill>
                            <a:srgbClr val="0070C0"/>
                          </a:solidFill>
                        </a:rPr>
                        <a:t>7</a:t>
                      </a:r>
                    </a:p>
                  </a:txBody>
                  <a:tcPr>
                    <a:solidFill>
                      <a:schemeClr val="accent3">
                        <a:lumMod val="85000"/>
                      </a:schemeClr>
                    </a:solidFill>
                  </a:tcPr>
                </a:tc>
                <a:tc>
                  <a:txBody>
                    <a:bodyPr/>
                    <a:lstStyle/>
                    <a:p>
                      <a:pPr algn="ctr"/>
                      <a:r>
                        <a:rPr lang="en-AU" sz="1400" b="1" dirty="0">
                          <a:solidFill>
                            <a:srgbClr val="FF40FF"/>
                          </a:solidFill>
                        </a:rPr>
                        <a:t>1</a:t>
                      </a:r>
                      <a:r>
                        <a:rPr lang="en-AU" sz="1400" b="1" baseline="30000" dirty="0">
                          <a:solidFill>
                            <a:srgbClr val="FF40FF"/>
                          </a:solidFill>
                        </a:rPr>
                        <a:t>st</a:t>
                      </a:r>
                      <a:endParaRPr lang="en-AU" sz="1400" b="1" dirty="0">
                        <a:solidFill>
                          <a:srgbClr val="FF40FF"/>
                        </a:solidFill>
                      </a:endParaRPr>
                    </a:p>
                  </a:txBody>
                  <a:tcPr anchor="ctr">
                    <a:solidFill>
                      <a:schemeClr val="accent3">
                        <a:lumMod val="85000"/>
                      </a:schemeClr>
                    </a:solidFill>
                  </a:tcPr>
                </a:tc>
                <a:tc>
                  <a:txBody>
                    <a:bodyPr/>
                    <a:lstStyle/>
                    <a:p>
                      <a:pPr algn="ctr"/>
                      <a:r>
                        <a:rPr lang="en-AU" sz="1400" b="1" dirty="0">
                          <a:solidFill>
                            <a:srgbClr val="7030A0"/>
                          </a:solidFill>
                        </a:rPr>
                        <a:t>6</a:t>
                      </a:r>
                    </a:p>
                  </a:txBody>
                  <a:tcPr anchor="ctr">
                    <a:solidFill>
                      <a:schemeClr val="accent3">
                        <a:lumMod val="85000"/>
                      </a:schemeClr>
                    </a:solidFill>
                  </a:tcPr>
                </a:tc>
                <a:tc>
                  <a:txBody>
                    <a:bodyPr/>
                    <a:lstStyle/>
                    <a:p>
                      <a:pPr algn="ctr"/>
                      <a:r>
                        <a:rPr lang="en-AU" sz="1400" b="1" dirty="0">
                          <a:solidFill>
                            <a:srgbClr val="EE0A0A"/>
                          </a:solidFill>
                        </a:rPr>
                        <a:t>0.286</a:t>
                      </a:r>
                    </a:p>
                  </a:txBody>
                  <a:tcPr anchor="ctr">
                    <a:solidFill>
                      <a:schemeClr val="accent3">
                        <a:lumMod val="85000"/>
                      </a:schemeClr>
                    </a:solidFill>
                  </a:tcPr>
                </a:tc>
                <a:extLst>
                  <a:ext uri="{0D108BD9-81ED-4DB2-BD59-A6C34878D82A}">
                    <a16:rowId xmlns:a16="http://schemas.microsoft.com/office/drawing/2014/main" val="10002"/>
                  </a:ext>
                </a:extLst>
              </a:tr>
              <a:tr h="411474">
                <a:tc>
                  <a:txBody>
                    <a:bodyPr/>
                    <a:lstStyle/>
                    <a:p>
                      <a:pPr algn="ctr"/>
                      <a:r>
                        <a:rPr lang="en-AU" sz="1400" b="1" dirty="0"/>
                        <a:t>C3</a:t>
                      </a:r>
                    </a:p>
                  </a:txBody>
                  <a:tcPr>
                    <a:solidFill>
                      <a:schemeClr val="accent3">
                        <a:lumMod val="85000"/>
                      </a:schemeClr>
                    </a:solidFill>
                  </a:tcPr>
                </a:tc>
                <a:tc>
                  <a:txBody>
                    <a:bodyPr/>
                    <a:lstStyle/>
                    <a:p>
                      <a:pPr algn="ctr"/>
                      <a:r>
                        <a:rPr lang="en-AU" sz="1400" b="0" dirty="0">
                          <a:solidFill>
                            <a:srgbClr val="0070C0"/>
                          </a:solidFill>
                        </a:rPr>
                        <a:t>6</a:t>
                      </a:r>
                      <a:r>
                        <a:rPr lang="en-AU" sz="1400" b="0" baseline="30000" dirty="0">
                          <a:solidFill>
                            <a:srgbClr val="0070C0"/>
                          </a:solidFill>
                        </a:rPr>
                        <a:t>th</a:t>
                      </a:r>
                      <a:endParaRPr lang="en-AU" sz="1400" b="0" dirty="0">
                        <a:solidFill>
                          <a:srgbClr val="0070C0"/>
                        </a:solidFill>
                      </a:endParaRPr>
                    </a:p>
                  </a:txBody>
                  <a:tcPr>
                    <a:solidFill>
                      <a:schemeClr val="accent3">
                        <a:lumMod val="85000"/>
                      </a:schemeClr>
                    </a:solidFill>
                  </a:tcPr>
                </a:tc>
                <a:tc>
                  <a:txBody>
                    <a:bodyPr/>
                    <a:lstStyle/>
                    <a:p>
                      <a:pPr algn="ctr"/>
                      <a:r>
                        <a:rPr lang="en-AU" sz="1400" b="0" dirty="0">
                          <a:solidFill>
                            <a:srgbClr val="0070C0"/>
                          </a:solidFill>
                        </a:rPr>
                        <a:t>3</a:t>
                      </a:r>
                      <a:r>
                        <a:rPr lang="en-AU" sz="1400" b="0" baseline="30000" dirty="0">
                          <a:solidFill>
                            <a:srgbClr val="0070C0"/>
                          </a:solidFill>
                        </a:rPr>
                        <a:t>rd</a:t>
                      </a:r>
                      <a:endParaRPr lang="en-AU" sz="1400" b="0" dirty="0">
                        <a:solidFill>
                          <a:srgbClr val="0070C0"/>
                        </a:solidFill>
                      </a:endParaRPr>
                    </a:p>
                  </a:txBody>
                  <a:tcPr>
                    <a:solidFill>
                      <a:schemeClr val="accent3">
                        <a:lumMod val="85000"/>
                      </a:schemeClr>
                    </a:solidFill>
                  </a:tcPr>
                </a:tc>
                <a:tc>
                  <a:txBody>
                    <a:bodyPr/>
                    <a:lstStyle/>
                    <a:p>
                      <a:pPr algn="ctr"/>
                      <a:r>
                        <a:rPr lang="en-AU" sz="1400" b="0" dirty="0">
                          <a:solidFill>
                            <a:srgbClr val="0070C0"/>
                          </a:solidFill>
                        </a:rPr>
                        <a:t>6</a:t>
                      </a:r>
                      <a:r>
                        <a:rPr lang="en-AU" sz="1400" b="0" baseline="30000" dirty="0">
                          <a:solidFill>
                            <a:srgbClr val="0070C0"/>
                          </a:solidFill>
                        </a:rPr>
                        <a:t>th</a:t>
                      </a:r>
                      <a:endParaRPr lang="en-AU" sz="1400" b="0" dirty="0">
                        <a:solidFill>
                          <a:srgbClr val="0070C0"/>
                        </a:solidFill>
                      </a:endParaRPr>
                    </a:p>
                  </a:txBody>
                  <a:tcPr>
                    <a:solidFill>
                      <a:schemeClr val="accent3">
                        <a:lumMod val="85000"/>
                      </a:schemeClr>
                    </a:solidFill>
                  </a:tcPr>
                </a:tc>
                <a:tc>
                  <a:txBody>
                    <a:bodyPr/>
                    <a:lstStyle/>
                    <a:p>
                      <a:pPr algn="ctr"/>
                      <a:r>
                        <a:rPr lang="en-AU" sz="1400" b="1" dirty="0">
                          <a:solidFill>
                            <a:srgbClr val="0070C0"/>
                          </a:solidFill>
                        </a:rPr>
                        <a:t>15</a:t>
                      </a:r>
                    </a:p>
                  </a:txBody>
                  <a:tcPr>
                    <a:solidFill>
                      <a:schemeClr val="accent3">
                        <a:lumMod val="85000"/>
                      </a:schemeClr>
                    </a:solidFill>
                  </a:tcPr>
                </a:tc>
                <a:tc>
                  <a:txBody>
                    <a:bodyPr/>
                    <a:lstStyle/>
                    <a:p>
                      <a:pPr algn="ctr"/>
                      <a:r>
                        <a:rPr lang="en-AU" sz="1400" b="1" dirty="0">
                          <a:solidFill>
                            <a:srgbClr val="FF40FF"/>
                          </a:solidFill>
                        </a:rPr>
                        <a:t>6</a:t>
                      </a:r>
                      <a:r>
                        <a:rPr lang="en-AU" sz="1400" b="1" baseline="30000" dirty="0">
                          <a:solidFill>
                            <a:srgbClr val="FF40FF"/>
                          </a:solidFill>
                        </a:rPr>
                        <a:t>th</a:t>
                      </a:r>
                      <a:endParaRPr lang="en-AU" sz="1400" b="1" dirty="0">
                        <a:solidFill>
                          <a:srgbClr val="FF40FF"/>
                        </a:solidFill>
                      </a:endParaRPr>
                    </a:p>
                  </a:txBody>
                  <a:tcPr anchor="ctr">
                    <a:solidFill>
                      <a:schemeClr val="accent3">
                        <a:lumMod val="85000"/>
                      </a:schemeClr>
                    </a:solidFill>
                  </a:tcPr>
                </a:tc>
                <a:tc>
                  <a:txBody>
                    <a:bodyPr/>
                    <a:lstStyle/>
                    <a:p>
                      <a:pPr algn="ctr"/>
                      <a:r>
                        <a:rPr lang="en-AU" sz="1400" b="1" dirty="0">
                          <a:solidFill>
                            <a:srgbClr val="7030A0"/>
                          </a:solidFill>
                        </a:rPr>
                        <a:t>1</a:t>
                      </a:r>
                    </a:p>
                  </a:txBody>
                  <a:tcPr anchor="ctr">
                    <a:solidFill>
                      <a:schemeClr val="accent3">
                        <a:lumMod val="85000"/>
                      </a:schemeClr>
                    </a:solidFill>
                  </a:tcPr>
                </a:tc>
                <a:tc>
                  <a:txBody>
                    <a:bodyPr/>
                    <a:lstStyle/>
                    <a:p>
                      <a:pPr algn="ctr"/>
                      <a:r>
                        <a:rPr lang="en-AU" sz="1400" b="1" dirty="0">
                          <a:solidFill>
                            <a:srgbClr val="EE0A0A"/>
                          </a:solidFill>
                        </a:rPr>
                        <a:t>0.048</a:t>
                      </a:r>
                    </a:p>
                  </a:txBody>
                  <a:tcPr anchor="ctr">
                    <a:solidFill>
                      <a:schemeClr val="accent3">
                        <a:lumMod val="85000"/>
                      </a:schemeClr>
                    </a:solidFill>
                  </a:tcPr>
                </a:tc>
                <a:extLst>
                  <a:ext uri="{0D108BD9-81ED-4DB2-BD59-A6C34878D82A}">
                    <a16:rowId xmlns:a16="http://schemas.microsoft.com/office/drawing/2014/main" val="10003"/>
                  </a:ext>
                </a:extLst>
              </a:tr>
              <a:tr h="411474">
                <a:tc>
                  <a:txBody>
                    <a:bodyPr/>
                    <a:lstStyle/>
                    <a:p>
                      <a:pPr algn="ctr"/>
                      <a:r>
                        <a:rPr lang="en-AU" sz="1400" b="1" dirty="0"/>
                        <a:t>C4</a:t>
                      </a:r>
                    </a:p>
                  </a:txBody>
                  <a:tcPr>
                    <a:solidFill>
                      <a:schemeClr val="accent3">
                        <a:lumMod val="85000"/>
                      </a:schemeClr>
                    </a:solidFill>
                  </a:tcPr>
                </a:tc>
                <a:tc>
                  <a:txBody>
                    <a:bodyPr/>
                    <a:lstStyle/>
                    <a:p>
                      <a:pPr algn="ctr"/>
                      <a:r>
                        <a:rPr lang="en-AU" sz="1400" b="0" dirty="0">
                          <a:solidFill>
                            <a:srgbClr val="0070C0"/>
                          </a:solidFill>
                        </a:rPr>
                        <a:t>4</a:t>
                      </a:r>
                      <a:r>
                        <a:rPr lang="en-AU" sz="1400" b="0" baseline="30000" dirty="0">
                          <a:solidFill>
                            <a:srgbClr val="0070C0"/>
                          </a:solidFill>
                        </a:rPr>
                        <a:t>th</a:t>
                      </a:r>
                      <a:endParaRPr lang="en-AU" sz="1400" b="0" dirty="0">
                        <a:solidFill>
                          <a:srgbClr val="0070C0"/>
                        </a:solidFill>
                      </a:endParaRPr>
                    </a:p>
                  </a:txBody>
                  <a:tcPr>
                    <a:solidFill>
                      <a:schemeClr val="accent3">
                        <a:lumMod val="85000"/>
                      </a:schemeClr>
                    </a:solidFill>
                  </a:tcPr>
                </a:tc>
                <a:tc>
                  <a:txBody>
                    <a:bodyPr/>
                    <a:lstStyle/>
                    <a:p>
                      <a:pPr algn="ctr"/>
                      <a:r>
                        <a:rPr lang="en-AU" sz="1400" b="0" dirty="0">
                          <a:solidFill>
                            <a:srgbClr val="0070C0"/>
                          </a:solidFill>
                        </a:rPr>
                        <a:t>1</a:t>
                      </a:r>
                      <a:r>
                        <a:rPr lang="en-AU" sz="1400" b="0" baseline="30000" dirty="0">
                          <a:solidFill>
                            <a:srgbClr val="0070C0"/>
                          </a:solidFill>
                        </a:rPr>
                        <a:t>st</a:t>
                      </a:r>
                      <a:endParaRPr lang="en-AU" sz="1400" b="0" dirty="0">
                        <a:solidFill>
                          <a:srgbClr val="0070C0"/>
                        </a:solidFill>
                      </a:endParaRPr>
                    </a:p>
                  </a:txBody>
                  <a:tcPr>
                    <a:solidFill>
                      <a:schemeClr val="accent3">
                        <a:lumMod val="85000"/>
                      </a:schemeClr>
                    </a:solidFill>
                  </a:tcPr>
                </a:tc>
                <a:tc>
                  <a:txBody>
                    <a:bodyPr/>
                    <a:lstStyle/>
                    <a:p>
                      <a:pPr algn="ctr"/>
                      <a:r>
                        <a:rPr lang="en-AU" sz="1400" b="0" dirty="0">
                          <a:solidFill>
                            <a:srgbClr val="0070C0"/>
                          </a:solidFill>
                        </a:rPr>
                        <a:t>3</a:t>
                      </a:r>
                      <a:r>
                        <a:rPr lang="en-AU" sz="1400" b="0" baseline="30000" dirty="0">
                          <a:solidFill>
                            <a:srgbClr val="0070C0"/>
                          </a:solidFill>
                        </a:rPr>
                        <a:t>rd</a:t>
                      </a:r>
                      <a:endParaRPr lang="en-AU" sz="1400" b="0" dirty="0">
                        <a:solidFill>
                          <a:srgbClr val="0070C0"/>
                        </a:solidFill>
                      </a:endParaRPr>
                    </a:p>
                  </a:txBody>
                  <a:tcPr>
                    <a:solidFill>
                      <a:schemeClr val="accent3">
                        <a:lumMod val="85000"/>
                      </a:schemeClr>
                    </a:solidFill>
                  </a:tcPr>
                </a:tc>
                <a:tc>
                  <a:txBody>
                    <a:bodyPr/>
                    <a:lstStyle/>
                    <a:p>
                      <a:pPr algn="ctr"/>
                      <a:r>
                        <a:rPr lang="en-AU" sz="1400" b="1" dirty="0">
                          <a:solidFill>
                            <a:srgbClr val="0070C0"/>
                          </a:solidFill>
                        </a:rPr>
                        <a:t>8</a:t>
                      </a:r>
                    </a:p>
                  </a:txBody>
                  <a:tcPr>
                    <a:solidFill>
                      <a:schemeClr val="accent3">
                        <a:lumMod val="85000"/>
                      </a:schemeClr>
                    </a:solidFill>
                  </a:tcPr>
                </a:tc>
                <a:tc>
                  <a:txBody>
                    <a:bodyPr/>
                    <a:lstStyle/>
                    <a:p>
                      <a:pPr algn="ctr"/>
                      <a:r>
                        <a:rPr lang="en-AU" sz="1400" b="1" dirty="0">
                          <a:solidFill>
                            <a:srgbClr val="FF40FF"/>
                          </a:solidFill>
                        </a:rPr>
                        <a:t>2</a:t>
                      </a:r>
                      <a:r>
                        <a:rPr lang="en-AU" sz="1400" b="1" baseline="30000" dirty="0">
                          <a:solidFill>
                            <a:srgbClr val="FF40FF"/>
                          </a:solidFill>
                        </a:rPr>
                        <a:t>nd</a:t>
                      </a:r>
                      <a:endParaRPr lang="en-AU" sz="1400" b="1" dirty="0">
                        <a:solidFill>
                          <a:srgbClr val="FF40FF"/>
                        </a:solidFill>
                      </a:endParaRPr>
                    </a:p>
                  </a:txBody>
                  <a:tcPr anchor="ctr">
                    <a:solidFill>
                      <a:schemeClr val="accent3">
                        <a:lumMod val="85000"/>
                      </a:schemeClr>
                    </a:solidFill>
                  </a:tcPr>
                </a:tc>
                <a:tc>
                  <a:txBody>
                    <a:bodyPr/>
                    <a:lstStyle/>
                    <a:p>
                      <a:pPr algn="ctr"/>
                      <a:r>
                        <a:rPr lang="en-AU" sz="1400" b="1" dirty="0">
                          <a:solidFill>
                            <a:srgbClr val="7030A0"/>
                          </a:solidFill>
                        </a:rPr>
                        <a:t>5</a:t>
                      </a:r>
                    </a:p>
                  </a:txBody>
                  <a:tcPr anchor="ctr">
                    <a:solidFill>
                      <a:schemeClr val="accent3">
                        <a:lumMod val="85000"/>
                      </a:schemeClr>
                    </a:solidFill>
                  </a:tcPr>
                </a:tc>
                <a:tc>
                  <a:txBody>
                    <a:bodyPr/>
                    <a:lstStyle/>
                    <a:p>
                      <a:pPr algn="ctr"/>
                      <a:r>
                        <a:rPr lang="en-AU" sz="1400" b="1" dirty="0">
                          <a:solidFill>
                            <a:srgbClr val="EE0A0A"/>
                          </a:solidFill>
                        </a:rPr>
                        <a:t>0.238</a:t>
                      </a:r>
                    </a:p>
                  </a:txBody>
                  <a:tcPr anchor="ctr">
                    <a:solidFill>
                      <a:schemeClr val="accent3">
                        <a:lumMod val="85000"/>
                      </a:schemeClr>
                    </a:solidFill>
                  </a:tcPr>
                </a:tc>
                <a:extLst>
                  <a:ext uri="{0D108BD9-81ED-4DB2-BD59-A6C34878D82A}">
                    <a16:rowId xmlns:a16="http://schemas.microsoft.com/office/drawing/2014/main" val="10004"/>
                  </a:ext>
                </a:extLst>
              </a:tr>
              <a:tr h="411474">
                <a:tc>
                  <a:txBody>
                    <a:bodyPr/>
                    <a:lstStyle/>
                    <a:p>
                      <a:pPr algn="ctr"/>
                      <a:r>
                        <a:rPr lang="en-AU" sz="1400" b="1" dirty="0"/>
                        <a:t>C5</a:t>
                      </a:r>
                    </a:p>
                  </a:txBody>
                  <a:tcPr>
                    <a:solidFill>
                      <a:schemeClr val="accent3">
                        <a:lumMod val="85000"/>
                      </a:schemeClr>
                    </a:solidFill>
                  </a:tcPr>
                </a:tc>
                <a:tc>
                  <a:txBody>
                    <a:bodyPr/>
                    <a:lstStyle/>
                    <a:p>
                      <a:pPr algn="ctr"/>
                      <a:r>
                        <a:rPr lang="en-AU" sz="1400" b="0" dirty="0">
                          <a:solidFill>
                            <a:srgbClr val="0070C0"/>
                          </a:solidFill>
                        </a:rPr>
                        <a:t>3</a:t>
                      </a:r>
                      <a:r>
                        <a:rPr lang="en-AU" sz="1400" b="0" baseline="30000" dirty="0">
                          <a:solidFill>
                            <a:srgbClr val="0070C0"/>
                          </a:solidFill>
                        </a:rPr>
                        <a:t>rd</a:t>
                      </a:r>
                      <a:endParaRPr lang="en-AU" sz="1400" b="0" dirty="0">
                        <a:solidFill>
                          <a:srgbClr val="0070C0"/>
                        </a:solidFill>
                      </a:endParaRPr>
                    </a:p>
                  </a:txBody>
                  <a:tcPr>
                    <a:solidFill>
                      <a:schemeClr val="accent3">
                        <a:lumMod val="85000"/>
                      </a:schemeClr>
                    </a:solidFill>
                  </a:tcPr>
                </a:tc>
                <a:tc>
                  <a:txBody>
                    <a:bodyPr/>
                    <a:lstStyle/>
                    <a:p>
                      <a:pPr algn="ctr"/>
                      <a:r>
                        <a:rPr lang="en-AU" sz="1400" b="0" dirty="0">
                          <a:solidFill>
                            <a:srgbClr val="0070C0"/>
                          </a:solidFill>
                        </a:rPr>
                        <a:t>6</a:t>
                      </a:r>
                      <a:r>
                        <a:rPr lang="en-AU" sz="1400" b="0" baseline="30000" dirty="0">
                          <a:solidFill>
                            <a:srgbClr val="0070C0"/>
                          </a:solidFill>
                        </a:rPr>
                        <a:t>th</a:t>
                      </a:r>
                      <a:endParaRPr lang="en-AU" sz="1400" b="0" dirty="0">
                        <a:solidFill>
                          <a:srgbClr val="0070C0"/>
                        </a:solidFill>
                      </a:endParaRPr>
                    </a:p>
                  </a:txBody>
                  <a:tcPr>
                    <a:solidFill>
                      <a:schemeClr val="accent3">
                        <a:lumMod val="85000"/>
                      </a:schemeClr>
                    </a:solidFill>
                  </a:tcPr>
                </a:tc>
                <a:tc>
                  <a:txBody>
                    <a:bodyPr/>
                    <a:lstStyle/>
                    <a:p>
                      <a:pPr algn="ctr"/>
                      <a:r>
                        <a:rPr lang="en-AU" sz="1400" b="0" dirty="0">
                          <a:solidFill>
                            <a:srgbClr val="0070C0"/>
                          </a:solidFill>
                        </a:rPr>
                        <a:t>2</a:t>
                      </a:r>
                      <a:r>
                        <a:rPr lang="en-AU" sz="1400" b="0" baseline="30000" dirty="0">
                          <a:solidFill>
                            <a:srgbClr val="0070C0"/>
                          </a:solidFill>
                        </a:rPr>
                        <a:t>nd</a:t>
                      </a:r>
                      <a:endParaRPr lang="en-AU" sz="1400" b="0" dirty="0">
                        <a:solidFill>
                          <a:srgbClr val="0070C0"/>
                        </a:solidFill>
                      </a:endParaRPr>
                    </a:p>
                  </a:txBody>
                  <a:tcPr>
                    <a:solidFill>
                      <a:schemeClr val="accent3">
                        <a:lumMod val="85000"/>
                      </a:schemeClr>
                    </a:solidFill>
                  </a:tcPr>
                </a:tc>
                <a:tc>
                  <a:txBody>
                    <a:bodyPr/>
                    <a:lstStyle/>
                    <a:p>
                      <a:pPr algn="ctr"/>
                      <a:r>
                        <a:rPr lang="en-AU" sz="1400" b="1" dirty="0">
                          <a:solidFill>
                            <a:srgbClr val="0070C0"/>
                          </a:solidFill>
                        </a:rPr>
                        <a:t>11</a:t>
                      </a:r>
                    </a:p>
                  </a:txBody>
                  <a:tcPr>
                    <a:solidFill>
                      <a:schemeClr val="accent3">
                        <a:lumMod val="85000"/>
                      </a:schemeClr>
                    </a:solidFill>
                  </a:tcPr>
                </a:tc>
                <a:tc>
                  <a:txBody>
                    <a:bodyPr/>
                    <a:lstStyle/>
                    <a:p>
                      <a:pPr algn="ctr"/>
                      <a:r>
                        <a:rPr lang="en-AU" sz="1400" b="1" dirty="0">
                          <a:solidFill>
                            <a:srgbClr val="FF40FF"/>
                          </a:solidFill>
                        </a:rPr>
                        <a:t>4</a:t>
                      </a:r>
                      <a:r>
                        <a:rPr lang="en-AU" sz="1400" b="1" baseline="30000" dirty="0">
                          <a:solidFill>
                            <a:srgbClr val="FF40FF"/>
                          </a:solidFill>
                        </a:rPr>
                        <a:t>th</a:t>
                      </a:r>
                      <a:endParaRPr lang="en-AU" sz="1400" b="1" dirty="0">
                        <a:solidFill>
                          <a:srgbClr val="FF40FF"/>
                        </a:solidFill>
                      </a:endParaRPr>
                    </a:p>
                  </a:txBody>
                  <a:tcPr anchor="ctr">
                    <a:solidFill>
                      <a:schemeClr val="accent3">
                        <a:lumMod val="85000"/>
                      </a:schemeClr>
                    </a:solidFill>
                  </a:tcPr>
                </a:tc>
                <a:tc>
                  <a:txBody>
                    <a:bodyPr/>
                    <a:lstStyle/>
                    <a:p>
                      <a:pPr algn="ctr"/>
                      <a:r>
                        <a:rPr lang="en-AU" sz="1400" b="1" dirty="0">
                          <a:solidFill>
                            <a:srgbClr val="7030A0"/>
                          </a:solidFill>
                        </a:rPr>
                        <a:t>3</a:t>
                      </a:r>
                    </a:p>
                  </a:txBody>
                  <a:tcPr anchor="ctr">
                    <a:solidFill>
                      <a:schemeClr val="accent3">
                        <a:lumMod val="85000"/>
                      </a:schemeClr>
                    </a:solidFill>
                  </a:tcPr>
                </a:tc>
                <a:tc>
                  <a:txBody>
                    <a:bodyPr/>
                    <a:lstStyle/>
                    <a:p>
                      <a:pPr algn="ctr"/>
                      <a:r>
                        <a:rPr lang="en-AU" sz="1400" b="1" dirty="0">
                          <a:solidFill>
                            <a:srgbClr val="EE0A0A"/>
                          </a:solidFill>
                        </a:rPr>
                        <a:t>0.143</a:t>
                      </a:r>
                    </a:p>
                  </a:txBody>
                  <a:tcPr anchor="ctr">
                    <a:solidFill>
                      <a:schemeClr val="accent3">
                        <a:lumMod val="85000"/>
                      </a:schemeClr>
                    </a:solidFill>
                  </a:tcPr>
                </a:tc>
                <a:extLst>
                  <a:ext uri="{0D108BD9-81ED-4DB2-BD59-A6C34878D82A}">
                    <a16:rowId xmlns:a16="http://schemas.microsoft.com/office/drawing/2014/main" val="10005"/>
                  </a:ext>
                </a:extLst>
              </a:tr>
              <a:tr h="411474">
                <a:tc>
                  <a:txBody>
                    <a:bodyPr/>
                    <a:lstStyle/>
                    <a:p>
                      <a:pPr algn="ctr"/>
                      <a:r>
                        <a:rPr lang="en-AU" sz="1400" b="1" dirty="0"/>
                        <a:t>C6</a:t>
                      </a:r>
                    </a:p>
                  </a:txBody>
                  <a:tcPr>
                    <a:solidFill>
                      <a:schemeClr val="accent3">
                        <a:lumMod val="85000"/>
                      </a:schemeClr>
                    </a:solidFill>
                  </a:tcPr>
                </a:tc>
                <a:tc>
                  <a:txBody>
                    <a:bodyPr/>
                    <a:lstStyle/>
                    <a:p>
                      <a:pPr algn="ctr"/>
                      <a:r>
                        <a:rPr lang="en-AU" sz="1400" b="0" dirty="0">
                          <a:solidFill>
                            <a:srgbClr val="0070C0"/>
                          </a:solidFill>
                        </a:rPr>
                        <a:t>5</a:t>
                      </a:r>
                      <a:r>
                        <a:rPr lang="en-AU" sz="1400" b="0" baseline="30000" dirty="0">
                          <a:solidFill>
                            <a:srgbClr val="0070C0"/>
                          </a:solidFill>
                        </a:rPr>
                        <a:t>th</a:t>
                      </a:r>
                      <a:endParaRPr lang="en-AU" sz="1400" b="0" dirty="0">
                        <a:solidFill>
                          <a:srgbClr val="0070C0"/>
                        </a:solidFill>
                      </a:endParaRPr>
                    </a:p>
                  </a:txBody>
                  <a:tcPr>
                    <a:solidFill>
                      <a:schemeClr val="accent3">
                        <a:lumMod val="85000"/>
                      </a:schemeClr>
                    </a:solidFill>
                  </a:tcPr>
                </a:tc>
                <a:tc>
                  <a:txBody>
                    <a:bodyPr/>
                    <a:lstStyle/>
                    <a:p>
                      <a:pPr algn="ctr"/>
                      <a:r>
                        <a:rPr lang="en-AU" sz="1400" b="0" dirty="0">
                          <a:solidFill>
                            <a:srgbClr val="0070C0"/>
                          </a:solidFill>
                        </a:rPr>
                        <a:t>4</a:t>
                      </a:r>
                      <a:r>
                        <a:rPr lang="en-AU" sz="1400" b="0" baseline="30000" dirty="0">
                          <a:solidFill>
                            <a:srgbClr val="0070C0"/>
                          </a:solidFill>
                        </a:rPr>
                        <a:t>th</a:t>
                      </a:r>
                      <a:endParaRPr lang="en-AU" sz="1400" b="0" dirty="0">
                        <a:solidFill>
                          <a:srgbClr val="0070C0"/>
                        </a:solidFill>
                      </a:endParaRPr>
                    </a:p>
                  </a:txBody>
                  <a:tcPr>
                    <a:solidFill>
                      <a:schemeClr val="accent3">
                        <a:lumMod val="85000"/>
                      </a:schemeClr>
                    </a:solidFill>
                  </a:tcPr>
                </a:tc>
                <a:tc>
                  <a:txBody>
                    <a:bodyPr/>
                    <a:lstStyle/>
                    <a:p>
                      <a:pPr algn="ctr"/>
                      <a:r>
                        <a:rPr lang="en-AU" sz="1400" b="0" dirty="0">
                          <a:solidFill>
                            <a:srgbClr val="0070C0"/>
                          </a:solidFill>
                        </a:rPr>
                        <a:t>1</a:t>
                      </a:r>
                      <a:r>
                        <a:rPr lang="en-AU" sz="1400" b="0" baseline="30000" dirty="0">
                          <a:solidFill>
                            <a:srgbClr val="0070C0"/>
                          </a:solidFill>
                        </a:rPr>
                        <a:t>st</a:t>
                      </a:r>
                      <a:endParaRPr lang="en-AU" sz="1400" b="0" dirty="0">
                        <a:solidFill>
                          <a:srgbClr val="0070C0"/>
                        </a:solidFill>
                      </a:endParaRPr>
                    </a:p>
                  </a:txBody>
                  <a:tcPr>
                    <a:solidFill>
                      <a:schemeClr val="accent3">
                        <a:lumMod val="85000"/>
                      </a:schemeClr>
                    </a:solidFill>
                  </a:tcPr>
                </a:tc>
                <a:tc>
                  <a:txBody>
                    <a:bodyPr/>
                    <a:lstStyle/>
                    <a:p>
                      <a:pPr algn="ctr"/>
                      <a:r>
                        <a:rPr lang="en-AU" sz="1400" b="1" dirty="0">
                          <a:solidFill>
                            <a:srgbClr val="0070C0"/>
                          </a:solidFill>
                        </a:rPr>
                        <a:t>10</a:t>
                      </a:r>
                    </a:p>
                  </a:txBody>
                  <a:tcPr>
                    <a:solidFill>
                      <a:schemeClr val="accent3">
                        <a:lumMod val="85000"/>
                      </a:schemeClr>
                    </a:solidFill>
                  </a:tcPr>
                </a:tc>
                <a:tc>
                  <a:txBody>
                    <a:bodyPr/>
                    <a:lstStyle/>
                    <a:p>
                      <a:pPr algn="ctr"/>
                      <a:r>
                        <a:rPr lang="en-AU" sz="1400" b="1" dirty="0">
                          <a:solidFill>
                            <a:srgbClr val="FF40FF"/>
                          </a:solidFill>
                        </a:rPr>
                        <a:t>3</a:t>
                      </a:r>
                      <a:r>
                        <a:rPr lang="en-AU" sz="1400" b="1" baseline="30000" dirty="0">
                          <a:solidFill>
                            <a:srgbClr val="FF40FF"/>
                          </a:solidFill>
                        </a:rPr>
                        <a:t>rd</a:t>
                      </a:r>
                      <a:endParaRPr lang="en-AU" sz="1400" b="1" dirty="0">
                        <a:solidFill>
                          <a:srgbClr val="FF40FF"/>
                        </a:solidFill>
                      </a:endParaRPr>
                    </a:p>
                  </a:txBody>
                  <a:tcPr anchor="ctr">
                    <a:solidFill>
                      <a:schemeClr val="accent3">
                        <a:lumMod val="85000"/>
                      </a:schemeClr>
                    </a:solidFill>
                  </a:tcPr>
                </a:tc>
                <a:tc>
                  <a:txBody>
                    <a:bodyPr/>
                    <a:lstStyle/>
                    <a:p>
                      <a:pPr algn="ctr"/>
                      <a:r>
                        <a:rPr lang="en-AU" sz="1400" b="1" dirty="0">
                          <a:solidFill>
                            <a:srgbClr val="7030A0"/>
                          </a:solidFill>
                        </a:rPr>
                        <a:t>4</a:t>
                      </a:r>
                    </a:p>
                  </a:txBody>
                  <a:tcPr anchor="ctr">
                    <a:solidFill>
                      <a:schemeClr val="accent3">
                        <a:lumMod val="85000"/>
                      </a:schemeClr>
                    </a:solidFill>
                  </a:tcPr>
                </a:tc>
                <a:tc>
                  <a:txBody>
                    <a:bodyPr/>
                    <a:lstStyle/>
                    <a:p>
                      <a:pPr algn="ctr"/>
                      <a:r>
                        <a:rPr lang="en-AU" sz="1400" b="1" dirty="0">
                          <a:solidFill>
                            <a:srgbClr val="EE0A0A"/>
                          </a:solidFill>
                        </a:rPr>
                        <a:t>0.190</a:t>
                      </a:r>
                    </a:p>
                  </a:txBody>
                  <a:tcPr anchor="ctr">
                    <a:solidFill>
                      <a:schemeClr val="accent3">
                        <a:lumMod val="85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035528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9B49A96-34B2-AE47-B721-2E462B9B5592}"/>
              </a:ext>
            </a:extLst>
          </p:cNvPr>
          <p:cNvSpPr>
            <a:spLocks noGrp="1"/>
          </p:cNvSpPr>
          <p:nvPr>
            <p:ph type="title"/>
          </p:nvPr>
        </p:nvSpPr>
        <p:spPr>
          <a:xfrm>
            <a:off x="204664" y="2276872"/>
            <a:ext cx="8939336" cy="922337"/>
          </a:xfrm>
        </p:spPr>
        <p:txBody>
          <a:bodyPr/>
          <a:lstStyle/>
          <a:p>
            <a:pPr algn="ctr"/>
            <a:r>
              <a:rPr kumimoji="1" lang="en-US" altLang="zh-CN" b="1" dirty="0">
                <a:highlight>
                  <a:srgbClr val="FFFF00"/>
                </a:highlight>
              </a:rPr>
              <a:t>We are going to add one additional Q&amp;A on the Week 9 Wednesday from 5:30-7:00pm.</a:t>
            </a:r>
            <a:endParaRPr kumimoji="1" lang="zh-CN" altLang="en-US" b="1" dirty="0">
              <a:highlight>
                <a:srgbClr val="FFFF00"/>
              </a:highlight>
            </a:endParaRPr>
          </a:p>
        </p:txBody>
      </p:sp>
      <p:sp>
        <p:nvSpPr>
          <p:cNvPr id="4" name="页脚占位符 3">
            <a:extLst>
              <a:ext uri="{FF2B5EF4-FFF2-40B4-BE49-F238E27FC236}">
                <a16:creationId xmlns:a16="http://schemas.microsoft.com/office/drawing/2014/main" id="{4B6DB900-7F3B-EA4A-9B1C-1903769171F8}"/>
              </a:ext>
            </a:extLst>
          </p:cNvPr>
          <p:cNvSpPr>
            <a:spLocks noGrp="1"/>
          </p:cNvSpPr>
          <p:nvPr>
            <p:ph type="ftr" sz="quarter" idx="11"/>
          </p:nvPr>
        </p:nvSpPr>
        <p:spPr/>
        <p:txBody>
          <a:bodyPr/>
          <a:lstStyle/>
          <a:p>
            <a:pPr>
              <a:defRPr/>
            </a:pPr>
            <a:r>
              <a:rPr lang="en-AU"/>
              <a:t>School of Engineering</a:t>
            </a:r>
            <a:endParaRPr lang="en-AU" dirty="0"/>
          </a:p>
        </p:txBody>
      </p:sp>
      <p:sp>
        <p:nvSpPr>
          <p:cNvPr id="5" name="灯片编号占位符 4">
            <a:extLst>
              <a:ext uri="{FF2B5EF4-FFF2-40B4-BE49-F238E27FC236}">
                <a16:creationId xmlns:a16="http://schemas.microsoft.com/office/drawing/2014/main" id="{EC758B2F-AACE-0F46-8D76-F5775BA14CF5}"/>
              </a:ext>
            </a:extLst>
          </p:cNvPr>
          <p:cNvSpPr>
            <a:spLocks noGrp="1"/>
          </p:cNvSpPr>
          <p:nvPr>
            <p:ph type="sldNum" sz="quarter" idx="12"/>
          </p:nvPr>
        </p:nvSpPr>
        <p:spPr/>
        <p:txBody>
          <a:bodyPr/>
          <a:lstStyle/>
          <a:p>
            <a:pPr>
              <a:defRPr/>
            </a:pPr>
            <a:fld id="{2FCF5CC0-17FF-4D64-96F8-B0CAA96C1E89}" type="slidenum">
              <a:rPr lang="en-AU" smtClean="0"/>
              <a:pPr>
                <a:defRPr/>
              </a:pPr>
              <a:t>2</a:t>
            </a:fld>
            <a:endParaRPr lang="en-AU"/>
          </a:p>
        </p:txBody>
      </p:sp>
    </p:spTree>
    <p:extLst>
      <p:ext uri="{BB962C8B-B14F-4D97-AF65-F5344CB8AC3E}">
        <p14:creationId xmlns:p14="http://schemas.microsoft.com/office/powerpoint/2010/main" val="514866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65286" y="476670"/>
            <a:ext cx="8640960" cy="5616623"/>
          </a:xfrm>
        </p:spPr>
        <p:txBody>
          <a:bodyPr/>
          <a:lstStyle/>
          <a:p>
            <a:pPr marL="0" indent="0">
              <a:buNone/>
            </a:pPr>
            <a:r>
              <a:rPr lang="en-AU" sz="2000" dirty="0"/>
              <a:t>Next, ask the project stakeholders to vote the options (using a 1-10 scale)</a:t>
            </a:r>
          </a:p>
        </p:txBody>
      </p:sp>
      <p:sp>
        <p:nvSpPr>
          <p:cNvPr id="4" name="Footer Placeholder 3"/>
          <p:cNvSpPr>
            <a:spLocks noGrp="1"/>
          </p:cNvSpPr>
          <p:nvPr>
            <p:ph type="ftr" sz="quarter" idx="11"/>
          </p:nvPr>
        </p:nvSpPr>
        <p:spPr>
          <a:xfrm>
            <a:off x="2611438" y="6575425"/>
            <a:ext cx="3832225" cy="215900"/>
          </a:xfrm>
        </p:spPr>
        <p:txBody>
          <a:bodyPr/>
          <a:lstStyle/>
          <a:p>
            <a:pPr>
              <a:defRPr/>
            </a:pPr>
            <a:r>
              <a:rPr lang="en-AU">
                <a:solidFill>
                  <a:srgbClr val="FFFFFF"/>
                </a:solidFill>
              </a:rPr>
              <a:t>School of Engineering</a:t>
            </a:r>
            <a:endParaRPr lang="en-AU" dirty="0">
              <a:solidFill>
                <a:srgbClr val="FFFFFF"/>
              </a:solidFill>
            </a:endParaRPr>
          </a:p>
        </p:txBody>
      </p:sp>
      <p:sp>
        <p:nvSpPr>
          <p:cNvPr id="5" name="Slide Number Placeholder 4"/>
          <p:cNvSpPr>
            <a:spLocks noGrp="1"/>
          </p:cNvSpPr>
          <p:nvPr>
            <p:ph type="sldNum" sz="quarter" idx="12"/>
          </p:nvPr>
        </p:nvSpPr>
        <p:spPr>
          <a:xfrm>
            <a:off x="6523038" y="6578600"/>
            <a:ext cx="2133600" cy="215900"/>
          </a:xfrm>
        </p:spPr>
        <p:txBody>
          <a:bodyPr/>
          <a:lstStyle/>
          <a:p>
            <a:pPr>
              <a:defRPr/>
            </a:pPr>
            <a:fld id="{AF54FAAF-73EA-427D-84DA-21187992A5E1}" type="slidenum">
              <a:rPr lang="en-AU" smtClean="0">
                <a:solidFill>
                  <a:srgbClr val="FFFFFF"/>
                </a:solidFill>
              </a:rPr>
              <a:pPr>
                <a:defRPr/>
              </a:pPr>
              <a:t>20</a:t>
            </a:fld>
            <a:endParaRPr lang="en-AU">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924072531"/>
              </p:ext>
            </p:extLst>
          </p:nvPr>
        </p:nvGraphicFramePr>
        <p:xfrm>
          <a:off x="177483" y="1196752"/>
          <a:ext cx="3746445" cy="4176461"/>
        </p:xfrm>
        <a:graphic>
          <a:graphicData uri="http://schemas.openxmlformats.org/drawingml/2006/table">
            <a:tbl>
              <a:tblPr firstRow="1" bandRow="1">
                <a:tableStyleId>{5C22544A-7EE6-4342-B048-85BDC9FD1C3A}</a:tableStyleId>
              </a:tblPr>
              <a:tblGrid>
                <a:gridCol w="1010141">
                  <a:extLst>
                    <a:ext uri="{9D8B030D-6E8A-4147-A177-3AD203B41FA5}">
                      <a16:colId xmlns:a16="http://schemas.microsoft.com/office/drawing/2014/main" val="20000"/>
                    </a:ext>
                  </a:extLst>
                </a:gridCol>
                <a:gridCol w="1401031">
                  <a:extLst>
                    <a:ext uri="{9D8B030D-6E8A-4147-A177-3AD203B41FA5}">
                      <a16:colId xmlns:a16="http://schemas.microsoft.com/office/drawing/2014/main" val="20001"/>
                    </a:ext>
                  </a:extLst>
                </a:gridCol>
                <a:gridCol w="1335273">
                  <a:extLst>
                    <a:ext uri="{9D8B030D-6E8A-4147-A177-3AD203B41FA5}">
                      <a16:colId xmlns:a16="http://schemas.microsoft.com/office/drawing/2014/main" val="20002"/>
                    </a:ext>
                  </a:extLst>
                </a:gridCol>
              </a:tblGrid>
              <a:tr h="498500">
                <a:tc rowSpan="2">
                  <a:txBody>
                    <a:bodyPr/>
                    <a:lstStyle/>
                    <a:p>
                      <a:pPr algn="ctr"/>
                      <a:r>
                        <a:rPr lang="en-AU" dirty="0"/>
                        <a:t>Criteria</a:t>
                      </a:r>
                    </a:p>
                  </a:txBody>
                  <a:tcPr anchor="ctr">
                    <a:solidFill>
                      <a:schemeClr val="accent5">
                        <a:lumMod val="75000"/>
                      </a:schemeClr>
                    </a:solidFill>
                  </a:tcPr>
                </a:tc>
                <a:tc gridSpan="2">
                  <a:txBody>
                    <a:bodyPr/>
                    <a:lstStyle/>
                    <a:p>
                      <a:pPr algn="ctr"/>
                      <a:r>
                        <a:rPr lang="en-AU" dirty="0"/>
                        <a:t>Score (Out of 10)</a:t>
                      </a:r>
                    </a:p>
                  </a:txBody>
                  <a:tcPr anchor="ctr">
                    <a:solidFill>
                      <a:schemeClr val="accent5">
                        <a:lumMod val="75000"/>
                      </a:schemeClr>
                    </a:solidFill>
                  </a:tcPr>
                </a:tc>
                <a:tc hMerge="1">
                  <a:txBody>
                    <a:bodyPr/>
                    <a:lstStyle/>
                    <a:p>
                      <a:endParaRPr lang="en-AU" dirty="0"/>
                    </a:p>
                  </a:txBody>
                  <a:tcPr>
                    <a:solidFill>
                      <a:schemeClr val="accent5">
                        <a:lumMod val="75000"/>
                      </a:schemeClr>
                    </a:solidFill>
                  </a:tcPr>
                </a:tc>
                <a:extLst>
                  <a:ext uri="{0D108BD9-81ED-4DB2-BD59-A6C34878D82A}">
                    <a16:rowId xmlns:a16="http://schemas.microsoft.com/office/drawing/2014/main" val="10000"/>
                  </a:ext>
                </a:extLst>
              </a:tr>
              <a:tr h="686961">
                <a:tc vMerge="1">
                  <a:txBody>
                    <a:bodyPr/>
                    <a:lstStyle/>
                    <a:p>
                      <a:endParaRPr lang="en-AU" dirty="0"/>
                    </a:p>
                  </a:txBody>
                  <a:tcPr>
                    <a:solidFill>
                      <a:schemeClr val="accent5">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1" i="0" u="none" strike="noStrike" kern="1200" cap="none" spc="0" normalizeH="0" baseline="0" noProof="0" dirty="0">
                          <a:ln>
                            <a:noFill/>
                          </a:ln>
                          <a:solidFill>
                            <a:srgbClr val="FFFFFF"/>
                          </a:solidFill>
                          <a:effectLst/>
                          <a:uLnTx/>
                          <a:uFillTx/>
                          <a:latin typeface="+mn-lt"/>
                          <a:ea typeface="+mn-ea"/>
                          <a:cs typeface="+mn-cs"/>
                        </a:rPr>
                        <a:t>Option A</a:t>
                      </a:r>
                    </a:p>
                  </a:txBody>
                  <a:tcPr anchor="ctr">
                    <a:solidFill>
                      <a:schemeClr val="accent5">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1" i="0" u="none" strike="noStrike" kern="1200" cap="none" spc="0" normalizeH="0" baseline="0" noProof="0" dirty="0">
                          <a:ln>
                            <a:noFill/>
                          </a:ln>
                          <a:solidFill>
                            <a:srgbClr val="FFFFFF"/>
                          </a:solidFill>
                          <a:effectLst/>
                          <a:uLnTx/>
                          <a:uFillTx/>
                          <a:latin typeface="+mn-lt"/>
                          <a:ea typeface="+mn-ea"/>
                          <a:cs typeface="+mn-cs"/>
                        </a:rPr>
                        <a:t>Option B</a:t>
                      </a:r>
                    </a:p>
                  </a:txBody>
                  <a:tcPr anchor="ctr">
                    <a:solidFill>
                      <a:schemeClr val="accent5">
                        <a:lumMod val="75000"/>
                      </a:schemeClr>
                    </a:solidFill>
                  </a:tcPr>
                </a:tc>
                <a:extLst>
                  <a:ext uri="{0D108BD9-81ED-4DB2-BD59-A6C34878D82A}">
                    <a16:rowId xmlns:a16="http://schemas.microsoft.com/office/drawing/2014/main" val="10001"/>
                  </a:ext>
                </a:extLst>
              </a:tr>
              <a:tr h="498500">
                <a:tc>
                  <a:txBody>
                    <a:bodyPr/>
                    <a:lstStyle/>
                    <a:p>
                      <a:pPr algn="ctr"/>
                      <a:r>
                        <a:rPr lang="en-AU" b="1" dirty="0"/>
                        <a:t>C1</a:t>
                      </a:r>
                    </a:p>
                  </a:txBody>
                  <a:tcPr anchor="ctr">
                    <a:solidFill>
                      <a:schemeClr val="accent1">
                        <a:lumMod val="60000"/>
                        <a:lumOff val="40000"/>
                      </a:schemeClr>
                    </a:solidFill>
                  </a:tcPr>
                </a:tc>
                <a:tc>
                  <a:txBody>
                    <a:bodyPr/>
                    <a:lstStyle/>
                    <a:p>
                      <a:pPr algn="ctr"/>
                      <a:r>
                        <a:rPr lang="en-AU" b="1" dirty="0"/>
                        <a:t>7</a:t>
                      </a:r>
                    </a:p>
                  </a:txBody>
                  <a:tcPr anchor="ctr">
                    <a:solidFill>
                      <a:schemeClr val="accent1">
                        <a:lumMod val="60000"/>
                        <a:lumOff val="40000"/>
                      </a:schemeClr>
                    </a:solidFill>
                  </a:tcPr>
                </a:tc>
                <a:tc>
                  <a:txBody>
                    <a:bodyPr/>
                    <a:lstStyle/>
                    <a:p>
                      <a:pPr algn="ctr"/>
                      <a:r>
                        <a:rPr lang="en-AU" b="1" dirty="0"/>
                        <a:t>4</a:t>
                      </a:r>
                    </a:p>
                  </a:txBody>
                  <a:tcPr anchor="ctr">
                    <a:solidFill>
                      <a:schemeClr val="accent1">
                        <a:lumMod val="60000"/>
                        <a:lumOff val="40000"/>
                      </a:schemeClr>
                    </a:solidFill>
                  </a:tcPr>
                </a:tc>
                <a:extLst>
                  <a:ext uri="{0D108BD9-81ED-4DB2-BD59-A6C34878D82A}">
                    <a16:rowId xmlns:a16="http://schemas.microsoft.com/office/drawing/2014/main" val="10002"/>
                  </a:ext>
                </a:extLst>
              </a:tr>
              <a:tr h="498500">
                <a:tc>
                  <a:txBody>
                    <a:bodyPr/>
                    <a:lstStyle/>
                    <a:p>
                      <a:pPr algn="ctr"/>
                      <a:r>
                        <a:rPr lang="en-AU" b="1" dirty="0"/>
                        <a:t>C2</a:t>
                      </a:r>
                    </a:p>
                  </a:txBody>
                  <a:tcPr anchor="ctr">
                    <a:solidFill>
                      <a:schemeClr val="accent1">
                        <a:lumMod val="60000"/>
                        <a:lumOff val="40000"/>
                      </a:schemeClr>
                    </a:solidFill>
                  </a:tcPr>
                </a:tc>
                <a:tc>
                  <a:txBody>
                    <a:bodyPr/>
                    <a:lstStyle/>
                    <a:p>
                      <a:pPr algn="ctr"/>
                      <a:r>
                        <a:rPr lang="en-AU" b="1" dirty="0"/>
                        <a:t>5</a:t>
                      </a:r>
                    </a:p>
                  </a:txBody>
                  <a:tcPr anchor="ctr">
                    <a:solidFill>
                      <a:schemeClr val="accent1">
                        <a:lumMod val="60000"/>
                        <a:lumOff val="40000"/>
                      </a:schemeClr>
                    </a:solidFill>
                  </a:tcPr>
                </a:tc>
                <a:tc>
                  <a:txBody>
                    <a:bodyPr/>
                    <a:lstStyle/>
                    <a:p>
                      <a:pPr algn="ctr"/>
                      <a:r>
                        <a:rPr lang="en-AU" b="1" dirty="0"/>
                        <a:t>6</a:t>
                      </a:r>
                    </a:p>
                  </a:txBody>
                  <a:tcPr anchor="ctr">
                    <a:solidFill>
                      <a:schemeClr val="accent1">
                        <a:lumMod val="60000"/>
                        <a:lumOff val="40000"/>
                      </a:schemeClr>
                    </a:solidFill>
                  </a:tcPr>
                </a:tc>
                <a:extLst>
                  <a:ext uri="{0D108BD9-81ED-4DB2-BD59-A6C34878D82A}">
                    <a16:rowId xmlns:a16="http://schemas.microsoft.com/office/drawing/2014/main" val="10003"/>
                  </a:ext>
                </a:extLst>
              </a:tr>
              <a:tr h="498500">
                <a:tc>
                  <a:txBody>
                    <a:bodyPr/>
                    <a:lstStyle/>
                    <a:p>
                      <a:pPr algn="ctr"/>
                      <a:r>
                        <a:rPr lang="en-AU" b="1" dirty="0"/>
                        <a:t>C3</a:t>
                      </a:r>
                    </a:p>
                  </a:txBody>
                  <a:tcPr anchor="ctr">
                    <a:solidFill>
                      <a:schemeClr val="accent1">
                        <a:lumMod val="60000"/>
                        <a:lumOff val="40000"/>
                      </a:schemeClr>
                    </a:solidFill>
                  </a:tcPr>
                </a:tc>
                <a:tc>
                  <a:txBody>
                    <a:bodyPr/>
                    <a:lstStyle/>
                    <a:p>
                      <a:pPr algn="ctr"/>
                      <a:r>
                        <a:rPr lang="en-AU" b="1" dirty="0"/>
                        <a:t>6</a:t>
                      </a:r>
                    </a:p>
                  </a:txBody>
                  <a:tcPr anchor="ctr">
                    <a:solidFill>
                      <a:schemeClr val="accent1">
                        <a:lumMod val="60000"/>
                        <a:lumOff val="40000"/>
                      </a:schemeClr>
                    </a:solidFill>
                  </a:tcPr>
                </a:tc>
                <a:tc>
                  <a:txBody>
                    <a:bodyPr/>
                    <a:lstStyle/>
                    <a:p>
                      <a:pPr algn="ctr"/>
                      <a:r>
                        <a:rPr lang="en-AU" b="1" dirty="0"/>
                        <a:t>5</a:t>
                      </a:r>
                    </a:p>
                  </a:txBody>
                  <a:tcPr anchor="ctr">
                    <a:solidFill>
                      <a:schemeClr val="accent1">
                        <a:lumMod val="60000"/>
                        <a:lumOff val="40000"/>
                      </a:schemeClr>
                    </a:solidFill>
                  </a:tcPr>
                </a:tc>
                <a:extLst>
                  <a:ext uri="{0D108BD9-81ED-4DB2-BD59-A6C34878D82A}">
                    <a16:rowId xmlns:a16="http://schemas.microsoft.com/office/drawing/2014/main" val="10004"/>
                  </a:ext>
                </a:extLst>
              </a:tr>
              <a:tr h="498500">
                <a:tc>
                  <a:txBody>
                    <a:bodyPr/>
                    <a:lstStyle/>
                    <a:p>
                      <a:pPr algn="ctr"/>
                      <a:r>
                        <a:rPr lang="en-AU" b="1" dirty="0"/>
                        <a:t>C4</a:t>
                      </a:r>
                    </a:p>
                  </a:txBody>
                  <a:tcPr anchor="ctr">
                    <a:solidFill>
                      <a:schemeClr val="accent1">
                        <a:lumMod val="60000"/>
                        <a:lumOff val="40000"/>
                      </a:schemeClr>
                    </a:solidFill>
                  </a:tcPr>
                </a:tc>
                <a:tc>
                  <a:txBody>
                    <a:bodyPr/>
                    <a:lstStyle/>
                    <a:p>
                      <a:pPr algn="ctr"/>
                      <a:r>
                        <a:rPr lang="en-AU" b="1" dirty="0"/>
                        <a:t>4</a:t>
                      </a:r>
                    </a:p>
                  </a:txBody>
                  <a:tcPr anchor="ctr">
                    <a:solidFill>
                      <a:schemeClr val="accent1">
                        <a:lumMod val="60000"/>
                        <a:lumOff val="40000"/>
                      </a:schemeClr>
                    </a:solidFill>
                  </a:tcPr>
                </a:tc>
                <a:tc>
                  <a:txBody>
                    <a:bodyPr/>
                    <a:lstStyle/>
                    <a:p>
                      <a:pPr algn="ctr"/>
                      <a:r>
                        <a:rPr lang="en-AU" b="1" dirty="0"/>
                        <a:t>7</a:t>
                      </a:r>
                    </a:p>
                  </a:txBody>
                  <a:tcPr anchor="ctr">
                    <a:solidFill>
                      <a:schemeClr val="accent1">
                        <a:lumMod val="60000"/>
                        <a:lumOff val="40000"/>
                      </a:schemeClr>
                    </a:solidFill>
                  </a:tcPr>
                </a:tc>
                <a:extLst>
                  <a:ext uri="{0D108BD9-81ED-4DB2-BD59-A6C34878D82A}">
                    <a16:rowId xmlns:a16="http://schemas.microsoft.com/office/drawing/2014/main" val="10005"/>
                  </a:ext>
                </a:extLst>
              </a:tr>
              <a:tr h="498500">
                <a:tc>
                  <a:txBody>
                    <a:bodyPr/>
                    <a:lstStyle/>
                    <a:p>
                      <a:pPr algn="ctr"/>
                      <a:r>
                        <a:rPr lang="en-AU" b="1" dirty="0"/>
                        <a:t>C5</a:t>
                      </a:r>
                    </a:p>
                  </a:txBody>
                  <a:tcPr anchor="ctr">
                    <a:solidFill>
                      <a:schemeClr val="accent1">
                        <a:lumMod val="60000"/>
                        <a:lumOff val="40000"/>
                      </a:schemeClr>
                    </a:solidFill>
                  </a:tcPr>
                </a:tc>
                <a:tc>
                  <a:txBody>
                    <a:bodyPr/>
                    <a:lstStyle/>
                    <a:p>
                      <a:pPr algn="ctr"/>
                      <a:r>
                        <a:rPr lang="en-AU" b="1" dirty="0"/>
                        <a:t>7</a:t>
                      </a:r>
                    </a:p>
                  </a:txBody>
                  <a:tcPr anchor="ctr">
                    <a:solidFill>
                      <a:schemeClr val="accent1">
                        <a:lumMod val="60000"/>
                        <a:lumOff val="40000"/>
                      </a:schemeClr>
                    </a:solidFill>
                  </a:tcPr>
                </a:tc>
                <a:tc>
                  <a:txBody>
                    <a:bodyPr/>
                    <a:lstStyle/>
                    <a:p>
                      <a:pPr algn="ctr"/>
                      <a:r>
                        <a:rPr lang="en-AU" b="1" dirty="0"/>
                        <a:t>8</a:t>
                      </a:r>
                    </a:p>
                  </a:txBody>
                  <a:tcPr anchor="ctr">
                    <a:solidFill>
                      <a:schemeClr val="accent1">
                        <a:lumMod val="60000"/>
                        <a:lumOff val="40000"/>
                      </a:schemeClr>
                    </a:solidFill>
                  </a:tcPr>
                </a:tc>
                <a:extLst>
                  <a:ext uri="{0D108BD9-81ED-4DB2-BD59-A6C34878D82A}">
                    <a16:rowId xmlns:a16="http://schemas.microsoft.com/office/drawing/2014/main" val="10006"/>
                  </a:ext>
                </a:extLst>
              </a:tr>
              <a:tr h="498500">
                <a:tc>
                  <a:txBody>
                    <a:bodyPr/>
                    <a:lstStyle/>
                    <a:p>
                      <a:pPr algn="ctr"/>
                      <a:r>
                        <a:rPr lang="en-AU" b="1" dirty="0"/>
                        <a:t>C6</a:t>
                      </a:r>
                    </a:p>
                  </a:txBody>
                  <a:tcPr anchor="ctr">
                    <a:solidFill>
                      <a:schemeClr val="accent1">
                        <a:lumMod val="60000"/>
                        <a:lumOff val="40000"/>
                      </a:schemeClr>
                    </a:solidFill>
                  </a:tcPr>
                </a:tc>
                <a:tc>
                  <a:txBody>
                    <a:bodyPr/>
                    <a:lstStyle/>
                    <a:p>
                      <a:pPr algn="ctr"/>
                      <a:r>
                        <a:rPr lang="en-AU" b="1" dirty="0"/>
                        <a:t>8</a:t>
                      </a:r>
                    </a:p>
                  </a:txBody>
                  <a:tcPr anchor="ctr">
                    <a:solidFill>
                      <a:schemeClr val="accent1">
                        <a:lumMod val="60000"/>
                        <a:lumOff val="40000"/>
                      </a:schemeClr>
                    </a:solidFill>
                  </a:tcPr>
                </a:tc>
                <a:tc>
                  <a:txBody>
                    <a:bodyPr/>
                    <a:lstStyle/>
                    <a:p>
                      <a:pPr algn="ctr"/>
                      <a:r>
                        <a:rPr lang="en-AU" b="1" dirty="0"/>
                        <a:t>6</a:t>
                      </a:r>
                    </a:p>
                  </a:txBody>
                  <a:tcPr anchor="ctr">
                    <a:solidFill>
                      <a:schemeClr val="accent1">
                        <a:lumMod val="60000"/>
                        <a:lumOff val="40000"/>
                      </a:schemeClr>
                    </a:solidFill>
                  </a:tcPr>
                </a:tc>
                <a:extLst>
                  <a:ext uri="{0D108BD9-81ED-4DB2-BD59-A6C34878D82A}">
                    <a16:rowId xmlns:a16="http://schemas.microsoft.com/office/drawing/2014/main" val="10007"/>
                  </a:ext>
                </a:extLst>
              </a:tr>
            </a:tbl>
          </a:graphicData>
        </a:graphic>
      </p:graphicFrame>
      <p:graphicFrame>
        <p:nvGraphicFramePr>
          <p:cNvPr id="11" name="Table 10">
            <a:extLst>
              <a:ext uri="{FF2B5EF4-FFF2-40B4-BE49-F238E27FC236}">
                <a16:creationId xmlns:a16="http://schemas.microsoft.com/office/drawing/2014/main" id="{74879037-657E-4BC7-9323-F3FE374E3272}"/>
              </a:ext>
            </a:extLst>
          </p:cNvPr>
          <p:cNvGraphicFramePr>
            <a:graphicFrameLocks noGrp="1"/>
          </p:cNvGraphicFramePr>
          <p:nvPr>
            <p:extLst>
              <p:ext uri="{D42A27DB-BD31-4B8C-83A1-F6EECF244321}">
                <p14:modId xmlns:p14="http://schemas.microsoft.com/office/powerpoint/2010/main" val="4158218004"/>
              </p:ext>
            </p:extLst>
          </p:nvPr>
        </p:nvGraphicFramePr>
        <p:xfrm>
          <a:off x="4173558" y="1700805"/>
          <a:ext cx="1512168" cy="3672408"/>
        </p:xfrm>
        <a:graphic>
          <a:graphicData uri="http://schemas.openxmlformats.org/drawingml/2006/table">
            <a:tbl>
              <a:tblPr firstRow="1" bandRow="1">
                <a:tableStyleId>{5C22544A-7EE6-4342-B048-85BDC9FD1C3A}</a:tableStyleId>
              </a:tblPr>
              <a:tblGrid>
                <a:gridCol w="1512168">
                  <a:extLst>
                    <a:ext uri="{9D8B030D-6E8A-4147-A177-3AD203B41FA5}">
                      <a16:colId xmlns:a16="http://schemas.microsoft.com/office/drawing/2014/main" val="20001"/>
                    </a:ext>
                  </a:extLst>
                </a:gridCol>
              </a:tblGrid>
              <a:tr h="648072">
                <a:tc>
                  <a:txBody>
                    <a:bodyPr/>
                    <a:lstStyle/>
                    <a:p>
                      <a:pPr algn="ctr"/>
                      <a:r>
                        <a:rPr lang="en-AU" b="1" dirty="0">
                          <a:solidFill>
                            <a:schemeClr val="accent2"/>
                          </a:solidFill>
                        </a:rPr>
                        <a:t>Weighting</a:t>
                      </a:r>
                    </a:p>
                  </a:txBody>
                  <a:tcPr anchor="ctr">
                    <a:solidFill>
                      <a:schemeClr val="accent5">
                        <a:lumMod val="75000"/>
                      </a:schemeClr>
                    </a:solidFill>
                  </a:tcPr>
                </a:tc>
                <a:extLst>
                  <a:ext uri="{0D108BD9-81ED-4DB2-BD59-A6C34878D82A}">
                    <a16:rowId xmlns:a16="http://schemas.microsoft.com/office/drawing/2014/main" val="10000"/>
                  </a:ext>
                </a:extLst>
              </a:tr>
              <a:tr h="432048">
                <a:tc>
                  <a:txBody>
                    <a:bodyPr/>
                    <a:lstStyle/>
                    <a:p>
                      <a:pPr algn="ctr"/>
                      <a:r>
                        <a:rPr lang="en-AU" b="1" dirty="0">
                          <a:solidFill>
                            <a:schemeClr val="accent2"/>
                          </a:solidFill>
                        </a:rPr>
                        <a:t>0.095</a:t>
                      </a:r>
                    </a:p>
                  </a:txBody>
                  <a:tcPr anchor="ctr">
                    <a:solidFill>
                      <a:schemeClr val="accent1">
                        <a:lumMod val="60000"/>
                        <a:lumOff val="40000"/>
                      </a:schemeClr>
                    </a:solidFill>
                  </a:tcPr>
                </a:tc>
                <a:extLst>
                  <a:ext uri="{0D108BD9-81ED-4DB2-BD59-A6C34878D82A}">
                    <a16:rowId xmlns:a16="http://schemas.microsoft.com/office/drawing/2014/main" val="10002"/>
                  </a:ext>
                </a:extLst>
              </a:tr>
              <a:tr h="511074">
                <a:tc>
                  <a:txBody>
                    <a:bodyPr/>
                    <a:lstStyle/>
                    <a:p>
                      <a:pPr algn="ctr"/>
                      <a:r>
                        <a:rPr lang="en-AU" b="1" dirty="0">
                          <a:solidFill>
                            <a:schemeClr val="accent2"/>
                          </a:solidFill>
                        </a:rPr>
                        <a:t>0.286</a:t>
                      </a:r>
                    </a:p>
                  </a:txBody>
                  <a:tcPr anchor="ctr">
                    <a:solidFill>
                      <a:schemeClr val="accent1">
                        <a:lumMod val="60000"/>
                        <a:lumOff val="40000"/>
                      </a:schemeClr>
                    </a:solidFill>
                  </a:tcPr>
                </a:tc>
                <a:extLst>
                  <a:ext uri="{0D108BD9-81ED-4DB2-BD59-A6C34878D82A}">
                    <a16:rowId xmlns:a16="http://schemas.microsoft.com/office/drawing/2014/main" val="10003"/>
                  </a:ext>
                </a:extLst>
              </a:tr>
              <a:tr h="501143">
                <a:tc>
                  <a:txBody>
                    <a:bodyPr/>
                    <a:lstStyle/>
                    <a:p>
                      <a:pPr algn="ctr"/>
                      <a:r>
                        <a:rPr lang="en-AU" b="1" dirty="0">
                          <a:solidFill>
                            <a:schemeClr val="accent2"/>
                          </a:solidFill>
                        </a:rPr>
                        <a:t>0.048</a:t>
                      </a:r>
                    </a:p>
                  </a:txBody>
                  <a:tcPr anchor="ctr">
                    <a:solidFill>
                      <a:schemeClr val="accent1">
                        <a:lumMod val="60000"/>
                        <a:lumOff val="40000"/>
                      </a:schemeClr>
                    </a:solidFill>
                  </a:tcPr>
                </a:tc>
                <a:extLst>
                  <a:ext uri="{0D108BD9-81ED-4DB2-BD59-A6C34878D82A}">
                    <a16:rowId xmlns:a16="http://schemas.microsoft.com/office/drawing/2014/main" val="10004"/>
                  </a:ext>
                </a:extLst>
              </a:tr>
              <a:tr h="499798">
                <a:tc>
                  <a:txBody>
                    <a:bodyPr/>
                    <a:lstStyle/>
                    <a:p>
                      <a:pPr algn="ctr"/>
                      <a:r>
                        <a:rPr lang="en-AU" b="1" dirty="0">
                          <a:solidFill>
                            <a:schemeClr val="accent2"/>
                          </a:solidFill>
                        </a:rPr>
                        <a:t>0.238</a:t>
                      </a:r>
                    </a:p>
                  </a:txBody>
                  <a:tcPr anchor="ctr">
                    <a:solidFill>
                      <a:schemeClr val="accent1">
                        <a:lumMod val="60000"/>
                        <a:lumOff val="40000"/>
                      </a:schemeClr>
                    </a:solidFill>
                  </a:tcPr>
                </a:tc>
                <a:extLst>
                  <a:ext uri="{0D108BD9-81ED-4DB2-BD59-A6C34878D82A}">
                    <a16:rowId xmlns:a16="http://schemas.microsoft.com/office/drawing/2014/main" val="10005"/>
                  </a:ext>
                </a:extLst>
              </a:tr>
              <a:tr h="483938">
                <a:tc>
                  <a:txBody>
                    <a:bodyPr/>
                    <a:lstStyle/>
                    <a:p>
                      <a:pPr algn="ctr"/>
                      <a:r>
                        <a:rPr lang="en-AU" b="1" dirty="0">
                          <a:solidFill>
                            <a:schemeClr val="accent2"/>
                          </a:solidFill>
                        </a:rPr>
                        <a:t>0.143</a:t>
                      </a:r>
                    </a:p>
                  </a:txBody>
                  <a:tcPr anchor="ctr">
                    <a:solidFill>
                      <a:schemeClr val="accent1">
                        <a:lumMod val="60000"/>
                        <a:lumOff val="40000"/>
                      </a:schemeClr>
                    </a:solidFill>
                  </a:tcPr>
                </a:tc>
                <a:extLst>
                  <a:ext uri="{0D108BD9-81ED-4DB2-BD59-A6C34878D82A}">
                    <a16:rowId xmlns:a16="http://schemas.microsoft.com/office/drawing/2014/main" val="10006"/>
                  </a:ext>
                </a:extLst>
              </a:tr>
              <a:tr h="596335">
                <a:tc>
                  <a:txBody>
                    <a:bodyPr/>
                    <a:lstStyle/>
                    <a:p>
                      <a:pPr algn="ctr"/>
                      <a:r>
                        <a:rPr lang="en-AU" b="1" dirty="0">
                          <a:solidFill>
                            <a:schemeClr val="accent2"/>
                          </a:solidFill>
                        </a:rPr>
                        <a:t>0.190</a:t>
                      </a:r>
                    </a:p>
                  </a:txBody>
                  <a:tcPr anchor="ctr">
                    <a:solidFill>
                      <a:schemeClr val="accent1">
                        <a:lumMod val="60000"/>
                        <a:lumOff val="40000"/>
                      </a:schemeClr>
                    </a:solidFill>
                  </a:tcPr>
                </a:tc>
                <a:extLst>
                  <a:ext uri="{0D108BD9-81ED-4DB2-BD59-A6C34878D82A}">
                    <a16:rowId xmlns:a16="http://schemas.microsoft.com/office/drawing/2014/main" val="10007"/>
                  </a:ext>
                </a:extLst>
              </a:tr>
            </a:tbl>
          </a:graphicData>
        </a:graphic>
      </p:graphicFrame>
      <p:graphicFrame>
        <p:nvGraphicFramePr>
          <p:cNvPr id="12" name="Table 11">
            <a:extLst>
              <a:ext uri="{FF2B5EF4-FFF2-40B4-BE49-F238E27FC236}">
                <a16:creationId xmlns:a16="http://schemas.microsoft.com/office/drawing/2014/main" id="{F84D0F54-AA2F-48BC-B6ED-A1390BAE7D2F}"/>
              </a:ext>
            </a:extLst>
          </p:cNvPr>
          <p:cNvGraphicFramePr>
            <a:graphicFrameLocks noGrp="1"/>
          </p:cNvGraphicFramePr>
          <p:nvPr>
            <p:extLst>
              <p:ext uri="{D42A27DB-BD31-4B8C-83A1-F6EECF244321}">
                <p14:modId xmlns:p14="http://schemas.microsoft.com/office/powerpoint/2010/main" val="694275280"/>
              </p:ext>
            </p:extLst>
          </p:nvPr>
        </p:nvGraphicFramePr>
        <p:xfrm>
          <a:off x="5964154" y="1196752"/>
          <a:ext cx="2856318" cy="4608513"/>
        </p:xfrm>
        <a:graphic>
          <a:graphicData uri="http://schemas.openxmlformats.org/drawingml/2006/table">
            <a:tbl>
              <a:tblPr firstRow="1" bandRow="1">
                <a:tableStyleId>{5C22544A-7EE6-4342-B048-85BDC9FD1C3A}</a:tableStyleId>
              </a:tblPr>
              <a:tblGrid>
                <a:gridCol w="1428159">
                  <a:extLst>
                    <a:ext uri="{9D8B030D-6E8A-4147-A177-3AD203B41FA5}">
                      <a16:colId xmlns:a16="http://schemas.microsoft.com/office/drawing/2014/main" val="20004"/>
                    </a:ext>
                  </a:extLst>
                </a:gridCol>
                <a:gridCol w="1428159">
                  <a:extLst>
                    <a:ext uri="{9D8B030D-6E8A-4147-A177-3AD203B41FA5}">
                      <a16:colId xmlns:a16="http://schemas.microsoft.com/office/drawing/2014/main" val="20005"/>
                    </a:ext>
                  </a:extLst>
                </a:gridCol>
              </a:tblGrid>
              <a:tr h="507877">
                <a:tc gridSpan="2">
                  <a:txBody>
                    <a:bodyPr/>
                    <a:lstStyle/>
                    <a:p>
                      <a:pPr algn="ctr"/>
                      <a:r>
                        <a:rPr lang="en-AU" dirty="0"/>
                        <a:t>Weighted score</a:t>
                      </a:r>
                    </a:p>
                  </a:txBody>
                  <a:tcPr anchor="ctr">
                    <a:solidFill>
                      <a:schemeClr val="accent5">
                        <a:lumMod val="75000"/>
                      </a:schemeClr>
                    </a:solidFill>
                  </a:tcPr>
                </a:tc>
                <a:tc hMerge="1">
                  <a:txBody>
                    <a:bodyPr/>
                    <a:lstStyle/>
                    <a:p>
                      <a:endParaRPr lang="en-AU" dirty="0"/>
                    </a:p>
                  </a:txBody>
                  <a:tcPr>
                    <a:solidFill>
                      <a:schemeClr val="accent5">
                        <a:lumMod val="75000"/>
                      </a:schemeClr>
                    </a:solidFill>
                  </a:tcPr>
                </a:tc>
                <a:extLst>
                  <a:ext uri="{0D108BD9-81ED-4DB2-BD59-A6C34878D82A}">
                    <a16:rowId xmlns:a16="http://schemas.microsoft.com/office/drawing/2014/main" val="10000"/>
                  </a:ext>
                </a:extLst>
              </a:tr>
              <a:tr h="5454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1" i="0" u="none" strike="noStrike" kern="1200" cap="none" spc="0" normalizeH="0" baseline="0" noProof="0" dirty="0">
                          <a:ln>
                            <a:noFill/>
                          </a:ln>
                          <a:solidFill>
                            <a:srgbClr val="FFFFFF"/>
                          </a:solidFill>
                          <a:effectLst/>
                          <a:uLnTx/>
                          <a:uFillTx/>
                          <a:latin typeface="+mn-lt"/>
                          <a:ea typeface="+mn-ea"/>
                          <a:cs typeface="+mn-cs"/>
                        </a:rPr>
                        <a:t>Option A</a:t>
                      </a:r>
                    </a:p>
                  </a:txBody>
                  <a:tcPr anchor="ctr">
                    <a:solidFill>
                      <a:schemeClr val="accent5">
                        <a:lumMod val="7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800" b="1" i="0" u="none" strike="noStrike" kern="1200" cap="none" spc="0" normalizeH="0" baseline="0" noProof="0" dirty="0">
                          <a:ln>
                            <a:noFill/>
                          </a:ln>
                          <a:solidFill>
                            <a:srgbClr val="FFFFFF"/>
                          </a:solidFill>
                          <a:effectLst/>
                          <a:uLnTx/>
                          <a:uFillTx/>
                          <a:latin typeface="+mn-lt"/>
                          <a:ea typeface="+mn-ea"/>
                          <a:cs typeface="+mn-cs"/>
                        </a:rPr>
                        <a:t>Option B</a:t>
                      </a:r>
                    </a:p>
                  </a:txBody>
                  <a:tcPr anchor="ctr">
                    <a:solidFill>
                      <a:schemeClr val="accent5">
                        <a:lumMod val="75000"/>
                      </a:schemeClr>
                    </a:solidFill>
                  </a:tcPr>
                </a:tc>
                <a:extLst>
                  <a:ext uri="{0D108BD9-81ED-4DB2-BD59-A6C34878D82A}">
                    <a16:rowId xmlns:a16="http://schemas.microsoft.com/office/drawing/2014/main" val="10001"/>
                  </a:ext>
                </a:extLst>
              </a:tr>
              <a:tr h="507877">
                <a:tc>
                  <a:txBody>
                    <a:bodyPr/>
                    <a:lstStyle/>
                    <a:p>
                      <a:pPr algn="ctr" fontAlgn="b"/>
                      <a:r>
                        <a:rPr lang="en-AU" sz="1800" b="0" i="0" u="none" strike="noStrike" dirty="0">
                          <a:solidFill>
                            <a:srgbClr val="000000"/>
                          </a:solidFill>
                          <a:effectLst/>
                          <a:latin typeface="+mn-lt"/>
                        </a:rPr>
                        <a:t>0.665</a:t>
                      </a:r>
                    </a:p>
                  </a:txBody>
                  <a:tcPr marL="9525" marR="9525" marT="9525" marB="0" anchor="ctr">
                    <a:solidFill>
                      <a:schemeClr val="accent1">
                        <a:lumMod val="60000"/>
                        <a:lumOff val="40000"/>
                      </a:schemeClr>
                    </a:solidFill>
                  </a:tcPr>
                </a:tc>
                <a:tc>
                  <a:txBody>
                    <a:bodyPr/>
                    <a:lstStyle/>
                    <a:p>
                      <a:pPr algn="ctr" fontAlgn="b"/>
                      <a:r>
                        <a:rPr lang="en-AU" sz="1800" b="0" i="0" u="none" strike="noStrike" dirty="0">
                          <a:solidFill>
                            <a:srgbClr val="000000"/>
                          </a:solidFill>
                          <a:effectLst/>
                          <a:latin typeface="+mn-lt"/>
                        </a:rPr>
                        <a:t>0.380</a:t>
                      </a:r>
                    </a:p>
                  </a:txBody>
                  <a:tcPr marL="9525" marR="9525" marT="9525" marB="0" anchor="ctr">
                    <a:solidFill>
                      <a:schemeClr val="accent1">
                        <a:lumMod val="60000"/>
                        <a:lumOff val="40000"/>
                      </a:schemeClr>
                    </a:solidFill>
                  </a:tcPr>
                </a:tc>
                <a:extLst>
                  <a:ext uri="{0D108BD9-81ED-4DB2-BD59-A6C34878D82A}">
                    <a16:rowId xmlns:a16="http://schemas.microsoft.com/office/drawing/2014/main" val="10002"/>
                  </a:ext>
                </a:extLst>
              </a:tr>
              <a:tr h="507877">
                <a:tc>
                  <a:txBody>
                    <a:bodyPr/>
                    <a:lstStyle/>
                    <a:p>
                      <a:pPr algn="ctr" fontAlgn="b"/>
                      <a:r>
                        <a:rPr lang="en-AU" sz="1800" b="0" i="0" u="none" strike="noStrike" dirty="0">
                          <a:solidFill>
                            <a:srgbClr val="000000"/>
                          </a:solidFill>
                          <a:effectLst/>
                          <a:latin typeface="+mn-lt"/>
                        </a:rPr>
                        <a:t>1.430</a:t>
                      </a:r>
                    </a:p>
                  </a:txBody>
                  <a:tcPr marL="9525" marR="9525" marT="9525" marB="0" anchor="ctr">
                    <a:solidFill>
                      <a:schemeClr val="accent1">
                        <a:lumMod val="60000"/>
                        <a:lumOff val="40000"/>
                      </a:schemeClr>
                    </a:solidFill>
                  </a:tcPr>
                </a:tc>
                <a:tc>
                  <a:txBody>
                    <a:bodyPr/>
                    <a:lstStyle/>
                    <a:p>
                      <a:pPr algn="ctr" fontAlgn="b"/>
                      <a:r>
                        <a:rPr lang="en-AU" sz="1800" b="0" i="0" u="none" strike="noStrike" dirty="0">
                          <a:solidFill>
                            <a:srgbClr val="000000"/>
                          </a:solidFill>
                          <a:effectLst/>
                          <a:latin typeface="+mn-lt"/>
                        </a:rPr>
                        <a:t>1.716</a:t>
                      </a:r>
                    </a:p>
                  </a:txBody>
                  <a:tcPr marL="9525" marR="9525" marT="9525" marB="0" anchor="ctr">
                    <a:solidFill>
                      <a:schemeClr val="accent1">
                        <a:lumMod val="60000"/>
                        <a:lumOff val="40000"/>
                      </a:schemeClr>
                    </a:solidFill>
                  </a:tcPr>
                </a:tc>
                <a:extLst>
                  <a:ext uri="{0D108BD9-81ED-4DB2-BD59-A6C34878D82A}">
                    <a16:rowId xmlns:a16="http://schemas.microsoft.com/office/drawing/2014/main" val="10003"/>
                  </a:ext>
                </a:extLst>
              </a:tr>
              <a:tr h="507877">
                <a:tc>
                  <a:txBody>
                    <a:bodyPr/>
                    <a:lstStyle/>
                    <a:p>
                      <a:pPr algn="ctr" fontAlgn="b"/>
                      <a:r>
                        <a:rPr lang="en-AU" sz="1800" b="0" i="0" u="none" strike="noStrike" dirty="0">
                          <a:solidFill>
                            <a:srgbClr val="000000"/>
                          </a:solidFill>
                          <a:effectLst/>
                          <a:latin typeface="+mn-lt"/>
                        </a:rPr>
                        <a:t>0.288</a:t>
                      </a:r>
                    </a:p>
                  </a:txBody>
                  <a:tcPr marL="9525" marR="9525" marT="9525" marB="0" anchor="ctr">
                    <a:solidFill>
                      <a:schemeClr val="accent1">
                        <a:lumMod val="60000"/>
                        <a:lumOff val="40000"/>
                      </a:schemeClr>
                    </a:solidFill>
                  </a:tcPr>
                </a:tc>
                <a:tc>
                  <a:txBody>
                    <a:bodyPr/>
                    <a:lstStyle/>
                    <a:p>
                      <a:pPr algn="ctr" fontAlgn="b"/>
                      <a:r>
                        <a:rPr lang="en-AU" sz="1800" b="0" i="0" u="none" strike="noStrike" dirty="0">
                          <a:solidFill>
                            <a:srgbClr val="000000"/>
                          </a:solidFill>
                          <a:effectLst/>
                          <a:latin typeface="+mn-lt"/>
                        </a:rPr>
                        <a:t>0.240</a:t>
                      </a:r>
                    </a:p>
                  </a:txBody>
                  <a:tcPr marL="9525" marR="9525" marT="9525" marB="0" anchor="ctr">
                    <a:solidFill>
                      <a:schemeClr val="accent1">
                        <a:lumMod val="60000"/>
                        <a:lumOff val="40000"/>
                      </a:schemeClr>
                    </a:solidFill>
                  </a:tcPr>
                </a:tc>
                <a:extLst>
                  <a:ext uri="{0D108BD9-81ED-4DB2-BD59-A6C34878D82A}">
                    <a16:rowId xmlns:a16="http://schemas.microsoft.com/office/drawing/2014/main" val="10004"/>
                  </a:ext>
                </a:extLst>
              </a:tr>
              <a:tr h="507877">
                <a:tc>
                  <a:txBody>
                    <a:bodyPr/>
                    <a:lstStyle/>
                    <a:p>
                      <a:pPr algn="ctr" fontAlgn="b"/>
                      <a:r>
                        <a:rPr lang="en-AU" sz="1800" b="0" i="0" u="none" strike="noStrike" dirty="0">
                          <a:solidFill>
                            <a:srgbClr val="000000"/>
                          </a:solidFill>
                          <a:effectLst/>
                          <a:latin typeface="+mn-lt"/>
                        </a:rPr>
                        <a:t>0.952</a:t>
                      </a:r>
                    </a:p>
                  </a:txBody>
                  <a:tcPr marL="9525" marR="9525" marT="9525" marB="0" anchor="ctr">
                    <a:solidFill>
                      <a:schemeClr val="accent1">
                        <a:lumMod val="60000"/>
                        <a:lumOff val="40000"/>
                      </a:schemeClr>
                    </a:solidFill>
                  </a:tcPr>
                </a:tc>
                <a:tc>
                  <a:txBody>
                    <a:bodyPr/>
                    <a:lstStyle/>
                    <a:p>
                      <a:pPr algn="ctr" fontAlgn="b"/>
                      <a:r>
                        <a:rPr lang="en-AU" sz="1800" b="0" i="0" u="none" strike="noStrike" dirty="0">
                          <a:solidFill>
                            <a:srgbClr val="000000"/>
                          </a:solidFill>
                          <a:effectLst/>
                          <a:latin typeface="+mn-lt"/>
                        </a:rPr>
                        <a:t>1.666</a:t>
                      </a:r>
                    </a:p>
                  </a:txBody>
                  <a:tcPr marL="9525" marR="9525" marT="9525" marB="0" anchor="ctr">
                    <a:solidFill>
                      <a:schemeClr val="accent1">
                        <a:lumMod val="60000"/>
                        <a:lumOff val="40000"/>
                      </a:schemeClr>
                    </a:solidFill>
                  </a:tcPr>
                </a:tc>
                <a:extLst>
                  <a:ext uri="{0D108BD9-81ED-4DB2-BD59-A6C34878D82A}">
                    <a16:rowId xmlns:a16="http://schemas.microsoft.com/office/drawing/2014/main" val="10005"/>
                  </a:ext>
                </a:extLst>
              </a:tr>
              <a:tr h="507877">
                <a:tc>
                  <a:txBody>
                    <a:bodyPr/>
                    <a:lstStyle/>
                    <a:p>
                      <a:pPr algn="ctr" fontAlgn="b"/>
                      <a:r>
                        <a:rPr lang="en-AU" sz="1800" b="0" i="0" u="none" strike="noStrike" dirty="0">
                          <a:solidFill>
                            <a:srgbClr val="000000"/>
                          </a:solidFill>
                          <a:effectLst/>
                          <a:latin typeface="+mn-lt"/>
                        </a:rPr>
                        <a:t>1.001</a:t>
                      </a:r>
                    </a:p>
                  </a:txBody>
                  <a:tcPr marL="9525" marR="9525" marT="9525" marB="0" anchor="ctr">
                    <a:solidFill>
                      <a:schemeClr val="accent1">
                        <a:lumMod val="60000"/>
                        <a:lumOff val="40000"/>
                      </a:schemeClr>
                    </a:solidFill>
                  </a:tcPr>
                </a:tc>
                <a:tc>
                  <a:txBody>
                    <a:bodyPr/>
                    <a:lstStyle/>
                    <a:p>
                      <a:pPr algn="ctr" fontAlgn="b"/>
                      <a:r>
                        <a:rPr lang="en-AU" sz="1800" b="0" i="0" u="none" strike="noStrike" dirty="0">
                          <a:solidFill>
                            <a:srgbClr val="000000"/>
                          </a:solidFill>
                          <a:effectLst/>
                          <a:latin typeface="+mn-lt"/>
                        </a:rPr>
                        <a:t>1.144</a:t>
                      </a:r>
                    </a:p>
                  </a:txBody>
                  <a:tcPr marL="9525" marR="9525" marT="9525" marB="0" anchor="ctr">
                    <a:solidFill>
                      <a:schemeClr val="accent1">
                        <a:lumMod val="60000"/>
                        <a:lumOff val="40000"/>
                      </a:schemeClr>
                    </a:solidFill>
                  </a:tcPr>
                </a:tc>
                <a:extLst>
                  <a:ext uri="{0D108BD9-81ED-4DB2-BD59-A6C34878D82A}">
                    <a16:rowId xmlns:a16="http://schemas.microsoft.com/office/drawing/2014/main" val="10006"/>
                  </a:ext>
                </a:extLst>
              </a:tr>
              <a:tr h="507877">
                <a:tc>
                  <a:txBody>
                    <a:bodyPr/>
                    <a:lstStyle/>
                    <a:p>
                      <a:pPr algn="ctr" fontAlgn="b"/>
                      <a:r>
                        <a:rPr lang="en-AU" sz="1800" b="0" i="0" u="none" strike="noStrike">
                          <a:solidFill>
                            <a:srgbClr val="000000"/>
                          </a:solidFill>
                          <a:effectLst/>
                          <a:latin typeface="+mn-lt"/>
                        </a:rPr>
                        <a:t>1.520</a:t>
                      </a:r>
                    </a:p>
                  </a:txBody>
                  <a:tcPr marL="9525" marR="9525" marT="9525" marB="0" anchor="ctr">
                    <a:solidFill>
                      <a:schemeClr val="accent1">
                        <a:lumMod val="60000"/>
                        <a:lumOff val="40000"/>
                      </a:schemeClr>
                    </a:solidFill>
                  </a:tcPr>
                </a:tc>
                <a:tc>
                  <a:txBody>
                    <a:bodyPr/>
                    <a:lstStyle/>
                    <a:p>
                      <a:pPr algn="ctr" fontAlgn="b"/>
                      <a:r>
                        <a:rPr lang="en-AU" sz="1800" b="0" i="0" u="none" strike="noStrike" dirty="0">
                          <a:solidFill>
                            <a:srgbClr val="000000"/>
                          </a:solidFill>
                          <a:effectLst/>
                          <a:latin typeface="+mn-lt"/>
                        </a:rPr>
                        <a:t>1.140</a:t>
                      </a:r>
                    </a:p>
                  </a:txBody>
                  <a:tcPr marL="9525" marR="9525" marT="9525" marB="0" anchor="ctr">
                    <a:solidFill>
                      <a:schemeClr val="accent1">
                        <a:lumMod val="60000"/>
                        <a:lumOff val="40000"/>
                      </a:schemeClr>
                    </a:solidFill>
                  </a:tcPr>
                </a:tc>
                <a:extLst>
                  <a:ext uri="{0D108BD9-81ED-4DB2-BD59-A6C34878D82A}">
                    <a16:rowId xmlns:a16="http://schemas.microsoft.com/office/drawing/2014/main" val="10007"/>
                  </a:ext>
                </a:extLst>
              </a:tr>
              <a:tr h="507877">
                <a:tc>
                  <a:txBody>
                    <a:bodyPr/>
                    <a:lstStyle/>
                    <a:p>
                      <a:pPr algn="ctr" fontAlgn="b"/>
                      <a:r>
                        <a:rPr lang="en-AU" sz="1800" b="1" i="0" u="none" strike="noStrike" dirty="0">
                          <a:solidFill>
                            <a:srgbClr val="000000"/>
                          </a:solidFill>
                          <a:effectLst/>
                          <a:latin typeface="+mn-lt"/>
                        </a:rPr>
                        <a:t>5.856</a:t>
                      </a:r>
                    </a:p>
                  </a:txBody>
                  <a:tcPr marL="9525" marR="9525" marT="9525" marB="0" anchor="ctr">
                    <a:solidFill>
                      <a:schemeClr val="accent6">
                        <a:lumMod val="20000"/>
                        <a:lumOff val="80000"/>
                      </a:schemeClr>
                    </a:solidFill>
                  </a:tcPr>
                </a:tc>
                <a:tc>
                  <a:txBody>
                    <a:bodyPr/>
                    <a:lstStyle/>
                    <a:p>
                      <a:pPr algn="ctr" fontAlgn="b"/>
                      <a:r>
                        <a:rPr lang="en-AU" sz="1800" b="1" i="0" u="none" strike="noStrike" dirty="0">
                          <a:solidFill>
                            <a:srgbClr val="000000"/>
                          </a:solidFill>
                          <a:effectLst/>
                          <a:latin typeface="+mn-lt"/>
                        </a:rPr>
                        <a:t>6.286</a:t>
                      </a:r>
                    </a:p>
                  </a:txBody>
                  <a:tcPr marL="9525" marR="9525" marT="9525" marB="0" anchor="ctr">
                    <a:solidFill>
                      <a:schemeClr val="accent6">
                        <a:lumMod val="20000"/>
                        <a:lumOff val="80000"/>
                      </a:schemeClr>
                    </a:solidFill>
                  </a:tcPr>
                </a:tc>
                <a:extLst>
                  <a:ext uri="{0D108BD9-81ED-4DB2-BD59-A6C34878D82A}">
                    <a16:rowId xmlns:a16="http://schemas.microsoft.com/office/drawing/2014/main" val="10008"/>
                  </a:ext>
                </a:extLst>
              </a:tr>
            </a:tbl>
          </a:graphicData>
        </a:graphic>
      </p:graphicFrame>
      <p:sp>
        <p:nvSpPr>
          <p:cNvPr id="13" name="Oval Callout 8">
            <a:extLst>
              <a:ext uri="{FF2B5EF4-FFF2-40B4-BE49-F238E27FC236}">
                <a16:creationId xmlns:a16="http://schemas.microsoft.com/office/drawing/2014/main" id="{8972B92B-45FE-452D-B00D-AB45049761F3}"/>
              </a:ext>
            </a:extLst>
          </p:cNvPr>
          <p:cNvSpPr/>
          <p:nvPr/>
        </p:nvSpPr>
        <p:spPr bwMode="auto">
          <a:xfrm>
            <a:off x="7668344" y="5301208"/>
            <a:ext cx="914400" cy="468635"/>
          </a:xfrm>
          <a:prstGeom prst="wedgeEllipseCallout">
            <a:avLst>
              <a:gd name="adj1" fmla="val -71710"/>
              <a:gd name="adj2" fmla="val 78210"/>
            </a:avLst>
          </a:prstGeom>
          <a:noFill/>
          <a:ln w="38100"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 latinLnBrk="0" hangingPunct="1">
              <a:lnSpc>
                <a:spcPct val="100000"/>
              </a:lnSpc>
              <a:spcBef>
                <a:spcPct val="0"/>
              </a:spcBef>
              <a:spcAft>
                <a:spcPct val="0"/>
              </a:spcAft>
              <a:buClrTx/>
              <a:buSzTx/>
              <a:buFontTx/>
              <a:buNone/>
              <a:tabLst/>
            </a:pPr>
            <a:endParaRPr kumimoji="0" lang="en-AU" sz="1000" b="0" i="0" u="none" strike="noStrike" cap="none" normalizeH="0" baseline="0">
              <a:ln>
                <a:noFill/>
              </a:ln>
              <a:solidFill>
                <a:schemeClr val="bg1"/>
              </a:solidFill>
              <a:effectLst/>
              <a:latin typeface="Arial" charset="0"/>
              <a:cs typeface="Arial" charset="0"/>
            </a:endParaRPr>
          </a:p>
        </p:txBody>
      </p:sp>
      <p:sp>
        <p:nvSpPr>
          <p:cNvPr id="14" name="TextBox 13">
            <a:extLst>
              <a:ext uri="{FF2B5EF4-FFF2-40B4-BE49-F238E27FC236}">
                <a16:creationId xmlns:a16="http://schemas.microsoft.com/office/drawing/2014/main" id="{9DD9B8E7-5C64-4CF8-A091-103FABCEA54D}"/>
              </a:ext>
            </a:extLst>
          </p:cNvPr>
          <p:cNvSpPr txBox="1"/>
          <p:nvPr/>
        </p:nvSpPr>
        <p:spPr>
          <a:xfrm>
            <a:off x="6069158" y="5883717"/>
            <a:ext cx="158417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AU" sz="1800" b="1" dirty="0">
                <a:solidFill>
                  <a:schemeClr val="tx1"/>
                </a:solidFill>
              </a:rPr>
              <a:t>Best Option</a:t>
            </a:r>
          </a:p>
        </p:txBody>
      </p:sp>
    </p:spTree>
    <p:extLst>
      <p:ext uri="{BB962C8B-B14F-4D97-AF65-F5344CB8AC3E}">
        <p14:creationId xmlns:p14="http://schemas.microsoft.com/office/powerpoint/2010/main" val="725341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640960" cy="576064"/>
          </a:xfrm>
          <a:solidFill>
            <a:schemeClr val="accent2"/>
          </a:solidFill>
        </p:spPr>
        <p:txBody>
          <a:bodyPr/>
          <a:lstStyle/>
          <a:p>
            <a:pPr algn="ctr"/>
            <a:r>
              <a:rPr lang="en-AU" sz="3200" dirty="0">
                <a:solidFill>
                  <a:schemeClr val="bg1"/>
                </a:solidFill>
              </a:rPr>
              <a:t>Analytical Hierarchy Process (</a:t>
            </a:r>
            <a:r>
              <a:rPr lang="en-AU" sz="3200" dirty="0" err="1">
                <a:solidFill>
                  <a:schemeClr val="bg1"/>
                </a:solidFill>
              </a:rPr>
              <a:t>AHP</a:t>
            </a:r>
            <a:r>
              <a:rPr lang="en-AU" sz="3200" dirty="0">
                <a:solidFill>
                  <a:schemeClr val="bg1"/>
                </a:solidFill>
              </a:rPr>
              <a:t>)</a:t>
            </a:r>
          </a:p>
        </p:txBody>
      </p:sp>
      <p:sp>
        <p:nvSpPr>
          <p:cNvPr id="6" name="Content Placeholder 5"/>
          <p:cNvSpPr>
            <a:spLocks noGrp="1"/>
          </p:cNvSpPr>
          <p:nvPr>
            <p:ph idx="1"/>
          </p:nvPr>
        </p:nvSpPr>
        <p:spPr>
          <a:xfrm>
            <a:off x="251520" y="836712"/>
            <a:ext cx="8640960" cy="5616623"/>
          </a:xfrm>
        </p:spPr>
        <p:txBody>
          <a:bodyPr/>
          <a:lstStyle/>
          <a:p>
            <a:pPr>
              <a:buFont typeface="Arial" pitchFamily="34" charset="0"/>
              <a:buChar char="•"/>
            </a:pPr>
            <a:r>
              <a:rPr lang="en-AU" sz="2400" dirty="0"/>
              <a:t>A</a:t>
            </a:r>
            <a:r>
              <a:rPr lang="en-US" altLang="zh-CN" sz="2400" dirty="0"/>
              <a:t>HP </a:t>
            </a:r>
            <a:r>
              <a:rPr lang="en-AU" sz="2400" dirty="0"/>
              <a:t>is a technique that transforms qualitative data to quantitative data, which therefore becomes comparable</a:t>
            </a:r>
          </a:p>
          <a:p>
            <a:pPr>
              <a:buFont typeface="Arial" pitchFamily="34" charset="0"/>
              <a:buChar char="•"/>
            </a:pPr>
            <a:r>
              <a:rPr lang="en-AU" sz="2400" dirty="0"/>
              <a:t>AHP is mainly based on pair-wise comparison data to compare criteria  </a:t>
            </a:r>
          </a:p>
        </p:txBody>
      </p:sp>
      <p:sp>
        <p:nvSpPr>
          <p:cNvPr id="4" name="Footer Placeholder 3"/>
          <p:cNvSpPr>
            <a:spLocks noGrp="1"/>
          </p:cNvSpPr>
          <p:nvPr>
            <p:ph type="ftr" sz="quarter" idx="11"/>
          </p:nvPr>
        </p:nvSpPr>
        <p:spPr>
          <a:xfrm>
            <a:off x="2611438" y="6575425"/>
            <a:ext cx="3832225" cy="215900"/>
          </a:xfrm>
        </p:spPr>
        <p:txBody>
          <a:bodyPr/>
          <a:lstStyle/>
          <a:p>
            <a:pPr>
              <a:defRPr/>
            </a:pPr>
            <a:r>
              <a:rPr lang="en-AU">
                <a:solidFill>
                  <a:srgbClr val="FFFFFF"/>
                </a:solidFill>
              </a:rPr>
              <a:t>School of Engineering</a:t>
            </a:r>
            <a:endParaRPr lang="en-AU" dirty="0">
              <a:solidFill>
                <a:srgbClr val="FFFFFF"/>
              </a:solidFill>
            </a:endParaRPr>
          </a:p>
        </p:txBody>
      </p:sp>
      <p:sp>
        <p:nvSpPr>
          <p:cNvPr id="5" name="Slide Number Placeholder 4"/>
          <p:cNvSpPr>
            <a:spLocks noGrp="1"/>
          </p:cNvSpPr>
          <p:nvPr>
            <p:ph type="sldNum" sz="quarter" idx="12"/>
          </p:nvPr>
        </p:nvSpPr>
        <p:spPr>
          <a:xfrm>
            <a:off x="6523038" y="6578600"/>
            <a:ext cx="2133600" cy="215900"/>
          </a:xfrm>
        </p:spPr>
        <p:txBody>
          <a:bodyPr/>
          <a:lstStyle/>
          <a:p>
            <a:pPr>
              <a:defRPr/>
            </a:pPr>
            <a:fld id="{AF54FAAF-73EA-427D-84DA-21187992A5E1}" type="slidenum">
              <a:rPr lang="en-AU" smtClean="0">
                <a:solidFill>
                  <a:srgbClr val="FFFFFF"/>
                </a:solidFill>
              </a:rPr>
              <a:pPr>
                <a:defRPr/>
              </a:pPr>
              <a:t>21</a:t>
            </a:fld>
            <a:endParaRPr lang="en-AU">
              <a:solidFill>
                <a:srgbClr val="FFFFFF"/>
              </a:solidFill>
            </a:endParaRPr>
          </a:p>
        </p:txBody>
      </p:sp>
      <p:graphicFrame>
        <p:nvGraphicFramePr>
          <p:cNvPr id="7" name="Table 6">
            <a:extLst>
              <a:ext uri="{FF2B5EF4-FFF2-40B4-BE49-F238E27FC236}">
                <a16:creationId xmlns:a16="http://schemas.microsoft.com/office/drawing/2014/main" id="{A10F7074-0BB7-4AE5-AF29-520B8CD1E6D6}"/>
              </a:ext>
            </a:extLst>
          </p:cNvPr>
          <p:cNvGraphicFramePr>
            <a:graphicFrameLocks noGrp="1"/>
          </p:cNvGraphicFramePr>
          <p:nvPr>
            <p:extLst>
              <p:ext uri="{D42A27DB-BD31-4B8C-83A1-F6EECF244321}">
                <p14:modId xmlns:p14="http://schemas.microsoft.com/office/powerpoint/2010/main" val="1504480610"/>
              </p:ext>
            </p:extLst>
          </p:nvPr>
        </p:nvGraphicFramePr>
        <p:xfrm>
          <a:off x="395536" y="2708923"/>
          <a:ext cx="8424936" cy="3312365"/>
        </p:xfrm>
        <a:graphic>
          <a:graphicData uri="http://schemas.openxmlformats.org/drawingml/2006/table">
            <a:tbl>
              <a:tblPr firstRow="1" bandRow="1">
                <a:tableStyleId>{5C22544A-7EE6-4342-B048-85BDC9FD1C3A}</a:tableStyleId>
              </a:tblPr>
              <a:tblGrid>
                <a:gridCol w="1440160">
                  <a:extLst>
                    <a:ext uri="{9D8B030D-6E8A-4147-A177-3AD203B41FA5}">
                      <a16:colId xmlns:a16="http://schemas.microsoft.com/office/drawing/2014/main" val="20000"/>
                    </a:ext>
                  </a:extLst>
                </a:gridCol>
                <a:gridCol w="6984776">
                  <a:extLst>
                    <a:ext uri="{9D8B030D-6E8A-4147-A177-3AD203B41FA5}">
                      <a16:colId xmlns:a16="http://schemas.microsoft.com/office/drawing/2014/main" val="20001"/>
                    </a:ext>
                  </a:extLst>
                </a:gridCol>
              </a:tblGrid>
              <a:tr h="473195">
                <a:tc>
                  <a:txBody>
                    <a:bodyPr/>
                    <a:lstStyle/>
                    <a:p>
                      <a:pPr algn="ctr">
                        <a:lnSpc>
                          <a:spcPct val="150000"/>
                        </a:lnSpc>
                        <a:spcAft>
                          <a:spcPts val="1000"/>
                        </a:spcAft>
                      </a:pPr>
                      <a:r>
                        <a:rPr lang="en-AU" sz="1800" b="1" dirty="0">
                          <a:effectLst/>
                          <a:latin typeface="Arial"/>
                          <a:ea typeface="Calibri"/>
                          <a:cs typeface="Times New Roman"/>
                        </a:rPr>
                        <a:t>Scale</a:t>
                      </a:r>
                      <a:endParaRPr lang="en-AU" sz="1800" dirty="0">
                        <a:effectLst/>
                        <a:latin typeface="Arial"/>
                        <a:ea typeface="Calibri"/>
                        <a:cs typeface="Times New Roman"/>
                      </a:endParaRPr>
                    </a:p>
                  </a:txBody>
                  <a:tcPr marL="68580" marR="68580" marT="0" marB="0" anchor="ctr"/>
                </a:tc>
                <a:tc>
                  <a:txBody>
                    <a:bodyPr/>
                    <a:lstStyle/>
                    <a:p>
                      <a:pPr algn="ctr">
                        <a:lnSpc>
                          <a:spcPct val="150000"/>
                        </a:lnSpc>
                        <a:spcAft>
                          <a:spcPts val="1000"/>
                        </a:spcAft>
                      </a:pPr>
                      <a:r>
                        <a:rPr lang="en-AU" sz="1800" b="1" dirty="0">
                          <a:effectLst/>
                          <a:latin typeface="Arial"/>
                          <a:ea typeface="Calibri"/>
                          <a:cs typeface="Times New Roman"/>
                        </a:rPr>
                        <a:t>Linguistic definition</a:t>
                      </a:r>
                      <a:endParaRPr lang="en-AU" sz="1800" dirty="0">
                        <a:effectLst/>
                        <a:latin typeface="Arial"/>
                        <a:ea typeface="Calibri"/>
                        <a:cs typeface="Times New Roman"/>
                      </a:endParaRPr>
                    </a:p>
                  </a:txBody>
                  <a:tcPr marL="68580" marR="68580" marT="0" marB="0" anchor="ctr"/>
                </a:tc>
                <a:extLst>
                  <a:ext uri="{0D108BD9-81ED-4DB2-BD59-A6C34878D82A}">
                    <a16:rowId xmlns:a16="http://schemas.microsoft.com/office/drawing/2014/main" val="10000"/>
                  </a:ext>
                </a:extLst>
              </a:tr>
              <a:tr h="473195">
                <a:tc>
                  <a:txBody>
                    <a:bodyPr/>
                    <a:lstStyle/>
                    <a:p>
                      <a:pPr algn="ctr">
                        <a:lnSpc>
                          <a:spcPct val="150000"/>
                        </a:lnSpc>
                        <a:spcAft>
                          <a:spcPts val="1000"/>
                        </a:spcAft>
                      </a:pPr>
                      <a:r>
                        <a:rPr lang="en-AU" sz="1800" b="1" dirty="0">
                          <a:effectLst/>
                          <a:latin typeface="Arial"/>
                          <a:ea typeface="Calibri"/>
                          <a:cs typeface="Times New Roman"/>
                        </a:rPr>
                        <a:t>1</a:t>
                      </a:r>
                      <a:endParaRPr lang="en-AU" sz="1800" dirty="0">
                        <a:effectLst/>
                        <a:latin typeface="Arial"/>
                        <a:ea typeface="Calibri"/>
                        <a:cs typeface="Times New Roman"/>
                      </a:endParaRPr>
                    </a:p>
                  </a:txBody>
                  <a:tcPr marL="68580" marR="68580" marT="0" marB="0" anchor="ctr"/>
                </a:tc>
                <a:tc>
                  <a:txBody>
                    <a:bodyPr/>
                    <a:lstStyle/>
                    <a:p>
                      <a:pPr algn="ctr">
                        <a:lnSpc>
                          <a:spcPct val="150000"/>
                        </a:lnSpc>
                        <a:spcAft>
                          <a:spcPts val="1000"/>
                        </a:spcAft>
                      </a:pPr>
                      <a:r>
                        <a:rPr lang="en-AU" sz="1800" dirty="0">
                          <a:effectLst/>
                          <a:latin typeface="Arial"/>
                          <a:ea typeface="Calibri"/>
                          <a:cs typeface="Times New Roman"/>
                        </a:rPr>
                        <a:t>Equally (1X) importance of both elements</a:t>
                      </a:r>
                    </a:p>
                  </a:txBody>
                  <a:tcPr marL="68580" marR="68580" marT="0" marB="0" anchor="ctr"/>
                </a:tc>
                <a:extLst>
                  <a:ext uri="{0D108BD9-81ED-4DB2-BD59-A6C34878D82A}">
                    <a16:rowId xmlns:a16="http://schemas.microsoft.com/office/drawing/2014/main" val="10001"/>
                  </a:ext>
                </a:extLst>
              </a:tr>
              <a:tr h="473195">
                <a:tc>
                  <a:txBody>
                    <a:bodyPr/>
                    <a:lstStyle/>
                    <a:p>
                      <a:pPr algn="ctr">
                        <a:lnSpc>
                          <a:spcPct val="150000"/>
                        </a:lnSpc>
                        <a:spcAft>
                          <a:spcPts val="1000"/>
                        </a:spcAft>
                      </a:pPr>
                      <a:r>
                        <a:rPr lang="en-AU" sz="1800" b="1" dirty="0">
                          <a:effectLst/>
                          <a:latin typeface="Arial"/>
                          <a:ea typeface="Calibri"/>
                          <a:cs typeface="Times New Roman"/>
                        </a:rPr>
                        <a:t>3</a:t>
                      </a:r>
                      <a:endParaRPr lang="en-AU" sz="1800" dirty="0">
                        <a:effectLst/>
                        <a:latin typeface="Arial"/>
                        <a:ea typeface="Calibri"/>
                        <a:cs typeface="Times New Roman"/>
                      </a:endParaRPr>
                    </a:p>
                  </a:txBody>
                  <a:tcPr marL="68580" marR="68580" marT="0" marB="0" anchor="ctr"/>
                </a:tc>
                <a:tc>
                  <a:txBody>
                    <a:bodyPr/>
                    <a:lstStyle/>
                    <a:p>
                      <a:pPr algn="ctr">
                        <a:lnSpc>
                          <a:spcPct val="150000"/>
                        </a:lnSpc>
                        <a:spcAft>
                          <a:spcPts val="1000"/>
                        </a:spcAft>
                      </a:pPr>
                      <a:r>
                        <a:rPr lang="en-AU" sz="1800" dirty="0">
                          <a:effectLst/>
                          <a:latin typeface="Arial"/>
                          <a:ea typeface="Calibri"/>
                          <a:cs typeface="Times New Roman"/>
                        </a:rPr>
                        <a:t>Moderate (3X) importance of one element over another</a:t>
                      </a:r>
                    </a:p>
                  </a:txBody>
                  <a:tcPr marL="68580" marR="68580" marT="0" marB="0" anchor="ctr"/>
                </a:tc>
                <a:extLst>
                  <a:ext uri="{0D108BD9-81ED-4DB2-BD59-A6C34878D82A}">
                    <a16:rowId xmlns:a16="http://schemas.microsoft.com/office/drawing/2014/main" val="10002"/>
                  </a:ext>
                </a:extLst>
              </a:tr>
              <a:tr h="473195">
                <a:tc>
                  <a:txBody>
                    <a:bodyPr/>
                    <a:lstStyle/>
                    <a:p>
                      <a:pPr algn="ctr">
                        <a:lnSpc>
                          <a:spcPct val="150000"/>
                        </a:lnSpc>
                        <a:spcAft>
                          <a:spcPts val="1000"/>
                        </a:spcAft>
                      </a:pPr>
                      <a:r>
                        <a:rPr lang="en-AU" sz="1800" b="1" dirty="0">
                          <a:effectLst/>
                          <a:latin typeface="Arial"/>
                          <a:ea typeface="Calibri"/>
                          <a:cs typeface="Times New Roman"/>
                        </a:rPr>
                        <a:t>5</a:t>
                      </a:r>
                      <a:endParaRPr lang="en-AU" sz="1800" dirty="0">
                        <a:effectLst/>
                        <a:latin typeface="Arial"/>
                        <a:ea typeface="Calibri"/>
                        <a:cs typeface="Times New Roman"/>
                      </a:endParaRPr>
                    </a:p>
                  </a:txBody>
                  <a:tcPr marL="68580" marR="68580" marT="0" marB="0" anchor="ctr"/>
                </a:tc>
                <a:tc>
                  <a:txBody>
                    <a:bodyPr/>
                    <a:lstStyle/>
                    <a:p>
                      <a:pPr algn="ctr">
                        <a:lnSpc>
                          <a:spcPct val="150000"/>
                        </a:lnSpc>
                        <a:spcAft>
                          <a:spcPts val="1000"/>
                        </a:spcAft>
                      </a:pPr>
                      <a:r>
                        <a:rPr lang="en-AU" sz="1800" dirty="0">
                          <a:effectLst/>
                          <a:latin typeface="Arial"/>
                          <a:ea typeface="Calibri"/>
                          <a:cs typeface="Times New Roman"/>
                        </a:rPr>
                        <a:t>Strong (5X) importance of one over another</a:t>
                      </a:r>
                    </a:p>
                  </a:txBody>
                  <a:tcPr marL="68580" marR="68580" marT="0" marB="0" anchor="ctr"/>
                </a:tc>
                <a:extLst>
                  <a:ext uri="{0D108BD9-81ED-4DB2-BD59-A6C34878D82A}">
                    <a16:rowId xmlns:a16="http://schemas.microsoft.com/office/drawing/2014/main" val="10003"/>
                  </a:ext>
                </a:extLst>
              </a:tr>
              <a:tr h="473195">
                <a:tc>
                  <a:txBody>
                    <a:bodyPr/>
                    <a:lstStyle/>
                    <a:p>
                      <a:pPr algn="ctr">
                        <a:lnSpc>
                          <a:spcPct val="150000"/>
                        </a:lnSpc>
                        <a:spcAft>
                          <a:spcPts val="1000"/>
                        </a:spcAft>
                      </a:pPr>
                      <a:r>
                        <a:rPr lang="en-AU" sz="1800" b="1" dirty="0">
                          <a:effectLst/>
                          <a:latin typeface="Arial"/>
                          <a:ea typeface="Calibri"/>
                          <a:cs typeface="Times New Roman"/>
                        </a:rPr>
                        <a:t>7</a:t>
                      </a:r>
                      <a:endParaRPr lang="en-AU" sz="1800" dirty="0">
                        <a:effectLst/>
                        <a:latin typeface="Arial"/>
                        <a:ea typeface="Calibri"/>
                        <a:cs typeface="Times New Roman"/>
                      </a:endParaRPr>
                    </a:p>
                  </a:txBody>
                  <a:tcPr marL="68580" marR="68580" marT="0" marB="0" anchor="ctr"/>
                </a:tc>
                <a:tc>
                  <a:txBody>
                    <a:bodyPr/>
                    <a:lstStyle/>
                    <a:p>
                      <a:pPr algn="ctr">
                        <a:lnSpc>
                          <a:spcPct val="150000"/>
                        </a:lnSpc>
                        <a:spcAft>
                          <a:spcPts val="1000"/>
                        </a:spcAft>
                      </a:pPr>
                      <a:r>
                        <a:rPr lang="en-AU" sz="1800" dirty="0">
                          <a:effectLst/>
                          <a:latin typeface="Arial"/>
                          <a:ea typeface="Calibri"/>
                          <a:cs typeface="Times New Roman"/>
                        </a:rPr>
                        <a:t>Very strong (7X) importance of one over another</a:t>
                      </a:r>
                    </a:p>
                  </a:txBody>
                  <a:tcPr marL="68580" marR="68580" marT="0" marB="0" anchor="ctr"/>
                </a:tc>
                <a:extLst>
                  <a:ext uri="{0D108BD9-81ED-4DB2-BD59-A6C34878D82A}">
                    <a16:rowId xmlns:a16="http://schemas.microsoft.com/office/drawing/2014/main" val="10004"/>
                  </a:ext>
                </a:extLst>
              </a:tr>
              <a:tr h="473195">
                <a:tc>
                  <a:txBody>
                    <a:bodyPr/>
                    <a:lstStyle/>
                    <a:p>
                      <a:pPr algn="ctr">
                        <a:lnSpc>
                          <a:spcPct val="150000"/>
                        </a:lnSpc>
                        <a:spcAft>
                          <a:spcPts val="1000"/>
                        </a:spcAft>
                      </a:pPr>
                      <a:r>
                        <a:rPr lang="en-AU" sz="1800" b="1" dirty="0">
                          <a:effectLst/>
                          <a:latin typeface="Arial"/>
                          <a:ea typeface="Calibri"/>
                          <a:cs typeface="Times New Roman"/>
                        </a:rPr>
                        <a:t>9</a:t>
                      </a:r>
                      <a:endParaRPr lang="en-AU" sz="1800" dirty="0">
                        <a:effectLst/>
                        <a:latin typeface="Arial"/>
                        <a:ea typeface="Calibri"/>
                        <a:cs typeface="Times New Roman"/>
                      </a:endParaRPr>
                    </a:p>
                  </a:txBody>
                  <a:tcPr marL="68580" marR="68580" marT="0" marB="0" anchor="ctr"/>
                </a:tc>
                <a:tc>
                  <a:txBody>
                    <a:bodyPr/>
                    <a:lstStyle/>
                    <a:p>
                      <a:pPr algn="ctr">
                        <a:lnSpc>
                          <a:spcPct val="150000"/>
                        </a:lnSpc>
                        <a:spcAft>
                          <a:spcPts val="1000"/>
                        </a:spcAft>
                      </a:pPr>
                      <a:r>
                        <a:rPr lang="en-AU" sz="1800" dirty="0">
                          <a:effectLst/>
                          <a:latin typeface="Arial"/>
                          <a:ea typeface="Calibri"/>
                          <a:cs typeface="Times New Roman"/>
                        </a:rPr>
                        <a:t>Absolute (9X</a:t>
                      </a:r>
                      <a:r>
                        <a:rPr lang="en-AU" sz="1800" dirty="0">
                          <a:effectLst/>
                          <a:latin typeface="+mn-lt"/>
                          <a:ea typeface="Calibri"/>
                          <a:cs typeface="Times New Roman"/>
                        </a:rPr>
                        <a:t>) importance of </a:t>
                      </a:r>
                      <a:r>
                        <a:rPr lang="en-AU" sz="1800" dirty="0">
                          <a:effectLst/>
                          <a:latin typeface="Arial"/>
                          <a:ea typeface="Calibri"/>
                          <a:cs typeface="Times New Roman"/>
                        </a:rPr>
                        <a:t>one over another</a:t>
                      </a:r>
                    </a:p>
                  </a:txBody>
                  <a:tcPr marL="68580" marR="68580" marT="0" marB="0" anchor="ctr"/>
                </a:tc>
                <a:extLst>
                  <a:ext uri="{0D108BD9-81ED-4DB2-BD59-A6C34878D82A}">
                    <a16:rowId xmlns:a16="http://schemas.microsoft.com/office/drawing/2014/main" val="10005"/>
                  </a:ext>
                </a:extLst>
              </a:tr>
              <a:tr h="473195">
                <a:tc>
                  <a:txBody>
                    <a:bodyPr/>
                    <a:lstStyle/>
                    <a:p>
                      <a:pPr algn="ctr">
                        <a:lnSpc>
                          <a:spcPct val="150000"/>
                        </a:lnSpc>
                        <a:spcAft>
                          <a:spcPts val="1000"/>
                        </a:spcAft>
                      </a:pPr>
                      <a:r>
                        <a:rPr lang="en-AU" sz="1800" b="1" dirty="0">
                          <a:effectLst/>
                          <a:latin typeface="Arial"/>
                          <a:ea typeface="Calibri"/>
                          <a:cs typeface="Times New Roman"/>
                        </a:rPr>
                        <a:t>2, 4, 6, 8</a:t>
                      </a:r>
                      <a:endParaRPr lang="en-AU" sz="1800" dirty="0">
                        <a:effectLst/>
                        <a:latin typeface="Arial"/>
                        <a:ea typeface="Calibri"/>
                        <a:cs typeface="Times New Roman"/>
                      </a:endParaRPr>
                    </a:p>
                  </a:txBody>
                  <a:tcPr marL="68580" marR="68580" marT="0" marB="0" anchor="ctr"/>
                </a:tc>
                <a:tc>
                  <a:txBody>
                    <a:bodyPr/>
                    <a:lstStyle/>
                    <a:p>
                      <a:pPr algn="ctr">
                        <a:lnSpc>
                          <a:spcPct val="150000"/>
                        </a:lnSpc>
                        <a:spcAft>
                          <a:spcPts val="1000"/>
                        </a:spcAft>
                      </a:pPr>
                      <a:r>
                        <a:rPr lang="en-AU" sz="1800" dirty="0">
                          <a:effectLst/>
                          <a:latin typeface="Arial"/>
                          <a:ea typeface="Calibri"/>
                          <a:cs typeface="Times New Roman"/>
                        </a:rPr>
                        <a:t>Intermediate values</a:t>
                      </a:r>
                    </a:p>
                  </a:txBody>
                  <a:tcPr marL="68580" marR="6858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211092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640960" cy="576064"/>
          </a:xfrm>
          <a:solidFill>
            <a:schemeClr val="accent2"/>
          </a:solidFill>
        </p:spPr>
        <p:txBody>
          <a:bodyPr/>
          <a:lstStyle/>
          <a:p>
            <a:pPr algn="ctr"/>
            <a:r>
              <a:rPr lang="en-AU" sz="3200" dirty="0">
                <a:solidFill>
                  <a:schemeClr val="bg1"/>
                </a:solidFill>
              </a:rPr>
              <a:t>Process of Implementing AHP</a:t>
            </a:r>
          </a:p>
        </p:txBody>
      </p:sp>
      <p:sp>
        <p:nvSpPr>
          <p:cNvPr id="6" name="Content Placeholder 5"/>
          <p:cNvSpPr>
            <a:spLocks noGrp="1"/>
          </p:cNvSpPr>
          <p:nvPr>
            <p:ph idx="1"/>
          </p:nvPr>
        </p:nvSpPr>
        <p:spPr>
          <a:xfrm>
            <a:off x="251520" y="836712"/>
            <a:ext cx="8640960" cy="5616623"/>
          </a:xfrm>
        </p:spPr>
        <p:txBody>
          <a:bodyPr/>
          <a:lstStyle/>
          <a:p>
            <a:pPr marL="722312" indent="-457200">
              <a:spcBef>
                <a:spcPts val="600"/>
              </a:spcBef>
              <a:buFont typeface="+mj-lt"/>
              <a:buAutoNum type="arabicPeriod"/>
            </a:pPr>
            <a:r>
              <a:rPr lang="en-AU" sz="2400" dirty="0"/>
              <a:t>Hierarchic design</a:t>
            </a:r>
          </a:p>
          <a:p>
            <a:pPr marL="722312" indent="-457200">
              <a:spcBef>
                <a:spcPts val="600"/>
              </a:spcBef>
              <a:buFont typeface="+mj-lt"/>
              <a:buAutoNum type="arabicPeriod"/>
            </a:pPr>
            <a:r>
              <a:rPr lang="en-AU" sz="2400" dirty="0"/>
              <a:t>Capturing of pair-wise comparison data</a:t>
            </a:r>
          </a:p>
          <a:p>
            <a:pPr marL="722312" indent="-457200">
              <a:spcBef>
                <a:spcPts val="600"/>
              </a:spcBef>
              <a:buFont typeface="+mj-lt"/>
              <a:buAutoNum type="arabicPeriod"/>
            </a:pPr>
            <a:r>
              <a:rPr lang="en-AU" sz="2400" dirty="0"/>
              <a:t>Performance aggregation through analysis</a:t>
            </a:r>
          </a:p>
        </p:txBody>
      </p:sp>
      <p:sp>
        <p:nvSpPr>
          <p:cNvPr id="4" name="Footer Placeholder 3"/>
          <p:cNvSpPr>
            <a:spLocks noGrp="1"/>
          </p:cNvSpPr>
          <p:nvPr>
            <p:ph type="ftr" sz="quarter" idx="11"/>
          </p:nvPr>
        </p:nvSpPr>
        <p:spPr>
          <a:xfrm>
            <a:off x="2611438" y="6575425"/>
            <a:ext cx="3832225" cy="215900"/>
          </a:xfrm>
        </p:spPr>
        <p:txBody>
          <a:bodyPr/>
          <a:lstStyle/>
          <a:p>
            <a:pPr>
              <a:defRPr/>
            </a:pPr>
            <a:r>
              <a:rPr lang="en-AU">
                <a:solidFill>
                  <a:srgbClr val="FFFFFF"/>
                </a:solidFill>
              </a:rPr>
              <a:t>School of Engineering</a:t>
            </a:r>
            <a:endParaRPr lang="en-AU" dirty="0">
              <a:solidFill>
                <a:srgbClr val="FFFFFF"/>
              </a:solidFill>
            </a:endParaRPr>
          </a:p>
        </p:txBody>
      </p:sp>
      <p:sp>
        <p:nvSpPr>
          <p:cNvPr id="5" name="Slide Number Placeholder 4"/>
          <p:cNvSpPr>
            <a:spLocks noGrp="1"/>
          </p:cNvSpPr>
          <p:nvPr>
            <p:ph type="sldNum" sz="quarter" idx="12"/>
          </p:nvPr>
        </p:nvSpPr>
        <p:spPr>
          <a:xfrm>
            <a:off x="6523038" y="6578600"/>
            <a:ext cx="2133600" cy="215900"/>
          </a:xfrm>
        </p:spPr>
        <p:txBody>
          <a:bodyPr/>
          <a:lstStyle/>
          <a:p>
            <a:pPr>
              <a:defRPr/>
            </a:pPr>
            <a:fld id="{AF54FAAF-73EA-427D-84DA-21187992A5E1}" type="slidenum">
              <a:rPr lang="en-AU" smtClean="0">
                <a:solidFill>
                  <a:srgbClr val="FFFFFF"/>
                </a:solidFill>
              </a:rPr>
              <a:pPr>
                <a:defRPr/>
              </a:pPr>
              <a:t>22</a:t>
            </a:fld>
            <a:endParaRPr lang="en-AU">
              <a:solidFill>
                <a:srgbClr val="FFFFFF"/>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123" y="2276872"/>
            <a:ext cx="7506854" cy="4049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8487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474694" y="476673"/>
                <a:ext cx="8640960" cy="1152128"/>
              </a:xfrm>
            </p:spPr>
            <p:txBody>
              <a:bodyPr/>
              <a:lstStyle/>
              <a:p>
                <a:pPr marL="0" indent="0">
                  <a:buNone/>
                </a:pPr>
                <a:r>
                  <a:rPr lang="en-AU" b="1" dirty="0">
                    <a:latin typeface="+mj-lt"/>
                  </a:rPr>
                  <a:t>Step 1:</a:t>
                </a:r>
                <a:r>
                  <a:rPr lang="en-AU" dirty="0">
                    <a:latin typeface="+mj-lt"/>
                  </a:rPr>
                  <a:t> Form the pairwise comparison matrix</a:t>
                </a:r>
              </a:p>
              <a:p>
                <a:pPr marL="0" indent="0">
                  <a:buNone/>
                </a:pPr>
                <a:endParaRPr lang="en-AU" dirty="0">
                  <a:latin typeface="+mj-lt"/>
                </a:endParaRPr>
              </a:p>
              <a:p>
                <a:pPr marL="0" indent="0">
                  <a:spcBef>
                    <a:spcPts val="0"/>
                  </a:spcBef>
                  <a:buNone/>
                </a:pPr>
                <a:r>
                  <a:rPr lang="en-AU" dirty="0">
                    <a:latin typeface="+mj-lt"/>
                  </a:rPr>
                  <a:t> </a:t>
                </a:r>
                <a14:m>
                  <m:oMath xmlns:m="http://schemas.openxmlformats.org/officeDocument/2006/math">
                    <m:r>
                      <m:rPr>
                        <m:nor/>
                      </m:rPr>
                      <a:rPr lang="en-AU">
                        <a:latin typeface="+mj-lt"/>
                      </a:rPr>
                      <m:t>P</m:t>
                    </m:r>
                    <m:r>
                      <m:rPr>
                        <m:nor/>
                      </m:rPr>
                      <a:rPr lang="en-AU">
                        <a:latin typeface="+mj-lt"/>
                      </a:rPr>
                      <m:t>   =     </m:t>
                    </m:r>
                    <m:d>
                      <m:dPr>
                        <m:begChr m:val="["/>
                        <m:endChr m:val="]"/>
                        <m:ctrlPr>
                          <a:rPr lang="en-AU" i="1">
                            <a:latin typeface="Cambria Math" panose="02040503050406030204" pitchFamily="18" charset="0"/>
                          </a:rPr>
                        </m:ctrlPr>
                      </m:dPr>
                      <m:e>
                        <m:m>
                          <m:mPr>
                            <m:mcs>
                              <m:mc>
                                <m:mcPr>
                                  <m:count m:val="6"/>
                                  <m:mcJc m:val="center"/>
                                </m:mcPr>
                              </m:mc>
                            </m:mcs>
                            <m:ctrlPr>
                              <a:rPr lang="en-AU" i="1">
                                <a:latin typeface="Cambria Math" panose="02040503050406030204" pitchFamily="18" charset="0"/>
                              </a:rPr>
                            </m:ctrlPr>
                          </m:mPr>
                          <m:mr>
                            <m:e>
                              <m:r>
                                <m:rPr>
                                  <m:nor/>
                                </m:rPr>
                                <a:rPr lang="en-AU">
                                  <a:latin typeface="+mj-lt"/>
                                </a:rPr>
                                <m:t>1</m:t>
                              </m:r>
                            </m:e>
                            <m:e>
                              <m:r>
                                <m:rPr>
                                  <m:nor/>
                                </m:rPr>
                                <a:rPr lang="en-AU">
                                  <a:latin typeface="+mj-lt"/>
                                </a:rPr>
                                <m:t>P</m:t>
                              </m:r>
                              <m:r>
                                <m:rPr>
                                  <m:nor/>
                                </m:rPr>
                                <a:rPr lang="en-AU">
                                  <a:latin typeface="+mj-lt"/>
                                </a:rPr>
                                <m:t>12</m:t>
                              </m:r>
                            </m:e>
                            <m:e>
                              <m:r>
                                <m:rPr>
                                  <m:nor/>
                                </m:rPr>
                                <a:rPr lang="en-AU">
                                  <a:latin typeface="+mj-lt"/>
                                </a:rPr>
                                <m:t>P</m:t>
                              </m:r>
                              <m:r>
                                <m:rPr>
                                  <m:nor/>
                                </m:rPr>
                                <a:rPr lang="en-AU">
                                  <a:latin typeface="+mj-lt"/>
                                </a:rPr>
                                <m:t>13</m:t>
                              </m:r>
                            </m:e>
                            <m:e>
                              <m:r>
                                <m:rPr>
                                  <m:nor/>
                                </m:rPr>
                                <a:rPr lang="en-AU">
                                  <a:latin typeface="+mj-lt"/>
                                </a:rPr>
                                <m:t>⋯</m:t>
                              </m:r>
                            </m:e>
                            <m:e>
                              <m:r>
                                <m:rPr>
                                  <m:nor/>
                                </m:rPr>
                                <a:rPr lang="en-AU">
                                  <a:latin typeface="+mj-lt"/>
                                </a:rPr>
                                <m:t>⋯</m:t>
                              </m:r>
                            </m:e>
                            <m:e>
                              <m:r>
                                <m:rPr>
                                  <m:nor/>
                                </m:rPr>
                                <a:rPr lang="en-AU">
                                  <a:latin typeface="+mj-lt"/>
                                </a:rPr>
                                <m:t>P</m:t>
                              </m:r>
                              <m:r>
                                <m:rPr>
                                  <m:nor/>
                                </m:rPr>
                                <a:rPr lang="en-AU">
                                  <a:latin typeface="+mj-lt"/>
                                </a:rPr>
                                <m:t>1</m:t>
                              </m:r>
                              <m:r>
                                <m:rPr>
                                  <m:nor/>
                                </m:rPr>
                                <a:rPr lang="en-AU" i="1">
                                  <a:latin typeface="+mj-lt"/>
                                </a:rPr>
                                <m:t>n</m:t>
                              </m:r>
                              <m:r>
                                <a:rPr lang="en-AU" i="1" smtClean="0">
                                  <a:latin typeface="Cambria Math" panose="02040503050406030204" pitchFamily="18" charset="0"/>
                                </a:rPr>
                                <m:t>∗</m:t>
                              </m:r>
                            </m:e>
                          </m:mr>
                          <m:mr>
                            <m:e>
                              <m:r>
                                <m:rPr>
                                  <m:nor/>
                                </m:rPr>
                                <a:rPr lang="en-AU">
                                  <a:latin typeface="+mj-lt"/>
                                </a:rPr>
                                <m:t>1/</m:t>
                              </m:r>
                              <m:r>
                                <m:rPr>
                                  <m:nor/>
                                </m:rPr>
                                <a:rPr lang="en-AU">
                                  <a:latin typeface="+mj-lt"/>
                                </a:rPr>
                                <m:t>P</m:t>
                              </m:r>
                              <m:r>
                                <m:rPr>
                                  <m:nor/>
                                </m:rPr>
                                <a:rPr lang="en-AU">
                                  <a:latin typeface="+mj-lt"/>
                                </a:rPr>
                                <m:t>12</m:t>
                              </m:r>
                            </m:e>
                            <m:e>
                              <m:r>
                                <m:rPr>
                                  <m:nor/>
                                </m:rPr>
                                <a:rPr lang="en-AU">
                                  <a:latin typeface="+mj-lt"/>
                                </a:rPr>
                                <m:t>1</m:t>
                              </m:r>
                            </m:e>
                            <m:e>
                              <m:r>
                                <m:rPr>
                                  <m:nor/>
                                </m:rPr>
                                <a:rPr lang="en-AU">
                                  <a:latin typeface="+mj-lt"/>
                                </a:rPr>
                                <m:t>P</m:t>
                              </m:r>
                              <m:r>
                                <m:rPr>
                                  <m:nor/>
                                </m:rPr>
                                <a:rPr lang="en-AU">
                                  <a:latin typeface="+mj-lt"/>
                                </a:rPr>
                                <m:t>23</m:t>
                              </m:r>
                            </m:e>
                            <m:e>
                              <m:r>
                                <m:rPr>
                                  <m:nor/>
                                </m:rPr>
                                <a:rPr lang="en-AU">
                                  <a:latin typeface="+mj-lt"/>
                                </a:rPr>
                                <m:t>⋯</m:t>
                              </m:r>
                            </m:e>
                            <m:e>
                              <m:r>
                                <m:rPr>
                                  <m:nor/>
                                </m:rPr>
                                <a:rPr lang="en-AU">
                                  <a:latin typeface="+mj-lt"/>
                                </a:rPr>
                                <m:t>⋯</m:t>
                              </m:r>
                            </m:e>
                            <m:e>
                              <m:r>
                                <m:rPr>
                                  <m:nor/>
                                </m:rPr>
                                <a:rPr lang="en-AU">
                                  <a:latin typeface="+mj-lt"/>
                                </a:rPr>
                                <m:t>P</m:t>
                              </m:r>
                              <m:r>
                                <m:rPr>
                                  <m:nor/>
                                </m:rPr>
                                <a:rPr lang="en-AU">
                                  <a:latin typeface="+mj-lt"/>
                                </a:rPr>
                                <m:t>2</m:t>
                              </m:r>
                              <m:r>
                                <m:rPr>
                                  <m:nor/>
                                </m:rPr>
                                <a:rPr lang="en-AU" i="1">
                                  <a:latin typeface="+mj-lt"/>
                                </a:rPr>
                                <m:t>n</m:t>
                              </m:r>
                            </m:e>
                          </m:mr>
                          <m:mr>
                            <m:e>
                              <m:r>
                                <m:rPr>
                                  <m:nor/>
                                </m:rPr>
                                <a:rPr lang="en-AU">
                                  <a:latin typeface="+mj-lt"/>
                                </a:rPr>
                                <m:t>1/</m:t>
                              </m:r>
                              <m:r>
                                <m:rPr>
                                  <m:nor/>
                                </m:rPr>
                                <a:rPr lang="en-AU">
                                  <a:latin typeface="+mj-lt"/>
                                </a:rPr>
                                <m:t>P</m:t>
                              </m:r>
                              <m:r>
                                <m:rPr>
                                  <m:nor/>
                                </m:rPr>
                                <a:rPr lang="en-AU">
                                  <a:latin typeface="+mj-lt"/>
                                </a:rPr>
                                <m:t>13</m:t>
                              </m:r>
                            </m:e>
                            <m:e>
                              <m:r>
                                <m:rPr>
                                  <m:nor/>
                                </m:rPr>
                                <a:rPr lang="en-AU">
                                  <a:latin typeface="+mj-lt"/>
                                </a:rPr>
                                <m:t>1/</m:t>
                              </m:r>
                              <m:r>
                                <m:rPr>
                                  <m:nor/>
                                </m:rPr>
                                <a:rPr lang="en-AU">
                                  <a:latin typeface="+mj-lt"/>
                                </a:rPr>
                                <m:t>P</m:t>
                              </m:r>
                              <m:r>
                                <m:rPr>
                                  <m:nor/>
                                </m:rPr>
                                <a:rPr lang="en-AU">
                                  <a:latin typeface="+mj-lt"/>
                                </a:rPr>
                                <m:t>23</m:t>
                              </m:r>
                            </m:e>
                            <m:e>
                              <m:r>
                                <m:rPr>
                                  <m:nor/>
                                </m:rPr>
                                <a:rPr lang="en-AU">
                                  <a:latin typeface="+mj-lt"/>
                                </a:rPr>
                                <m:t>1</m:t>
                              </m:r>
                            </m:e>
                            <m:e>
                              <m:r>
                                <m:rPr>
                                  <m:nor/>
                                </m:rPr>
                                <a:rPr lang="en-AU">
                                  <a:latin typeface="+mj-lt"/>
                                </a:rPr>
                                <m:t>⋯</m:t>
                              </m:r>
                            </m:e>
                            <m:e>
                              <m:r>
                                <m:rPr>
                                  <m:nor/>
                                </m:rPr>
                                <a:rPr lang="en-AU">
                                  <a:latin typeface="+mj-lt"/>
                                </a:rPr>
                                <m:t>⋯</m:t>
                              </m:r>
                            </m:e>
                            <m:e>
                              <m:r>
                                <m:rPr>
                                  <m:nor/>
                                </m:rPr>
                                <a:rPr lang="en-AU">
                                  <a:latin typeface="+mj-lt"/>
                                </a:rPr>
                                <m:t>P</m:t>
                              </m:r>
                              <m:r>
                                <m:rPr>
                                  <m:nor/>
                                </m:rPr>
                                <a:rPr lang="en-AU">
                                  <a:latin typeface="+mj-lt"/>
                                </a:rPr>
                                <m:t>3</m:t>
                              </m:r>
                              <m:r>
                                <m:rPr>
                                  <m:nor/>
                                </m:rPr>
                                <a:rPr lang="en-AU" i="1">
                                  <a:latin typeface="+mj-lt"/>
                                </a:rPr>
                                <m:t>n</m:t>
                              </m:r>
                            </m:e>
                          </m:mr>
                          <m:mr>
                            <m:e>
                              <m:r>
                                <m:rPr>
                                  <m:nor/>
                                </m:rPr>
                                <a:rPr lang="en-AU">
                                  <a:latin typeface="+mj-lt"/>
                                </a:rPr>
                                <m:t>⋮</m:t>
                              </m:r>
                            </m:e>
                            <m:e>
                              <m:r>
                                <m:rPr>
                                  <m:nor/>
                                </m:rPr>
                                <a:rPr lang="en-AU">
                                  <a:latin typeface="+mj-lt"/>
                                </a:rPr>
                                <m:t>⋮</m:t>
                              </m:r>
                            </m:e>
                            <m:e>
                              <m:r>
                                <m:rPr>
                                  <m:nor/>
                                </m:rPr>
                                <a:rPr lang="en-AU">
                                  <a:latin typeface="+mj-lt"/>
                                </a:rPr>
                                <m:t>⋮</m:t>
                              </m:r>
                            </m:e>
                            <m:e>
                              <m:r>
                                <m:rPr>
                                  <m:nor/>
                                </m:rPr>
                                <a:rPr lang="en-AU">
                                  <a:latin typeface="+mj-lt"/>
                                </a:rPr>
                                <m:t>⋱</m:t>
                              </m:r>
                            </m:e>
                            <m:e>
                              <m:r>
                                <m:rPr>
                                  <m:nor/>
                                </m:rPr>
                                <a:rPr lang="en-AU">
                                  <a:latin typeface="+mj-lt"/>
                                </a:rPr>
                                <m:t>⋮</m:t>
                              </m:r>
                            </m:e>
                            <m:e>
                              <m:r>
                                <m:rPr>
                                  <m:nor/>
                                </m:rPr>
                                <a:rPr lang="en-AU">
                                  <a:latin typeface="+mj-lt"/>
                                </a:rPr>
                                <m:t>⋮</m:t>
                              </m:r>
                            </m:e>
                          </m:mr>
                          <m:mr>
                            <m:e>
                              <m:r>
                                <m:rPr>
                                  <m:nor/>
                                </m:rPr>
                                <a:rPr lang="en-AU">
                                  <a:latin typeface="+mj-lt"/>
                                </a:rPr>
                                <m:t>⋮</m:t>
                              </m:r>
                            </m:e>
                            <m:e>
                              <m:r>
                                <m:rPr>
                                  <m:nor/>
                                </m:rPr>
                                <a:rPr lang="en-AU">
                                  <a:latin typeface="+mj-lt"/>
                                </a:rPr>
                                <m:t>⋮</m:t>
                              </m:r>
                            </m:e>
                            <m:e>
                              <m:r>
                                <m:rPr>
                                  <m:nor/>
                                </m:rPr>
                                <a:rPr lang="en-AU">
                                  <a:latin typeface="+mj-lt"/>
                                </a:rPr>
                                <m:t>⋮</m:t>
                              </m:r>
                            </m:e>
                            <m:e>
                              <m:r>
                                <m:rPr>
                                  <m:nor/>
                                </m:rPr>
                                <a:rPr lang="en-AU">
                                  <a:latin typeface="+mj-lt"/>
                                </a:rPr>
                                <m:t>⋯</m:t>
                              </m:r>
                            </m:e>
                            <m:e>
                              <m:r>
                                <m:rPr>
                                  <m:nor/>
                                </m:rPr>
                                <a:rPr lang="en-AU">
                                  <a:latin typeface="+mj-lt"/>
                                </a:rPr>
                                <m:t>1</m:t>
                              </m:r>
                            </m:e>
                            <m:e>
                              <m:r>
                                <m:rPr>
                                  <m:nor/>
                                </m:rPr>
                                <a:rPr lang="en-AU">
                                  <a:latin typeface="+mj-lt"/>
                                </a:rPr>
                                <m:t>⋮</m:t>
                              </m:r>
                            </m:e>
                          </m:mr>
                          <m:mr>
                            <m:e>
                              <m:r>
                                <m:rPr>
                                  <m:nor/>
                                </m:rPr>
                                <a:rPr lang="en-AU">
                                  <a:latin typeface="+mj-lt"/>
                                </a:rPr>
                                <m:t>1/</m:t>
                              </m:r>
                              <m:r>
                                <m:rPr>
                                  <m:nor/>
                                </m:rPr>
                                <a:rPr lang="en-AU">
                                  <a:latin typeface="+mj-lt"/>
                                </a:rPr>
                                <m:t>P</m:t>
                              </m:r>
                              <m:r>
                                <m:rPr>
                                  <m:nor/>
                                </m:rPr>
                                <a:rPr lang="en-AU">
                                  <a:latin typeface="+mj-lt"/>
                                </a:rPr>
                                <m:t>1</m:t>
                              </m:r>
                              <m:r>
                                <m:rPr>
                                  <m:nor/>
                                </m:rPr>
                                <a:rPr lang="en-AU" i="1">
                                  <a:latin typeface="+mj-lt"/>
                                </a:rPr>
                                <m:t>n</m:t>
                              </m:r>
                            </m:e>
                            <m:e>
                              <m:r>
                                <m:rPr>
                                  <m:nor/>
                                </m:rPr>
                                <a:rPr lang="en-AU">
                                  <a:latin typeface="+mj-lt"/>
                                </a:rPr>
                                <m:t>1/</m:t>
                              </m:r>
                              <m:r>
                                <m:rPr>
                                  <m:nor/>
                                </m:rPr>
                                <a:rPr lang="en-AU">
                                  <a:latin typeface="+mj-lt"/>
                                </a:rPr>
                                <m:t>P</m:t>
                              </m:r>
                              <m:r>
                                <m:rPr>
                                  <m:nor/>
                                </m:rPr>
                                <a:rPr lang="en-AU">
                                  <a:latin typeface="+mj-lt"/>
                                </a:rPr>
                                <m:t>2</m:t>
                              </m:r>
                              <m:r>
                                <m:rPr>
                                  <m:nor/>
                                </m:rPr>
                                <a:rPr lang="en-AU" i="1">
                                  <a:latin typeface="+mj-lt"/>
                                </a:rPr>
                                <m:t>n</m:t>
                              </m:r>
                            </m:e>
                            <m:e>
                              <m:r>
                                <m:rPr>
                                  <m:nor/>
                                </m:rPr>
                                <a:rPr lang="en-AU">
                                  <a:latin typeface="+mj-lt"/>
                                </a:rPr>
                                <m:t>1/</m:t>
                              </m:r>
                              <m:r>
                                <m:rPr>
                                  <m:nor/>
                                </m:rPr>
                                <a:rPr lang="en-AU">
                                  <a:latin typeface="+mj-lt"/>
                                </a:rPr>
                                <m:t>P</m:t>
                              </m:r>
                              <m:r>
                                <m:rPr>
                                  <m:nor/>
                                </m:rPr>
                                <a:rPr lang="en-AU">
                                  <a:latin typeface="+mj-lt"/>
                                </a:rPr>
                                <m:t>3</m:t>
                              </m:r>
                              <m:r>
                                <m:rPr>
                                  <m:nor/>
                                </m:rPr>
                                <a:rPr lang="en-AU" i="1">
                                  <a:latin typeface="+mj-lt"/>
                                </a:rPr>
                                <m:t>n</m:t>
                              </m:r>
                            </m:e>
                            <m:e>
                              <m:r>
                                <m:rPr>
                                  <m:nor/>
                                </m:rPr>
                                <a:rPr lang="en-AU">
                                  <a:latin typeface="+mj-lt"/>
                                </a:rPr>
                                <m:t>⋯</m:t>
                              </m:r>
                            </m:e>
                            <m:e>
                              <m:r>
                                <m:rPr>
                                  <m:nor/>
                                </m:rPr>
                                <a:rPr lang="en-AU">
                                  <a:latin typeface="+mj-lt"/>
                                </a:rPr>
                                <m:t>⋯</m:t>
                              </m:r>
                            </m:e>
                            <m:e>
                              <m:r>
                                <m:rPr>
                                  <m:nor/>
                                </m:rPr>
                                <a:rPr lang="en-AU">
                                  <a:latin typeface="+mj-lt"/>
                                </a:rPr>
                                <m:t>1</m:t>
                              </m:r>
                            </m:e>
                          </m:mr>
                        </m:m>
                      </m:e>
                    </m:d>
                    <m:r>
                      <m:rPr>
                        <m:nor/>
                      </m:rPr>
                      <a:rPr lang="en-AU">
                        <a:latin typeface="+mj-lt"/>
                      </a:rPr>
                      <m:t> </m:t>
                    </m:r>
                  </m:oMath>
                </a14:m>
                <a:r>
                  <a:rPr lang="en-AU" dirty="0">
                    <a:latin typeface="+mj-lt"/>
                  </a:rPr>
                  <a:t>      (</a:t>
                </a:r>
                <a:r>
                  <a:rPr lang="en-AU" i="1" dirty="0">
                    <a:latin typeface="+mj-lt"/>
                  </a:rPr>
                  <a:t>n</a:t>
                </a:r>
                <a:r>
                  <a:rPr lang="en-AU" dirty="0">
                    <a:latin typeface="+mj-lt"/>
                  </a:rPr>
                  <a:t> criteria)</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474694" y="476673"/>
                <a:ext cx="8640960" cy="1152128"/>
              </a:xfrm>
              <a:blipFill>
                <a:blip r:embed="rId3"/>
                <a:stretch>
                  <a:fillRect l="-635" t="-2646" b="-97354"/>
                </a:stretch>
              </a:blipFill>
            </p:spPr>
            <p:txBody>
              <a:bodyPr/>
              <a:lstStyle/>
              <a:p>
                <a:r>
                  <a:rPr lang="en-US">
                    <a:noFill/>
                  </a:rPr>
                  <a:t> </a:t>
                </a:r>
              </a:p>
            </p:txBody>
          </p:sp>
        </mc:Fallback>
      </mc:AlternateContent>
      <p:sp>
        <p:nvSpPr>
          <p:cNvPr id="4" name="Footer Placeholder 3"/>
          <p:cNvSpPr>
            <a:spLocks noGrp="1"/>
          </p:cNvSpPr>
          <p:nvPr>
            <p:ph type="ftr" sz="quarter" idx="11"/>
          </p:nvPr>
        </p:nvSpPr>
        <p:spPr>
          <a:xfrm>
            <a:off x="2611438" y="6575425"/>
            <a:ext cx="3832225" cy="215900"/>
          </a:xfrm>
        </p:spPr>
        <p:txBody>
          <a:bodyPr/>
          <a:lstStyle/>
          <a:p>
            <a:pPr>
              <a:defRPr/>
            </a:pPr>
            <a:r>
              <a:rPr lang="en-AU">
                <a:solidFill>
                  <a:srgbClr val="FFFFFF"/>
                </a:solidFill>
              </a:rPr>
              <a:t>School of Engineering</a:t>
            </a:r>
            <a:endParaRPr lang="en-AU" dirty="0">
              <a:solidFill>
                <a:srgbClr val="FFFFFF"/>
              </a:solidFill>
            </a:endParaRPr>
          </a:p>
        </p:txBody>
      </p:sp>
      <p:sp>
        <p:nvSpPr>
          <p:cNvPr id="5" name="Slide Number Placeholder 4"/>
          <p:cNvSpPr>
            <a:spLocks noGrp="1"/>
          </p:cNvSpPr>
          <p:nvPr>
            <p:ph type="sldNum" sz="quarter" idx="12"/>
          </p:nvPr>
        </p:nvSpPr>
        <p:spPr>
          <a:xfrm>
            <a:off x="6523038" y="6578600"/>
            <a:ext cx="2133600" cy="215900"/>
          </a:xfrm>
        </p:spPr>
        <p:txBody>
          <a:bodyPr/>
          <a:lstStyle/>
          <a:p>
            <a:pPr>
              <a:defRPr/>
            </a:pPr>
            <a:fld id="{AF54FAAF-73EA-427D-84DA-21187992A5E1}" type="slidenum">
              <a:rPr lang="en-AU" smtClean="0">
                <a:solidFill>
                  <a:srgbClr val="FFFFFF"/>
                </a:solidFill>
              </a:rPr>
              <a:pPr>
                <a:defRPr/>
              </a:pPr>
              <a:t>23</a:t>
            </a:fld>
            <a:endParaRPr lang="en-AU">
              <a:solidFill>
                <a:srgbClr val="FFFFFF"/>
              </a:solidFill>
            </a:endParaRPr>
          </a:p>
        </p:txBody>
      </p:sp>
      <p:sp>
        <p:nvSpPr>
          <p:cNvPr id="7" name="Content Placeholder 5">
            <a:extLst>
              <a:ext uri="{FF2B5EF4-FFF2-40B4-BE49-F238E27FC236}">
                <a16:creationId xmlns:a16="http://schemas.microsoft.com/office/drawing/2014/main" id="{348CDC4E-7E2C-4944-B9B0-09F0FF9F38F3}"/>
              </a:ext>
            </a:extLst>
          </p:cNvPr>
          <p:cNvSpPr txBox="1">
            <a:spLocks/>
          </p:cNvSpPr>
          <p:nvPr/>
        </p:nvSpPr>
        <p:spPr bwMode="auto">
          <a:xfrm>
            <a:off x="474694" y="3472033"/>
            <a:ext cx="8560722" cy="677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80975" indent="-180975" algn="l" rtl="0" eaLnBrk="0" fontAlgn="base" hangingPunct="0">
              <a:spcBef>
                <a:spcPct val="50000"/>
              </a:spcBef>
              <a:spcAft>
                <a:spcPct val="0"/>
              </a:spcAft>
              <a:buClr>
                <a:srgbClr val="887E6E"/>
              </a:buClr>
              <a:buChar char="•"/>
              <a:defRPr>
                <a:solidFill>
                  <a:schemeClr val="tx1"/>
                </a:solidFill>
                <a:latin typeface="+mn-lt"/>
                <a:ea typeface="+mn-ea"/>
                <a:cs typeface="+mn-cs"/>
              </a:defRPr>
            </a:lvl1pPr>
            <a:lvl2pPr marL="485775"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2pPr>
            <a:lvl3pPr marL="795338"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3pPr>
            <a:lvl4pPr marL="1090613" indent="-166688" algn="l" rtl="0" eaLnBrk="0" fontAlgn="base" hangingPunct="0">
              <a:spcBef>
                <a:spcPct val="25000"/>
              </a:spcBef>
              <a:spcAft>
                <a:spcPct val="0"/>
              </a:spcAft>
              <a:buClr>
                <a:srgbClr val="887E6E"/>
              </a:buClr>
              <a:buChar char="–"/>
              <a:defRPr>
                <a:solidFill>
                  <a:schemeClr val="tx1"/>
                </a:solidFill>
                <a:latin typeface="+mn-lt"/>
                <a:cs typeface="+mn-cs"/>
              </a:defRPr>
            </a:lvl4pPr>
            <a:lvl5pPr marL="1390650" indent="-171450"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5pPr>
            <a:lvl6pPr marL="1847850" indent="-171450" algn="l" rtl="0" fontAlgn="base">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fontAlgn="base">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fontAlgn="base">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fontAlgn="base">
              <a:spcBef>
                <a:spcPct val="25000"/>
              </a:spcBef>
              <a:spcAft>
                <a:spcPct val="0"/>
              </a:spcAft>
              <a:buClr>
                <a:srgbClr val="887E6E"/>
              </a:buClr>
              <a:buFont typeface="Arial" charset="0"/>
              <a:buChar char="–"/>
              <a:defRPr>
                <a:solidFill>
                  <a:schemeClr val="tx1"/>
                </a:solidFill>
                <a:latin typeface="+mn-lt"/>
                <a:cs typeface="+mn-cs"/>
              </a:defRPr>
            </a:lvl9pPr>
          </a:lstStyle>
          <a:p>
            <a:pPr marL="0" indent="-1074738">
              <a:buFontTx/>
              <a:buNone/>
            </a:pPr>
            <a:r>
              <a:rPr lang="en-AU" sz="1800" b="1" kern="0" dirty="0"/>
              <a:t>Step 2:</a:t>
            </a:r>
            <a:r>
              <a:rPr lang="en-AU" sz="1800" kern="0" dirty="0"/>
              <a:t> Normalise the previous matrix via positively-inversing the previous matrix</a:t>
            </a:r>
          </a:p>
        </p:txBody>
      </p:sp>
      <p:sp>
        <p:nvSpPr>
          <p:cNvPr id="9" name="Rectangle 8">
            <a:extLst>
              <a:ext uri="{FF2B5EF4-FFF2-40B4-BE49-F238E27FC236}">
                <a16:creationId xmlns:a16="http://schemas.microsoft.com/office/drawing/2014/main" id="{88E5CE67-B4F4-432F-9135-65AEB992963C}"/>
              </a:ext>
            </a:extLst>
          </p:cNvPr>
          <p:cNvSpPr/>
          <p:nvPr/>
        </p:nvSpPr>
        <p:spPr>
          <a:xfrm>
            <a:off x="7956376" y="4921423"/>
            <a:ext cx="936104" cy="307777"/>
          </a:xfrm>
          <a:prstGeom prst="rect">
            <a:avLst/>
          </a:prstGeom>
        </p:spPr>
        <p:txBody>
          <a:bodyPr wrap="square">
            <a:spAutoFit/>
          </a:bodyPr>
          <a:lstStyle/>
          <a:p>
            <a:pPr marL="1074738" indent="-1074738">
              <a:buNone/>
            </a:pPr>
            <a:r>
              <a:rPr lang="en-AU" sz="1400" b="1" dirty="0">
                <a:solidFill>
                  <a:schemeClr val="tx1"/>
                </a:solidFill>
              </a:rPr>
              <a:t>Eq.2</a:t>
            </a:r>
            <a:endParaRPr lang="en-AU" sz="900" b="1" dirty="0">
              <a:solidFill>
                <a:schemeClr val="tx1"/>
              </a:solidFill>
            </a:endParaRPr>
          </a:p>
        </p:txBody>
      </p:sp>
      <p:sp>
        <p:nvSpPr>
          <p:cNvPr id="13" name="Rectangle 12">
            <a:extLst>
              <a:ext uri="{FF2B5EF4-FFF2-40B4-BE49-F238E27FC236}">
                <a16:creationId xmlns:a16="http://schemas.microsoft.com/office/drawing/2014/main" id="{C95EBB66-E383-4D5A-AC57-9115BC6D98B9}"/>
              </a:ext>
            </a:extLst>
          </p:cNvPr>
          <p:cNvSpPr/>
          <p:nvPr/>
        </p:nvSpPr>
        <p:spPr>
          <a:xfrm>
            <a:off x="3635896" y="4755370"/>
            <a:ext cx="4572000" cy="307777"/>
          </a:xfrm>
          <a:prstGeom prst="rect">
            <a:avLst/>
          </a:prstGeom>
        </p:spPr>
        <p:txBody>
          <a:bodyPr>
            <a:spAutoFit/>
          </a:bodyPr>
          <a:lstStyle/>
          <a:p>
            <a:r>
              <a:rPr lang="pl-PL" sz="1400" i="1" dirty="0">
                <a:solidFill>
                  <a:schemeClr val="tx1"/>
                </a:solidFill>
              </a:rPr>
              <a:t>Where: </a:t>
            </a:r>
            <a:r>
              <a:rPr lang="en-US" sz="1400" i="1" dirty="0">
                <a:solidFill>
                  <a:schemeClr val="tx1"/>
                </a:solidFill>
              </a:rPr>
              <a:t>     =</a:t>
            </a:r>
            <a:r>
              <a:rPr lang="pl-PL" sz="1400" i="1" dirty="0">
                <a:solidFill>
                  <a:schemeClr val="tx1"/>
                </a:solidFill>
              </a:rPr>
              <a:t>1/(1+ 1/P12+ 1/P13+ … 1/P1n)</a:t>
            </a:r>
          </a:p>
        </p:txBody>
      </p:sp>
      <p:sp>
        <p:nvSpPr>
          <p:cNvPr id="29" name="Rectangle 28">
            <a:extLst>
              <a:ext uri="{FF2B5EF4-FFF2-40B4-BE49-F238E27FC236}">
                <a16:creationId xmlns:a16="http://schemas.microsoft.com/office/drawing/2014/main" id="{CC6BA384-D025-4370-9EFC-92D69AF03BB8}"/>
              </a:ext>
            </a:extLst>
          </p:cNvPr>
          <p:cNvSpPr/>
          <p:nvPr/>
        </p:nvSpPr>
        <p:spPr>
          <a:xfrm>
            <a:off x="3635896" y="5328027"/>
            <a:ext cx="4572000" cy="307777"/>
          </a:xfrm>
          <a:prstGeom prst="rect">
            <a:avLst/>
          </a:prstGeom>
        </p:spPr>
        <p:txBody>
          <a:bodyPr>
            <a:spAutoFit/>
          </a:bodyPr>
          <a:lstStyle/>
          <a:p>
            <a:r>
              <a:rPr lang="pl-PL" sz="1400" i="1" dirty="0">
                <a:solidFill>
                  <a:schemeClr val="tx1"/>
                </a:solidFill>
              </a:rPr>
              <a:t>Where: </a:t>
            </a:r>
            <a:r>
              <a:rPr lang="en-US" sz="1400" i="1" dirty="0">
                <a:solidFill>
                  <a:schemeClr val="tx1"/>
                </a:solidFill>
              </a:rPr>
              <a:t>=       (</a:t>
            </a:r>
            <a:r>
              <a:rPr lang="pl-PL" sz="1400" i="1" dirty="0">
                <a:solidFill>
                  <a:schemeClr val="tx1"/>
                </a:solidFill>
              </a:rPr>
              <a:t>1</a:t>
            </a:r>
            <a:r>
              <a:rPr lang="en-US" sz="1400" i="1" dirty="0">
                <a:solidFill>
                  <a:schemeClr val="tx1"/>
                </a:solidFill>
              </a:rPr>
              <a:t>/P12)</a:t>
            </a:r>
            <a:r>
              <a:rPr lang="pl-PL" sz="1400" i="1" dirty="0">
                <a:solidFill>
                  <a:schemeClr val="tx1"/>
                </a:solidFill>
              </a:rPr>
              <a:t>/(1+ 1/P12+ 1/P13+ … 1/P1n)</a:t>
            </a:r>
          </a:p>
        </p:txBody>
      </p:sp>
      <mc:AlternateContent xmlns:mc="http://schemas.openxmlformats.org/markup-compatibility/2006" xmlns:p14="http://schemas.microsoft.com/office/powerpoint/2010/main">
        <mc:Choice Requires="p14">
          <p:contentPart p14:bwMode="auto" r:id="rId4">
            <p14:nvContentPartPr>
              <p14:cNvPr id="28" name="Ink 27">
                <a:extLst>
                  <a:ext uri="{FF2B5EF4-FFF2-40B4-BE49-F238E27FC236}">
                    <a16:creationId xmlns:a16="http://schemas.microsoft.com/office/drawing/2014/main" id="{A8B70F3D-1276-4915-B1CC-662400177CED}"/>
                  </a:ext>
                </a:extLst>
              </p14:cNvPr>
              <p14:cNvContentPartPr/>
              <p14:nvPr/>
            </p14:nvContentPartPr>
            <p14:xfrm>
              <a:off x="-457501" y="4627910"/>
              <a:ext cx="360" cy="360"/>
            </p14:xfrm>
          </p:contentPart>
        </mc:Choice>
        <mc:Fallback xmlns="">
          <p:pic>
            <p:nvPicPr>
              <p:cNvPr id="28" name="Ink 27">
                <a:extLst>
                  <a:ext uri="{FF2B5EF4-FFF2-40B4-BE49-F238E27FC236}">
                    <a16:creationId xmlns:a16="http://schemas.microsoft.com/office/drawing/2014/main" id="{A8B70F3D-1276-4915-B1CC-662400177CED}"/>
                  </a:ext>
                </a:extLst>
              </p:cNvPr>
              <p:cNvPicPr/>
              <p:nvPr/>
            </p:nvPicPr>
            <p:blipFill>
              <a:blip r:embed="rId5"/>
              <a:stretch>
                <a:fillRect/>
              </a:stretch>
            </p:blipFill>
            <p:spPr>
              <a:xfrm>
                <a:off x="-466141" y="461891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1" name="Ink 30">
                <a:extLst>
                  <a:ext uri="{FF2B5EF4-FFF2-40B4-BE49-F238E27FC236}">
                    <a16:creationId xmlns:a16="http://schemas.microsoft.com/office/drawing/2014/main" id="{8FC67812-9A59-446F-ACC7-BA819AD53ED1}"/>
                  </a:ext>
                </a:extLst>
              </p14:cNvPr>
              <p14:cNvContentPartPr/>
              <p14:nvPr/>
            </p14:nvContentPartPr>
            <p14:xfrm>
              <a:off x="-924061" y="5112830"/>
              <a:ext cx="360" cy="360"/>
            </p14:xfrm>
          </p:contentPart>
        </mc:Choice>
        <mc:Fallback xmlns="">
          <p:pic>
            <p:nvPicPr>
              <p:cNvPr id="31" name="Ink 30">
                <a:extLst>
                  <a:ext uri="{FF2B5EF4-FFF2-40B4-BE49-F238E27FC236}">
                    <a16:creationId xmlns:a16="http://schemas.microsoft.com/office/drawing/2014/main" id="{8FC67812-9A59-446F-ACC7-BA819AD53ED1}"/>
                  </a:ext>
                </a:extLst>
              </p:cNvPr>
              <p:cNvPicPr/>
              <p:nvPr/>
            </p:nvPicPr>
            <p:blipFill>
              <a:blip r:embed="rId7"/>
              <a:stretch>
                <a:fillRect/>
              </a:stretch>
            </p:blipFill>
            <p:spPr>
              <a:xfrm>
                <a:off x="-928381" y="5108510"/>
                <a:ext cx="9000" cy="9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48" name="Ink 2047">
                <a:extLst>
                  <a:ext uri="{FF2B5EF4-FFF2-40B4-BE49-F238E27FC236}">
                    <a16:creationId xmlns:a16="http://schemas.microsoft.com/office/drawing/2014/main" id="{D4BD1664-B01E-4AFD-9848-C8A4B21195AD}"/>
                  </a:ext>
                </a:extLst>
              </p14:cNvPr>
              <p14:cNvContentPartPr/>
              <p14:nvPr/>
            </p14:nvContentPartPr>
            <p14:xfrm>
              <a:off x="-475861" y="2612270"/>
              <a:ext cx="360" cy="360"/>
            </p14:xfrm>
          </p:contentPart>
        </mc:Choice>
        <mc:Fallback xmlns="">
          <p:pic>
            <p:nvPicPr>
              <p:cNvPr id="2048" name="Ink 2047">
                <a:extLst>
                  <a:ext uri="{FF2B5EF4-FFF2-40B4-BE49-F238E27FC236}">
                    <a16:creationId xmlns:a16="http://schemas.microsoft.com/office/drawing/2014/main" id="{D4BD1664-B01E-4AFD-9848-C8A4B21195AD}"/>
                  </a:ext>
                </a:extLst>
              </p:cNvPr>
              <p:cNvPicPr/>
              <p:nvPr/>
            </p:nvPicPr>
            <p:blipFill>
              <a:blip r:embed="rId9"/>
              <a:stretch>
                <a:fillRect/>
              </a:stretch>
            </p:blipFill>
            <p:spPr>
              <a:xfrm>
                <a:off x="-484861" y="260363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049" name="Ink 2048">
                <a:extLst>
                  <a:ext uri="{FF2B5EF4-FFF2-40B4-BE49-F238E27FC236}">
                    <a16:creationId xmlns:a16="http://schemas.microsoft.com/office/drawing/2014/main" id="{C6A97DD8-D19B-48E6-A7B0-28758438D475}"/>
                  </a:ext>
                </a:extLst>
              </p14:cNvPr>
              <p14:cNvContentPartPr/>
              <p14:nvPr/>
            </p14:nvContentPartPr>
            <p14:xfrm>
              <a:off x="-102901" y="4077470"/>
              <a:ext cx="360" cy="360"/>
            </p14:xfrm>
          </p:contentPart>
        </mc:Choice>
        <mc:Fallback xmlns="">
          <p:pic>
            <p:nvPicPr>
              <p:cNvPr id="2049" name="Ink 2048">
                <a:extLst>
                  <a:ext uri="{FF2B5EF4-FFF2-40B4-BE49-F238E27FC236}">
                    <a16:creationId xmlns:a16="http://schemas.microsoft.com/office/drawing/2014/main" id="{C6A97DD8-D19B-48E6-A7B0-28758438D475}"/>
                  </a:ext>
                </a:extLst>
              </p:cNvPr>
              <p:cNvPicPr/>
              <p:nvPr/>
            </p:nvPicPr>
            <p:blipFill>
              <a:blip r:embed="rId9"/>
              <a:stretch>
                <a:fillRect/>
              </a:stretch>
            </p:blipFill>
            <p:spPr>
              <a:xfrm>
                <a:off x="-111541" y="4068470"/>
                <a:ext cx="18000" cy="18000"/>
              </a:xfrm>
              <a:prstGeom prst="rect">
                <a:avLst/>
              </a:prstGeom>
            </p:spPr>
          </p:pic>
        </mc:Fallback>
      </mc:AlternateContent>
      <p:sp>
        <p:nvSpPr>
          <p:cNvPr id="35" name="Rectangle 34">
            <a:extLst>
              <a:ext uri="{FF2B5EF4-FFF2-40B4-BE49-F238E27FC236}">
                <a16:creationId xmlns:a16="http://schemas.microsoft.com/office/drawing/2014/main" id="{E8734214-011E-4299-860B-0F537D8391D3}"/>
              </a:ext>
            </a:extLst>
          </p:cNvPr>
          <p:cNvSpPr/>
          <p:nvPr/>
        </p:nvSpPr>
        <p:spPr>
          <a:xfrm>
            <a:off x="8009662" y="1740555"/>
            <a:ext cx="936104" cy="307777"/>
          </a:xfrm>
          <a:prstGeom prst="rect">
            <a:avLst/>
          </a:prstGeom>
        </p:spPr>
        <p:txBody>
          <a:bodyPr wrap="square">
            <a:spAutoFit/>
          </a:bodyPr>
          <a:lstStyle/>
          <a:p>
            <a:pPr marL="1074738" indent="-1074738">
              <a:buNone/>
            </a:pPr>
            <a:r>
              <a:rPr lang="en-AU" sz="1400" b="1" dirty="0">
                <a:solidFill>
                  <a:schemeClr val="tx1"/>
                </a:solidFill>
              </a:rPr>
              <a:t>Eq.1</a:t>
            </a:r>
            <a:endParaRPr lang="en-AU" sz="900" b="1" dirty="0">
              <a:solidFill>
                <a:schemeClr val="tx1"/>
              </a:solidFill>
            </a:endParaRPr>
          </a:p>
        </p:txBody>
      </p:sp>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B76F62E7-1DB4-498D-9A20-6FFBFA977F55}"/>
                  </a:ext>
                </a:extLst>
              </p:cNvPr>
              <p:cNvSpPr/>
              <p:nvPr/>
            </p:nvSpPr>
            <p:spPr>
              <a:xfrm>
                <a:off x="-185624" y="4437112"/>
                <a:ext cx="5189672" cy="1885453"/>
              </a:xfrm>
              <a:prstGeom prst="rect">
                <a:avLst/>
              </a:prstGeom>
            </p:spPr>
            <p:txBody>
              <a:bodyPr wrap="square">
                <a:spAutoFit/>
              </a:bodyPr>
              <a:lstStyle/>
              <a:p>
                <a:pPr marL="1074738" indent="-1074738">
                  <a:buNone/>
                </a:pPr>
                <a14:m>
                  <m:oMathPara xmlns:m="http://schemas.openxmlformats.org/officeDocument/2006/math">
                    <m:oMathParaPr>
                      <m:jc m:val="centerGroup"/>
                    </m:oMathParaPr>
                    <m:oMath xmlns:m="http://schemas.openxmlformats.org/officeDocument/2006/math">
                      <m:d>
                        <m:dPr>
                          <m:begChr m:val="["/>
                          <m:endChr m:val="]"/>
                          <m:ctrlPr>
                            <a:rPr lang="en-AU" sz="2000" i="1" smtClean="0">
                              <a:solidFill>
                                <a:schemeClr val="tx1"/>
                              </a:solidFill>
                              <a:latin typeface="Cambria Math" panose="02040503050406030204" pitchFamily="18" charset="0"/>
                            </a:rPr>
                          </m:ctrlPr>
                        </m:dPr>
                        <m:e>
                          <m:m>
                            <m:mPr>
                              <m:plcHide m:val="on"/>
                              <m:mcs>
                                <m:mc>
                                  <m:mcPr>
                                    <m:count m:val="5"/>
                                    <m:mcJc m:val="center"/>
                                  </m:mcPr>
                                </m:mc>
                              </m:mcs>
                              <m:ctrlPr>
                                <a:rPr lang="en-AU" sz="2000" i="1">
                                  <a:solidFill>
                                    <a:schemeClr val="tx1"/>
                                  </a:solidFill>
                                  <a:latin typeface="Cambria Math" panose="02040503050406030204" pitchFamily="18" charset="0"/>
                                </a:rPr>
                              </m:ctrlPr>
                            </m:mPr>
                            <m:mr>
                              <m:e>
                                <m:r>
                                  <m:rPr>
                                    <m:nor/>
                                  </m:rPr>
                                  <a:rPr lang="en-US" sz="2000">
                                    <a:solidFill>
                                      <a:schemeClr val="tx1"/>
                                    </a:solidFill>
                                  </a:rPr>
                                  <m:t>N</m:t>
                                </m:r>
                                <m:r>
                                  <m:rPr>
                                    <m:nor/>
                                  </m:rPr>
                                  <a:rPr lang="en-AU" sz="2000" baseline="-25000">
                                    <a:solidFill>
                                      <a:schemeClr val="tx1"/>
                                    </a:solidFill>
                                  </a:rPr>
                                  <m:t>1</m:t>
                                </m:r>
                                <m:r>
                                  <m:rPr>
                                    <m:nor/>
                                  </m:rPr>
                                  <a:rPr lang="en-US" sz="2000" baseline="-25000">
                                    <a:solidFill>
                                      <a:schemeClr val="tx1"/>
                                    </a:solidFill>
                                  </a:rPr>
                                  <m:t>1</m:t>
                                </m:r>
                              </m:e>
                              <m:e>
                                <m:r>
                                  <m:rPr>
                                    <m:nor/>
                                  </m:rPr>
                                  <a:rPr lang="en-US" sz="2000">
                                    <a:solidFill>
                                      <a:schemeClr val="tx1"/>
                                    </a:solidFill>
                                  </a:rPr>
                                  <m:t>N</m:t>
                                </m:r>
                                <m:r>
                                  <m:rPr>
                                    <m:nor/>
                                  </m:rPr>
                                  <a:rPr lang="en-AU" sz="2000" baseline="-25000">
                                    <a:solidFill>
                                      <a:schemeClr val="tx1"/>
                                    </a:solidFill>
                                  </a:rPr>
                                  <m:t>1</m:t>
                                </m:r>
                                <m:r>
                                  <m:rPr>
                                    <m:nor/>
                                  </m:rPr>
                                  <a:rPr lang="en-US" sz="2000" b="0" baseline="-25000" smtClean="0">
                                    <a:solidFill>
                                      <a:schemeClr val="tx1"/>
                                    </a:solidFill>
                                  </a:rPr>
                                  <m:t>2</m:t>
                                </m:r>
                              </m:e>
                              <m:e>
                                <m:r>
                                  <m:rPr>
                                    <m:nor/>
                                  </m:rPr>
                                  <a:rPr lang="en-AU" sz="2000">
                                    <a:solidFill>
                                      <a:schemeClr val="tx1"/>
                                    </a:solidFill>
                                  </a:rPr>
                                  <m:t>⋯</m:t>
                                </m:r>
                              </m:e>
                              <m:e>
                                <m:r>
                                  <m:rPr>
                                    <m:nor/>
                                  </m:rPr>
                                  <a:rPr lang="en-AU" sz="2000">
                                    <a:solidFill>
                                      <a:schemeClr val="tx1"/>
                                    </a:solidFill>
                                  </a:rPr>
                                  <m:t>⋯</m:t>
                                </m:r>
                              </m:e>
                              <m:e>
                                <m:r>
                                  <m:rPr>
                                    <m:nor/>
                                  </m:rPr>
                                  <a:rPr lang="en-US" sz="2000">
                                    <a:solidFill>
                                      <a:schemeClr val="tx1"/>
                                    </a:solidFill>
                                  </a:rPr>
                                  <m:t>N</m:t>
                                </m:r>
                                <m:r>
                                  <m:rPr>
                                    <m:nor/>
                                  </m:rPr>
                                  <a:rPr lang="en-AU" sz="2000" baseline="-25000">
                                    <a:solidFill>
                                      <a:schemeClr val="tx1"/>
                                    </a:solidFill>
                                  </a:rPr>
                                  <m:t>1</m:t>
                                </m:r>
                                <m:r>
                                  <m:rPr>
                                    <m:nor/>
                                  </m:rPr>
                                  <a:rPr lang="en-US" sz="2000" b="0" baseline="-25000" smtClean="0">
                                    <a:solidFill>
                                      <a:schemeClr val="tx1"/>
                                    </a:solidFill>
                                  </a:rPr>
                                  <m:t>n</m:t>
                                </m:r>
                              </m:e>
                            </m:mr>
                            <m:mr>
                              <m:e>
                                <m:r>
                                  <m:rPr>
                                    <m:nor/>
                                  </m:rPr>
                                  <a:rPr lang="en-US" sz="2000">
                                    <a:solidFill>
                                      <a:schemeClr val="tx1"/>
                                    </a:solidFill>
                                  </a:rPr>
                                  <m:t>N</m:t>
                                </m:r>
                                <m:r>
                                  <m:rPr>
                                    <m:nor/>
                                  </m:rPr>
                                  <a:rPr lang="en-US" sz="2000" b="0" baseline="-25000" smtClean="0">
                                    <a:solidFill>
                                      <a:schemeClr val="tx1"/>
                                    </a:solidFill>
                                  </a:rPr>
                                  <m:t>21</m:t>
                                </m:r>
                              </m:e>
                              <m:e>
                                <m:r>
                                  <m:rPr>
                                    <m:nor/>
                                  </m:rPr>
                                  <a:rPr lang="en-US" sz="2000">
                                    <a:solidFill>
                                      <a:schemeClr val="tx1"/>
                                    </a:solidFill>
                                  </a:rPr>
                                  <m:t>N</m:t>
                                </m:r>
                                <m:r>
                                  <m:rPr>
                                    <m:nor/>
                                  </m:rPr>
                                  <a:rPr lang="en-US" sz="2000" b="0" baseline="-25000" smtClean="0">
                                    <a:solidFill>
                                      <a:schemeClr val="tx1"/>
                                    </a:solidFill>
                                  </a:rPr>
                                  <m:t>22</m:t>
                                </m:r>
                              </m:e>
                              <m:e>
                                <m:r>
                                  <m:rPr>
                                    <m:nor/>
                                  </m:rPr>
                                  <a:rPr lang="en-AU" sz="2000">
                                    <a:solidFill>
                                      <a:schemeClr val="tx1"/>
                                    </a:solidFill>
                                  </a:rPr>
                                  <m:t>⋯</m:t>
                                </m:r>
                              </m:e>
                              <m:e>
                                <m:r>
                                  <m:rPr>
                                    <m:nor/>
                                  </m:rPr>
                                  <a:rPr lang="en-AU" sz="2000">
                                    <a:solidFill>
                                      <a:schemeClr val="tx1"/>
                                    </a:solidFill>
                                  </a:rPr>
                                  <m:t>⋯</m:t>
                                </m:r>
                              </m:e>
                              <m:e>
                                <m:r>
                                  <m:rPr>
                                    <m:nor/>
                                  </m:rPr>
                                  <a:rPr lang="en-US" sz="2000">
                                    <a:solidFill>
                                      <a:schemeClr val="tx1"/>
                                    </a:solidFill>
                                  </a:rPr>
                                  <m:t>N</m:t>
                                </m:r>
                                <m:r>
                                  <a:rPr lang="en-US" sz="2000" b="0" i="0" baseline="-25000" smtClean="0">
                                    <a:solidFill>
                                      <a:schemeClr val="tx1"/>
                                    </a:solidFill>
                                    <a:latin typeface="Cambria Math" panose="02040503050406030204" pitchFamily="18" charset="0"/>
                                  </a:rPr>
                                  <m:t>2</m:t>
                                </m:r>
                                <m:r>
                                  <m:rPr>
                                    <m:sty m:val="p"/>
                                  </m:rPr>
                                  <a:rPr lang="en-US" sz="2000" b="0" i="0" baseline="-25000" smtClean="0">
                                    <a:solidFill>
                                      <a:schemeClr val="tx1"/>
                                    </a:solidFill>
                                    <a:latin typeface="Cambria Math" panose="02040503050406030204" pitchFamily="18" charset="0"/>
                                  </a:rPr>
                                  <m:t>n</m:t>
                                </m:r>
                              </m:e>
                            </m:mr>
                            <m:mr>
                              <m:e>
                                <m:r>
                                  <m:rPr>
                                    <m:nor/>
                                  </m:rPr>
                                  <a:rPr lang="en-AU" sz="2000">
                                    <a:solidFill>
                                      <a:schemeClr val="tx1"/>
                                    </a:solidFill>
                                  </a:rPr>
                                  <m:t>⋮</m:t>
                                </m:r>
                              </m:e>
                              <m:e>
                                <m:r>
                                  <m:rPr>
                                    <m:nor/>
                                  </m:rPr>
                                  <a:rPr lang="en-AU" sz="2000">
                                    <a:solidFill>
                                      <a:schemeClr val="tx1"/>
                                    </a:solidFill>
                                  </a:rPr>
                                  <m:t>⋮</m:t>
                                </m:r>
                              </m:e>
                              <m:e>
                                <m:r>
                                  <m:rPr>
                                    <m:nor/>
                                  </m:rPr>
                                  <a:rPr lang="en-AU" sz="2000">
                                    <a:solidFill>
                                      <a:schemeClr val="tx1"/>
                                    </a:solidFill>
                                  </a:rPr>
                                  <m:t>⋱</m:t>
                                </m:r>
                              </m:e>
                              <m:e>
                                <m:r>
                                  <m:rPr>
                                    <m:nor/>
                                  </m:rPr>
                                  <a:rPr lang="en-AU" sz="2000">
                                    <a:solidFill>
                                      <a:schemeClr val="tx1"/>
                                    </a:solidFill>
                                  </a:rPr>
                                  <m:t>⋮</m:t>
                                </m:r>
                              </m:e>
                              <m:e>
                                <m:r>
                                  <m:rPr>
                                    <m:nor/>
                                  </m:rPr>
                                  <a:rPr lang="en-AU" sz="2000">
                                    <a:solidFill>
                                      <a:schemeClr val="tx1"/>
                                    </a:solidFill>
                                  </a:rPr>
                                  <m:t>⋮</m:t>
                                </m:r>
                              </m:e>
                            </m:mr>
                            <m:mr>
                              <m:e>
                                <m:r>
                                  <m:rPr>
                                    <m:nor/>
                                  </m:rPr>
                                  <a:rPr lang="en-AU" sz="2000">
                                    <a:solidFill>
                                      <a:schemeClr val="tx1"/>
                                    </a:solidFill>
                                  </a:rPr>
                                  <m:t>⋮</m:t>
                                </m:r>
                              </m:e>
                              <m:e>
                                <m:r>
                                  <m:rPr>
                                    <m:nor/>
                                  </m:rPr>
                                  <a:rPr lang="en-AU" sz="2000">
                                    <a:solidFill>
                                      <a:schemeClr val="tx1"/>
                                    </a:solidFill>
                                  </a:rPr>
                                  <m:t>⋮</m:t>
                                </m:r>
                              </m:e>
                              <m:e>
                                <m:r>
                                  <m:rPr>
                                    <m:nor/>
                                  </m:rPr>
                                  <a:rPr lang="en-AU" sz="2000">
                                    <a:solidFill>
                                      <a:schemeClr val="tx1"/>
                                    </a:solidFill>
                                  </a:rPr>
                                  <m:t>⋯</m:t>
                                </m:r>
                              </m:e>
                              <m:e>
                                <m:r>
                                  <m:rPr>
                                    <m:nor/>
                                  </m:rPr>
                                  <a:rPr lang="en-AU" sz="2000">
                                    <a:solidFill>
                                      <a:schemeClr val="tx1"/>
                                    </a:solidFill>
                                  </a:rPr>
                                  <m:t>⋱</m:t>
                                </m:r>
                              </m:e>
                              <m:e>
                                <m:r>
                                  <m:rPr>
                                    <m:nor/>
                                  </m:rPr>
                                  <a:rPr lang="en-AU" sz="2000">
                                    <a:solidFill>
                                      <a:schemeClr val="tx1"/>
                                    </a:solidFill>
                                  </a:rPr>
                                  <m:t>⋮</m:t>
                                </m:r>
                              </m:e>
                            </m:mr>
                            <m:mr>
                              <m:e>
                                <m:r>
                                  <m:rPr>
                                    <m:nor/>
                                  </m:rPr>
                                  <a:rPr lang="en-US" sz="2000">
                                    <a:solidFill>
                                      <a:schemeClr val="tx1"/>
                                    </a:solidFill>
                                  </a:rPr>
                                  <m:t>N</m:t>
                                </m:r>
                                <m:r>
                                  <m:rPr>
                                    <m:nor/>
                                  </m:rPr>
                                  <a:rPr lang="en-US" sz="2000" b="0" i="0" baseline="-25000" smtClean="0">
                                    <a:solidFill>
                                      <a:schemeClr val="tx1"/>
                                    </a:solidFill>
                                  </a:rPr>
                                  <m:t>n</m:t>
                                </m:r>
                                <m:r>
                                  <m:rPr>
                                    <m:nor/>
                                  </m:rPr>
                                  <a:rPr lang="en-US" sz="2000" baseline="-25000">
                                    <a:solidFill>
                                      <a:schemeClr val="tx1"/>
                                    </a:solidFill>
                                  </a:rPr>
                                  <m:t>1</m:t>
                                </m:r>
                              </m:e>
                              <m:e>
                                <m:r>
                                  <m:rPr>
                                    <m:nor/>
                                  </m:rPr>
                                  <a:rPr lang="en-US" sz="2000">
                                    <a:solidFill>
                                      <a:schemeClr val="tx1"/>
                                    </a:solidFill>
                                  </a:rPr>
                                  <m:t>N</m:t>
                                </m:r>
                                <m:r>
                                  <m:rPr>
                                    <m:nor/>
                                  </m:rPr>
                                  <a:rPr lang="en-US" sz="2000" b="0" i="0" baseline="-25000" smtClean="0">
                                    <a:solidFill>
                                      <a:schemeClr val="tx1"/>
                                    </a:solidFill>
                                  </a:rPr>
                                  <m:t>n</m:t>
                                </m:r>
                                <m:r>
                                  <m:rPr>
                                    <m:nor/>
                                  </m:rPr>
                                  <a:rPr lang="en-US" sz="2000" b="0" i="0" baseline="-25000" smtClean="0">
                                    <a:solidFill>
                                      <a:schemeClr val="tx1"/>
                                    </a:solidFill>
                                  </a:rPr>
                                  <m:t>2</m:t>
                                </m:r>
                              </m:e>
                              <m:e>
                                <m:r>
                                  <m:rPr>
                                    <m:nor/>
                                  </m:rPr>
                                  <a:rPr lang="en-AU" sz="2000">
                                    <a:solidFill>
                                      <a:schemeClr val="tx1"/>
                                    </a:solidFill>
                                  </a:rPr>
                                  <m:t>⋯</m:t>
                                </m:r>
                              </m:e>
                              <m:e>
                                <m:r>
                                  <m:rPr>
                                    <m:nor/>
                                  </m:rPr>
                                  <a:rPr lang="en-AU" sz="2000">
                                    <a:solidFill>
                                      <a:schemeClr val="tx1"/>
                                    </a:solidFill>
                                  </a:rPr>
                                  <m:t>⋯</m:t>
                                </m:r>
                              </m:e>
                              <m:e>
                                <m:r>
                                  <m:rPr>
                                    <m:nor/>
                                  </m:rPr>
                                  <a:rPr lang="en-US" sz="2000">
                                    <a:solidFill>
                                      <a:schemeClr val="tx1"/>
                                    </a:solidFill>
                                  </a:rPr>
                                  <m:t>N</m:t>
                                </m:r>
                                <m:r>
                                  <m:rPr>
                                    <m:sty m:val="p"/>
                                  </m:rPr>
                                  <a:rPr lang="en-US" sz="2000" b="0" i="0" baseline="-25000" smtClean="0">
                                    <a:solidFill>
                                      <a:schemeClr val="tx1"/>
                                    </a:solidFill>
                                    <a:latin typeface="Cambria Math" panose="02040503050406030204" pitchFamily="18" charset="0"/>
                                  </a:rPr>
                                  <m:t>nn</m:t>
                                </m:r>
                              </m:e>
                            </m:mr>
                          </m:m>
                        </m:e>
                      </m:d>
                    </m:oMath>
                  </m:oMathPara>
                </a14:m>
                <a:endParaRPr lang="en-AU" sz="2000" dirty="0">
                  <a:solidFill>
                    <a:schemeClr val="tx1"/>
                  </a:solidFill>
                </a:endParaRPr>
              </a:p>
              <a:p>
                <a:pPr marL="1074738" indent="-1074738">
                  <a:buNone/>
                </a:pPr>
                <a:endParaRPr lang="en-AU" sz="2400" dirty="0"/>
              </a:p>
            </p:txBody>
          </p:sp>
        </mc:Choice>
        <mc:Fallback xmlns="">
          <p:sp>
            <p:nvSpPr>
              <p:cNvPr id="36" name="Rectangle 35">
                <a:extLst>
                  <a:ext uri="{FF2B5EF4-FFF2-40B4-BE49-F238E27FC236}">
                    <a16:creationId xmlns:a16="http://schemas.microsoft.com/office/drawing/2014/main" id="{B76F62E7-1DB4-498D-9A20-6FFBFA977F55}"/>
                  </a:ext>
                </a:extLst>
              </p:cNvPr>
              <p:cNvSpPr>
                <a:spLocks noRot="1" noChangeAspect="1" noMove="1" noResize="1" noEditPoints="1" noAdjustHandles="1" noChangeArrowheads="1" noChangeShapeType="1" noTextEdit="1"/>
              </p:cNvSpPr>
              <p:nvPr/>
            </p:nvSpPr>
            <p:spPr>
              <a:xfrm>
                <a:off x="-185624" y="4437112"/>
                <a:ext cx="5189672" cy="1885453"/>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12">
            <p14:nvContentPartPr>
              <p14:cNvPr id="2063" name="Ink 2062">
                <a:extLst>
                  <a:ext uri="{FF2B5EF4-FFF2-40B4-BE49-F238E27FC236}">
                    <a16:creationId xmlns:a16="http://schemas.microsoft.com/office/drawing/2014/main" id="{609BBE3E-EEE1-4F51-8F48-1327CF92EF81}"/>
                  </a:ext>
                </a:extLst>
              </p14:cNvPr>
              <p14:cNvContentPartPr/>
              <p14:nvPr/>
            </p14:nvContentPartPr>
            <p14:xfrm>
              <a:off x="1044779" y="4375190"/>
              <a:ext cx="3909960" cy="1162800"/>
            </p14:xfrm>
          </p:contentPart>
        </mc:Choice>
        <mc:Fallback xmlns="">
          <p:pic>
            <p:nvPicPr>
              <p:cNvPr id="2063" name="Ink 2062">
                <a:extLst>
                  <a:ext uri="{FF2B5EF4-FFF2-40B4-BE49-F238E27FC236}">
                    <a16:creationId xmlns:a16="http://schemas.microsoft.com/office/drawing/2014/main" id="{609BBE3E-EEE1-4F51-8F48-1327CF92EF81}"/>
                  </a:ext>
                </a:extLst>
              </p:cNvPr>
              <p:cNvPicPr/>
              <p:nvPr/>
            </p:nvPicPr>
            <p:blipFill>
              <a:blip r:embed="rId13"/>
              <a:stretch>
                <a:fillRect/>
              </a:stretch>
            </p:blipFill>
            <p:spPr>
              <a:xfrm>
                <a:off x="1036139" y="4366190"/>
                <a:ext cx="3927600" cy="1180440"/>
              </a:xfrm>
              <a:prstGeom prst="rect">
                <a:avLst/>
              </a:prstGeom>
            </p:spPr>
          </p:pic>
        </mc:Fallback>
      </mc:AlternateContent>
    </p:spTree>
    <p:extLst>
      <p:ext uri="{BB962C8B-B14F-4D97-AF65-F5344CB8AC3E}">
        <p14:creationId xmlns:p14="http://schemas.microsoft.com/office/powerpoint/2010/main" val="3529696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50889" y="476672"/>
            <a:ext cx="8728015" cy="1592263"/>
          </a:xfrm>
        </p:spPr>
        <p:txBody>
          <a:bodyPr/>
          <a:lstStyle/>
          <a:p>
            <a:pPr marL="1074738" indent="-1074738" algn="ctr">
              <a:buNone/>
            </a:pPr>
            <a:endParaRPr lang="en-AU" sz="1200" i="1" dirty="0"/>
          </a:p>
          <a:p>
            <a:pPr marL="0" lvl="5" indent="-1074738">
              <a:buNone/>
            </a:pPr>
            <a:r>
              <a:rPr lang="en-AU" b="1" kern="1200" dirty="0">
                <a:latin typeface="Arial" charset="0"/>
                <a:ea typeface="+mn-ea"/>
                <a:cs typeface="Arial" charset="0"/>
              </a:rPr>
              <a:t>Step 3: </a:t>
            </a:r>
            <a:r>
              <a:rPr lang="en-AU" kern="1200" dirty="0">
                <a:latin typeface="Arial" charset="0"/>
                <a:ea typeface="+mn-ea"/>
                <a:cs typeface="Arial" charset="0"/>
              </a:rPr>
              <a:t>Calculate weightings: W1</a:t>
            </a:r>
            <a:r>
              <a:rPr lang="en-AU" kern="1200" dirty="0">
                <a:latin typeface="Arial" charset="0"/>
                <a:cs typeface="Arial" charset="0"/>
              </a:rPr>
              <a:t> W2 … </a:t>
            </a:r>
            <a:r>
              <a:rPr lang="en-AU" kern="1200" dirty="0" err="1">
                <a:latin typeface="Arial" charset="0"/>
                <a:cs typeface="Arial" charset="0"/>
              </a:rPr>
              <a:t>Wn</a:t>
            </a:r>
            <a:r>
              <a:rPr lang="en-AU" kern="1200" dirty="0">
                <a:latin typeface="Arial" charset="0"/>
                <a:ea typeface="+mn-ea"/>
                <a:cs typeface="Arial" charset="0"/>
              </a:rPr>
              <a:t> (also known as eigen </a:t>
            </a:r>
            <a:r>
              <a:rPr lang="en-US" altLang="zh-CN" kern="1200" dirty="0">
                <a:latin typeface="Arial" charset="0"/>
                <a:ea typeface="+mn-ea"/>
                <a:cs typeface="Arial" charset="0"/>
              </a:rPr>
              <a:t>v</a:t>
            </a:r>
            <a:r>
              <a:rPr lang="en-AU" altLang="zh-CN" kern="1200" dirty="0" err="1">
                <a:latin typeface="Arial" charset="0"/>
                <a:ea typeface="+mn-ea"/>
                <a:cs typeface="Arial" charset="0"/>
              </a:rPr>
              <a:t>alue</a:t>
            </a:r>
            <a:r>
              <a:rPr lang="en-AU" altLang="zh-CN" kern="1200" dirty="0">
                <a:latin typeface="Arial" charset="0"/>
                <a:ea typeface="+mn-ea"/>
                <a:cs typeface="Arial" charset="0"/>
              </a:rPr>
              <a:t>)</a:t>
            </a:r>
            <a:r>
              <a:rPr lang="en-US" kern="1200" dirty="0">
                <a:latin typeface="Arial" charset="0"/>
                <a:ea typeface="+mn-ea"/>
                <a:cs typeface="Arial" charset="0"/>
              </a:rPr>
              <a:t>, </a:t>
            </a:r>
            <a:r>
              <a:rPr lang="en-AU" kern="1200" dirty="0">
                <a:latin typeface="Arial" charset="0"/>
                <a:ea typeface="+mn-ea"/>
                <a:cs typeface="Arial" charset="0"/>
              </a:rPr>
              <a:t>and form the weighting matrix </a:t>
            </a:r>
            <a:r>
              <a:rPr lang="en-AU" kern="1200" dirty="0" err="1">
                <a:latin typeface="Arial" charset="0"/>
                <a:ea typeface="+mn-ea"/>
                <a:cs typeface="Arial" charset="0"/>
              </a:rPr>
              <a:t>Wr</a:t>
            </a:r>
            <a:r>
              <a:rPr lang="en-AU" kern="1200" dirty="0">
                <a:latin typeface="Arial" charset="0"/>
                <a:ea typeface="+mn-ea"/>
                <a:cs typeface="Arial" charset="0"/>
              </a:rPr>
              <a:t>, expressed as: </a:t>
            </a:r>
          </a:p>
        </p:txBody>
      </p:sp>
      <p:sp>
        <p:nvSpPr>
          <p:cNvPr id="5" name="Slide Number Placeholder 4"/>
          <p:cNvSpPr>
            <a:spLocks noGrp="1"/>
          </p:cNvSpPr>
          <p:nvPr>
            <p:ph type="sldNum" sz="quarter" idx="12"/>
          </p:nvPr>
        </p:nvSpPr>
        <p:spPr>
          <a:xfrm>
            <a:off x="6523038" y="6578600"/>
            <a:ext cx="2133600" cy="215900"/>
          </a:xfrm>
        </p:spPr>
        <p:txBody>
          <a:bodyPr/>
          <a:lstStyle/>
          <a:p>
            <a:pPr>
              <a:defRPr/>
            </a:pPr>
            <a:fld id="{AF54FAAF-73EA-427D-84DA-21187992A5E1}" type="slidenum">
              <a:rPr lang="en-AU" smtClean="0">
                <a:solidFill>
                  <a:srgbClr val="FFFFFF"/>
                </a:solidFill>
              </a:rPr>
              <a:pPr>
                <a:defRPr/>
              </a:pPr>
              <a:t>24</a:t>
            </a:fld>
            <a:endParaRPr lang="en-AU">
              <a:solidFill>
                <a:srgbClr val="FFFFFF"/>
              </a:solidFill>
            </a:endParaRPr>
          </a:p>
        </p:txBody>
      </p:sp>
      <p:sp>
        <p:nvSpPr>
          <p:cNvPr id="4" name="Rectangle 3"/>
          <p:cNvSpPr/>
          <p:nvPr/>
        </p:nvSpPr>
        <p:spPr>
          <a:xfrm>
            <a:off x="250888" y="3810514"/>
            <a:ext cx="8857615" cy="1169551"/>
          </a:xfrm>
          <a:prstGeom prst="rect">
            <a:avLst/>
          </a:prstGeom>
        </p:spPr>
        <p:txBody>
          <a:bodyPr wrap="square">
            <a:spAutoFit/>
          </a:bodyPr>
          <a:lstStyle/>
          <a:p>
            <a:pPr marL="0" lvl="5"/>
            <a:r>
              <a:rPr lang="en-AU" sz="1800" b="1" dirty="0">
                <a:solidFill>
                  <a:schemeClr val="tx1"/>
                </a:solidFill>
              </a:rPr>
              <a:t>Step 4: </a:t>
            </a:r>
            <a:r>
              <a:rPr lang="en-AU" sz="1800" dirty="0">
                <a:solidFill>
                  <a:schemeClr val="tx1"/>
                </a:solidFill>
              </a:rPr>
              <a:t>Conducting the consistency check (by calculating the </a:t>
            </a:r>
            <a:r>
              <a:rPr lang="en-US" altLang="zh-CN" sz="1800" dirty="0" err="1">
                <a:solidFill>
                  <a:schemeClr val="tx1"/>
                </a:solidFill>
              </a:rPr>
              <a:t>normalised</a:t>
            </a:r>
            <a:r>
              <a:rPr lang="en-US" altLang="zh-CN" sz="1800" dirty="0">
                <a:solidFill>
                  <a:schemeClr val="tx1"/>
                </a:solidFill>
              </a:rPr>
              <a:t> weightings) via calculating </a:t>
            </a:r>
            <a:r>
              <a:rPr lang="en-US" altLang="zh-CN" sz="1800" b="1" dirty="0">
                <a:solidFill>
                  <a:schemeClr val="tx1"/>
                </a:solidFill>
              </a:rPr>
              <a:t>Eq.1 x Eq.3</a:t>
            </a:r>
            <a:r>
              <a:rPr lang="en-US" altLang="zh-CN" sz="1800" dirty="0">
                <a:solidFill>
                  <a:schemeClr val="tx1"/>
                </a:solidFill>
              </a:rPr>
              <a:t>, expressed as: </a:t>
            </a:r>
          </a:p>
          <a:p>
            <a:pPr marL="0" lvl="5"/>
            <a:endParaRPr lang="en-AU" altLang="zh-CN" sz="1600" dirty="0">
              <a:solidFill>
                <a:schemeClr val="tx1"/>
              </a:solidFill>
            </a:endParaRPr>
          </a:p>
          <a:p>
            <a:pPr marL="1074738" indent="-1074738" algn="l">
              <a:buNone/>
            </a:pPr>
            <a:r>
              <a:rPr lang="en-AU" sz="1800" dirty="0">
                <a:solidFill>
                  <a:schemeClr val="tx1"/>
                </a:solidFill>
              </a:rPr>
              <a:t> </a:t>
            </a:r>
          </a:p>
        </p:txBody>
      </p:sp>
      <mc:AlternateContent xmlns:mc="http://schemas.openxmlformats.org/markup-compatibility/2006" xmlns:a14="http://schemas.microsoft.com/office/drawing/2010/main">
        <mc:Choice Requires="a14">
          <p:sp>
            <p:nvSpPr>
              <p:cNvPr id="13" name="Rectangle 12"/>
              <p:cNvSpPr/>
              <p:nvPr/>
            </p:nvSpPr>
            <p:spPr>
              <a:xfrm>
                <a:off x="451866" y="4557498"/>
                <a:ext cx="8656638" cy="1475404"/>
              </a:xfrm>
              <a:prstGeom prst="rect">
                <a:avLst/>
              </a:prstGeom>
            </p:spPr>
            <p:txBody>
              <a:bodyPr wrap="square">
                <a:spAutoFit/>
              </a:bodyPr>
              <a:lstStyle/>
              <a:p>
                <a:pPr marL="0" lvl="5"/>
                <a:r>
                  <a:rPr lang="en-AU" sz="1600" dirty="0">
                    <a:solidFill>
                      <a:schemeClr val="tx1"/>
                    </a:solidFill>
                  </a:rPr>
                  <a:t>P x </a:t>
                </a:r>
                <a:r>
                  <a:rPr lang="en-AU" sz="1600" dirty="0" err="1">
                    <a:solidFill>
                      <a:schemeClr val="tx1"/>
                    </a:solidFill>
                  </a:rPr>
                  <a:t>Wr</a:t>
                </a:r>
                <a:r>
                  <a:rPr lang="en-AU" sz="1600" dirty="0">
                    <a:solidFill>
                      <a:schemeClr val="tx1"/>
                    </a:solidFill>
                  </a:rPr>
                  <a:t> </a:t>
                </a:r>
                <a14:m>
                  <m:oMath xmlns:m="http://schemas.openxmlformats.org/officeDocument/2006/math">
                    <m:r>
                      <m:rPr>
                        <m:nor/>
                      </m:rPr>
                      <a:rPr lang="en-AU" sz="1600">
                        <a:solidFill>
                          <a:schemeClr val="tx1"/>
                        </a:solidFill>
                      </a:rPr>
                      <m:t>= </m:t>
                    </m:r>
                    <m:d>
                      <m:dPr>
                        <m:begChr m:val="["/>
                        <m:endChr m:val="]"/>
                        <m:ctrlPr>
                          <a:rPr lang="en-AU" sz="1600" i="1">
                            <a:solidFill>
                              <a:schemeClr val="tx1"/>
                            </a:solidFill>
                            <a:latin typeface="Cambria Math" panose="02040503050406030204" pitchFamily="18" charset="0"/>
                          </a:rPr>
                        </m:ctrlPr>
                      </m:dPr>
                      <m:e>
                        <m:m>
                          <m:mPr>
                            <m:mcs>
                              <m:mc>
                                <m:mcPr>
                                  <m:count m:val="6"/>
                                  <m:mcJc m:val="center"/>
                                </m:mcPr>
                              </m:mc>
                            </m:mcs>
                            <m:ctrlPr>
                              <a:rPr lang="en-AU" sz="1600" i="1">
                                <a:solidFill>
                                  <a:schemeClr val="tx1"/>
                                </a:solidFill>
                                <a:latin typeface="Cambria Math" panose="02040503050406030204" pitchFamily="18" charset="0"/>
                              </a:rPr>
                            </m:ctrlPr>
                          </m:mPr>
                          <m:mr>
                            <m:e>
                              <m:r>
                                <m:rPr>
                                  <m:nor/>
                                </m:rPr>
                                <a:rPr lang="en-AU" sz="1600">
                                  <a:solidFill>
                                    <a:schemeClr val="tx1"/>
                                  </a:solidFill>
                                </a:rPr>
                                <m:t>1</m:t>
                              </m:r>
                            </m:e>
                            <m:e>
                              <m:r>
                                <m:rPr>
                                  <m:nor/>
                                </m:rPr>
                                <a:rPr lang="en-AU" sz="1600">
                                  <a:solidFill>
                                    <a:schemeClr val="tx1"/>
                                  </a:solidFill>
                                </a:rPr>
                                <m:t>P</m:t>
                              </m:r>
                              <m:r>
                                <m:rPr>
                                  <m:nor/>
                                </m:rPr>
                                <a:rPr lang="en-AU" sz="1600">
                                  <a:solidFill>
                                    <a:schemeClr val="tx1"/>
                                  </a:solidFill>
                                </a:rPr>
                                <m:t>12</m:t>
                              </m:r>
                            </m:e>
                            <m:e>
                              <m:r>
                                <m:rPr>
                                  <m:nor/>
                                </m:rPr>
                                <a:rPr lang="en-AU" sz="1600">
                                  <a:solidFill>
                                    <a:schemeClr val="tx1"/>
                                  </a:solidFill>
                                </a:rPr>
                                <m:t>P</m:t>
                              </m:r>
                              <m:r>
                                <m:rPr>
                                  <m:nor/>
                                </m:rPr>
                                <a:rPr lang="en-AU" sz="1600">
                                  <a:solidFill>
                                    <a:schemeClr val="tx1"/>
                                  </a:solidFill>
                                </a:rPr>
                                <m:t>13</m:t>
                              </m:r>
                            </m:e>
                            <m:e>
                              <m:r>
                                <m:rPr>
                                  <m:nor/>
                                </m:rPr>
                                <a:rPr lang="en-AU" sz="1600">
                                  <a:solidFill>
                                    <a:schemeClr val="tx1"/>
                                  </a:solidFill>
                                </a:rPr>
                                <m:t>⋯</m:t>
                              </m:r>
                            </m:e>
                            <m:e>
                              <m:r>
                                <m:rPr>
                                  <m:nor/>
                                </m:rPr>
                                <a:rPr lang="en-AU" sz="1600">
                                  <a:solidFill>
                                    <a:schemeClr val="tx1"/>
                                  </a:solidFill>
                                </a:rPr>
                                <m:t>⋯</m:t>
                              </m:r>
                            </m:e>
                            <m:e>
                              <m:r>
                                <m:rPr>
                                  <m:nor/>
                                </m:rPr>
                                <a:rPr lang="en-AU" sz="1600">
                                  <a:solidFill>
                                    <a:schemeClr val="tx1"/>
                                  </a:solidFill>
                                </a:rPr>
                                <m:t>P</m:t>
                              </m:r>
                              <m:r>
                                <m:rPr>
                                  <m:nor/>
                                </m:rPr>
                                <a:rPr lang="en-AU" sz="1600">
                                  <a:solidFill>
                                    <a:schemeClr val="tx1"/>
                                  </a:solidFill>
                                </a:rPr>
                                <m:t>1</m:t>
                              </m:r>
                              <m:r>
                                <m:rPr>
                                  <m:nor/>
                                </m:rPr>
                                <a:rPr lang="en-AU" sz="1600">
                                  <a:solidFill>
                                    <a:schemeClr val="tx1"/>
                                  </a:solidFill>
                                </a:rPr>
                                <m:t>n</m:t>
                              </m:r>
                            </m:e>
                          </m:mr>
                          <m:mr>
                            <m:e>
                              <m:r>
                                <m:rPr>
                                  <m:nor/>
                                </m:rPr>
                                <a:rPr lang="en-AU" sz="1600">
                                  <a:solidFill>
                                    <a:schemeClr val="tx1"/>
                                  </a:solidFill>
                                </a:rPr>
                                <m:t>1/</m:t>
                              </m:r>
                              <m:r>
                                <m:rPr>
                                  <m:nor/>
                                </m:rPr>
                                <a:rPr lang="en-AU" sz="1600">
                                  <a:solidFill>
                                    <a:schemeClr val="tx1"/>
                                  </a:solidFill>
                                </a:rPr>
                                <m:t>P</m:t>
                              </m:r>
                              <m:r>
                                <m:rPr>
                                  <m:nor/>
                                </m:rPr>
                                <a:rPr lang="en-AU" sz="1600">
                                  <a:solidFill>
                                    <a:schemeClr val="tx1"/>
                                  </a:solidFill>
                                </a:rPr>
                                <m:t>12</m:t>
                              </m:r>
                            </m:e>
                            <m:e>
                              <m:r>
                                <m:rPr>
                                  <m:nor/>
                                </m:rPr>
                                <a:rPr lang="en-AU" sz="1600">
                                  <a:solidFill>
                                    <a:schemeClr val="tx1"/>
                                  </a:solidFill>
                                </a:rPr>
                                <m:t>1</m:t>
                              </m:r>
                            </m:e>
                            <m:e>
                              <m:r>
                                <m:rPr>
                                  <m:nor/>
                                </m:rPr>
                                <a:rPr lang="en-AU" sz="1600">
                                  <a:solidFill>
                                    <a:schemeClr val="tx1"/>
                                  </a:solidFill>
                                </a:rPr>
                                <m:t>P</m:t>
                              </m:r>
                              <m:r>
                                <m:rPr>
                                  <m:nor/>
                                </m:rPr>
                                <a:rPr lang="en-AU" sz="1600">
                                  <a:solidFill>
                                    <a:schemeClr val="tx1"/>
                                  </a:solidFill>
                                </a:rPr>
                                <m:t>23</m:t>
                              </m:r>
                            </m:e>
                            <m:e>
                              <m:r>
                                <m:rPr>
                                  <m:nor/>
                                </m:rPr>
                                <a:rPr lang="en-AU" sz="1600">
                                  <a:solidFill>
                                    <a:schemeClr val="tx1"/>
                                  </a:solidFill>
                                </a:rPr>
                                <m:t>⋯</m:t>
                              </m:r>
                            </m:e>
                            <m:e>
                              <m:r>
                                <m:rPr>
                                  <m:nor/>
                                </m:rPr>
                                <a:rPr lang="en-AU" sz="1600">
                                  <a:solidFill>
                                    <a:schemeClr val="tx1"/>
                                  </a:solidFill>
                                </a:rPr>
                                <m:t>⋯</m:t>
                              </m:r>
                            </m:e>
                            <m:e>
                              <m:r>
                                <m:rPr>
                                  <m:nor/>
                                </m:rPr>
                                <a:rPr lang="en-AU" sz="1600">
                                  <a:solidFill>
                                    <a:schemeClr val="tx1"/>
                                  </a:solidFill>
                                </a:rPr>
                                <m:t>P</m:t>
                              </m:r>
                              <m:r>
                                <m:rPr>
                                  <m:nor/>
                                </m:rPr>
                                <a:rPr lang="en-AU" sz="1600">
                                  <a:solidFill>
                                    <a:schemeClr val="tx1"/>
                                  </a:solidFill>
                                </a:rPr>
                                <m:t>2</m:t>
                              </m:r>
                              <m:r>
                                <m:rPr>
                                  <m:nor/>
                                </m:rPr>
                                <a:rPr lang="en-AU" sz="1600">
                                  <a:solidFill>
                                    <a:schemeClr val="tx1"/>
                                  </a:solidFill>
                                </a:rPr>
                                <m:t>n</m:t>
                              </m:r>
                            </m:e>
                          </m:mr>
                          <m:mr>
                            <m:e>
                              <m:r>
                                <m:rPr>
                                  <m:nor/>
                                </m:rPr>
                                <a:rPr lang="en-AU" sz="1600">
                                  <a:solidFill>
                                    <a:schemeClr val="tx1"/>
                                  </a:solidFill>
                                </a:rPr>
                                <m:t>1/</m:t>
                              </m:r>
                              <m:r>
                                <m:rPr>
                                  <m:nor/>
                                </m:rPr>
                                <a:rPr lang="en-AU" sz="1600">
                                  <a:solidFill>
                                    <a:schemeClr val="tx1"/>
                                  </a:solidFill>
                                </a:rPr>
                                <m:t>P</m:t>
                              </m:r>
                              <m:r>
                                <m:rPr>
                                  <m:nor/>
                                </m:rPr>
                                <a:rPr lang="en-AU" sz="1600">
                                  <a:solidFill>
                                    <a:schemeClr val="tx1"/>
                                  </a:solidFill>
                                </a:rPr>
                                <m:t>13</m:t>
                              </m:r>
                            </m:e>
                            <m:e>
                              <m:r>
                                <m:rPr>
                                  <m:nor/>
                                </m:rPr>
                                <a:rPr lang="en-AU" sz="1600">
                                  <a:solidFill>
                                    <a:schemeClr val="tx1"/>
                                  </a:solidFill>
                                </a:rPr>
                                <m:t>1/</m:t>
                              </m:r>
                              <m:r>
                                <m:rPr>
                                  <m:nor/>
                                </m:rPr>
                                <a:rPr lang="en-AU" sz="1600">
                                  <a:solidFill>
                                    <a:schemeClr val="tx1"/>
                                  </a:solidFill>
                                </a:rPr>
                                <m:t>P</m:t>
                              </m:r>
                              <m:r>
                                <m:rPr>
                                  <m:nor/>
                                </m:rPr>
                                <a:rPr lang="en-AU" sz="1600">
                                  <a:solidFill>
                                    <a:schemeClr val="tx1"/>
                                  </a:solidFill>
                                </a:rPr>
                                <m:t>23</m:t>
                              </m:r>
                            </m:e>
                            <m:e>
                              <m:r>
                                <m:rPr>
                                  <m:nor/>
                                </m:rPr>
                                <a:rPr lang="en-AU" sz="1600">
                                  <a:solidFill>
                                    <a:schemeClr val="tx1"/>
                                  </a:solidFill>
                                </a:rPr>
                                <m:t>1</m:t>
                              </m:r>
                            </m:e>
                            <m:e>
                              <m:r>
                                <m:rPr>
                                  <m:nor/>
                                </m:rPr>
                                <a:rPr lang="en-AU" sz="1600">
                                  <a:solidFill>
                                    <a:schemeClr val="tx1"/>
                                  </a:solidFill>
                                </a:rPr>
                                <m:t>⋯</m:t>
                              </m:r>
                            </m:e>
                            <m:e>
                              <m:r>
                                <m:rPr>
                                  <m:nor/>
                                </m:rPr>
                                <a:rPr lang="en-AU" sz="1600">
                                  <a:solidFill>
                                    <a:schemeClr val="tx1"/>
                                  </a:solidFill>
                                </a:rPr>
                                <m:t>⋯</m:t>
                              </m:r>
                            </m:e>
                            <m:e>
                              <m:r>
                                <m:rPr>
                                  <m:nor/>
                                </m:rPr>
                                <a:rPr lang="en-AU" sz="1600">
                                  <a:solidFill>
                                    <a:schemeClr val="tx1"/>
                                  </a:solidFill>
                                </a:rPr>
                                <m:t>P</m:t>
                              </m:r>
                              <m:r>
                                <m:rPr>
                                  <m:nor/>
                                </m:rPr>
                                <a:rPr lang="en-AU" sz="1600">
                                  <a:solidFill>
                                    <a:schemeClr val="tx1"/>
                                  </a:solidFill>
                                </a:rPr>
                                <m:t>3</m:t>
                              </m:r>
                              <m:r>
                                <m:rPr>
                                  <m:nor/>
                                </m:rPr>
                                <a:rPr lang="en-AU" sz="1600">
                                  <a:solidFill>
                                    <a:schemeClr val="tx1"/>
                                  </a:solidFill>
                                </a:rPr>
                                <m:t>n</m:t>
                              </m:r>
                            </m:e>
                          </m:mr>
                          <m:mr>
                            <m:e>
                              <m:r>
                                <m:rPr>
                                  <m:nor/>
                                </m:rPr>
                                <a:rPr lang="en-AU" sz="1600">
                                  <a:solidFill>
                                    <a:schemeClr val="tx1"/>
                                  </a:solidFill>
                                </a:rPr>
                                <m:t>⋮</m:t>
                              </m:r>
                            </m:e>
                            <m:e>
                              <m:r>
                                <m:rPr>
                                  <m:nor/>
                                </m:rPr>
                                <a:rPr lang="en-AU" sz="1600">
                                  <a:solidFill>
                                    <a:schemeClr val="tx1"/>
                                  </a:solidFill>
                                </a:rPr>
                                <m:t>⋮</m:t>
                              </m:r>
                            </m:e>
                            <m:e>
                              <m:r>
                                <m:rPr>
                                  <m:nor/>
                                </m:rPr>
                                <a:rPr lang="en-AU" sz="1600">
                                  <a:solidFill>
                                    <a:schemeClr val="tx1"/>
                                  </a:solidFill>
                                </a:rPr>
                                <m:t>⋮</m:t>
                              </m:r>
                            </m:e>
                            <m:e>
                              <m:r>
                                <m:rPr>
                                  <m:nor/>
                                </m:rPr>
                                <a:rPr lang="en-AU" sz="1600">
                                  <a:solidFill>
                                    <a:schemeClr val="tx1"/>
                                  </a:solidFill>
                                </a:rPr>
                                <m:t>⋱</m:t>
                              </m:r>
                            </m:e>
                            <m:e>
                              <m:r>
                                <m:rPr>
                                  <m:nor/>
                                </m:rPr>
                                <a:rPr lang="en-AU" sz="1600">
                                  <a:solidFill>
                                    <a:schemeClr val="tx1"/>
                                  </a:solidFill>
                                </a:rPr>
                                <m:t>⋮</m:t>
                              </m:r>
                            </m:e>
                            <m:e>
                              <m:r>
                                <m:rPr>
                                  <m:nor/>
                                </m:rPr>
                                <a:rPr lang="en-AU" sz="1600">
                                  <a:solidFill>
                                    <a:schemeClr val="tx1"/>
                                  </a:solidFill>
                                </a:rPr>
                                <m:t>⋮</m:t>
                              </m:r>
                            </m:e>
                          </m:mr>
                          <m:mr>
                            <m:e>
                              <m:r>
                                <m:rPr>
                                  <m:nor/>
                                </m:rPr>
                                <a:rPr lang="en-AU" sz="1600">
                                  <a:solidFill>
                                    <a:schemeClr val="tx1"/>
                                  </a:solidFill>
                                </a:rPr>
                                <m:t>⋮</m:t>
                              </m:r>
                            </m:e>
                            <m:e>
                              <m:r>
                                <m:rPr>
                                  <m:nor/>
                                </m:rPr>
                                <a:rPr lang="en-AU" sz="1600">
                                  <a:solidFill>
                                    <a:schemeClr val="tx1"/>
                                  </a:solidFill>
                                </a:rPr>
                                <m:t>⋮</m:t>
                              </m:r>
                            </m:e>
                            <m:e>
                              <m:r>
                                <m:rPr>
                                  <m:nor/>
                                </m:rPr>
                                <a:rPr lang="en-AU" sz="1600">
                                  <a:solidFill>
                                    <a:schemeClr val="tx1"/>
                                  </a:solidFill>
                                </a:rPr>
                                <m:t>⋮</m:t>
                              </m:r>
                            </m:e>
                            <m:e>
                              <m:r>
                                <m:rPr>
                                  <m:nor/>
                                </m:rPr>
                                <a:rPr lang="en-AU" sz="1600">
                                  <a:solidFill>
                                    <a:schemeClr val="tx1"/>
                                  </a:solidFill>
                                </a:rPr>
                                <m:t>⋯</m:t>
                              </m:r>
                            </m:e>
                            <m:e>
                              <m:r>
                                <m:rPr>
                                  <m:nor/>
                                </m:rPr>
                                <a:rPr lang="en-AU" sz="1600">
                                  <a:solidFill>
                                    <a:schemeClr val="tx1"/>
                                  </a:solidFill>
                                </a:rPr>
                                <m:t>1</m:t>
                              </m:r>
                            </m:e>
                            <m:e>
                              <m:r>
                                <m:rPr>
                                  <m:nor/>
                                </m:rPr>
                                <a:rPr lang="en-AU" sz="1600">
                                  <a:solidFill>
                                    <a:schemeClr val="tx1"/>
                                  </a:solidFill>
                                </a:rPr>
                                <m:t>⋮</m:t>
                              </m:r>
                            </m:e>
                          </m:mr>
                          <m:mr>
                            <m:e>
                              <m:r>
                                <m:rPr>
                                  <m:nor/>
                                </m:rPr>
                                <a:rPr lang="en-AU" sz="1600">
                                  <a:solidFill>
                                    <a:schemeClr val="tx1"/>
                                  </a:solidFill>
                                </a:rPr>
                                <m:t>1/</m:t>
                              </m:r>
                              <m:r>
                                <m:rPr>
                                  <m:nor/>
                                </m:rPr>
                                <a:rPr lang="en-AU" sz="1600">
                                  <a:solidFill>
                                    <a:schemeClr val="tx1"/>
                                  </a:solidFill>
                                </a:rPr>
                                <m:t>P</m:t>
                              </m:r>
                              <m:r>
                                <m:rPr>
                                  <m:nor/>
                                </m:rPr>
                                <a:rPr lang="en-AU" sz="1600">
                                  <a:solidFill>
                                    <a:schemeClr val="tx1"/>
                                  </a:solidFill>
                                </a:rPr>
                                <m:t>1</m:t>
                              </m:r>
                              <m:r>
                                <m:rPr>
                                  <m:nor/>
                                </m:rPr>
                                <a:rPr lang="en-AU" sz="1600">
                                  <a:solidFill>
                                    <a:schemeClr val="tx1"/>
                                  </a:solidFill>
                                </a:rPr>
                                <m:t>n</m:t>
                              </m:r>
                            </m:e>
                            <m:e>
                              <m:r>
                                <m:rPr>
                                  <m:nor/>
                                </m:rPr>
                                <a:rPr lang="en-AU" sz="1600">
                                  <a:solidFill>
                                    <a:schemeClr val="tx1"/>
                                  </a:solidFill>
                                </a:rPr>
                                <m:t>1/</m:t>
                              </m:r>
                              <m:r>
                                <m:rPr>
                                  <m:nor/>
                                </m:rPr>
                                <a:rPr lang="en-AU" sz="1600">
                                  <a:solidFill>
                                    <a:schemeClr val="tx1"/>
                                  </a:solidFill>
                                </a:rPr>
                                <m:t>P</m:t>
                              </m:r>
                              <m:r>
                                <m:rPr>
                                  <m:nor/>
                                </m:rPr>
                                <a:rPr lang="en-AU" sz="1600">
                                  <a:solidFill>
                                    <a:schemeClr val="tx1"/>
                                  </a:solidFill>
                                </a:rPr>
                                <m:t>2</m:t>
                              </m:r>
                              <m:r>
                                <m:rPr>
                                  <m:nor/>
                                </m:rPr>
                                <a:rPr lang="en-AU" sz="1600">
                                  <a:solidFill>
                                    <a:schemeClr val="tx1"/>
                                  </a:solidFill>
                                </a:rPr>
                                <m:t>n</m:t>
                              </m:r>
                            </m:e>
                            <m:e>
                              <m:r>
                                <m:rPr>
                                  <m:nor/>
                                </m:rPr>
                                <a:rPr lang="en-AU" sz="1600">
                                  <a:solidFill>
                                    <a:schemeClr val="tx1"/>
                                  </a:solidFill>
                                </a:rPr>
                                <m:t>1/</m:t>
                              </m:r>
                              <m:r>
                                <m:rPr>
                                  <m:nor/>
                                </m:rPr>
                                <a:rPr lang="en-AU" sz="1600">
                                  <a:solidFill>
                                    <a:schemeClr val="tx1"/>
                                  </a:solidFill>
                                </a:rPr>
                                <m:t>P</m:t>
                              </m:r>
                              <m:r>
                                <m:rPr>
                                  <m:nor/>
                                </m:rPr>
                                <a:rPr lang="en-AU" sz="1600">
                                  <a:solidFill>
                                    <a:schemeClr val="tx1"/>
                                  </a:solidFill>
                                </a:rPr>
                                <m:t>3</m:t>
                              </m:r>
                              <m:r>
                                <m:rPr>
                                  <m:nor/>
                                </m:rPr>
                                <a:rPr lang="en-AU" sz="1600">
                                  <a:solidFill>
                                    <a:schemeClr val="tx1"/>
                                  </a:solidFill>
                                </a:rPr>
                                <m:t>n</m:t>
                              </m:r>
                            </m:e>
                            <m:e>
                              <m:r>
                                <m:rPr>
                                  <m:nor/>
                                </m:rPr>
                                <a:rPr lang="en-AU" sz="1600">
                                  <a:solidFill>
                                    <a:schemeClr val="tx1"/>
                                  </a:solidFill>
                                </a:rPr>
                                <m:t>⋯</m:t>
                              </m:r>
                            </m:e>
                            <m:e>
                              <m:r>
                                <m:rPr>
                                  <m:nor/>
                                </m:rPr>
                                <a:rPr lang="en-AU" sz="1600">
                                  <a:solidFill>
                                    <a:schemeClr val="tx1"/>
                                  </a:solidFill>
                                </a:rPr>
                                <m:t>⋯</m:t>
                              </m:r>
                            </m:e>
                            <m:e>
                              <m:r>
                                <m:rPr>
                                  <m:nor/>
                                </m:rPr>
                                <a:rPr lang="en-AU" sz="1600">
                                  <a:solidFill>
                                    <a:schemeClr val="tx1"/>
                                  </a:solidFill>
                                </a:rPr>
                                <m:t>1</m:t>
                              </m:r>
                            </m:e>
                          </m:mr>
                        </m:m>
                      </m:e>
                    </m:d>
                    <m:r>
                      <m:rPr>
                        <m:nor/>
                      </m:rPr>
                      <a:rPr lang="en-AU" sz="1600" dirty="0">
                        <a:solidFill>
                          <a:schemeClr val="tx1"/>
                        </a:solidFill>
                      </a:rPr>
                      <m:t>x</m:t>
                    </m:r>
                    <m:d>
                      <m:dPr>
                        <m:begChr m:val="["/>
                        <m:endChr m:val="]"/>
                        <m:ctrlPr>
                          <a:rPr lang="en-AU" sz="1600" i="1">
                            <a:solidFill>
                              <a:schemeClr val="tx1"/>
                            </a:solidFill>
                            <a:latin typeface="Cambria Math" panose="02040503050406030204" pitchFamily="18" charset="0"/>
                          </a:rPr>
                        </m:ctrlPr>
                      </m:dPr>
                      <m:e>
                        <m:eqArr>
                          <m:eqArrPr>
                            <m:ctrlPr>
                              <a:rPr lang="en-AU" sz="1600" i="1">
                                <a:solidFill>
                                  <a:schemeClr val="tx1"/>
                                </a:solidFill>
                                <a:latin typeface="Cambria Math" panose="02040503050406030204" pitchFamily="18" charset="0"/>
                              </a:rPr>
                            </m:ctrlPr>
                          </m:eqArrPr>
                          <m:e>
                            <m:r>
                              <m:rPr>
                                <m:nor/>
                              </m:rPr>
                              <a:rPr lang="en-AU" sz="1600">
                                <a:solidFill>
                                  <a:schemeClr val="tx1"/>
                                </a:solidFill>
                              </a:rPr>
                              <m:t>W</m:t>
                            </m:r>
                            <m:r>
                              <m:rPr>
                                <m:nor/>
                              </m:rPr>
                              <a:rPr lang="en-AU" sz="1600">
                                <a:solidFill>
                                  <a:schemeClr val="tx1"/>
                                </a:solidFill>
                              </a:rPr>
                              <m:t>1</m:t>
                            </m:r>
                          </m:e>
                          <m:e>
                            <m:r>
                              <m:rPr>
                                <m:nor/>
                              </m:rPr>
                              <a:rPr lang="en-AU" sz="1600">
                                <a:solidFill>
                                  <a:schemeClr val="tx1"/>
                                </a:solidFill>
                              </a:rPr>
                              <m:t>W</m:t>
                            </m:r>
                            <m:r>
                              <m:rPr>
                                <m:nor/>
                              </m:rPr>
                              <a:rPr lang="en-AU" sz="1600">
                                <a:solidFill>
                                  <a:schemeClr val="tx1"/>
                                </a:solidFill>
                              </a:rPr>
                              <m:t>2</m:t>
                            </m:r>
                          </m:e>
                          <m:e>
                            <m:r>
                              <m:rPr>
                                <m:nor/>
                              </m:rPr>
                              <a:rPr lang="en-AU" sz="1600">
                                <a:solidFill>
                                  <a:schemeClr val="tx1"/>
                                </a:solidFill>
                              </a:rPr>
                              <m:t>⋮</m:t>
                            </m:r>
                          </m:e>
                          <m:e>
                            <m:r>
                              <m:rPr>
                                <m:nor/>
                              </m:rPr>
                              <a:rPr lang="en-AU" sz="1600">
                                <a:solidFill>
                                  <a:schemeClr val="tx1"/>
                                </a:solidFill>
                              </a:rPr>
                              <m:t>⋮</m:t>
                            </m:r>
                          </m:e>
                          <m:e>
                            <m:r>
                              <m:rPr>
                                <m:nor/>
                              </m:rPr>
                              <a:rPr lang="en-AU" sz="1600">
                                <a:solidFill>
                                  <a:schemeClr val="tx1"/>
                                </a:solidFill>
                              </a:rPr>
                              <m:t>⋮</m:t>
                            </m:r>
                          </m:e>
                          <m:e>
                            <m:r>
                              <m:rPr>
                                <m:nor/>
                              </m:rPr>
                              <a:rPr lang="en-AU" sz="1600">
                                <a:solidFill>
                                  <a:schemeClr val="tx1"/>
                                </a:solidFill>
                              </a:rPr>
                              <m:t>Wn</m:t>
                            </m:r>
                          </m:e>
                        </m:eqArr>
                      </m:e>
                    </m:d>
                    <m:r>
                      <m:rPr>
                        <m:nor/>
                      </m:rPr>
                      <a:rPr lang="en-AU" sz="1600">
                        <a:solidFill>
                          <a:schemeClr val="tx1"/>
                        </a:solidFill>
                      </a:rPr>
                      <m:t> </m:t>
                    </m:r>
                    <m:r>
                      <m:rPr>
                        <m:nor/>
                      </m:rPr>
                      <a:rPr lang="en-US" sz="1600" b="0" i="0" smtClean="0">
                        <a:solidFill>
                          <a:schemeClr val="tx1"/>
                        </a:solidFill>
                      </a:rPr>
                      <m:t>=</m:t>
                    </m:r>
                    <m:d>
                      <m:dPr>
                        <m:begChr m:val="["/>
                        <m:endChr m:val="]"/>
                        <m:ctrlPr>
                          <a:rPr lang="en-AU" sz="1600" i="1">
                            <a:solidFill>
                              <a:schemeClr val="tx1"/>
                            </a:solidFill>
                            <a:latin typeface="Cambria Math" panose="02040503050406030204" pitchFamily="18" charset="0"/>
                          </a:rPr>
                        </m:ctrlPr>
                      </m:dPr>
                      <m:e>
                        <m:eqArr>
                          <m:eqArrPr>
                            <m:ctrlPr>
                              <a:rPr lang="en-AU" sz="1600" i="1">
                                <a:solidFill>
                                  <a:schemeClr val="tx1"/>
                                </a:solidFill>
                                <a:latin typeface="Cambria Math" panose="02040503050406030204" pitchFamily="18" charset="0"/>
                              </a:rPr>
                            </m:ctrlPr>
                          </m:eqArrPr>
                          <m:e>
                            <m:r>
                              <m:rPr>
                                <m:nor/>
                              </m:rPr>
                              <a:rPr lang="en-US" sz="1600">
                                <a:solidFill>
                                  <a:schemeClr val="tx1"/>
                                </a:solidFill>
                                <a:latin typeface="Cambria Math" panose="02040503050406030204" pitchFamily="18" charset="0"/>
                              </a:rPr>
                              <m:t>PW</m:t>
                            </m:r>
                            <m:r>
                              <a:rPr lang="en-US" sz="1600" b="0" i="1" smtClean="0">
                                <a:solidFill>
                                  <a:schemeClr val="tx1"/>
                                </a:solidFill>
                                <a:latin typeface="Cambria Math" panose="02040503050406030204" pitchFamily="18" charset="0"/>
                              </a:rPr>
                              <m:t>1</m:t>
                            </m:r>
                          </m:e>
                          <m:e>
                            <m:r>
                              <m:rPr>
                                <m:nor/>
                              </m:rPr>
                              <a:rPr lang="en-US" sz="1600" b="0" i="0" smtClean="0">
                                <a:solidFill>
                                  <a:schemeClr val="tx1"/>
                                </a:solidFill>
                                <a:latin typeface="Cambria Math" panose="02040503050406030204" pitchFamily="18" charset="0"/>
                              </a:rPr>
                              <m:t>PW</m:t>
                            </m:r>
                            <m:r>
                              <m:rPr>
                                <m:nor/>
                              </m:rPr>
                              <a:rPr lang="en-AU" sz="1600">
                                <a:solidFill>
                                  <a:schemeClr val="tx1"/>
                                </a:solidFill>
                              </a:rPr>
                              <m:t>2</m:t>
                            </m:r>
                          </m:e>
                          <m:e>
                            <m:r>
                              <m:rPr>
                                <m:nor/>
                              </m:rPr>
                              <a:rPr lang="en-AU" sz="1600">
                                <a:solidFill>
                                  <a:schemeClr val="tx1"/>
                                </a:solidFill>
                              </a:rPr>
                              <m:t>⋮</m:t>
                            </m:r>
                          </m:e>
                          <m:e>
                            <m:r>
                              <m:rPr>
                                <m:nor/>
                              </m:rPr>
                              <a:rPr lang="en-AU" sz="1600">
                                <a:solidFill>
                                  <a:schemeClr val="tx1"/>
                                </a:solidFill>
                              </a:rPr>
                              <m:t>⋮</m:t>
                            </m:r>
                          </m:e>
                          <m:e>
                            <m:r>
                              <m:rPr>
                                <m:nor/>
                              </m:rPr>
                              <a:rPr lang="en-AU" sz="1600">
                                <a:solidFill>
                                  <a:schemeClr val="tx1"/>
                                </a:solidFill>
                              </a:rPr>
                              <m:t>⋮</m:t>
                            </m:r>
                          </m:e>
                          <m:e>
                            <m:r>
                              <m:rPr>
                                <m:nor/>
                              </m:rPr>
                              <a:rPr lang="en-US" sz="1600">
                                <a:solidFill>
                                  <a:schemeClr val="tx1"/>
                                </a:solidFill>
                                <a:latin typeface="Cambria Math" panose="02040503050406030204" pitchFamily="18" charset="0"/>
                              </a:rPr>
                              <m:t>PW</m:t>
                            </m:r>
                            <m:r>
                              <m:rPr>
                                <m:nor/>
                              </m:rPr>
                              <a:rPr lang="en-US" sz="1600" b="0" i="0" smtClean="0">
                                <a:solidFill>
                                  <a:schemeClr val="tx1"/>
                                </a:solidFill>
                                <a:latin typeface="Cambria Math" panose="02040503050406030204" pitchFamily="18" charset="0"/>
                              </a:rPr>
                              <m:t>n</m:t>
                            </m:r>
                          </m:e>
                        </m:eqArr>
                      </m:e>
                    </m:d>
                  </m:oMath>
                </a14:m>
                <a:endParaRPr lang="en-AU" sz="1600" dirty="0">
                  <a:solidFill>
                    <a:schemeClr val="tx1"/>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451866" y="4557498"/>
                <a:ext cx="8656638" cy="1475404"/>
              </a:xfrm>
              <a:prstGeom prst="rect">
                <a:avLst/>
              </a:prstGeom>
              <a:blipFill>
                <a:blip r:embed="rId3"/>
                <a:stretch>
                  <a:fillRect l="-352"/>
                </a:stretch>
              </a:blipFill>
            </p:spPr>
            <p:txBody>
              <a:bodyPr/>
              <a:lstStyle/>
              <a:p>
                <a:r>
                  <a:rPr lang="en-US">
                    <a:noFill/>
                  </a:rPr>
                  <a:t> </a:t>
                </a:r>
              </a:p>
            </p:txBody>
          </p:sp>
        </mc:Fallback>
      </mc:AlternateContent>
      <p:sp>
        <p:nvSpPr>
          <p:cNvPr id="18" name="Rectangle 17"/>
          <p:cNvSpPr/>
          <p:nvPr/>
        </p:nvSpPr>
        <p:spPr>
          <a:xfrm>
            <a:off x="7281099" y="5065179"/>
            <a:ext cx="617477" cy="338554"/>
          </a:xfrm>
          <a:prstGeom prst="rect">
            <a:avLst/>
          </a:prstGeom>
        </p:spPr>
        <p:txBody>
          <a:bodyPr wrap="square">
            <a:spAutoFit/>
          </a:bodyPr>
          <a:lstStyle/>
          <a:p>
            <a:pPr marL="1074738" indent="-1074738">
              <a:buNone/>
            </a:pPr>
            <a:r>
              <a:rPr lang="en-AU" sz="1600" b="1" dirty="0">
                <a:solidFill>
                  <a:schemeClr val="tx1"/>
                </a:solidFill>
              </a:rPr>
              <a:t>Eq.4</a:t>
            </a:r>
            <a:endParaRPr lang="en-AU" b="1" dirty="0">
              <a:solidFill>
                <a:schemeClr val="tx1"/>
              </a:solidFill>
            </a:endParaRPr>
          </a:p>
        </p:txBody>
      </p:sp>
      <p:sp>
        <p:nvSpPr>
          <p:cNvPr id="9" name="Rectangle 8">
            <a:extLst>
              <a:ext uri="{FF2B5EF4-FFF2-40B4-BE49-F238E27FC236}">
                <a16:creationId xmlns:a16="http://schemas.microsoft.com/office/drawing/2014/main" id="{A193C00D-2F32-4ABF-9BA0-209AC0607933}"/>
              </a:ext>
            </a:extLst>
          </p:cNvPr>
          <p:cNvSpPr/>
          <p:nvPr/>
        </p:nvSpPr>
        <p:spPr>
          <a:xfrm>
            <a:off x="7281098" y="1996498"/>
            <a:ext cx="617477" cy="338554"/>
          </a:xfrm>
          <a:prstGeom prst="rect">
            <a:avLst/>
          </a:prstGeom>
        </p:spPr>
        <p:txBody>
          <a:bodyPr wrap="none">
            <a:spAutoFit/>
          </a:bodyPr>
          <a:lstStyle/>
          <a:p>
            <a:pPr marL="1074738" indent="-1074738">
              <a:buNone/>
            </a:pPr>
            <a:r>
              <a:rPr lang="en-AU" sz="1600" b="1" dirty="0">
                <a:solidFill>
                  <a:schemeClr val="tx1"/>
                </a:solidFill>
              </a:rPr>
              <a:t>Eq.3</a:t>
            </a:r>
            <a:endParaRPr lang="en-AU" b="1" dirty="0">
              <a:solidFill>
                <a:schemeClr val="tx1"/>
              </a:solidFill>
            </a:endParaRP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7E32E2C1-B103-4F4E-B7E1-378F25AA93EA}"/>
                  </a:ext>
                </a:extLst>
              </p:cNvPr>
              <p:cNvSpPr/>
              <p:nvPr/>
            </p:nvSpPr>
            <p:spPr>
              <a:xfrm>
                <a:off x="1043608" y="1466949"/>
                <a:ext cx="4369209" cy="1472775"/>
              </a:xfrm>
              <a:prstGeom prst="rect">
                <a:avLst/>
              </a:prstGeom>
            </p:spPr>
            <p:txBody>
              <a:bodyPr wrap="square">
                <a:spAutoFit/>
              </a:bodyPr>
              <a:lstStyle/>
              <a:p>
                <a:pPr marL="2741613" lvl="5" indent="-1074738">
                  <a:buNone/>
                </a:pPr>
                <a14:m>
                  <m:oMathPara xmlns:m="http://schemas.openxmlformats.org/officeDocument/2006/math">
                    <m:oMathParaPr>
                      <m:jc m:val="centerGroup"/>
                    </m:oMathParaPr>
                    <m:oMath xmlns:m="http://schemas.openxmlformats.org/officeDocument/2006/math">
                      <m:r>
                        <m:rPr>
                          <m:nor/>
                        </m:rPr>
                        <a:rPr lang="en-AU" sz="1600" dirty="0" smtClean="0">
                          <a:solidFill>
                            <a:schemeClr val="tx1"/>
                          </a:solidFill>
                        </a:rPr>
                        <m:t>Wr</m:t>
                      </m:r>
                      <m:r>
                        <m:rPr>
                          <m:nor/>
                        </m:rPr>
                        <a:rPr lang="en-US" sz="1600" b="0" i="0" dirty="0" smtClean="0">
                          <a:solidFill>
                            <a:schemeClr val="tx1"/>
                          </a:solidFill>
                        </a:rPr>
                        <m:t> = </m:t>
                      </m:r>
                      <m:d>
                        <m:dPr>
                          <m:begChr m:val="["/>
                          <m:endChr m:val="]"/>
                          <m:ctrlPr>
                            <a:rPr lang="en-AU" sz="1600" i="1">
                              <a:solidFill>
                                <a:schemeClr val="tx1"/>
                              </a:solidFill>
                              <a:latin typeface="Cambria Math" panose="02040503050406030204" pitchFamily="18" charset="0"/>
                            </a:rPr>
                          </m:ctrlPr>
                        </m:dPr>
                        <m:e>
                          <m:eqArr>
                            <m:eqArrPr>
                              <m:ctrlPr>
                                <a:rPr lang="en-AU" sz="1600" i="1">
                                  <a:solidFill>
                                    <a:schemeClr val="tx1"/>
                                  </a:solidFill>
                                  <a:latin typeface="Cambria Math" panose="02040503050406030204" pitchFamily="18" charset="0"/>
                                </a:rPr>
                              </m:ctrlPr>
                            </m:eqArrPr>
                            <m:e>
                              <m:r>
                                <m:rPr>
                                  <m:nor/>
                                </m:rPr>
                                <a:rPr lang="en-AU" sz="1600">
                                  <a:solidFill>
                                    <a:schemeClr val="tx1"/>
                                  </a:solidFill>
                                </a:rPr>
                                <m:t>W</m:t>
                              </m:r>
                              <m:r>
                                <m:rPr>
                                  <m:nor/>
                                </m:rPr>
                                <a:rPr lang="en-AU" sz="1600">
                                  <a:solidFill>
                                    <a:schemeClr val="tx1"/>
                                  </a:solidFill>
                                </a:rPr>
                                <m:t>1</m:t>
                              </m:r>
                            </m:e>
                            <m:e>
                              <m:r>
                                <m:rPr>
                                  <m:nor/>
                                </m:rPr>
                                <a:rPr lang="en-AU" sz="1600">
                                  <a:solidFill>
                                    <a:schemeClr val="tx1"/>
                                  </a:solidFill>
                                </a:rPr>
                                <m:t>W</m:t>
                              </m:r>
                              <m:r>
                                <m:rPr>
                                  <m:nor/>
                                </m:rPr>
                                <a:rPr lang="en-AU" sz="1600">
                                  <a:solidFill>
                                    <a:schemeClr val="tx1"/>
                                  </a:solidFill>
                                </a:rPr>
                                <m:t>2</m:t>
                              </m:r>
                            </m:e>
                            <m:e>
                              <m:r>
                                <m:rPr>
                                  <m:nor/>
                                </m:rPr>
                                <a:rPr lang="en-AU" sz="1600">
                                  <a:solidFill>
                                    <a:schemeClr val="tx1"/>
                                  </a:solidFill>
                                </a:rPr>
                                <m:t>⋮</m:t>
                              </m:r>
                            </m:e>
                            <m:e>
                              <m:r>
                                <m:rPr>
                                  <m:nor/>
                                </m:rPr>
                                <a:rPr lang="en-AU" sz="1600">
                                  <a:solidFill>
                                    <a:schemeClr val="tx1"/>
                                  </a:solidFill>
                                </a:rPr>
                                <m:t>⋮</m:t>
                              </m:r>
                            </m:e>
                            <m:e>
                              <m:r>
                                <m:rPr>
                                  <m:nor/>
                                </m:rPr>
                                <a:rPr lang="en-AU" sz="1600">
                                  <a:solidFill>
                                    <a:schemeClr val="tx1"/>
                                  </a:solidFill>
                                </a:rPr>
                                <m:t>⋮</m:t>
                              </m:r>
                            </m:e>
                            <m:e>
                              <m:r>
                                <m:rPr>
                                  <m:nor/>
                                </m:rPr>
                                <a:rPr lang="en-AU" sz="1600">
                                  <a:solidFill>
                                    <a:schemeClr val="tx1"/>
                                  </a:solidFill>
                                </a:rPr>
                                <m:t>Wn</m:t>
                              </m:r>
                            </m:e>
                          </m:eqArr>
                        </m:e>
                      </m:d>
                      <m:r>
                        <m:rPr>
                          <m:nor/>
                        </m:rPr>
                        <a:rPr lang="en-AU" sz="1600">
                          <a:solidFill>
                            <a:schemeClr val="tx1"/>
                          </a:solidFill>
                        </a:rPr>
                        <m:t> </m:t>
                      </m:r>
                    </m:oMath>
                  </m:oMathPara>
                </a14:m>
                <a:endParaRPr lang="en-AU" sz="1600" dirty="0">
                  <a:solidFill>
                    <a:schemeClr val="tx1"/>
                  </a:solidFill>
                </a:endParaRPr>
              </a:p>
            </p:txBody>
          </p:sp>
        </mc:Choice>
        <mc:Fallback xmlns="">
          <p:sp>
            <p:nvSpPr>
              <p:cNvPr id="12" name="Rectangle 11">
                <a:extLst>
                  <a:ext uri="{FF2B5EF4-FFF2-40B4-BE49-F238E27FC236}">
                    <a16:creationId xmlns:a16="http://schemas.microsoft.com/office/drawing/2014/main" id="{7E32E2C1-B103-4F4E-B7E1-378F25AA93EA}"/>
                  </a:ext>
                </a:extLst>
              </p:cNvPr>
              <p:cNvSpPr>
                <a:spLocks noRot="1" noChangeAspect="1" noMove="1" noResize="1" noEditPoints="1" noAdjustHandles="1" noChangeArrowheads="1" noChangeShapeType="1" noTextEdit="1"/>
              </p:cNvSpPr>
              <p:nvPr/>
            </p:nvSpPr>
            <p:spPr>
              <a:xfrm>
                <a:off x="1043608" y="1466949"/>
                <a:ext cx="4369209" cy="1472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6D39186B-82F2-4137-89A6-97FC96DF80E0}"/>
                  </a:ext>
                </a:extLst>
              </p:cNvPr>
              <p:cNvSpPr/>
              <p:nvPr/>
            </p:nvSpPr>
            <p:spPr>
              <a:xfrm>
                <a:off x="2339752" y="3093889"/>
                <a:ext cx="4861203" cy="443776"/>
              </a:xfrm>
              <a:prstGeom prst="rect">
                <a:avLst/>
              </a:prstGeom>
            </p:spPr>
            <p:txBody>
              <a:bodyPr wrap="none">
                <a:spAutoFit/>
              </a:bodyPr>
              <a:lstStyle/>
              <a:p>
                <a:r>
                  <a:rPr lang="en-AU" sz="1400" i="1" dirty="0">
                    <a:solidFill>
                      <a:schemeClr val="tx1"/>
                    </a:solidFill>
                    <a:latin typeface="+mj-lt"/>
                  </a:rPr>
                  <a:t>Where W1 = </a:t>
                </a:r>
                <a14:m>
                  <m:oMath xmlns:m="http://schemas.openxmlformats.org/officeDocument/2006/math">
                    <m:f>
                      <m:fPr>
                        <m:ctrlPr>
                          <a:rPr lang="en-AU" sz="1400" i="1">
                            <a:solidFill>
                              <a:schemeClr val="tx1"/>
                            </a:solidFill>
                            <a:latin typeface="Cambria Math" panose="02040503050406030204" pitchFamily="18" charset="0"/>
                          </a:rPr>
                        </m:ctrlPr>
                      </m:fPr>
                      <m:num>
                        <m:r>
                          <m:rPr>
                            <m:nor/>
                          </m:rPr>
                          <a:rPr lang="en-US" sz="1400" i="1">
                            <a:solidFill>
                              <a:schemeClr val="tx1"/>
                            </a:solidFill>
                            <a:latin typeface="+mj-lt"/>
                          </a:rPr>
                          <m:t>N</m:t>
                        </m:r>
                        <m:r>
                          <m:rPr>
                            <m:nor/>
                          </m:rPr>
                          <a:rPr lang="en-AU" sz="1400" i="1" baseline="-25000">
                            <a:solidFill>
                              <a:schemeClr val="tx1"/>
                            </a:solidFill>
                            <a:latin typeface="+mj-lt"/>
                          </a:rPr>
                          <m:t>1</m:t>
                        </m:r>
                        <m:r>
                          <m:rPr>
                            <m:nor/>
                          </m:rPr>
                          <a:rPr lang="en-US" sz="1400" i="1" baseline="-25000">
                            <a:solidFill>
                              <a:schemeClr val="tx1"/>
                            </a:solidFill>
                            <a:latin typeface="+mj-lt"/>
                          </a:rPr>
                          <m:t>1</m:t>
                        </m:r>
                        <m:r>
                          <a:rPr lang="en-AU" sz="1400" i="1">
                            <a:solidFill>
                              <a:schemeClr val="tx1"/>
                            </a:solidFill>
                            <a:latin typeface="Cambria Math" panose="02040503050406030204" pitchFamily="18" charset="0"/>
                          </a:rPr>
                          <m:t>+…</m:t>
                        </m:r>
                        <m:r>
                          <m:rPr>
                            <m:nor/>
                          </m:rPr>
                          <a:rPr lang="en-US" sz="1400" i="1">
                            <a:solidFill>
                              <a:schemeClr val="tx1"/>
                            </a:solidFill>
                            <a:latin typeface="+mj-lt"/>
                          </a:rPr>
                          <m:t>N</m:t>
                        </m:r>
                        <m:r>
                          <m:rPr>
                            <m:nor/>
                          </m:rPr>
                          <a:rPr lang="en-AU" sz="1400" i="1" baseline="-25000">
                            <a:solidFill>
                              <a:schemeClr val="tx1"/>
                            </a:solidFill>
                            <a:latin typeface="+mj-lt"/>
                          </a:rPr>
                          <m:t>1</m:t>
                        </m:r>
                        <m:r>
                          <m:rPr>
                            <m:nor/>
                          </m:rPr>
                          <a:rPr lang="en-US" sz="1400" i="1" baseline="-25000">
                            <a:solidFill>
                              <a:schemeClr val="tx1"/>
                            </a:solidFill>
                            <a:latin typeface="+mj-lt"/>
                          </a:rPr>
                          <m:t>n</m:t>
                        </m:r>
                      </m:num>
                      <m:den>
                        <m:r>
                          <a:rPr lang="en-US" sz="1400" i="1">
                            <a:solidFill>
                              <a:schemeClr val="tx1"/>
                            </a:solidFill>
                            <a:latin typeface="Cambria Math" panose="02040503050406030204" pitchFamily="18" charset="0"/>
                          </a:rPr>
                          <m:t>𝑛</m:t>
                        </m:r>
                      </m:den>
                    </m:f>
                  </m:oMath>
                </a14:m>
                <a:r>
                  <a:rPr lang="en-US" sz="1400" i="1" dirty="0">
                    <a:solidFill>
                      <a:schemeClr val="tx1"/>
                    </a:solidFill>
                    <a:latin typeface="+mj-lt"/>
                  </a:rPr>
                  <a:t>; </a:t>
                </a:r>
                <a:r>
                  <a:rPr lang="en-AU" sz="1400" i="1" dirty="0">
                    <a:solidFill>
                      <a:schemeClr val="tx1"/>
                    </a:solidFill>
                  </a:rPr>
                  <a:t>W2 = </a:t>
                </a:r>
                <a14:m>
                  <m:oMath xmlns:m="http://schemas.openxmlformats.org/officeDocument/2006/math">
                    <m:f>
                      <m:fPr>
                        <m:ctrlPr>
                          <a:rPr lang="en-AU" sz="1400" i="1">
                            <a:solidFill>
                              <a:schemeClr val="tx1"/>
                            </a:solidFill>
                            <a:latin typeface="Cambria Math" panose="02040503050406030204" pitchFamily="18" charset="0"/>
                          </a:rPr>
                        </m:ctrlPr>
                      </m:fPr>
                      <m:num>
                        <m:r>
                          <m:rPr>
                            <m:nor/>
                          </m:rPr>
                          <a:rPr lang="en-US" sz="1400" i="1">
                            <a:solidFill>
                              <a:schemeClr val="tx1"/>
                            </a:solidFill>
                          </a:rPr>
                          <m:t>N</m:t>
                        </m:r>
                        <m:r>
                          <m:rPr>
                            <m:nor/>
                          </m:rPr>
                          <a:rPr lang="en-US" sz="1400" b="0" i="1" baseline="-25000" smtClean="0">
                            <a:solidFill>
                              <a:schemeClr val="tx1"/>
                            </a:solidFill>
                          </a:rPr>
                          <m:t>2</m:t>
                        </m:r>
                        <m:r>
                          <m:rPr>
                            <m:nor/>
                          </m:rPr>
                          <a:rPr lang="en-US" sz="1400" i="1" baseline="-25000">
                            <a:solidFill>
                              <a:schemeClr val="tx1"/>
                            </a:solidFill>
                          </a:rPr>
                          <m:t>1</m:t>
                        </m:r>
                        <m:r>
                          <a:rPr lang="en-AU" sz="1400" i="1">
                            <a:solidFill>
                              <a:schemeClr val="tx1"/>
                            </a:solidFill>
                            <a:latin typeface="Cambria Math" panose="02040503050406030204" pitchFamily="18" charset="0"/>
                          </a:rPr>
                          <m:t>+…</m:t>
                        </m:r>
                        <m:r>
                          <m:rPr>
                            <m:nor/>
                          </m:rPr>
                          <a:rPr lang="en-US" sz="1400" i="1">
                            <a:solidFill>
                              <a:schemeClr val="tx1"/>
                            </a:solidFill>
                          </a:rPr>
                          <m:t>N</m:t>
                        </m:r>
                        <m:r>
                          <m:rPr>
                            <m:nor/>
                          </m:rPr>
                          <a:rPr lang="en-US" sz="1400" b="0" i="1" baseline="-25000" smtClean="0">
                            <a:solidFill>
                              <a:schemeClr val="tx1"/>
                            </a:solidFill>
                          </a:rPr>
                          <m:t>2</m:t>
                        </m:r>
                        <m:r>
                          <m:rPr>
                            <m:nor/>
                          </m:rPr>
                          <a:rPr lang="en-US" sz="1400" i="1" baseline="-25000">
                            <a:solidFill>
                              <a:schemeClr val="tx1"/>
                            </a:solidFill>
                          </a:rPr>
                          <m:t>n</m:t>
                        </m:r>
                      </m:num>
                      <m:den>
                        <m:r>
                          <a:rPr lang="en-US" sz="1400" i="1">
                            <a:solidFill>
                              <a:schemeClr val="tx1"/>
                            </a:solidFill>
                            <a:latin typeface="Cambria Math" panose="02040503050406030204" pitchFamily="18" charset="0"/>
                          </a:rPr>
                          <m:t>𝑛</m:t>
                        </m:r>
                      </m:den>
                    </m:f>
                    <m:r>
                      <a:rPr lang="en-US" sz="1400" b="0" i="1" smtClean="0">
                        <a:solidFill>
                          <a:schemeClr val="tx1"/>
                        </a:solidFill>
                        <a:latin typeface="Cambria Math" panose="02040503050406030204" pitchFamily="18" charset="0"/>
                      </a:rPr>
                      <m:t> ….</m:t>
                    </m:r>
                  </m:oMath>
                </a14:m>
                <a:r>
                  <a:rPr lang="en-US" sz="1400" i="1" dirty="0">
                    <a:solidFill>
                      <a:schemeClr val="tx1"/>
                    </a:solidFill>
                  </a:rPr>
                  <a:t> </a:t>
                </a:r>
                <a:r>
                  <a:rPr lang="en-AU" sz="1400" i="1" dirty="0">
                    <a:solidFill>
                      <a:schemeClr val="tx1"/>
                    </a:solidFill>
                  </a:rPr>
                  <a:t>Wn = </a:t>
                </a:r>
                <a14:m>
                  <m:oMath xmlns:m="http://schemas.openxmlformats.org/officeDocument/2006/math">
                    <m:f>
                      <m:fPr>
                        <m:ctrlPr>
                          <a:rPr lang="en-AU" sz="1400" i="1">
                            <a:solidFill>
                              <a:schemeClr val="tx1"/>
                            </a:solidFill>
                            <a:latin typeface="Cambria Math" panose="02040503050406030204" pitchFamily="18" charset="0"/>
                          </a:rPr>
                        </m:ctrlPr>
                      </m:fPr>
                      <m:num>
                        <m:r>
                          <m:rPr>
                            <m:nor/>
                          </m:rPr>
                          <a:rPr lang="en-US" sz="1400" i="1">
                            <a:solidFill>
                              <a:schemeClr val="tx1"/>
                            </a:solidFill>
                          </a:rPr>
                          <m:t>N</m:t>
                        </m:r>
                        <m:r>
                          <m:rPr>
                            <m:nor/>
                          </m:rPr>
                          <a:rPr lang="en-US" sz="1400" b="0" i="1" baseline="-25000" smtClean="0">
                            <a:solidFill>
                              <a:schemeClr val="tx1"/>
                            </a:solidFill>
                          </a:rPr>
                          <m:t>n</m:t>
                        </m:r>
                        <m:r>
                          <m:rPr>
                            <m:nor/>
                          </m:rPr>
                          <a:rPr lang="en-US" sz="1400" i="1" baseline="-25000">
                            <a:solidFill>
                              <a:schemeClr val="tx1"/>
                            </a:solidFill>
                          </a:rPr>
                          <m:t>1</m:t>
                        </m:r>
                        <m:r>
                          <a:rPr lang="en-AU" sz="1400" i="1">
                            <a:solidFill>
                              <a:schemeClr val="tx1"/>
                            </a:solidFill>
                            <a:latin typeface="Cambria Math" panose="02040503050406030204" pitchFamily="18" charset="0"/>
                          </a:rPr>
                          <m:t>+…</m:t>
                        </m:r>
                        <m:r>
                          <m:rPr>
                            <m:nor/>
                          </m:rPr>
                          <a:rPr lang="en-US" sz="1400" i="1">
                            <a:solidFill>
                              <a:schemeClr val="tx1"/>
                            </a:solidFill>
                          </a:rPr>
                          <m:t>N</m:t>
                        </m:r>
                        <m:r>
                          <m:rPr>
                            <m:nor/>
                          </m:rPr>
                          <a:rPr lang="en-US" sz="1400" b="0" i="1" baseline="-25000" smtClean="0">
                            <a:solidFill>
                              <a:schemeClr val="tx1"/>
                            </a:solidFill>
                          </a:rPr>
                          <m:t>n</m:t>
                        </m:r>
                        <m:r>
                          <m:rPr>
                            <m:nor/>
                          </m:rPr>
                          <a:rPr lang="en-US" sz="1400" i="1" baseline="-25000">
                            <a:solidFill>
                              <a:schemeClr val="tx1"/>
                            </a:solidFill>
                          </a:rPr>
                          <m:t>n</m:t>
                        </m:r>
                      </m:num>
                      <m:den>
                        <m:r>
                          <a:rPr lang="en-US" sz="1400" i="1">
                            <a:solidFill>
                              <a:schemeClr val="tx1"/>
                            </a:solidFill>
                            <a:latin typeface="Cambria Math" panose="02040503050406030204" pitchFamily="18" charset="0"/>
                          </a:rPr>
                          <m:t>𝑛</m:t>
                        </m:r>
                      </m:den>
                    </m:f>
                  </m:oMath>
                </a14:m>
                <a:r>
                  <a:rPr lang="en-US" sz="1400" i="1" dirty="0">
                    <a:solidFill>
                      <a:schemeClr val="tx1"/>
                    </a:solidFill>
                  </a:rPr>
                  <a:t> </a:t>
                </a:r>
                <a:endParaRPr lang="en-US" sz="1400" i="1" dirty="0">
                  <a:solidFill>
                    <a:schemeClr val="tx1"/>
                  </a:solidFill>
                  <a:latin typeface="+mj-lt"/>
                </a:endParaRPr>
              </a:p>
            </p:txBody>
          </p:sp>
        </mc:Choice>
        <mc:Fallback xmlns="">
          <p:sp>
            <p:nvSpPr>
              <p:cNvPr id="3" name="Rectangle 2">
                <a:extLst>
                  <a:ext uri="{FF2B5EF4-FFF2-40B4-BE49-F238E27FC236}">
                    <a16:creationId xmlns:a16="http://schemas.microsoft.com/office/drawing/2014/main" id="{6D39186B-82F2-4137-89A6-97FC96DF80E0}"/>
                  </a:ext>
                </a:extLst>
              </p:cNvPr>
              <p:cNvSpPr>
                <a:spLocks noRot="1" noChangeAspect="1" noMove="1" noResize="1" noEditPoints="1" noAdjustHandles="1" noChangeArrowheads="1" noChangeShapeType="1" noTextEdit="1"/>
              </p:cNvSpPr>
              <p:nvPr/>
            </p:nvSpPr>
            <p:spPr>
              <a:xfrm>
                <a:off x="2339752" y="3093889"/>
                <a:ext cx="4861203" cy="443776"/>
              </a:xfrm>
              <a:prstGeom prst="rect">
                <a:avLst/>
              </a:prstGeom>
              <a:blipFill>
                <a:blip r:embed="rId5"/>
                <a:stretch>
                  <a:fillRect b="-8333"/>
                </a:stretch>
              </a:blipFill>
            </p:spPr>
            <p:txBody>
              <a:bodyPr/>
              <a:lstStyle/>
              <a:p>
                <a:r>
                  <a:rPr lang="en-US">
                    <a:noFill/>
                  </a:rPr>
                  <a:t> </a:t>
                </a:r>
              </a:p>
            </p:txBody>
          </p:sp>
        </mc:Fallback>
      </mc:AlternateContent>
    </p:spTree>
    <p:extLst>
      <p:ext uri="{BB962C8B-B14F-4D97-AF65-F5344CB8AC3E}">
        <p14:creationId xmlns:p14="http://schemas.microsoft.com/office/powerpoint/2010/main" val="1771429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370347" y="494076"/>
                <a:ext cx="8403304" cy="990708"/>
              </a:xfrm>
            </p:spPr>
            <p:txBody>
              <a:bodyPr>
                <a:normAutofit/>
              </a:bodyPr>
              <a:lstStyle/>
              <a:p>
                <a:pPr marL="0" indent="0">
                  <a:buNone/>
                </a:pPr>
                <a:r>
                  <a:rPr lang="en-AU" i="1" dirty="0"/>
                  <a:t>In decision-making it is important to examine the </a:t>
                </a:r>
                <a:r>
                  <a:rPr lang="en-AU" b="1" i="1" dirty="0"/>
                  <a:t>consistency credibility</a:t>
                </a:r>
                <a:r>
                  <a:rPr lang="en-AU" i="1" dirty="0"/>
                  <a:t>. This could be mathematically explained as:</a:t>
                </a:r>
                <a:r>
                  <a:rPr lang="en-US" i="1" dirty="0"/>
                  <a:t> </a:t>
                </a:r>
                <a:r>
                  <a:rPr lang="en-AU" i="1" dirty="0"/>
                  <a:t>if </a:t>
                </a:r>
                <a:r>
                  <a:rPr lang="en-AU" b="1" i="1" dirty="0"/>
                  <a:t>Eq.2</a:t>
                </a:r>
                <a:r>
                  <a:rPr lang="en-AU" i="1" dirty="0"/>
                  <a:t> is an ideal positively-</a:t>
                </a:r>
                <a:r>
                  <a:rPr lang="en-AU" i="1" dirty="0" err="1"/>
                  <a:t>invering</a:t>
                </a:r>
                <a:r>
                  <a:rPr lang="en-AU" i="1" dirty="0"/>
                  <a:t> matrix, </a:t>
                </a:r>
                <a:r>
                  <a:rPr lang="en-US" b="1" i="1" dirty="0"/>
                  <a:t>Eq.4 </a:t>
                </a:r>
                <a:r>
                  <a:rPr lang="en-US" i="1" dirty="0"/>
                  <a:t>should be equal to </a:t>
                </a:r>
                <a14:m>
                  <m:oMath xmlns:m="http://schemas.openxmlformats.org/officeDocument/2006/math">
                    <m:r>
                      <m:rPr>
                        <m:nor/>
                      </m:rPr>
                      <a:rPr lang="en-US" b="1" i="1"/>
                      <m:t>n</m:t>
                    </m:r>
                  </m:oMath>
                </a14:m>
                <a:r>
                  <a:rPr lang="en-AU" b="1" i="1" dirty="0"/>
                  <a:t> times Eq.3</a:t>
                </a:r>
                <a:r>
                  <a:rPr lang="en-AU" i="1" dirty="0"/>
                  <a:t>, which is n x </a:t>
                </a:r>
                <a:r>
                  <a:rPr lang="en-AU" i="1" dirty="0" err="1"/>
                  <a:t>Wr</a:t>
                </a:r>
                <a:r>
                  <a:rPr lang="en-AU" i="1" dirty="0"/>
                  <a:t>. See below: </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370347" y="494076"/>
                <a:ext cx="8403304" cy="990708"/>
              </a:xfrm>
              <a:blipFill>
                <a:blip r:embed="rId3"/>
                <a:stretch>
                  <a:fillRect l="-653" t="-3067" b="-1840"/>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a:xfrm>
            <a:off x="6523038" y="6578600"/>
            <a:ext cx="2133600" cy="215900"/>
          </a:xfrm>
        </p:spPr>
        <p:txBody>
          <a:bodyPr/>
          <a:lstStyle/>
          <a:p>
            <a:pPr>
              <a:defRPr/>
            </a:pPr>
            <a:fld id="{AF54FAAF-73EA-427D-84DA-21187992A5E1}" type="slidenum">
              <a:rPr lang="en-AU" smtClean="0">
                <a:solidFill>
                  <a:srgbClr val="FFFFFF"/>
                </a:solidFill>
              </a:rPr>
              <a:pPr>
                <a:defRPr/>
              </a:pPr>
              <a:t>25</a:t>
            </a:fld>
            <a:endParaRPr lang="en-AU" dirty="0">
              <a:solidFill>
                <a:srgbClr val="FFFFFF"/>
              </a:solidFill>
            </a:endParaRPr>
          </a:p>
        </p:txBody>
      </p:sp>
      <mc:AlternateContent xmlns:mc="http://schemas.openxmlformats.org/markup-compatibility/2006" xmlns:a14="http://schemas.microsoft.com/office/drawing/2010/main">
        <mc:Choice Requires="a14">
          <p:sp>
            <p:nvSpPr>
              <p:cNvPr id="11" name="Rectangle 10"/>
              <p:cNvSpPr/>
              <p:nvPr/>
            </p:nvSpPr>
            <p:spPr>
              <a:xfrm>
                <a:off x="3059832" y="1628800"/>
                <a:ext cx="5256584" cy="2010294"/>
              </a:xfrm>
              <a:prstGeom prst="rect">
                <a:avLst/>
              </a:prstGeom>
            </p:spPr>
            <p:txBody>
              <a:bodyPr wrap="square">
                <a:spAutoFit/>
              </a:bodyPr>
              <a:lstStyle/>
              <a:p>
                <a:pPr marL="1074738" indent="-1074738" algn="l">
                  <a:buNone/>
                </a:pPr>
                <a14:m>
                  <m:oMathPara xmlns:m="http://schemas.openxmlformats.org/officeDocument/2006/math">
                    <m:oMathParaPr>
                      <m:jc m:val="centerGroup"/>
                    </m:oMathParaPr>
                    <m:oMath xmlns:m="http://schemas.openxmlformats.org/officeDocument/2006/math">
                      <m:d>
                        <m:dPr>
                          <m:begChr m:val="["/>
                          <m:endChr m:val="]"/>
                          <m:ctrlPr>
                            <a:rPr lang="en-AU" sz="1600" i="1" smtClean="0">
                              <a:solidFill>
                                <a:schemeClr val="tx1"/>
                              </a:solidFill>
                              <a:latin typeface="Cambria Math" panose="02040503050406030204" pitchFamily="18" charset="0"/>
                            </a:rPr>
                          </m:ctrlPr>
                        </m:dPr>
                        <m:e>
                          <m:m>
                            <m:mPr>
                              <m:plcHide m:val="on"/>
                              <m:mcs>
                                <m:mc>
                                  <m:mcPr>
                                    <m:count m:val="5"/>
                                    <m:mcJc m:val="center"/>
                                  </m:mcPr>
                                </m:mc>
                              </m:mcs>
                              <m:ctrlPr>
                                <a:rPr lang="en-AU" sz="1600" i="1">
                                  <a:solidFill>
                                    <a:schemeClr val="tx1"/>
                                  </a:solidFill>
                                  <a:latin typeface="Cambria Math" panose="02040503050406030204" pitchFamily="18" charset="0"/>
                                </a:rPr>
                              </m:ctrlPr>
                            </m:mPr>
                            <m:mr>
                              <m:e>
                                <m:f>
                                  <m:fPr>
                                    <m:ctrlPr>
                                      <a:rPr lang="en-AU" sz="1600" i="1" smtClean="0">
                                        <a:solidFill>
                                          <a:schemeClr val="tx1"/>
                                        </a:solidFill>
                                        <a:latin typeface="Cambria Math" panose="02040503050406030204" pitchFamily="18" charset="0"/>
                                      </a:rPr>
                                    </m:ctrlPr>
                                  </m:fPr>
                                  <m:num>
                                    <m:r>
                                      <m:rPr>
                                        <m:nor/>
                                      </m:rPr>
                                      <a:rPr lang="en-AU" sz="1600">
                                        <a:solidFill>
                                          <a:schemeClr val="tx1"/>
                                        </a:solidFill>
                                      </a:rPr>
                                      <m:t>W</m:t>
                                    </m:r>
                                    <m:r>
                                      <m:rPr>
                                        <m:nor/>
                                      </m:rPr>
                                      <a:rPr lang="en-AU" sz="1600" baseline="-25000">
                                        <a:solidFill>
                                          <a:schemeClr val="tx1"/>
                                        </a:solidFill>
                                      </a:rPr>
                                      <m:t>1</m:t>
                                    </m:r>
                                  </m:num>
                                  <m:den>
                                    <m:r>
                                      <m:rPr>
                                        <m:nor/>
                                      </m:rPr>
                                      <a:rPr lang="en-AU" sz="1600">
                                        <a:solidFill>
                                          <a:schemeClr val="tx1"/>
                                        </a:solidFill>
                                      </a:rPr>
                                      <m:t>W</m:t>
                                    </m:r>
                                    <m:r>
                                      <m:rPr>
                                        <m:nor/>
                                      </m:rPr>
                                      <a:rPr lang="en-AU" sz="1600" baseline="-25000">
                                        <a:solidFill>
                                          <a:schemeClr val="tx1"/>
                                        </a:solidFill>
                                      </a:rPr>
                                      <m:t>1</m:t>
                                    </m:r>
                                  </m:den>
                                </m:f>
                              </m:e>
                              <m:e>
                                <m:f>
                                  <m:fPr>
                                    <m:ctrlPr>
                                      <a:rPr lang="en-AU" sz="1600" i="1">
                                        <a:solidFill>
                                          <a:schemeClr val="tx1"/>
                                        </a:solidFill>
                                        <a:latin typeface="Cambria Math" panose="02040503050406030204" pitchFamily="18" charset="0"/>
                                      </a:rPr>
                                    </m:ctrlPr>
                                  </m:fPr>
                                  <m:num>
                                    <m:r>
                                      <m:rPr>
                                        <m:nor/>
                                      </m:rPr>
                                      <a:rPr lang="en-AU" sz="1600">
                                        <a:solidFill>
                                          <a:schemeClr val="tx1"/>
                                        </a:solidFill>
                                      </a:rPr>
                                      <m:t>W</m:t>
                                    </m:r>
                                    <m:r>
                                      <m:rPr>
                                        <m:nor/>
                                      </m:rPr>
                                      <a:rPr lang="en-AU" sz="1600" baseline="-25000">
                                        <a:solidFill>
                                          <a:schemeClr val="tx1"/>
                                        </a:solidFill>
                                      </a:rPr>
                                      <m:t>1</m:t>
                                    </m:r>
                                  </m:num>
                                  <m:den>
                                    <m:r>
                                      <m:rPr>
                                        <m:nor/>
                                      </m:rPr>
                                      <a:rPr lang="en-AU" sz="1600">
                                        <a:solidFill>
                                          <a:schemeClr val="tx1"/>
                                        </a:solidFill>
                                      </a:rPr>
                                      <m:t>W</m:t>
                                    </m:r>
                                    <m:r>
                                      <m:rPr>
                                        <m:nor/>
                                      </m:rPr>
                                      <a:rPr lang="en-US" sz="1600" b="0" i="0" baseline="-25000" smtClean="0">
                                        <a:solidFill>
                                          <a:schemeClr val="tx1"/>
                                        </a:solidFill>
                                      </a:rPr>
                                      <m:t>2</m:t>
                                    </m:r>
                                  </m:den>
                                </m:f>
                              </m:e>
                              <m:e>
                                <m:r>
                                  <m:rPr>
                                    <m:nor/>
                                  </m:rPr>
                                  <a:rPr lang="en-AU" sz="1600">
                                    <a:solidFill>
                                      <a:schemeClr val="tx1"/>
                                    </a:solidFill>
                                  </a:rPr>
                                  <m:t>⋯</m:t>
                                </m:r>
                              </m:e>
                              <m:e>
                                <m:r>
                                  <m:rPr>
                                    <m:nor/>
                                  </m:rPr>
                                  <a:rPr lang="en-AU" sz="1600">
                                    <a:solidFill>
                                      <a:schemeClr val="tx1"/>
                                    </a:solidFill>
                                  </a:rPr>
                                  <m:t>⋯</m:t>
                                </m:r>
                              </m:e>
                              <m:e>
                                <m:f>
                                  <m:fPr>
                                    <m:ctrlPr>
                                      <a:rPr lang="en-AU" sz="1600" i="1">
                                        <a:solidFill>
                                          <a:schemeClr val="tx1"/>
                                        </a:solidFill>
                                        <a:latin typeface="Cambria Math" panose="02040503050406030204" pitchFamily="18" charset="0"/>
                                      </a:rPr>
                                    </m:ctrlPr>
                                  </m:fPr>
                                  <m:num>
                                    <m:r>
                                      <m:rPr>
                                        <m:nor/>
                                      </m:rPr>
                                      <a:rPr lang="en-AU" sz="1600">
                                        <a:solidFill>
                                          <a:schemeClr val="tx1"/>
                                        </a:solidFill>
                                      </a:rPr>
                                      <m:t>W</m:t>
                                    </m:r>
                                    <m:r>
                                      <m:rPr>
                                        <m:nor/>
                                      </m:rPr>
                                      <a:rPr lang="en-AU" sz="1600" baseline="-25000">
                                        <a:solidFill>
                                          <a:schemeClr val="tx1"/>
                                        </a:solidFill>
                                      </a:rPr>
                                      <m:t>1</m:t>
                                    </m:r>
                                  </m:num>
                                  <m:den>
                                    <m:r>
                                      <m:rPr>
                                        <m:nor/>
                                      </m:rPr>
                                      <a:rPr lang="en-AU" sz="1600">
                                        <a:solidFill>
                                          <a:schemeClr val="tx1"/>
                                        </a:solidFill>
                                      </a:rPr>
                                      <m:t>W</m:t>
                                    </m:r>
                                    <m:r>
                                      <m:rPr>
                                        <m:nor/>
                                      </m:rPr>
                                      <a:rPr lang="en-US" sz="1600" b="0" i="0" baseline="-25000" smtClean="0">
                                        <a:solidFill>
                                          <a:schemeClr val="tx1"/>
                                        </a:solidFill>
                                      </a:rPr>
                                      <m:t>n</m:t>
                                    </m:r>
                                  </m:den>
                                </m:f>
                              </m:e>
                            </m:mr>
                            <m:mr>
                              <m:e>
                                <m:f>
                                  <m:fPr>
                                    <m:ctrlPr>
                                      <a:rPr lang="en-AU" sz="1600" i="1">
                                        <a:solidFill>
                                          <a:schemeClr val="tx1"/>
                                        </a:solidFill>
                                        <a:latin typeface="Cambria Math" panose="02040503050406030204" pitchFamily="18" charset="0"/>
                                      </a:rPr>
                                    </m:ctrlPr>
                                  </m:fPr>
                                  <m:num>
                                    <m:r>
                                      <m:rPr>
                                        <m:nor/>
                                      </m:rPr>
                                      <a:rPr lang="en-AU" sz="1600">
                                        <a:solidFill>
                                          <a:schemeClr val="tx1"/>
                                        </a:solidFill>
                                      </a:rPr>
                                      <m:t>W</m:t>
                                    </m:r>
                                    <m:r>
                                      <m:rPr>
                                        <m:nor/>
                                      </m:rPr>
                                      <a:rPr lang="en-US" sz="1600" b="0" i="0" baseline="-25000" smtClean="0">
                                        <a:solidFill>
                                          <a:schemeClr val="tx1"/>
                                        </a:solidFill>
                                      </a:rPr>
                                      <m:t>2</m:t>
                                    </m:r>
                                  </m:num>
                                  <m:den>
                                    <m:r>
                                      <m:rPr>
                                        <m:nor/>
                                      </m:rPr>
                                      <a:rPr lang="en-AU" sz="1600">
                                        <a:solidFill>
                                          <a:schemeClr val="tx1"/>
                                        </a:solidFill>
                                      </a:rPr>
                                      <m:t>W</m:t>
                                    </m:r>
                                    <m:r>
                                      <m:rPr>
                                        <m:nor/>
                                      </m:rPr>
                                      <a:rPr lang="en-AU" sz="1600" baseline="-25000">
                                        <a:solidFill>
                                          <a:schemeClr val="tx1"/>
                                        </a:solidFill>
                                      </a:rPr>
                                      <m:t>1</m:t>
                                    </m:r>
                                  </m:den>
                                </m:f>
                              </m:e>
                              <m:e>
                                <m:f>
                                  <m:fPr>
                                    <m:ctrlPr>
                                      <a:rPr lang="en-AU" sz="1600" i="1">
                                        <a:solidFill>
                                          <a:schemeClr val="tx1"/>
                                        </a:solidFill>
                                        <a:latin typeface="Cambria Math" panose="02040503050406030204" pitchFamily="18" charset="0"/>
                                      </a:rPr>
                                    </m:ctrlPr>
                                  </m:fPr>
                                  <m:num>
                                    <m:r>
                                      <m:rPr>
                                        <m:nor/>
                                      </m:rPr>
                                      <a:rPr lang="en-AU" sz="1600">
                                        <a:solidFill>
                                          <a:schemeClr val="tx1"/>
                                        </a:solidFill>
                                      </a:rPr>
                                      <m:t>W</m:t>
                                    </m:r>
                                    <m:r>
                                      <m:rPr>
                                        <m:nor/>
                                      </m:rPr>
                                      <a:rPr lang="en-US" sz="1600" b="0" i="0" baseline="-25000" smtClean="0">
                                        <a:solidFill>
                                          <a:schemeClr val="tx1"/>
                                        </a:solidFill>
                                      </a:rPr>
                                      <m:t>2</m:t>
                                    </m:r>
                                  </m:num>
                                  <m:den>
                                    <m:r>
                                      <m:rPr>
                                        <m:nor/>
                                      </m:rPr>
                                      <a:rPr lang="en-AU" sz="1600">
                                        <a:solidFill>
                                          <a:schemeClr val="tx1"/>
                                        </a:solidFill>
                                      </a:rPr>
                                      <m:t>W</m:t>
                                    </m:r>
                                    <m:r>
                                      <m:rPr>
                                        <m:nor/>
                                      </m:rPr>
                                      <a:rPr lang="en-US" sz="1600" b="0" i="0" baseline="-25000" smtClean="0">
                                        <a:solidFill>
                                          <a:schemeClr val="tx1"/>
                                        </a:solidFill>
                                      </a:rPr>
                                      <m:t>2</m:t>
                                    </m:r>
                                  </m:den>
                                </m:f>
                              </m:e>
                              <m:e>
                                <m:r>
                                  <m:rPr>
                                    <m:nor/>
                                  </m:rPr>
                                  <a:rPr lang="en-AU" sz="1600">
                                    <a:solidFill>
                                      <a:schemeClr val="tx1"/>
                                    </a:solidFill>
                                  </a:rPr>
                                  <m:t>⋯</m:t>
                                </m:r>
                              </m:e>
                              <m:e>
                                <m:r>
                                  <m:rPr>
                                    <m:nor/>
                                  </m:rPr>
                                  <a:rPr lang="en-AU" sz="1600">
                                    <a:solidFill>
                                      <a:schemeClr val="tx1"/>
                                    </a:solidFill>
                                  </a:rPr>
                                  <m:t>⋯</m:t>
                                </m:r>
                              </m:e>
                              <m:e>
                                <m:f>
                                  <m:fPr>
                                    <m:ctrlPr>
                                      <a:rPr lang="en-AU" sz="1600" i="1">
                                        <a:solidFill>
                                          <a:schemeClr val="tx1"/>
                                        </a:solidFill>
                                        <a:latin typeface="Cambria Math" panose="02040503050406030204" pitchFamily="18" charset="0"/>
                                      </a:rPr>
                                    </m:ctrlPr>
                                  </m:fPr>
                                  <m:num>
                                    <m:r>
                                      <m:rPr>
                                        <m:nor/>
                                      </m:rPr>
                                      <a:rPr lang="en-AU" sz="1600">
                                        <a:solidFill>
                                          <a:schemeClr val="tx1"/>
                                        </a:solidFill>
                                      </a:rPr>
                                      <m:t>W</m:t>
                                    </m:r>
                                    <m:r>
                                      <m:rPr>
                                        <m:nor/>
                                      </m:rPr>
                                      <a:rPr lang="en-US" sz="1600" b="0" i="0" baseline="-25000" smtClean="0">
                                        <a:solidFill>
                                          <a:schemeClr val="tx1"/>
                                        </a:solidFill>
                                      </a:rPr>
                                      <m:t>2</m:t>
                                    </m:r>
                                  </m:num>
                                  <m:den>
                                    <m:r>
                                      <m:rPr>
                                        <m:nor/>
                                      </m:rPr>
                                      <a:rPr lang="en-AU" sz="1600">
                                        <a:solidFill>
                                          <a:schemeClr val="tx1"/>
                                        </a:solidFill>
                                      </a:rPr>
                                      <m:t>W</m:t>
                                    </m:r>
                                    <m:r>
                                      <m:rPr>
                                        <m:nor/>
                                      </m:rPr>
                                      <a:rPr lang="en-US" sz="1600" b="0" i="0" baseline="-25000" smtClean="0">
                                        <a:solidFill>
                                          <a:schemeClr val="tx1"/>
                                        </a:solidFill>
                                      </a:rPr>
                                      <m:t>n</m:t>
                                    </m:r>
                                  </m:den>
                                </m:f>
                              </m:e>
                            </m:mr>
                            <m:mr>
                              <m:e>
                                <m:r>
                                  <m:rPr>
                                    <m:nor/>
                                  </m:rPr>
                                  <a:rPr lang="en-AU" sz="1600">
                                    <a:solidFill>
                                      <a:schemeClr val="tx1"/>
                                    </a:solidFill>
                                  </a:rPr>
                                  <m:t>⋮</m:t>
                                </m:r>
                              </m:e>
                              <m:e>
                                <m:r>
                                  <m:rPr>
                                    <m:nor/>
                                  </m:rPr>
                                  <a:rPr lang="en-AU" sz="1600">
                                    <a:solidFill>
                                      <a:schemeClr val="tx1"/>
                                    </a:solidFill>
                                  </a:rPr>
                                  <m:t>⋮</m:t>
                                </m:r>
                              </m:e>
                              <m:e>
                                <m:r>
                                  <m:rPr>
                                    <m:nor/>
                                  </m:rPr>
                                  <a:rPr lang="en-AU" sz="1600">
                                    <a:solidFill>
                                      <a:schemeClr val="tx1"/>
                                    </a:solidFill>
                                  </a:rPr>
                                  <m:t>⋱</m:t>
                                </m:r>
                              </m:e>
                              <m:e>
                                <m:r>
                                  <m:rPr>
                                    <m:nor/>
                                  </m:rPr>
                                  <a:rPr lang="en-AU" sz="1600">
                                    <a:solidFill>
                                      <a:schemeClr val="tx1"/>
                                    </a:solidFill>
                                  </a:rPr>
                                  <m:t>⋮</m:t>
                                </m:r>
                              </m:e>
                              <m:e>
                                <m:r>
                                  <m:rPr>
                                    <m:nor/>
                                  </m:rPr>
                                  <a:rPr lang="en-AU" sz="1600">
                                    <a:solidFill>
                                      <a:schemeClr val="tx1"/>
                                    </a:solidFill>
                                  </a:rPr>
                                  <m:t>⋮</m:t>
                                </m:r>
                              </m:e>
                            </m:mr>
                            <m:mr>
                              <m:e>
                                <m:r>
                                  <m:rPr>
                                    <m:nor/>
                                  </m:rPr>
                                  <a:rPr lang="en-AU" sz="1600">
                                    <a:solidFill>
                                      <a:schemeClr val="tx1"/>
                                    </a:solidFill>
                                  </a:rPr>
                                  <m:t>⋮</m:t>
                                </m:r>
                              </m:e>
                              <m:e>
                                <m:r>
                                  <m:rPr>
                                    <m:nor/>
                                  </m:rPr>
                                  <a:rPr lang="en-AU" sz="1600">
                                    <a:solidFill>
                                      <a:schemeClr val="tx1"/>
                                    </a:solidFill>
                                  </a:rPr>
                                  <m:t>⋮</m:t>
                                </m:r>
                              </m:e>
                              <m:e>
                                <m:r>
                                  <m:rPr>
                                    <m:nor/>
                                  </m:rPr>
                                  <a:rPr lang="en-AU" sz="1600">
                                    <a:solidFill>
                                      <a:schemeClr val="tx1"/>
                                    </a:solidFill>
                                  </a:rPr>
                                  <m:t>⋯</m:t>
                                </m:r>
                              </m:e>
                              <m:e>
                                <m:r>
                                  <m:rPr>
                                    <m:nor/>
                                  </m:rPr>
                                  <a:rPr lang="en-AU" sz="1600">
                                    <a:solidFill>
                                      <a:schemeClr val="tx1"/>
                                    </a:solidFill>
                                  </a:rPr>
                                  <m:t>⋱</m:t>
                                </m:r>
                              </m:e>
                              <m:e>
                                <m:r>
                                  <m:rPr>
                                    <m:nor/>
                                  </m:rPr>
                                  <a:rPr lang="en-AU" sz="1600">
                                    <a:solidFill>
                                      <a:schemeClr val="tx1"/>
                                    </a:solidFill>
                                  </a:rPr>
                                  <m:t>⋮</m:t>
                                </m:r>
                              </m:e>
                            </m:mr>
                            <m:mr>
                              <m:e>
                                <m:f>
                                  <m:fPr>
                                    <m:ctrlPr>
                                      <a:rPr lang="en-AU" sz="1600" i="1">
                                        <a:solidFill>
                                          <a:schemeClr val="tx1"/>
                                        </a:solidFill>
                                        <a:latin typeface="Cambria Math" panose="02040503050406030204" pitchFamily="18" charset="0"/>
                                      </a:rPr>
                                    </m:ctrlPr>
                                  </m:fPr>
                                  <m:num>
                                    <m:r>
                                      <m:rPr>
                                        <m:nor/>
                                      </m:rPr>
                                      <a:rPr lang="en-AU" sz="1600">
                                        <a:solidFill>
                                          <a:schemeClr val="tx1"/>
                                        </a:solidFill>
                                      </a:rPr>
                                      <m:t>W</m:t>
                                    </m:r>
                                    <m:r>
                                      <m:rPr>
                                        <m:nor/>
                                      </m:rPr>
                                      <a:rPr lang="en-US" sz="1600" b="0" i="0" baseline="-25000" smtClean="0">
                                        <a:solidFill>
                                          <a:schemeClr val="tx1"/>
                                        </a:solidFill>
                                      </a:rPr>
                                      <m:t>n</m:t>
                                    </m:r>
                                  </m:num>
                                  <m:den>
                                    <m:r>
                                      <m:rPr>
                                        <m:nor/>
                                      </m:rPr>
                                      <a:rPr lang="en-AU" sz="1600">
                                        <a:solidFill>
                                          <a:schemeClr val="tx1"/>
                                        </a:solidFill>
                                      </a:rPr>
                                      <m:t>W</m:t>
                                    </m:r>
                                    <m:r>
                                      <m:rPr>
                                        <m:nor/>
                                      </m:rPr>
                                      <a:rPr lang="en-AU" sz="1600" baseline="-25000">
                                        <a:solidFill>
                                          <a:schemeClr val="tx1"/>
                                        </a:solidFill>
                                      </a:rPr>
                                      <m:t>1</m:t>
                                    </m:r>
                                  </m:den>
                                </m:f>
                              </m:e>
                              <m:e>
                                <m:f>
                                  <m:fPr>
                                    <m:ctrlPr>
                                      <a:rPr lang="en-AU" sz="1600" i="1">
                                        <a:solidFill>
                                          <a:schemeClr val="tx1"/>
                                        </a:solidFill>
                                        <a:latin typeface="Cambria Math" panose="02040503050406030204" pitchFamily="18" charset="0"/>
                                      </a:rPr>
                                    </m:ctrlPr>
                                  </m:fPr>
                                  <m:num>
                                    <m:r>
                                      <m:rPr>
                                        <m:nor/>
                                      </m:rPr>
                                      <a:rPr lang="en-AU" sz="1600">
                                        <a:solidFill>
                                          <a:schemeClr val="tx1"/>
                                        </a:solidFill>
                                      </a:rPr>
                                      <m:t>W</m:t>
                                    </m:r>
                                    <m:r>
                                      <m:rPr>
                                        <m:nor/>
                                      </m:rPr>
                                      <a:rPr lang="en-US" sz="1600" b="0" i="0" baseline="-25000" smtClean="0">
                                        <a:solidFill>
                                          <a:schemeClr val="tx1"/>
                                        </a:solidFill>
                                      </a:rPr>
                                      <m:t>n</m:t>
                                    </m:r>
                                  </m:num>
                                  <m:den>
                                    <m:r>
                                      <m:rPr>
                                        <m:nor/>
                                      </m:rPr>
                                      <a:rPr lang="en-AU" sz="1600">
                                        <a:solidFill>
                                          <a:schemeClr val="tx1"/>
                                        </a:solidFill>
                                      </a:rPr>
                                      <m:t>W</m:t>
                                    </m:r>
                                    <m:r>
                                      <m:rPr>
                                        <m:nor/>
                                      </m:rPr>
                                      <a:rPr lang="en-US" sz="1600" b="0" i="0" baseline="-25000" smtClean="0">
                                        <a:solidFill>
                                          <a:schemeClr val="tx1"/>
                                        </a:solidFill>
                                      </a:rPr>
                                      <m:t>2</m:t>
                                    </m:r>
                                  </m:den>
                                </m:f>
                              </m:e>
                              <m:e>
                                <m:r>
                                  <m:rPr>
                                    <m:nor/>
                                  </m:rPr>
                                  <a:rPr lang="en-AU" sz="1600">
                                    <a:solidFill>
                                      <a:schemeClr val="tx1"/>
                                    </a:solidFill>
                                  </a:rPr>
                                  <m:t>⋯</m:t>
                                </m:r>
                              </m:e>
                              <m:e>
                                <m:r>
                                  <m:rPr>
                                    <m:nor/>
                                  </m:rPr>
                                  <a:rPr lang="en-AU" sz="1600">
                                    <a:solidFill>
                                      <a:schemeClr val="tx1"/>
                                    </a:solidFill>
                                  </a:rPr>
                                  <m:t>⋯</m:t>
                                </m:r>
                              </m:e>
                              <m:e>
                                <m:f>
                                  <m:fPr>
                                    <m:ctrlPr>
                                      <a:rPr lang="en-AU" sz="1600" i="1">
                                        <a:solidFill>
                                          <a:schemeClr val="tx1"/>
                                        </a:solidFill>
                                        <a:latin typeface="Cambria Math" panose="02040503050406030204" pitchFamily="18" charset="0"/>
                                      </a:rPr>
                                    </m:ctrlPr>
                                  </m:fPr>
                                  <m:num>
                                    <m:r>
                                      <m:rPr>
                                        <m:nor/>
                                      </m:rPr>
                                      <a:rPr lang="en-AU" sz="1600">
                                        <a:solidFill>
                                          <a:schemeClr val="tx1"/>
                                        </a:solidFill>
                                      </a:rPr>
                                      <m:t>W</m:t>
                                    </m:r>
                                    <m:r>
                                      <m:rPr>
                                        <m:nor/>
                                      </m:rPr>
                                      <a:rPr lang="en-US" sz="1600" b="0" i="0" baseline="-25000" smtClean="0">
                                        <a:solidFill>
                                          <a:schemeClr val="tx1"/>
                                        </a:solidFill>
                                      </a:rPr>
                                      <m:t>n</m:t>
                                    </m:r>
                                  </m:num>
                                  <m:den>
                                    <m:r>
                                      <m:rPr>
                                        <m:nor/>
                                      </m:rPr>
                                      <a:rPr lang="en-AU" sz="1600">
                                        <a:solidFill>
                                          <a:schemeClr val="tx1"/>
                                        </a:solidFill>
                                      </a:rPr>
                                      <m:t>W</m:t>
                                    </m:r>
                                    <m:r>
                                      <m:rPr>
                                        <m:nor/>
                                      </m:rPr>
                                      <a:rPr lang="en-US" sz="1600" b="0" i="0" baseline="-25000" smtClean="0">
                                        <a:solidFill>
                                          <a:schemeClr val="tx1"/>
                                        </a:solidFill>
                                      </a:rPr>
                                      <m:t>n</m:t>
                                    </m:r>
                                  </m:den>
                                </m:f>
                              </m:e>
                            </m:mr>
                          </m:m>
                        </m:e>
                      </m:d>
                      <m:r>
                        <m:rPr>
                          <m:nor/>
                        </m:rPr>
                        <a:rPr lang="en-AU" sz="1600" dirty="0">
                          <a:solidFill>
                            <a:schemeClr val="tx1"/>
                          </a:solidFill>
                        </a:rPr>
                        <m:t>x</m:t>
                      </m:r>
                      <m:d>
                        <m:dPr>
                          <m:begChr m:val="["/>
                          <m:endChr m:val="]"/>
                          <m:ctrlPr>
                            <a:rPr lang="en-AU" sz="1600" i="1">
                              <a:solidFill>
                                <a:schemeClr val="tx1"/>
                              </a:solidFill>
                              <a:latin typeface="Cambria Math" panose="02040503050406030204" pitchFamily="18" charset="0"/>
                            </a:rPr>
                          </m:ctrlPr>
                        </m:dPr>
                        <m:e>
                          <m:m>
                            <m:mPr>
                              <m:mcs>
                                <m:mc>
                                  <m:mcPr>
                                    <m:count m:val="1"/>
                                    <m:mcJc m:val="center"/>
                                  </m:mcPr>
                                </m:mc>
                              </m:mcs>
                              <m:ctrlPr>
                                <a:rPr lang="en-AU" sz="1600" i="1">
                                  <a:solidFill>
                                    <a:schemeClr val="tx1"/>
                                  </a:solidFill>
                                  <a:latin typeface="Cambria Math" panose="02040503050406030204" pitchFamily="18" charset="0"/>
                                </a:rPr>
                              </m:ctrlPr>
                            </m:mPr>
                            <m:mr>
                              <m:e>
                                <m:r>
                                  <m:rPr>
                                    <m:nor/>
                                  </m:rPr>
                                  <a:rPr lang="en-AU" sz="1600">
                                    <a:solidFill>
                                      <a:schemeClr val="tx1"/>
                                    </a:solidFill>
                                  </a:rPr>
                                  <m:t>W</m:t>
                                </m:r>
                                <m:r>
                                  <m:rPr>
                                    <m:nor/>
                                  </m:rPr>
                                  <a:rPr lang="en-AU" sz="1600" baseline="-25000">
                                    <a:solidFill>
                                      <a:schemeClr val="tx1"/>
                                    </a:solidFill>
                                  </a:rPr>
                                  <m:t>1</m:t>
                                </m:r>
                              </m:e>
                            </m:mr>
                            <m:mr>
                              <m:e>
                                <m:r>
                                  <m:rPr>
                                    <m:nor/>
                                  </m:rPr>
                                  <a:rPr lang="en-AU" sz="1600">
                                    <a:solidFill>
                                      <a:schemeClr val="tx1"/>
                                    </a:solidFill>
                                  </a:rPr>
                                  <m:t>W</m:t>
                                </m:r>
                                <m:r>
                                  <m:rPr>
                                    <m:nor/>
                                  </m:rPr>
                                  <a:rPr lang="en-AU" sz="1600" baseline="-25000">
                                    <a:solidFill>
                                      <a:schemeClr val="tx1"/>
                                    </a:solidFill>
                                  </a:rPr>
                                  <m:t>2</m:t>
                                </m:r>
                              </m:e>
                            </m:mr>
                            <m:mr>
                              <m:e>
                                <m:r>
                                  <m:rPr>
                                    <m:nor/>
                                  </m:rPr>
                                  <a:rPr lang="en-AU" sz="1600">
                                    <a:solidFill>
                                      <a:schemeClr val="tx1"/>
                                    </a:solidFill>
                                  </a:rPr>
                                  <m:t>⋮</m:t>
                                </m:r>
                              </m:e>
                            </m:mr>
                            <m:mr>
                              <m:e>
                                <m:r>
                                  <m:rPr>
                                    <m:nor/>
                                  </m:rPr>
                                  <a:rPr lang="en-AU" sz="1600">
                                    <a:solidFill>
                                      <a:schemeClr val="tx1"/>
                                    </a:solidFill>
                                  </a:rPr>
                                  <m:t>⋮</m:t>
                                </m:r>
                              </m:e>
                            </m:mr>
                            <m:mr>
                              <m:e>
                                <m:r>
                                  <m:rPr>
                                    <m:nor/>
                                  </m:rPr>
                                  <a:rPr lang="en-AU" sz="1600">
                                    <a:solidFill>
                                      <a:schemeClr val="tx1"/>
                                    </a:solidFill>
                                  </a:rPr>
                                  <m:t>⋮</m:t>
                                </m:r>
                              </m:e>
                            </m:mr>
                            <m:mr>
                              <m:e>
                                <m:r>
                                  <m:rPr>
                                    <m:nor/>
                                  </m:rPr>
                                  <a:rPr lang="en-AU" sz="1600">
                                    <a:solidFill>
                                      <a:schemeClr val="tx1"/>
                                    </a:solidFill>
                                  </a:rPr>
                                  <m:t>⋮</m:t>
                                </m:r>
                              </m:e>
                            </m:mr>
                            <m:mr>
                              <m:e>
                                <m:r>
                                  <m:rPr>
                                    <m:nor/>
                                  </m:rPr>
                                  <a:rPr lang="en-AU" sz="1600">
                                    <a:solidFill>
                                      <a:schemeClr val="tx1"/>
                                    </a:solidFill>
                                  </a:rPr>
                                  <m:t>W</m:t>
                                </m:r>
                                <m:r>
                                  <m:rPr>
                                    <m:nor/>
                                  </m:rPr>
                                  <a:rPr lang="en-AU" sz="1600" baseline="-25000">
                                    <a:solidFill>
                                      <a:schemeClr val="tx1"/>
                                    </a:solidFill>
                                  </a:rPr>
                                  <m:t>n</m:t>
                                </m:r>
                              </m:e>
                            </m:mr>
                          </m:m>
                        </m:e>
                      </m:d>
                      <m:r>
                        <m:rPr>
                          <m:nor/>
                        </m:rPr>
                        <a:rPr lang="en-US" sz="1600" b="0" i="0" baseline="-25000" smtClean="0">
                          <a:solidFill>
                            <a:schemeClr val="tx1"/>
                          </a:solidFill>
                          <a:latin typeface="Cambria Math" panose="02040503050406030204" pitchFamily="18" charset="0"/>
                        </a:rPr>
                        <m:t> </m:t>
                      </m:r>
                      <m:r>
                        <m:rPr>
                          <m:nor/>
                        </m:rPr>
                        <a:rPr lang="en-AU" sz="1600">
                          <a:solidFill>
                            <a:schemeClr val="tx1"/>
                          </a:solidFill>
                        </a:rPr>
                        <m:t>=</m:t>
                      </m:r>
                      <m:r>
                        <m:rPr>
                          <m:nor/>
                        </m:rPr>
                        <a:rPr lang="en-US" sz="1600" b="0" i="0" smtClean="0">
                          <a:solidFill>
                            <a:schemeClr val="tx1"/>
                          </a:solidFill>
                        </a:rPr>
                        <m:t> </m:t>
                      </m:r>
                      <m:r>
                        <m:rPr>
                          <m:nor/>
                        </m:rPr>
                        <a:rPr lang="en-US" sz="1600">
                          <a:solidFill>
                            <a:schemeClr val="tx1"/>
                          </a:solidFill>
                        </a:rPr>
                        <m:t>n</m:t>
                      </m:r>
                      <m:r>
                        <m:rPr>
                          <m:nor/>
                        </m:rPr>
                        <a:rPr lang="en-US" sz="1600" i="0" smtClean="0">
                          <a:solidFill>
                            <a:schemeClr val="tx1"/>
                          </a:solidFill>
                        </a:rPr>
                        <m:t>(</m:t>
                      </m:r>
                      <m:r>
                        <m:rPr>
                          <m:nor/>
                        </m:rPr>
                        <a:rPr lang="en-US" sz="1600" i="0" smtClean="0">
                          <a:solidFill>
                            <a:schemeClr val="tx1"/>
                          </a:solidFill>
                        </a:rPr>
                        <m:t>also</m:t>
                      </m:r>
                      <m:r>
                        <m:rPr>
                          <m:nor/>
                        </m:rPr>
                        <a:rPr lang="en-US" sz="1600" i="0" smtClean="0">
                          <a:solidFill>
                            <a:schemeClr val="tx1"/>
                          </a:solidFill>
                        </a:rPr>
                        <m:t> </m:t>
                      </m:r>
                      <m:r>
                        <m:rPr>
                          <m:nor/>
                        </m:rPr>
                        <a:rPr lang="en-US" sz="1600" i="0" smtClean="0">
                          <a:solidFill>
                            <a:schemeClr val="tx1"/>
                          </a:solidFill>
                        </a:rPr>
                        <m:t>know</m:t>
                      </m:r>
                      <m:r>
                        <m:rPr>
                          <m:nor/>
                        </m:rPr>
                        <a:rPr lang="en-US" sz="1600" i="0" smtClean="0">
                          <a:solidFill>
                            <a:schemeClr val="tx1"/>
                          </a:solidFill>
                        </a:rPr>
                        <m:t> </m:t>
                      </m:r>
                      <m:r>
                        <m:rPr>
                          <m:nor/>
                        </m:rPr>
                        <a:rPr lang="en-US" sz="1600" i="0" smtClean="0">
                          <a:solidFill>
                            <a:schemeClr val="tx1"/>
                          </a:solidFill>
                        </a:rPr>
                        <m:t>as</m:t>
                      </m:r>
                      <m:r>
                        <m:rPr>
                          <m:nor/>
                        </m:rPr>
                        <a:rPr lang="en-US" sz="1600" i="0" smtClean="0">
                          <a:solidFill>
                            <a:schemeClr val="tx1"/>
                          </a:solidFill>
                        </a:rPr>
                        <m:t> </m:t>
                      </m:r>
                      <m:r>
                        <m:rPr>
                          <m:nor/>
                        </m:rPr>
                        <a:rPr lang="en-AU" sz="1600" dirty="0" smtClean="0">
                          <a:solidFill>
                            <a:schemeClr val="tx1"/>
                          </a:solidFill>
                        </a:rPr>
                        <m:t>λ</m:t>
                      </m:r>
                      <m:r>
                        <m:rPr>
                          <m:nor/>
                        </m:rPr>
                        <a:rPr lang="en-US" sz="1600" i="0" smtClean="0">
                          <a:solidFill>
                            <a:schemeClr val="tx1"/>
                          </a:solidFill>
                        </a:rPr>
                        <m:t>)</m:t>
                      </m:r>
                      <m:d>
                        <m:dPr>
                          <m:begChr m:val="["/>
                          <m:endChr m:val="]"/>
                          <m:ctrlPr>
                            <a:rPr lang="en-AU" sz="1600" i="1">
                              <a:solidFill>
                                <a:schemeClr val="tx1"/>
                              </a:solidFill>
                              <a:latin typeface="Cambria Math" panose="02040503050406030204" pitchFamily="18" charset="0"/>
                            </a:rPr>
                          </m:ctrlPr>
                        </m:dPr>
                        <m:e>
                          <m:m>
                            <m:mPr>
                              <m:mcs>
                                <m:mc>
                                  <m:mcPr>
                                    <m:count m:val="1"/>
                                    <m:mcJc m:val="center"/>
                                  </m:mcPr>
                                </m:mc>
                              </m:mcs>
                              <m:ctrlPr>
                                <a:rPr lang="en-AU" sz="1600" i="1">
                                  <a:solidFill>
                                    <a:schemeClr val="tx1"/>
                                  </a:solidFill>
                                  <a:latin typeface="Cambria Math" panose="02040503050406030204" pitchFamily="18" charset="0"/>
                                </a:rPr>
                              </m:ctrlPr>
                            </m:mPr>
                            <m:mr>
                              <m:e>
                                <m:r>
                                  <m:rPr>
                                    <m:nor/>
                                  </m:rPr>
                                  <a:rPr lang="en-AU" sz="1600">
                                    <a:solidFill>
                                      <a:schemeClr val="tx1"/>
                                    </a:solidFill>
                                  </a:rPr>
                                  <m:t>W</m:t>
                                </m:r>
                                <m:r>
                                  <m:rPr>
                                    <m:nor/>
                                  </m:rPr>
                                  <a:rPr lang="en-AU" sz="1600" baseline="-25000">
                                    <a:solidFill>
                                      <a:schemeClr val="tx1"/>
                                    </a:solidFill>
                                  </a:rPr>
                                  <m:t>1</m:t>
                                </m:r>
                              </m:e>
                            </m:mr>
                            <m:mr>
                              <m:e>
                                <m:r>
                                  <m:rPr>
                                    <m:nor/>
                                  </m:rPr>
                                  <a:rPr lang="en-AU" sz="1600">
                                    <a:solidFill>
                                      <a:schemeClr val="tx1"/>
                                    </a:solidFill>
                                  </a:rPr>
                                  <m:t>W</m:t>
                                </m:r>
                                <m:r>
                                  <m:rPr>
                                    <m:nor/>
                                  </m:rPr>
                                  <a:rPr lang="en-AU" sz="1600" baseline="-25000">
                                    <a:solidFill>
                                      <a:schemeClr val="tx1"/>
                                    </a:solidFill>
                                  </a:rPr>
                                  <m:t>2</m:t>
                                </m:r>
                              </m:e>
                            </m:mr>
                            <m:mr>
                              <m:e>
                                <m:r>
                                  <m:rPr>
                                    <m:nor/>
                                  </m:rPr>
                                  <a:rPr lang="en-AU" sz="1600">
                                    <a:solidFill>
                                      <a:schemeClr val="tx1"/>
                                    </a:solidFill>
                                  </a:rPr>
                                  <m:t>⋮</m:t>
                                </m:r>
                              </m:e>
                            </m:mr>
                            <m:mr>
                              <m:e>
                                <m:r>
                                  <m:rPr>
                                    <m:nor/>
                                  </m:rPr>
                                  <a:rPr lang="en-AU" sz="1600">
                                    <a:solidFill>
                                      <a:schemeClr val="tx1"/>
                                    </a:solidFill>
                                  </a:rPr>
                                  <m:t>⋮</m:t>
                                </m:r>
                              </m:e>
                            </m:mr>
                            <m:mr>
                              <m:e>
                                <m:r>
                                  <m:rPr>
                                    <m:nor/>
                                  </m:rPr>
                                  <a:rPr lang="en-AU" sz="1600">
                                    <a:solidFill>
                                      <a:schemeClr val="tx1"/>
                                    </a:solidFill>
                                  </a:rPr>
                                  <m:t>⋮</m:t>
                                </m:r>
                              </m:e>
                            </m:mr>
                            <m:mr>
                              <m:e>
                                <m:r>
                                  <m:rPr>
                                    <m:nor/>
                                  </m:rPr>
                                  <a:rPr lang="en-AU" sz="1600">
                                    <a:solidFill>
                                      <a:schemeClr val="tx1"/>
                                    </a:solidFill>
                                  </a:rPr>
                                  <m:t>⋮</m:t>
                                </m:r>
                              </m:e>
                            </m:mr>
                            <m:mr>
                              <m:e>
                                <m:r>
                                  <m:rPr>
                                    <m:nor/>
                                  </m:rPr>
                                  <a:rPr lang="en-AU" sz="1600">
                                    <a:solidFill>
                                      <a:schemeClr val="tx1"/>
                                    </a:solidFill>
                                  </a:rPr>
                                  <m:t>W</m:t>
                                </m:r>
                                <m:r>
                                  <m:rPr>
                                    <m:nor/>
                                  </m:rPr>
                                  <a:rPr lang="en-AU" sz="1600" baseline="-25000">
                                    <a:solidFill>
                                      <a:schemeClr val="tx1"/>
                                    </a:solidFill>
                                  </a:rPr>
                                  <m:t>n</m:t>
                                </m:r>
                              </m:e>
                            </m:mr>
                          </m:m>
                        </m:e>
                      </m:d>
                    </m:oMath>
                  </m:oMathPara>
                </a14:m>
                <a:endParaRPr lang="en-US" sz="1600" baseline="-25000" dirty="0">
                  <a:solidFill>
                    <a:schemeClr val="tx1"/>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3059832" y="1628800"/>
                <a:ext cx="5256584" cy="201029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185172" y="4242151"/>
                <a:ext cx="8773653" cy="1870961"/>
              </a:xfrm>
              <a:prstGeom prst="rect">
                <a:avLst/>
              </a:prstGeom>
            </p:spPr>
            <p:txBody>
              <a:bodyPr wrap="square">
                <a:spAutoFit/>
              </a:bodyPr>
              <a:lstStyle/>
              <a:p>
                <a:pPr marL="1074738" indent="-1074738" algn="l">
                  <a:buNone/>
                </a:pPr>
                <a:r>
                  <a:rPr lang="en-AU" sz="1800" b="1" dirty="0">
                    <a:solidFill>
                      <a:schemeClr val="tx1"/>
                    </a:solidFill>
                    <a:latin typeface="+mj-lt"/>
                  </a:rPr>
                  <a:t>Step 5: </a:t>
                </a:r>
                <a:r>
                  <a:rPr lang="en-AU" sz="1800" dirty="0">
                    <a:solidFill>
                      <a:schemeClr val="tx1"/>
                    </a:solidFill>
                    <a:latin typeface="+mj-lt"/>
                  </a:rPr>
                  <a:t>Examining the consistency credibility via calculating an index called </a:t>
                </a:r>
                <a:r>
                  <a:rPr lang="en-AU" sz="1800" i="1" dirty="0">
                    <a:solidFill>
                      <a:schemeClr val="tx1"/>
                    </a:solidFill>
                    <a:latin typeface="+mj-lt"/>
                  </a:rPr>
                  <a:t>CI</a:t>
                </a:r>
                <a:r>
                  <a:rPr lang="en-AU" sz="1800" dirty="0">
                    <a:solidFill>
                      <a:schemeClr val="tx1"/>
                    </a:solidFill>
                    <a:latin typeface="+mj-lt"/>
                  </a:rPr>
                  <a:t> </a:t>
                </a:r>
                <a:r>
                  <a:rPr lang="en-AU" sz="1800" i="1" dirty="0">
                    <a:solidFill>
                      <a:schemeClr val="accent2"/>
                    </a:solidFill>
                    <a:latin typeface="+mj-lt"/>
                  </a:rPr>
                  <a:t>(the rational is to compare the difference between </a:t>
                </a:r>
                <a14:m>
                  <m:oMath xmlns:m="http://schemas.openxmlformats.org/officeDocument/2006/math">
                    <m:r>
                      <m:rPr>
                        <m:nor/>
                      </m:rPr>
                      <a:rPr lang="en-US" sz="1800" b="0" i="1" smtClean="0">
                        <a:solidFill>
                          <a:schemeClr val="accent2"/>
                        </a:solidFill>
                        <a:latin typeface="+mj-lt"/>
                      </a:rPr>
                      <m:t>n</m:t>
                    </m:r>
                    <m:r>
                      <m:rPr>
                        <m:nor/>
                      </m:rPr>
                      <a:rPr lang="en-US" sz="1800" b="0" i="1" baseline="-25000" smtClean="0">
                        <a:solidFill>
                          <a:schemeClr val="accent2"/>
                        </a:solidFill>
                        <a:latin typeface="+mj-lt"/>
                      </a:rPr>
                      <m:t>actual</m:t>
                    </m:r>
                  </m:oMath>
                </a14:m>
                <a:r>
                  <a:rPr lang="en-AU" sz="1800" i="1" dirty="0">
                    <a:solidFill>
                      <a:schemeClr val="accent2"/>
                    </a:solidFill>
                    <a:latin typeface="+mj-lt"/>
                  </a:rPr>
                  <a:t> </a:t>
                </a:r>
                <a:r>
                  <a:rPr lang="en-US" sz="1800" i="1" dirty="0">
                    <a:solidFill>
                      <a:schemeClr val="accent2"/>
                    </a:solidFill>
                    <a:latin typeface="+mj-lt"/>
                  </a:rPr>
                  <a:t>and </a:t>
                </a:r>
                <a14:m>
                  <m:oMath xmlns:m="http://schemas.openxmlformats.org/officeDocument/2006/math">
                    <m:r>
                      <m:rPr>
                        <m:nor/>
                      </m:rPr>
                      <a:rPr lang="en-AU" sz="1800" i="1" dirty="0">
                        <a:solidFill>
                          <a:schemeClr val="accent2"/>
                        </a:solidFill>
                        <a:latin typeface="+mj-lt"/>
                      </a:rPr>
                      <m:t>n</m:t>
                    </m:r>
                    <m:r>
                      <m:rPr>
                        <m:nor/>
                      </m:rPr>
                      <a:rPr lang="en-US" sz="1800" b="0" i="1" baseline="-25000" smtClean="0">
                        <a:solidFill>
                          <a:schemeClr val="accent2"/>
                        </a:solidFill>
                        <a:latin typeface="+mj-lt"/>
                      </a:rPr>
                      <m:t>ideal</m:t>
                    </m:r>
                  </m:oMath>
                </a14:m>
                <a:r>
                  <a:rPr lang="en-AU" sz="1800" i="1" dirty="0">
                    <a:solidFill>
                      <a:schemeClr val="accent2"/>
                    </a:solidFill>
                    <a:latin typeface="+mj-lt"/>
                  </a:rPr>
                  <a:t>).</a:t>
                </a:r>
                <a14:m>
                  <m:oMath xmlns:m="http://schemas.openxmlformats.org/officeDocument/2006/math">
                    <m:r>
                      <a:rPr lang="en-US" sz="1800" b="0" i="1" smtClean="0">
                        <a:solidFill>
                          <a:schemeClr val="tx1"/>
                        </a:solidFill>
                        <a:latin typeface="Cambria Math" panose="02040503050406030204" pitchFamily="18" charset="0"/>
                      </a:rPr>
                      <m:t> </m:t>
                    </m:r>
                  </m:oMath>
                </a14:m>
                <a:endParaRPr lang="en-US" sz="1800" b="0" i="1" dirty="0">
                  <a:solidFill>
                    <a:schemeClr val="tx1"/>
                  </a:solidFill>
                  <a:latin typeface="Cambria Math" panose="02040503050406030204" pitchFamily="18" charset="0"/>
                </a:endParaRPr>
              </a:p>
              <a:p>
                <a:pPr marL="1074738" indent="-1074738" algn="l">
                  <a:buNone/>
                </a:pPr>
                <a:endParaRPr lang="en-US" sz="1800" i="0" dirty="0">
                  <a:solidFill>
                    <a:schemeClr val="tx1"/>
                  </a:solidFill>
                  <a:latin typeface="Cambria Math" panose="02040503050406030204" pitchFamily="18" charset="0"/>
                </a:endParaRPr>
              </a:p>
              <a:p>
                <a:pPr marL="1074738" indent="-1074738" algn="l">
                  <a:buNone/>
                </a:pPr>
                <a14:m>
                  <m:oMath xmlns:m="http://schemas.openxmlformats.org/officeDocument/2006/math">
                    <m:r>
                      <m:rPr>
                        <m:sty m:val="p"/>
                      </m:rPr>
                      <a:rPr lang="en-US" sz="1600" i="0" smtClean="0">
                        <a:solidFill>
                          <a:schemeClr val="tx1"/>
                        </a:solidFill>
                        <a:latin typeface="Cambria Math" panose="02040503050406030204" pitchFamily="18" charset="0"/>
                      </a:rPr>
                      <m:t>CI</m:t>
                    </m:r>
                    <m:r>
                      <a:rPr lang="en-US" sz="1600" i="0" smtClean="0">
                        <a:solidFill>
                          <a:schemeClr val="tx1"/>
                        </a:solidFill>
                        <a:latin typeface="Cambria Math" panose="02040503050406030204" pitchFamily="18" charset="0"/>
                      </a:rPr>
                      <m:t>=</m:t>
                    </m:r>
                    <m:f>
                      <m:fPr>
                        <m:ctrlPr>
                          <a:rPr lang="en-AU" sz="1600" i="1">
                            <a:solidFill>
                              <a:schemeClr val="tx1"/>
                            </a:solidFill>
                            <a:latin typeface="Cambria Math" panose="02040503050406030204" pitchFamily="18" charset="0"/>
                          </a:rPr>
                        </m:ctrlPr>
                      </m:fPr>
                      <m:num>
                        <m:r>
                          <m:rPr>
                            <m:nor/>
                          </m:rPr>
                          <a:rPr lang="en-US" sz="1600">
                            <a:solidFill>
                              <a:schemeClr val="tx1"/>
                            </a:solidFill>
                            <a:latin typeface="+mj-lt"/>
                          </a:rPr>
                          <m:t>n</m:t>
                        </m:r>
                        <m:r>
                          <m:rPr>
                            <m:nor/>
                          </m:rPr>
                          <a:rPr lang="en-US" sz="1600" b="0" i="0" smtClean="0">
                            <a:solidFill>
                              <a:schemeClr val="tx1"/>
                            </a:solidFill>
                            <a:latin typeface="+mj-lt"/>
                          </a:rPr>
                          <m:t>(</m:t>
                        </m:r>
                        <m:r>
                          <m:rPr>
                            <m:nor/>
                          </m:rPr>
                          <a:rPr lang="en-US" sz="1600">
                            <a:solidFill>
                              <a:schemeClr val="tx1"/>
                            </a:solidFill>
                          </a:rPr>
                          <m:t>also</m:t>
                        </m:r>
                        <m:r>
                          <m:rPr>
                            <m:nor/>
                          </m:rPr>
                          <a:rPr lang="en-US" sz="1600">
                            <a:solidFill>
                              <a:schemeClr val="tx1"/>
                            </a:solidFill>
                          </a:rPr>
                          <m:t> </m:t>
                        </m:r>
                        <m:r>
                          <m:rPr>
                            <m:nor/>
                          </m:rPr>
                          <a:rPr lang="en-US" sz="1600">
                            <a:solidFill>
                              <a:schemeClr val="tx1"/>
                            </a:solidFill>
                          </a:rPr>
                          <m:t>know</m:t>
                        </m:r>
                        <m:r>
                          <m:rPr>
                            <m:nor/>
                          </m:rPr>
                          <a:rPr lang="en-US" sz="1600">
                            <a:solidFill>
                              <a:schemeClr val="tx1"/>
                            </a:solidFill>
                          </a:rPr>
                          <m:t> </m:t>
                        </m:r>
                        <m:r>
                          <m:rPr>
                            <m:nor/>
                          </m:rPr>
                          <a:rPr lang="en-US" sz="1600">
                            <a:solidFill>
                              <a:schemeClr val="tx1"/>
                            </a:solidFill>
                          </a:rPr>
                          <m:t>as</m:t>
                        </m:r>
                        <m:r>
                          <m:rPr>
                            <m:nor/>
                          </m:rPr>
                          <a:rPr lang="en-US" sz="1600">
                            <a:solidFill>
                              <a:schemeClr val="tx1"/>
                            </a:solidFill>
                          </a:rPr>
                          <m:t> </m:t>
                        </m:r>
                        <m:r>
                          <m:rPr>
                            <m:nor/>
                          </m:rPr>
                          <a:rPr lang="en-AU" sz="1600" dirty="0">
                            <a:solidFill>
                              <a:schemeClr val="tx1"/>
                            </a:solidFill>
                          </a:rPr>
                          <m:t>λ</m:t>
                        </m:r>
                        <m:r>
                          <m:rPr>
                            <m:nor/>
                          </m:rPr>
                          <a:rPr lang="en-US" sz="1600" b="0" i="0" dirty="0" smtClean="0">
                            <a:solidFill>
                              <a:schemeClr val="tx1"/>
                            </a:solidFill>
                          </a:rPr>
                          <m:t>)</m:t>
                        </m:r>
                        <m:r>
                          <m:rPr>
                            <m:nor/>
                          </m:rPr>
                          <a:rPr lang="en-US" sz="1600" baseline="-25000">
                            <a:solidFill>
                              <a:schemeClr val="tx1"/>
                            </a:solidFill>
                            <a:latin typeface="+mj-lt"/>
                          </a:rPr>
                          <m:t>actual</m:t>
                        </m:r>
                        <m:r>
                          <m:rPr>
                            <m:nor/>
                          </m:rPr>
                          <a:rPr lang="en-AU" sz="1600" dirty="0">
                            <a:solidFill>
                              <a:schemeClr val="tx1"/>
                            </a:solidFill>
                            <a:latin typeface="+mj-lt"/>
                          </a:rPr>
                          <m:t> </m:t>
                        </m:r>
                        <m:r>
                          <m:rPr>
                            <m:nor/>
                          </m:rPr>
                          <a:rPr lang="en-US" sz="1600" b="0" dirty="0" smtClean="0">
                            <a:solidFill>
                              <a:schemeClr val="tx1"/>
                            </a:solidFill>
                            <a:latin typeface="+mj-lt"/>
                          </a:rPr>
                          <m:t>−</m:t>
                        </m:r>
                        <m:r>
                          <m:rPr>
                            <m:nor/>
                          </m:rPr>
                          <a:rPr lang="en-US" sz="1600" dirty="0">
                            <a:solidFill>
                              <a:schemeClr val="tx1"/>
                            </a:solidFill>
                            <a:latin typeface="+mj-lt"/>
                          </a:rPr>
                          <m:t> </m:t>
                        </m:r>
                        <m:r>
                          <m:rPr>
                            <m:nor/>
                          </m:rPr>
                          <a:rPr lang="en-AU" sz="1600" dirty="0">
                            <a:solidFill>
                              <a:schemeClr val="tx1"/>
                            </a:solidFill>
                            <a:latin typeface="+mj-lt"/>
                          </a:rPr>
                          <m:t>n</m:t>
                        </m:r>
                        <m:r>
                          <m:rPr>
                            <m:nor/>
                          </m:rPr>
                          <a:rPr lang="en-US" sz="1600" b="0" i="0" dirty="0" smtClean="0">
                            <a:solidFill>
                              <a:schemeClr val="tx1"/>
                            </a:solidFill>
                            <a:latin typeface="+mj-lt"/>
                          </a:rPr>
                          <m:t>(</m:t>
                        </m:r>
                        <m:r>
                          <m:rPr>
                            <m:nor/>
                          </m:rPr>
                          <a:rPr lang="en-AU" sz="1600" b="1" dirty="0">
                            <a:solidFill>
                              <a:schemeClr val="tx1"/>
                            </a:solidFill>
                          </a:rPr>
                          <m:t>λ</m:t>
                        </m:r>
                        <m:r>
                          <m:rPr>
                            <m:nor/>
                          </m:rPr>
                          <a:rPr lang="en-US" sz="1600" b="0" i="0" dirty="0" smtClean="0">
                            <a:solidFill>
                              <a:schemeClr val="tx1"/>
                            </a:solidFill>
                            <a:latin typeface="+mj-lt"/>
                          </a:rPr>
                          <m:t>)</m:t>
                        </m:r>
                        <m:r>
                          <m:rPr>
                            <m:nor/>
                          </m:rPr>
                          <a:rPr lang="en-US" sz="1600" b="0" i="0" baseline="-25000" smtClean="0">
                            <a:solidFill>
                              <a:schemeClr val="tx1"/>
                            </a:solidFill>
                          </a:rPr>
                          <m:t>idea</m:t>
                        </m:r>
                        <m:r>
                          <m:rPr>
                            <m:nor/>
                          </m:rPr>
                          <a:rPr lang="en-US" sz="1600" baseline="-25000">
                            <a:solidFill>
                              <a:schemeClr val="tx1"/>
                            </a:solidFill>
                          </a:rPr>
                          <m:t>l</m:t>
                        </m:r>
                      </m:num>
                      <m:den>
                        <m:r>
                          <m:rPr>
                            <m:nor/>
                          </m:rPr>
                          <a:rPr lang="en-AU" sz="1600" dirty="0">
                            <a:solidFill>
                              <a:schemeClr val="tx1"/>
                            </a:solidFill>
                            <a:latin typeface="+mj-lt"/>
                          </a:rPr>
                          <m:t>n</m:t>
                        </m:r>
                        <m:r>
                          <m:rPr>
                            <m:nor/>
                          </m:rPr>
                          <a:rPr lang="en-US" sz="1600" b="0" i="0" dirty="0" smtClean="0">
                            <a:solidFill>
                              <a:schemeClr val="tx1"/>
                            </a:solidFill>
                            <a:latin typeface="+mj-lt"/>
                          </a:rPr>
                          <m:t>(</m:t>
                        </m:r>
                        <m:r>
                          <m:rPr>
                            <m:nor/>
                          </m:rPr>
                          <a:rPr lang="en-AU" sz="1600" b="1" dirty="0">
                            <a:solidFill>
                              <a:schemeClr val="tx1"/>
                            </a:solidFill>
                          </a:rPr>
                          <m:t>λ</m:t>
                        </m:r>
                        <m:r>
                          <m:rPr>
                            <m:nor/>
                          </m:rPr>
                          <a:rPr lang="en-US" sz="1600" b="0" i="0" dirty="0" smtClean="0">
                            <a:solidFill>
                              <a:schemeClr val="tx1"/>
                            </a:solidFill>
                          </a:rPr>
                          <m:t>)</m:t>
                        </m:r>
                        <m:r>
                          <m:rPr>
                            <m:nor/>
                          </m:rPr>
                          <a:rPr lang="en-US" sz="1600" baseline="-25000">
                            <a:solidFill>
                              <a:schemeClr val="tx1"/>
                            </a:solidFill>
                          </a:rPr>
                          <m:t>ideal</m:t>
                        </m:r>
                        <m:r>
                          <m:rPr>
                            <m:nor/>
                          </m:rPr>
                          <a:rPr lang="en-AU" sz="1600">
                            <a:solidFill>
                              <a:schemeClr val="tx1"/>
                            </a:solidFill>
                            <a:latin typeface="+mj-lt"/>
                          </a:rPr>
                          <m:t>−1</m:t>
                        </m:r>
                      </m:den>
                    </m:f>
                    <m:r>
                      <a:rPr lang="en-AU" sz="1600" i="0">
                        <a:solidFill>
                          <a:schemeClr val="tx1"/>
                        </a:solidFill>
                        <a:latin typeface="Cambria Math" panose="02040503050406030204" pitchFamily="18" charset="0"/>
                      </a:rPr>
                      <m:t> </m:t>
                    </m:r>
                  </m:oMath>
                </a14:m>
                <a:r>
                  <a:rPr lang="en-US" sz="1600" dirty="0">
                    <a:solidFill>
                      <a:schemeClr val="tx1"/>
                    </a:solidFill>
                    <a:latin typeface="+mj-lt"/>
                  </a:rPr>
                  <a:t>, </a:t>
                </a:r>
                <a:r>
                  <a:rPr lang="en-US" sz="1600" i="1" dirty="0">
                    <a:solidFill>
                      <a:srgbClr val="FF0000"/>
                    </a:solidFill>
                    <a:latin typeface="+mj-lt"/>
                  </a:rPr>
                  <a:t>where </a:t>
                </a:r>
                <a14:m>
                  <m:oMath xmlns:m="http://schemas.openxmlformats.org/officeDocument/2006/math">
                    <m:r>
                      <m:rPr>
                        <m:nor/>
                      </m:rPr>
                      <a:rPr lang="en-US" sz="1600" b="0" i="1" smtClean="0">
                        <a:solidFill>
                          <a:srgbClr val="FF0000"/>
                        </a:solidFill>
                        <a:latin typeface="Cambria Math" panose="02040503050406030204" pitchFamily="18" charset="0"/>
                      </a:rPr>
                      <m:t>n</m:t>
                    </m:r>
                    <m:r>
                      <m:rPr>
                        <m:nor/>
                      </m:rPr>
                      <a:rPr lang="en-US" sz="1600" i="1" baseline="-25000">
                        <a:solidFill>
                          <a:srgbClr val="FF0000"/>
                        </a:solidFill>
                        <a:latin typeface="+mj-lt"/>
                      </a:rPr>
                      <m:t>actual</m:t>
                    </m:r>
                    <m:r>
                      <a:rPr lang="en-US" sz="1600" i="1" baseline="-25000">
                        <a:solidFill>
                          <a:srgbClr val="FF0000"/>
                        </a:solidFill>
                        <a:latin typeface="Cambria Math" panose="02040503050406030204" pitchFamily="18" charset="0"/>
                      </a:rPr>
                      <m:t> </m:t>
                    </m:r>
                  </m:oMath>
                </a14:m>
                <a:r>
                  <a:rPr lang="en-AU" sz="1600" i="1" dirty="0">
                    <a:solidFill>
                      <a:srgbClr val="FF0000"/>
                    </a:solidFill>
                    <a:latin typeface="+mj-lt"/>
                  </a:rPr>
                  <a:t>= </a:t>
                </a:r>
                <a14:m>
                  <m:oMath xmlns:m="http://schemas.openxmlformats.org/officeDocument/2006/math">
                    <m:r>
                      <a:rPr lang="en-US" sz="1600" b="0" i="1" smtClean="0">
                        <a:solidFill>
                          <a:srgbClr val="FF0000"/>
                        </a:solidFill>
                        <a:latin typeface="Cambria Math" panose="02040503050406030204" pitchFamily="18" charset="0"/>
                      </a:rPr>
                      <m:t>(</m:t>
                    </m:r>
                    <m:r>
                      <m:rPr>
                        <m:nor/>
                      </m:rPr>
                      <a:rPr lang="en-US" sz="1600" i="1">
                        <a:solidFill>
                          <a:srgbClr val="FF0000"/>
                        </a:solidFill>
                        <a:latin typeface="+mj-lt"/>
                      </a:rPr>
                      <m:t>PW</m:t>
                    </m:r>
                    <m:r>
                      <a:rPr lang="en-US" sz="1600" i="1">
                        <a:solidFill>
                          <a:srgbClr val="FF0000"/>
                        </a:solidFill>
                        <a:latin typeface="Cambria Math" panose="02040503050406030204" pitchFamily="18" charset="0"/>
                      </a:rPr>
                      <m:t>1/</m:t>
                    </m:r>
                    <m:r>
                      <m:rPr>
                        <m:nor/>
                      </m:rPr>
                      <a:rPr lang="en-US" sz="1600" i="1">
                        <a:solidFill>
                          <a:srgbClr val="FF0000"/>
                        </a:solidFill>
                        <a:latin typeface="+mj-lt"/>
                      </a:rPr>
                      <m:t>W</m:t>
                    </m:r>
                    <m:r>
                      <a:rPr lang="en-US" sz="1600" i="1">
                        <a:solidFill>
                          <a:srgbClr val="FF0000"/>
                        </a:solidFill>
                        <a:latin typeface="Cambria Math" panose="02040503050406030204" pitchFamily="18" charset="0"/>
                      </a:rPr>
                      <m:t>1</m:t>
                    </m:r>
                  </m:oMath>
                </a14:m>
                <a:r>
                  <a:rPr lang="en-AU" sz="1600" i="1" dirty="0">
                    <a:solidFill>
                      <a:srgbClr val="FF0000"/>
                    </a:solidFill>
                    <a:latin typeface="+mj-lt"/>
                  </a:rPr>
                  <a:t>+</a:t>
                </a:r>
                <a:r>
                  <a:rPr lang="en-US" sz="1600" i="1" dirty="0">
                    <a:solidFill>
                      <a:srgbClr val="FF0000"/>
                    </a:solidFill>
                    <a:latin typeface="+mj-lt"/>
                  </a:rPr>
                  <a:t> </a:t>
                </a:r>
                <a14:m>
                  <m:oMath xmlns:m="http://schemas.openxmlformats.org/officeDocument/2006/math">
                    <m:r>
                      <m:rPr>
                        <m:nor/>
                      </m:rPr>
                      <a:rPr lang="en-US" sz="1600" i="1">
                        <a:solidFill>
                          <a:srgbClr val="FF0000"/>
                        </a:solidFill>
                        <a:latin typeface="+mj-lt"/>
                      </a:rPr>
                      <m:t>PW</m:t>
                    </m:r>
                    <m:r>
                      <a:rPr lang="en-US" sz="1600" b="0" i="1" smtClean="0">
                        <a:solidFill>
                          <a:srgbClr val="FF0000"/>
                        </a:solidFill>
                        <a:latin typeface="Cambria Math" panose="02040503050406030204" pitchFamily="18" charset="0"/>
                      </a:rPr>
                      <m:t>2</m:t>
                    </m:r>
                    <m:r>
                      <a:rPr lang="en-US" sz="1600" i="1">
                        <a:solidFill>
                          <a:srgbClr val="FF0000"/>
                        </a:solidFill>
                        <a:latin typeface="Cambria Math" panose="02040503050406030204" pitchFamily="18" charset="0"/>
                      </a:rPr>
                      <m:t>/</m:t>
                    </m:r>
                    <m:r>
                      <m:rPr>
                        <m:nor/>
                      </m:rPr>
                      <a:rPr lang="en-US" sz="1600" i="1">
                        <a:solidFill>
                          <a:srgbClr val="FF0000"/>
                        </a:solidFill>
                        <a:latin typeface="+mj-lt"/>
                      </a:rPr>
                      <m:t>W</m:t>
                    </m:r>
                    <m:r>
                      <a:rPr lang="en-US" sz="1600" b="0" i="1" smtClean="0">
                        <a:solidFill>
                          <a:srgbClr val="FF0000"/>
                        </a:solidFill>
                        <a:latin typeface="Cambria Math" panose="02040503050406030204" pitchFamily="18" charset="0"/>
                      </a:rPr>
                      <m:t>2</m:t>
                    </m:r>
                  </m:oMath>
                </a14:m>
                <a:r>
                  <a:rPr lang="en-US" sz="1600" i="1" dirty="0">
                    <a:solidFill>
                      <a:srgbClr val="FF0000"/>
                    </a:solidFill>
                    <a:latin typeface="+mj-lt"/>
                  </a:rPr>
                  <a:t> + … </a:t>
                </a:r>
                <a14:m>
                  <m:oMath xmlns:m="http://schemas.openxmlformats.org/officeDocument/2006/math">
                    <m:r>
                      <m:rPr>
                        <m:nor/>
                      </m:rPr>
                      <a:rPr lang="en-US" sz="1600" i="1">
                        <a:solidFill>
                          <a:srgbClr val="FF0000"/>
                        </a:solidFill>
                        <a:latin typeface="+mj-lt"/>
                      </a:rPr>
                      <m:t>PW</m:t>
                    </m:r>
                    <m:r>
                      <a:rPr lang="en-US" sz="1600" b="0" i="1" smtClean="0">
                        <a:solidFill>
                          <a:srgbClr val="FF0000"/>
                        </a:solidFill>
                        <a:latin typeface="Cambria Math" panose="02040503050406030204" pitchFamily="18" charset="0"/>
                      </a:rPr>
                      <m:t>𝑛</m:t>
                    </m:r>
                    <m:r>
                      <a:rPr lang="en-US" sz="1600" i="1">
                        <a:solidFill>
                          <a:srgbClr val="FF0000"/>
                        </a:solidFill>
                        <a:latin typeface="Cambria Math" panose="02040503050406030204" pitchFamily="18" charset="0"/>
                      </a:rPr>
                      <m:t>/</m:t>
                    </m:r>
                    <m:r>
                      <m:rPr>
                        <m:nor/>
                      </m:rPr>
                      <a:rPr lang="en-US" sz="1600" i="1">
                        <a:solidFill>
                          <a:srgbClr val="FF0000"/>
                        </a:solidFill>
                        <a:latin typeface="+mj-lt"/>
                      </a:rPr>
                      <m:t>W</m:t>
                    </m:r>
                    <m:r>
                      <a:rPr lang="en-US" sz="1600" b="0" i="1" smtClean="0">
                        <a:solidFill>
                          <a:srgbClr val="FF0000"/>
                        </a:solidFill>
                        <a:latin typeface="Cambria Math" panose="02040503050406030204" pitchFamily="18" charset="0"/>
                      </a:rPr>
                      <m:t>𝑛</m:t>
                    </m:r>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𝑛</m:t>
                    </m:r>
                  </m:oMath>
                </a14:m>
                <a:r>
                  <a:rPr lang="en-AU" sz="1600" i="1" dirty="0">
                    <a:solidFill>
                      <a:srgbClr val="FF0000"/>
                    </a:solidFill>
                    <a:latin typeface="+mj-lt"/>
                  </a:rPr>
                  <a:t>; </a:t>
                </a:r>
                <a:r>
                  <a:rPr lang="en-AU" sz="1600" dirty="0">
                    <a:solidFill>
                      <a:schemeClr val="tx1"/>
                    </a:solidFill>
                    <a:latin typeface="+mj-lt"/>
                  </a:rPr>
                  <a:t>CI≤0.1 means data is consistent</a:t>
                </a:r>
              </a:p>
              <a:p>
                <a:pPr marL="1074738" indent="-1074738" algn="l">
                  <a:buNone/>
                </a:pPr>
                <a:endParaRPr lang="en-AU" sz="1600" i="1" dirty="0">
                  <a:solidFill>
                    <a:schemeClr val="accent2"/>
                  </a:solidFill>
                  <a:latin typeface="+mj-lt"/>
                </a:endParaRPr>
              </a:p>
            </p:txBody>
          </p:sp>
        </mc:Choice>
        <mc:Fallback xmlns="">
          <p:sp>
            <p:nvSpPr>
              <p:cNvPr id="12" name="Rectangle 11"/>
              <p:cNvSpPr>
                <a:spLocks noRot="1" noChangeAspect="1" noMove="1" noResize="1" noEditPoints="1" noAdjustHandles="1" noChangeArrowheads="1" noChangeShapeType="1" noTextEdit="1"/>
              </p:cNvSpPr>
              <p:nvPr/>
            </p:nvSpPr>
            <p:spPr>
              <a:xfrm>
                <a:off x="185172" y="4242151"/>
                <a:ext cx="8773653" cy="1870961"/>
              </a:xfrm>
              <a:prstGeom prst="rect">
                <a:avLst/>
              </a:prstGeom>
              <a:blipFill>
                <a:blip r:embed="rId5"/>
                <a:stretch>
                  <a:fillRect l="-556" t="-1954"/>
                </a:stretch>
              </a:blipFill>
            </p:spPr>
            <p:txBody>
              <a:bodyPr/>
              <a:lstStyle/>
              <a:p>
                <a:r>
                  <a:rPr lang="en-US">
                    <a:noFill/>
                  </a:rPr>
                  <a:t> </a:t>
                </a:r>
              </a:p>
            </p:txBody>
          </p:sp>
        </mc:Fallback>
      </mc:AlternateContent>
      <p:sp>
        <p:nvSpPr>
          <p:cNvPr id="7" name="Oval 6">
            <a:extLst>
              <a:ext uri="{FF2B5EF4-FFF2-40B4-BE49-F238E27FC236}">
                <a16:creationId xmlns:a16="http://schemas.microsoft.com/office/drawing/2014/main" id="{7A3FDD61-ADB1-4CF1-BFBD-54750B114772}"/>
              </a:ext>
            </a:extLst>
          </p:cNvPr>
          <p:cNvSpPr/>
          <p:nvPr/>
        </p:nvSpPr>
        <p:spPr bwMode="auto">
          <a:xfrm>
            <a:off x="6768245" y="1680368"/>
            <a:ext cx="45719" cy="580476"/>
          </a:xfrm>
          <a:prstGeom prst="ellipse">
            <a:avLst/>
          </a:prstGeom>
          <a:no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 latinLnBrk="0" hangingPunct="1">
              <a:lnSpc>
                <a:spcPct val="100000"/>
              </a:lnSpc>
              <a:spcBef>
                <a:spcPct val="0"/>
              </a:spcBef>
              <a:spcAft>
                <a:spcPct val="0"/>
              </a:spcAft>
              <a:buClrTx/>
              <a:buSzTx/>
              <a:buFontTx/>
              <a:buNone/>
              <a:tabLst/>
            </a:pPr>
            <a:endParaRPr kumimoji="0" lang="en-US" sz="1050" b="0" i="0" u="none" strike="noStrike" cap="none" normalizeH="0" baseline="0">
              <a:ln>
                <a:noFill/>
              </a:ln>
              <a:solidFill>
                <a:schemeClr val="bg1"/>
              </a:solidFill>
              <a:effectLst/>
              <a:latin typeface="Arial" charset="0"/>
              <a:cs typeface="Arial" charset="0"/>
            </a:endParaRPr>
          </a:p>
        </p:txBody>
      </p: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3AB5F0F1-C00C-45DF-B33B-20C26EC111CC}"/>
                  </a:ext>
                </a:extLst>
              </p:cNvPr>
              <p:cNvSpPr/>
              <p:nvPr/>
            </p:nvSpPr>
            <p:spPr>
              <a:xfrm>
                <a:off x="335715" y="1724046"/>
                <a:ext cx="2943306" cy="17049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AU" sz="1600" i="1" smtClean="0">
                              <a:solidFill>
                                <a:schemeClr val="tx1"/>
                              </a:solidFill>
                              <a:latin typeface="Cambria Math" panose="02040503050406030204" pitchFamily="18" charset="0"/>
                            </a:rPr>
                          </m:ctrlPr>
                        </m:dPr>
                        <m:e>
                          <m:eqArr>
                            <m:eqArrPr>
                              <m:ctrlPr>
                                <a:rPr lang="en-AU" sz="1600" i="1">
                                  <a:solidFill>
                                    <a:schemeClr val="tx1"/>
                                  </a:solidFill>
                                  <a:latin typeface="Cambria Math" panose="02040503050406030204" pitchFamily="18" charset="0"/>
                                </a:rPr>
                              </m:ctrlPr>
                            </m:eqArrPr>
                            <m:e>
                              <m:r>
                                <m:rPr>
                                  <m:nor/>
                                </m:rPr>
                                <a:rPr lang="en-US" sz="1600">
                                  <a:solidFill>
                                    <a:schemeClr val="tx1"/>
                                  </a:solidFill>
                                  <a:latin typeface="Cambria Math" panose="02040503050406030204" pitchFamily="18" charset="0"/>
                                </a:rPr>
                                <m:t>PW</m:t>
                              </m:r>
                              <m:r>
                                <a:rPr lang="en-US" sz="1600" i="1">
                                  <a:solidFill>
                                    <a:schemeClr val="tx1"/>
                                  </a:solidFill>
                                  <a:latin typeface="Cambria Math" panose="02040503050406030204" pitchFamily="18" charset="0"/>
                                </a:rPr>
                                <m:t>1</m:t>
                              </m:r>
                            </m:e>
                            <m:e>
                              <m:r>
                                <m:rPr>
                                  <m:nor/>
                                </m:rPr>
                                <a:rPr lang="en-US" sz="1600">
                                  <a:solidFill>
                                    <a:schemeClr val="tx1"/>
                                  </a:solidFill>
                                  <a:latin typeface="Cambria Math" panose="02040503050406030204" pitchFamily="18" charset="0"/>
                                </a:rPr>
                                <m:t>PW</m:t>
                              </m:r>
                              <m:r>
                                <m:rPr>
                                  <m:nor/>
                                </m:rPr>
                                <a:rPr lang="en-AU" sz="1600">
                                  <a:solidFill>
                                    <a:schemeClr val="tx1"/>
                                  </a:solidFill>
                                </a:rPr>
                                <m:t>2</m:t>
                              </m:r>
                            </m:e>
                            <m:e>
                              <m:r>
                                <m:rPr>
                                  <m:nor/>
                                </m:rPr>
                                <a:rPr lang="en-AU" sz="1600">
                                  <a:solidFill>
                                    <a:schemeClr val="tx1"/>
                                  </a:solidFill>
                                </a:rPr>
                                <m:t>⋮</m:t>
                              </m:r>
                            </m:e>
                            <m:e>
                              <m:r>
                                <m:rPr>
                                  <m:nor/>
                                </m:rPr>
                                <a:rPr lang="en-AU" sz="1600">
                                  <a:solidFill>
                                    <a:schemeClr val="tx1"/>
                                  </a:solidFill>
                                </a:rPr>
                                <m:t>⋮</m:t>
                              </m:r>
                            </m:e>
                            <m:e>
                              <m:r>
                                <m:rPr>
                                  <m:nor/>
                                </m:rPr>
                                <a:rPr lang="en-AU" sz="1600">
                                  <a:solidFill>
                                    <a:schemeClr val="tx1"/>
                                  </a:solidFill>
                                </a:rPr>
                                <m:t>⋮</m:t>
                              </m:r>
                            </m:e>
                            <m:e>
                              <m:r>
                                <m:rPr>
                                  <m:nor/>
                                </m:rPr>
                                <a:rPr lang="en-AU" sz="1600">
                                  <a:solidFill>
                                    <a:schemeClr val="tx1"/>
                                  </a:solidFill>
                                </a:rPr>
                                <m:t>⋮</m:t>
                              </m:r>
                            </m:e>
                            <m:e>
                              <m:r>
                                <m:rPr>
                                  <m:nor/>
                                </m:rPr>
                                <a:rPr lang="en-US" sz="1600">
                                  <a:solidFill>
                                    <a:schemeClr val="tx1"/>
                                  </a:solidFill>
                                  <a:latin typeface="Cambria Math" panose="02040503050406030204" pitchFamily="18" charset="0"/>
                                </a:rPr>
                                <m:t>PWn</m:t>
                              </m:r>
                            </m:e>
                          </m:eqArr>
                        </m:e>
                      </m:d>
                      <m:r>
                        <a:rPr lang="en-US" sz="1600" b="0" i="1" smtClean="0">
                          <a:solidFill>
                            <a:schemeClr val="tx1"/>
                          </a:solidFill>
                          <a:latin typeface="Cambria Math" panose="02040503050406030204" pitchFamily="18" charset="0"/>
                        </a:rPr>
                        <m:t> </m:t>
                      </m:r>
                      <m:r>
                        <m:rPr>
                          <m:sty m:val="p"/>
                        </m:rPr>
                        <a:rPr lang="en-US" sz="1600" b="0" i="0" smtClean="0">
                          <a:solidFill>
                            <a:schemeClr val="tx1"/>
                          </a:solidFill>
                          <a:latin typeface="Cambria Math" panose="02040503050406030204" pitchFamily="18" charset="0"/>
                        </a:rPr>
                        <m:t>is</m:t>
                      </m:r>
                      <m:r>
                        <a:rPr lang="en-US" sz="1600" b="0" i="0" smtClean="0">
                          <a:solidFill>
                            <a:schemeClr val="tx1"/>
                          </a:solidFill>
                          <a:latin typeface="Cambria Math" panose="02040503050406030204" pitchFamily="18" charset="0"/>
                        </a:rPr>
                        <m:t> </m:t>
                      </m:r>
                      <m:r>
                        <m:rPr>
                          <m:sty m:val="p"/>
                        </m:rPr>
                        <a:rPr lang="en-US" sz="1600" b="0" i="0" smtClean="0">
                          <a:solidFill>
                            <a:schemeClr val="tx1"/>
                          </a:solidFill>
                          <a:latin typeface="Cambria Math" panose="02040503050406030204" pitchFamily="18" charset="0"/>
                        </a:rPr>
                        <m:t>supposed</m:t>
                      </m:r>
                      <m:r>
                        <a:rPr lang="en-US" sz="1600" b="0" i="0" smtClean="0">
                          <a:solidFill>
                            <a:schemeClr val="tx1"/>
                          </a:solidFill>
                          <a:latin typeface="Cambria Math" panose="02040503050406030204" pitchFamily="18" charset="0"/>
                        </a:rPr>
                        <m:t> </m:t>
                      </m:r>
                      <m:r>
                        <m:rPr>
                          <m:sty m:val="p"/>
                        </m:rPr>
                        <a:rPr lang="en-US" sz="1600" b="0" i="0" smtClean="0">
                          <a:solidFill>
                            <a:schemeClr val="tx1"/>
                          </a:solidFill>
                          <a:latin typeface="Cambria Math" panose="02040503050406030204" pitchFamily="18" charset="0"/>
                        </a:rPr>
                        <m:t>to</m:t>
                      </m:r>
                      <m:r>
                        <a:rPr lang="en-US" sz="1600" b="0" i="0" smtClean="0">
                          <a:solidFill>
                            <a:schemeClr val="tx1"/>
                          </a:solidFill>
                          <a:latin typeface="Cambria Math" panose="02040503050406030204" pitchFamily="18" charset="0"/>
                        </a:rPr>
                        <m:t> </m:t>
                      </m:r>
                      <m:r>
                        <m:rPr>
                          <m:sty m:val="p"/>
                        </m:rPr>
                        <a:rPr lang="en-US" sz="1600" b="0" i="0" smtClean="0">
                          <a:solidFill>
                            <a:schemeClr val="tx1"/>
                          </a:solidFill>
                          <a:latin typeface="Cambria Math" panose="02040503050406030204" pitchFamily="18" charset="0"/>
                        </a:rPr>
                        <m:t>equal</m:t>
                      </m:r>
                      <m:r>
                        <a:rPr lang="en-US" sz="1600" b="0" i="0" smtClean="0">
                          <a:solidFill>
                            <a:schemeClr val="tx1"/>
                          </a:solidFill>
                          <a:latin typeface="Cambria Math" panose="02040503050406030204" pitchFamily="18" charset="0"/>
                        </a:rPr>
                        <m:t> </m:t>
                      </m:r>
                      <m:r>
                        <m:rPr>
                          <m:sty m:val="p"/>
                        </m:rPr>
                        <a:rPr lang="en-US" sz="1600" b="0" i="0" smtClean="0">
                          <a:solidFill>
                            <a:schemeClr val="tx1"/>
                          </a:solidFill>
                          <a:latin typeface="Cambria Math" panose="02040503050406030204" pitchFamily="18" charset="0"/>
                        </a:rPr>
                        <m:t>to</m:t>
                      </m:r>
                      <m:r>
                        <a:rPr lang="en-US" sz="1600" b="0" i="0" smtClean="0">
                          <a:solidFill>
                            <a:schemeClr val="tx1"/>
                          </a:solidFill>
                          <a:latin typeface="Cambria Math" panose="02040503050406030204" pitchFamily="18" charset="0"/>
                        </a:rPr>
                        <m:t>:</m:t>
                      </m:r>
                    </m:oMath>
                  </m:oMathPara>
                </a14:m>
                <a:endParaRPr lang="en-US" sz="1600" dirty="0"/>
              </a:p>
            </p:txBody>
          </p:sp>
        </mc:Choice>
        <mc:Fallback xmlns="">
          <p:sp>
            <p:nvSpPr>
              <p:cNvPr id="17" name="Rectangle 16">
                <a:extLst>
                  <a:ext uri="{FF2B5EF4-FFF2-40B4-BE49-F238E27FC236}">
                    <a16:creationId xmlns:a16="http://schemas.microsoft.com/office/drawing/2014/main" id="{3AB5F0F1-C00C-45DF-B33B-20C26EC111CC}"/>
                  </a:ext>
                </a:extLst>
              </p:cNvPr>
              <p:cNvSpPr>
                <a:spLocks noRot="1" noChangeAspect="1" noMove="1" noResize="1" noEditPoints="1" noAdjustHandles="1" noChangeArrowheads="1" noChangeShapeType="1" noTextEdit="1"/>
              </p:cNvSpPr>
              <p:nvPr/>
            </p:nvSpPr>
            <p:spPr>
              <a:xfrm>
                <a:off x="335715" y="1724046"/>
                <a:ext cx="2943306" cy="1704954"/>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68551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57605" y="1916832"/>
            <a:ext cx="8326019" cy="4536504"/>
          </a:xfrm>
        </p:spPr>
        <p:txBody>
          <a:bodyPr/>
          <a:lstStyle/>
          <a:p>
            <a:pPr marL="0" indent="0">
              <a:buNone/>
            </a:pPr>
            <a:r>
              <a:rPr lang="en-AU" sz="2000" dirty="0"/>
              <a:t>The captured pairwise comparison given by an expert (this is the prerequisite of conducting AHP) for four sustainability criteria is: </a:t>
            </a:r>
            <a:r>
              <a:rPr lang="en-AU" sz="2000" dirty="0" err="1"/>
              <a:t>EnEc</a:t>
            </a:r>
            <a:r>
              <a:rPr lang="en-AU" sz="2000" dirty="0"/>
              <a:t>=1; </a:t>
            </a:r>
            <a:r>
              <a:rPr lang="en-AU" sz="2000" dirty="0" err="1"/>
              <a:t>EnSc</a:t>
            </a:r>
            <a:r>
              <a:rPr lang="en-AU" sz="2000" dirty="0"/>
              <a:t>=5; </a:t>
            </a:r>
            <a:r>
              <a:rPr lang="en-AU" sz="2000" dirty="0" err="1"/>
              <a:t>EnFn</a:t>
            </a:r>
            <a:r>
              <a:rPr lang="en-AU" sz="2000" dirty="0"/>
              <a:t>=3; </a:t>
            </a:r>
            <a:r>
              <a:rPr lang="en-AU" sz="2000" dirty="0" err="1"/>
              <a:t>EcSc</a:t>
            </a:r>
            <a:r>
              <a:rPr lang="en-AU" sz="2000" dirty="0"/>
              <a:t>=5; </a:t>
            </a:r>
            <a:r>
              <a:rPr lang="en-AU" sz="2000" dirty="0" err="1"/>
              <a:t>EcFn</a:t>
            </a:r>
            <a:r>
              <a:rPr lang="en-AU" sz="2000" dirty="0"/>
              <a:t>=3; </a:t>
            </a:r>
            <a:r>
              <a:rPr lang="en-AU" sz="2000" dirty="0" err="1"/>
              <a:t>ScFn</a:t>
            </a:r>
            <a:r>
              <a:rPr lang="en-AU" sz="2000" dirty="0"/>
              <a:t>=1; </a:t>
            </a:r>
          </a:p>
          <a:p>
            <a:pPr marL="0" indent="0">
              <a:buNone/>
            </a:pPr>
            <a:r>
              <a:rPr lang="en-AU" sz="2000" dirty="0"/>
              <a:t>However, these are originally the qualitative indication of significance, therefore do no represent the actual weighting ratio </a:t>
            </a:r>
            <a:r>
              <a:rPr lang="en-US" altLang="zh-CN" sz="2000" dirty="0"/>
              <a:t>– t</a:t>
            </a:r>
            <a:r>
              <a:rPr lang="en-AU" sz="2000" dirty="0"/>
              <a:t>hat is why we have to verify the significance </a:t>
            </a:r>
            <a:r>
              <a:rPr lang="en-AU" sz="2000" dirty="0">
                <a:solidFill>
                  <a:srgbClr val="FF0000"/>
                </a:solidFill>
              </a:rPr>
              <a:t>FAIRLY</a:t>
            </a:r>
            <a:r>
              <a:rPr lang="en-AU" sz="2000" dirty="0"/>
              <a:t> using AHP!</a:t>
            </a:r>
          </a:p>
          <a:p>
            <a:pPr marL="0" indent="0">
              <a:buNone/>
            </a:pPr>
            <a:endParaRPr lang="en-AU" sz="2000" dirty="0"/>
          </a:p>
        </p:txBody>
      </p:sp>
      <p:sp>
        <p:nvSpPr>
          <p:cNvPr id="4" name="Footer Placeholder 3"/>
          <p:cNvSpPr>
            <a:spLocks noGrp="1"/>
          </p:cNvSpPr>
          <p:nvPr>
            <p:ph type="ftr" sz="quarter" idx="11"/>
          </p:nvPr>
        </p:nvSpPr>
        <p:spPr>
          <a:xfrm>
            <a:off x="2611438" y="6575425"/>
            <a:ext cx="3832225" cy="215900"/>
          </a:xfrm>
        </p:spPr>
        <p:txBody>
          <a:bodyPr/>
          <a:lstStyle/>
          <a:p>
            <a:pPr>
              <a:defRPr/>
            </a:pPr>
            <a:r>
              <a:rPr lang="en-AU">
                <a:solidFill>
                  <a:srgbClr val="FFFFFF"/>
                </a:solidFill>
              </a:rPr>
              <a:t>School of Engineering</a:t>
            </a:r>
            <a:endParaRPr lang="en-AU" dirty="0">
              <a:solidFill>
                <a:srgbClr val="FFFFFF"/>
              </a:solidFill>
            </a:endParaRPr>
          </a:p>
        </p:txBody>
      </p:sp>
      <p:sp>
        <p:nvSpPr>
          <p:cNvPr id="5" name="Slide Number Placeholder 4"/>
          <p:cNvSpPr>
            <a:spLocks noGrp="1"/>
          </p:cNvSpPr>
          <p:nvPr>
            <p:ph type="sldNum" sz="quarter" idx="12"/>
          </p:nvPr>
        </p:nvSpPr>
        <p:spPr>
          <a:xfrm>
            <a:off x="6523038" y="6578600"/>
            <a:ext cx="2133600" cy="215900"/>
          </a:xfrm>
        </p:spPr>
        <p:txBody>
          <a:bodyPr/>
          <a:lstStyle/>
          <a:p>
            <a:pPr>
              <a:defRPr/>
            </a:pPr>
            <a:fld id="{AF54FAAF-73EA-427D-84DA-21187992A5E1}" type="slidenum">
              <a:rPr lang="en-AU" smtClean="0">
                <a:solidFill>
                  <a:srgbClr val="FFFFFF"/>
                </a:solidFill>
              </a:rPr>
              <a:pPr>
                <a:defRPr/>
              </a:pPr>
              <a:t>26</a:t>
            </a:fld>
            <a:endParaRPr lang="en-AU" dirty="0">
              <a:solidFill>
                <a:srgbClr val="FFFFFF"/>
              </a:solidFill>
            </a:endParaRPr>
          </a:p>
        </p:txBody>
      </p:sp>
      <p:sp>
        <p:nvSpPr>
          <p:cNvPr id="7" name="Title 6">
            <a:extLst>
              <a:ext uri="{FF2B5EF4-FFF2-40B4-BE49-F238E27FC236}">
                <a16:creationId xmlns:a16="http://schemas.microsoft.com/office/drawing/2014/main" id="{0480F3B8-28A7-4771-9E3F-D5DD739AB03A}"/>
              </a:ext>
            </a:extLst>
          </p:cNvPr>
          <p:cNvSpPr>
            <a:spLocks noGrp="1"/>
          </p:cNvSpPr>
          <p:nvPr>
            <p:ph type="title"/>
          </p:nvPr>
        </p:nvSpPr>
        <p:spPr>
          <a:xfrm>
            <a:off x="251520" y="263587"/>
            <a:ext cx="8229600" cy="562074"/>
          </a:xfrm>
        </p:spPr>
        <p:txBody>
          <a:bodyPr/>
          <a:lstStyle/>
          <a:p>
            <a:r>
              <a:rPr lang="en-US" sz="2200" b="1" dirty="0">
                <a:solidFill>
                  <a:schemeClr val="tx1"/>
                </a:solidFill>
              </a:rPr>
              <a:t>Questions</a:t>
            </a:r>
            <a:r>
              <a:rPr lang="en-US" sz="2200" dirty="0">
                <a:solidFill>
                  <a:schemeClr val="tx1"/>
                </a:solidFill>
              </a:rPr>
              <a:t>: </a:t>
            </a:r>
            <a:r>
              <a:rPr lang="en-AU" sz="2200" dirty="0">
                <a:solidFill>
                  <a:schemeClr val="tx1"/>
                </a:solidFill>
              </a:rPr>
              <a:t>Identify the significance levels of “</a:t>
            </a:r>
            <a:r>
              <a:rPr lang="en-AU" sz="2200" i="1" dirty="0">
                <a:solidFill>
                  <a:schemeClr val="tx1"/>
                </a:solidFill>
              </a:rPr>
              <a:t>Environmental (</a:t>
            </a:r>
            <a:r>
              <a:rPr lang="en-AU" sz="2200" i="1" dirty="0" err="1">
                <a:solidFill>
                  <a:schemeClr val="tx1"/>
                </a:solidFill>
              </a:rPr>
              <a:t>En</a:t>
            </a:r>
            <a:r>
              <a:rPr lang="en-AU" sz="2200" i="1" dirty="0">
                <a:solidFill>
                  <a:schemeClr val="tx1"/>
                </a:solidFill>
              </a:rPr>
              <a:t>)”, “Economic (</a:t>
            </a:r>
            <a:r>
              <a:rPr lang="en-AU" sz="2200" i="1" dirty="0" err="1">
                <a:solidFill>
                  <a:schemeClr val="tx1"/>
                </a:solidFill>
              </a:rPr>
              <a:t>Ec</a:t>
            </a:r>
            <a:r>
              <a:rPr lang="en-AU" sz="2200" i="1" dirty="0">
                <a:solidFill>
                  <a:schemeClr val="tx1"/>
                </a:solidFill>
              </a:rPr>
              <a:t>)”, “Social (Sc)” and “Functional (</a:t>
            </a:r>
            <a:r>
              <a:rPr lang="en-AU" sz="2200" i="1" dirty="0" err="1">
                <a:solidFill>
                  <a:schemeClr val="tx1"/>
                </a:solidFill>
              </a:rPr>
              <a:t>Fn</a:t>
            </a:r>
            <a:r>
              <a:rPr lang="en-AU" sz="2200" i="1" dirty="0">
                <a:solidFill>
                  <a:schemeClr val="tx1"/>
                </a:solidFill>
              </a:rPr>
              <a:t>)”</a:t>
            </a:r>
            <a:r>
              <a:rPr lang="en-AU" sz="2200" dirty="0">
                <a:solidFill>
                  <a:schemeClr val="tx1"/>
                </a:solidFill>
              </a:rPr>
              <a:t> to the community development. In other words, to derive their weightings using AHP!</a:t>
            </a:r>
            <a:endParaRPr lang="en-US" sz="2200" dirty="0">
              <a:solidFill>
                <a:schemeClr val="tx1"/>
              </a:solidFill>
            </a:endParaRPr>
          </a:p>
        </p:txBody>
      </p:sp>
    </p:spTree>
    <p:extLst>
      <p:ext uri="{BB962C8B-B14F-4D97-AF65-F5344CB8AC3E}">
        <p14:creationId xmlns:p14="http://schemas.microsoft.com/office/powerpoint/2010/main" val="20298275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51520" y="836712"/>
            <a:ext cx="8640960" cy="5616623"/>
          </a:xfrm>
        </p:spPr>
        <p:txBody>
          <a:bodyPr/>
          <a:lstStyle/>
          <a:p>
            <a:pPr marL="0" indent="0">
              <a:buNone/>
            </a:pPr>
            <a:r>
              <a:rPr lang="en-AU" sz="2400" b="1" dirty="0"/>
              <a:t>Step 1 </a:t>
            </a:r>
            <a:r>
              <a:rPr lang="en-US" altLang="zh-CN" sz="2400" b="1" dirty="0"/>
              <a:t>(Positively Inversing Matrix)</a:t>
            </a:r>
            <a:endParaRPr lang="en-AU" sz="2400" b="1" dirty="0"/>
          </a:p>
          <a:p>
            <a:pPr marL="0" indent="0">
              <a:buNone/>
            </a:pPr>
            <a:endParaRPr lang="en-AU" sz="2400" b="1" dirty="0"/>
          </a:p>
          <a:p>
            <a:pPr marL="0" indent="0">
              <a:buNone/>
            </a:pPr>
            <a:endParaRPr lang="en-AU" sz="2400" dirty="0"/>
          </a:p>
          <a:p>
            <a:pPr marL="0" indent="0">
              <a:buNone/>
            </a:pPr>
            <a:r>
              <a:rPr lang="en-AU" sz="2400" dirty="0"/>
              <a:t> </a:t>
            </a:r>
          </a:p>
          <a:p>
            <a:pPr marL="0" indent="0">
              <a:buNone/>
            </a:pPr>
            <a:endParaRPr lang="en-AU" sz="2400" b="1" dirty="0"/>
          </a:p>
        </p:txBody>
      </p:sp>
      <p:sp>
        <p:nvSpPr>
          <p:cNvPr id="4" name="Footer Placeholder 3"/>
          <p:cNvSpPr>
            <a:spLocks noGrp="1"/>
          </p:cNvSpPr>
          <p:nvPr>
            <p:ph type="ftr" sz="quarter" idx="11"/>
          </p:nvPr>
        </p:nvSpPr>
        <p:spPr>
          <a:xfrm>
            <a:off x="2611438" y="6575425"/>
            <a:ext cx="3832225" cy="215900"/>
          </a:xfrm>
        </p:spPr>
        <p:txBody>
          <a:bodyPr/>
          <a:lstStyle/>
          <a:p>
            <a:pPr>
              <a:defRPr/>
            </a:pPr>
            <a:r>
              <a:rPr lang="en-AU">
                <a:solidFill>
                  <a:srgbClr val="FFFFFF"/>
                </a:solidFill>
              </a:rPr>
              <a:t>School of Engineering</a:t>
            </a:r>
            <a:endParaRPr lang="en-AU" dirty="0">
              <a:solidFill>
                <a:srgbClr val="FFFFFF"/>
              </a:solidFill>
            </a:endParaRPr>
          </a:p>
        </p:txBody>
      </p:sp>
      <p:sp>
        <p:nvSpPr>
          <p:cNvPr id="5" name="Slide Number Placeholder 4"/>
          <p:cNvSpPr>
            <a:spLocks noGrp="1"/>
          </p:cNvSpPr>
          <p:nvPr>
            <p:ph type="sldNum" sz="quarter" idx="12"/>
          </p:nvPr>
        </p:nvSpPr>
        <p:spPr>
          <a:xfrm>
            <a:off x="6523038" y="6578600"/>
            <a:ext cx="2133600" cy="215900"/>
          </a:xfrm>
        </p:spPr>
        <p:txBody>
          <a:bodyPr/>
          <a:lstStyle/>
          <a:p>
            <a:pPr>
              <a:defRPr/>
            </a:pPr>
            <a:fld id="{AF54FAAF-73EA-427D-84DA-21187992A5E1}" type="slidenum">
              <a:rPr lang="en-AU" smtClean="0">
                <a:solidFill>
                  <a:srgbClr val="FFFFFF"/>
                </a:solidFill>
              </a:rPr>
              <a:pPr>
                <a:defRPr/>
              </a:pPr>
              <a:t>27</a:t>
            </a:fld>
            <a:endParaRPr lang="en-AU" dirty="0">
              <a:solidFill>
                <a:srgbClr val="FFFFFF"/>
              </a:solidFill>
            </a:endParaRP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nvGraphicFramePr>
            <p:xfrm>
              <a:off x="323528" y="1268760"/>
              <a:ext cx="5760640" cy="1968500"/>
            </p:xfrm>
            <a:graphic>
              <a:graphicData uri="http://schemas.openxmlformats.org/drawingml/2006/table">
                <a:tbl>
                  <a:tblPr firstRow="1" firstCol="1" bandRow="1">
                    <a:tableStyleId>{35758FB7-9AC5-4552-8A53-C91805E547FA}</a:tableStyleId>
                  </a:tblPr>
                  <a:tblGrid>
                    <a:gridCol w="648072">
                      <a:extLst>
                        <a:ext uri="{9D8B030D-6E8A-4147-A177-3AD203B41FA5}">
                          <a16:colId xmlns:a16="http://schemas.microsoft.com/office/drawing/2014/main" val="20000"/>
                        </a:ext>
                      </a:extLst>
                    </a:gridCol>
                    <a:gridCol w="1872208">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989568">
                      <a:extLst>
                        <a:ext uri="{9D8B030D-6E8A-4147-A177-3AD203B41FA5}">
                          <a16:colId xmlns:a16="http://schemas.microsoft.com/office/drawing/2014/main" val="20003"/>
                        </a:ext>
                      </a:extLst>
                    </a:gridCol>
                    <a:gridCol w="954648">
                      <a:extLst>
                        <a:ext uri="{9D8B030D-6E8A-4147-A177-3AD203B41FA5}">
                          <a16:colId xmlns:a16="http://schemas.microsoft.com/office/drawing/2014/main" val="20004"/>
                        </a:ext>
                      </a:extLst>
                    </a:gridCol>
                  </a:tblGrid>
                  <a:tr h="256246">
                    <a:tc>
                      <a:txBody>
                        <a:bodyPr/>
                        <a:lstStyle/>
                        <a:p>
                          <a:pPr algn="just">
                            <a:lnSpc>
                              <a:spcPct val="150000"/>
                            </a:lnSpc>
                            <a:spcAft>
                              <a:spcPts val="0"/>
                            </a:spcAft>
                          </a:pPr>
                          <a:r>
                            <a:rPr lang="en-AU" sz="1600" dirty="0">
                              <a:effectLst/>
                              <a:latin typeface="+mj-lt"/>
                            </a:rPr>
                            <a:t> </a:t>
                          </a:r>
                          <a:endParaRPr lang="en-AU" sz="1600" dirty="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lnSpc>
                              <a:spcPct val="150000"/>
                            </a:lnSpc>
                            <a:spcAft>
                              <a:spcPts val="0"/>
                            </a:spcAft>
                          </a:pPr>
                          <a:r>
                            <a:rPr lang="en-AU" sz="1600" dirty="0">
                              <a:effectLst/>
                              <a:latin typeface="+mj-lt"/>
                            </a:rPr>
                            <a:t>En</a:t>
                          </a:r>
                          <a:endParaRPr lang="en-AU" sz="1600" dirty="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lnSpc>
                              <a:spcPct val="150000"/>
                            </a:lnSpc>
                            <a:spcAft>
                              <a:spcPts val="0"/>
                            </a:spcAft>
                          </a:pPr>
                          <a:r>
                            <a:rPr lang="en-AU" sz="1600" dirty="0" err="1">
                              <a:effectLst/>
                              <a:latin typeface="+mj-lt"/>
                            </a:rPr>
                            <a:t>Ec</a:t>
                          </a:r>
                          <a:endParaRPr lang="en-AU" sz="1600" dirty="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lnSpc>
                              <a:spcPct val="150000"/>
                            </a:lnSpc>
                            <a:spcAft>
                              <a:spcPts val="0"/>
                            </a:spcAft>
                          </a:pPr>
                          <a:r>
                            <a:rPr lang="en-AU" sz="1600" dirty="0" err="1">
                              <a:effectLst/>
                              <a:latin typeface="+mj-lt"/>
                            </a:rPr>
                            <a:t>Sc</a:t>
                          </a:r>
                          <a:endParaRPr lang="en-AU" sz="1600" dirty="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lnSpc>
                              <a:spcPct val="150000"/>
                            </a:lnSpc>
                            <a:spcAft>
                              <a:spcPts val="0"/>
                            </a:spcAft>
                          </a:pPr>
                          <a:r>
                            <a:rPr lang="en-AU" sz="1600" dirty="0" err="1">
                              <a:effectLst/>
                              <a:latin typeface="+mj-lt"/>
                            </a:rPr>
                            <a:t>Fn</a:t>
                          </a:r>
                          <a:endParaRPr lang="en-AU" sz="1600" dirty="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58885">
                    <a:tc>
                      <a:txBody>
                        <a:bodyPr/>
                        <a:lstStyle/>
                        <a:p>
                          <a:pPr algn="just">
                            <a:lnSpc>
                              <a:spcPct val="150000"/>
                            </a:lnSpc>
                            <a:spcAft>
                              <a:spcPts val="0"/>
                            </a:spcAft>
                          </a:pPr>
                          <a:r>
                            <a:rPr lang="en-AU" sz="1600" dirty="0">
                              <a:effectLst/>
                              <a:latin typeface="+mj-lt"/>
                            </a:rPr>
                            <a:t>En</a:t>
                          </a:r>
                          <a:endParaRPr lang="en-AU" sz="1600" dirty="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600" u="none" strike="noStrike" dirty="0">
                              <a:effectLst/>
                              <a:latin typeface="+mj-lt"/>
                            </a:rPr>
                            <a:t>1</a:t>
                          </a:r>
                          <a:endParaRPr lang="en-AU" sz="1600" b="0" i="0" u="none" strike="noStrike" dirty="0">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600" u="none" strike="noStrike">
                              <a:effectLst/>
                              <a:latin typeface="+mj-lt"/>
                            </a:rPr>
                            <a:t>1</a:t>
                          </a:r>
                          <a:endParaRPr lang="en-AU" sz="1600" b="0" i="0" u="none" strike="noStrike">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600" u="none" strike="noStrike" dirty="0">
                              <a:effectLst/>
                              <a:latin typeface="+mj-lt"/>
                            </a:rPr>
                            <a:t>5</a:t>
                          </a:r>
                          <a:endParaRPr lang="en-AU" sz="1600" b="0" i="0" u="none" strike="noStrike" dirty="0">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600" u="none" strike="noStrike" dirty="0">
                              <a:effectLst/>
                              <a:latin typeface="+mj-lt"/>
                            </a:rPr>
                            <a:t>3</a:t>
                          </a:r>
                          <a:endParaRPr lang="en-AU" sz="1600" b="0" i="0" u="none" strike="noStrike" dirty="0">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8885">
                    <a:tc>
                      <a:txBody>
                        <a:bodyPr/>
                        <a:lstStyle/>
                        <a:p>
                          <a:pPr algn="just">
                            <a:lnSpc>
                              <a:spcPct val="150000"/>
                            </a:lnSpc>
                            <a:spcAft>
                              <a:spcPts val="0"/>
                            </a:spcAft>
                          </a:pPr>
                          <a:r>
                            <a:rPr lang="en-AU" sz="1600" dirty="0" err="1">
                              <a:effectLst/>
                              <a:latin typeface="+mj-lt"/>
                            </a:rPr>
                            <a:t>Ec</a:t>
                          </a:r>
                          <a:endParaRPr lang="en-AU" sz="1600" dirty="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600" u="none" strike="noStrike" dirty="0">
                              <a:effectLst/>
                              <a:latin typeface="+mj-lt"/>
                            </a:rPr>
                            <a:t>1</a:t>
                          </a:r>
                          <a:endParaRPr lang="en-AU" sz="1600" b="0" i="0" u="none" strike="noStrike" dirty="0">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600" u="none" strike="noStrike">
                              <a:effectLst/>
                              <a:latin typeface="+mj-lt"/>
                            </a:rPr>
                            <a:t>1</a:t>
                          </a:r>
                          <a:endParaRPr lang="en-AU" sz="1600" b="0" i="0" u="none" strike="noStrike">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600" u="none" strike="noStrike">
                              <a:effectLst/>
                              <a:latin typeface="+mj-lt"/>
                            </a:rPr>
                            <a:t>5</a:t>
                          </a:r>
                          <a:endParaRPr lang="en-AU" sz="1600" b="0" i="0" u="none" strike="noStrike">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600" u="none" strike="noStrike">
                              <a:effectLst/>
                              <a:latin typeface="+mj-lt"/>
                            </a:rPr>
                            <a:t>3</a:t>
                          </a:r>
                          <a:endParaRPr lang="en-AU" sz="1600" b="0" i="0" u="none" strike="noStrike">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58885">
                    <a:tc>
                      <a:txBody>
                        <a:bodyPr/>
                        <a:lstStyle/>
                        <a:p>
                          <a:pPr algn="just">
                            <a:lnSpc>
                              <a:spcPct val="150000"/>
                            </a:lnSpc>
                            <a:spcAft>
                              <a:spcPts val="0"/>
                            </a:spcAft>
                          </a:pPr>
                          <a:r>
                            <a:rPr lang="en-AU" sz="1600" dirty="0" err="1">
                              <a:effectLst/>
                              <a:latin typeface="+mj-lt"/>
                            </a:rPr>
                            <a:t>Sc</a:t>
                          </a:r>
                          <a:endParaRPr lang="en-AU" sz="1600" dirty="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600" u="none" strike="noStrike" dirty="0">
                              <a:effectLst/>
                              <a:latin typeface="+mj-lt"/>
                            </a:rPr>
                            <a:t>0.2</a:t>
                          </a:r>
                          <a:endParaRPr lang="en-AU" sz="1600" b="0" i="0" u="none" strike="noStrike" dirty="0">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600" u="none" strike="noStrike" dirty="0">
                              <a:effectLst/>
                              <a:latin typeface="+mj-lt"/>
                            </a:rPr>
                            <a:t>0.2</a:t>
                          </a:r>
                          <a:endParaRPr lang="en-AU" sz="1600" b="0" i="0" u="none" strike="noStrike" dirty="0">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600" u="none" strike="noStrike">
                              <a:effectLst/>
                              <a:latin typeface="+mj-lt"/>
                            </a:rPr>
                            <a:t>1</a:t>
                          </a:r>
                          <a:endParaRPr lang="en-AU" sz="1600" b="0" i="0" u="none" strike="noStrike">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600" u="none" strike="noStrike" dirty="0">
                              <a:effectLst/>
                              <a:latin typeface="+mj-lt"/>
                            </a:rPr>
                            <a:t>1</a:t>
                          </a:r>
                          <a:endParaRPr lang="en-AU" sz="1600" b="0" i="0" u="none" strike="noStrike" dirty="0">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58885">
                    <a:tc>
                      <a:txBody>
                        <a:bodyPr/>
                        <a:lstStyle/>
                        <a:p>
                          <a:pPr algn="just">
                            <a:lnSpc>
                              <a:spcPct val="150000"/>
                            </a:lnSpc>
                            <a:spcAft>
                              <a:spcPts val="0"/>
                            </a:spcAft>
                          </a:pPr>
                          <a:r>
                            <a:rPr lang="en-AU" sz="1600" dirty="0" err="1">
                              <a:effectLst/>
                              <a:latin typeface="+mj-lt"/>
                            </a:rPr>
                            <a:t>Fn</a:t>
                          </a:r>
                          <a:endParaRPr lang="en-AU" sz="1600" dirty="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600" u="none" strike="noStrike" dirty="0">
                              <a:effectLst/>
                              <a:latin typeface="+mj-lt"/>
                            </a:rPr>
                            <a:t>0.333333</a:t>
                          </a:r>
                          <a:endParaRPr lang="en-AU" sz="1600" b="0" i="0" u="none" strike="noStrike" dirty="0">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600" u="none" strike="noStrike" dirty="0">
                              <a:effectLst/>
                              <a:latin typeface="+mj-lt"/>
                            </a:rPr>
                            <a:t>0.333333</a:t>
                          </a:r>
                          <a:endParaRPr lang="en-AU" sz="1600" b="0" i="0" u="none" strike="noStrike" dirty="0">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600" u="none" strike="noStrike" dirty="0">
                              <a:effectLst/>
                              <a:latin typeface="+mj-lt"/>
                            </a:rPr>
                            <a:t>1</a:t>
                          </a:r>
                          <a:endParaRPr lang="en-AU" sz="1600" b="0" i="0" u="none" strike="noStrike" dirty="0">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600" u="none" strike="noStrike">
                              <a:effectLst/>
                              <a:latin typeface="+mj-lt"/>
                            </a:rPr>
                            <a:t>1</a:t>
                          </a:r>
                          <a:endParaRPr lang="en-AU" sz="1600" b="0" i="0" u="none" strike="noStrike">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92388">
                    <a:tc>
                      <a:txBody>
                        <a:bodyPr/>
                        <a:lstStyle/>
                        <a:p>
                          <a:pPr algn="just">
                            <a:lnSpc>
                              <a:spcPct val="150000"/>
                            </a:lnSpc>
                            <a:spcAft>
                              <a:spcPts val="0"/>
                            </a:spcAft>
                          </a:pPr>
                          <a14:m>
                            <m:oMathPara xmlns:m="http://schemas.openxmlformats.org/officeDocument/2006/math">
                              <m:oMathParaPr>
                                <m:jc m:val="centerGroup"/>
                              </m:oMathParaPr>
                              <m:oMath xmlns:m="http://schemas.openxmlformats.org/officeDocument/2006/math">
                                <m:r>
                                  <a:rPr lang="en-AU" sz="1600" smtClean="0">
                                    <a:solidFill>
                                      <a:schemeClr val="accent2"/>
                                    </a:solidFill>
                                    <a:effectLst/>
                                    <a:latin typeface="Cambria Math" panose="02040503050406030204" pitchFamily="18" charset="0"/>
                                  </a:rPr>
                                  <m:t>Ʃ</m:t>
                                </m:r>
                              </m:oMath>
                            </m:oMathPara>
                          </a14:m>
                          <a:endParaRPr lang="en-AU" sz="1600" dirty="0">
                            <a:solidFill>
                              <a:schemeClr val="accent2"/>
                            </a:solidFill>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600" u="none" strike="noStrike" dirty="0">
                              <a:solidFill>
                                <a:schemeClr val="accent2"/>
                              </a:solidFill>
                              <a:effectLst/>
                              <a:latin typeface="+mj-lt"/>
                            </a:rPr>
                            <a:t>2.533333</a:t>
                          </a:r>
                          <a:endParaRPr lang="en-AU" sz="1600" b="0" i="0" u="none" strike="noStrike" dirty="0">
                            <a:solidFill>
                              <a:schemeClr val="accent2"/>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600" u="none" strike="noStrike" dirty="0">
                              <a:solidFill>
                                <a:schemeClr val="accent2"/>
                              </a:solidFill>
                              <a:effectLst/>
                              <a:latin typeface="+mj-lt"/>
                            </a:rPr>
                            <a:t>2.533333</a:t>
                          </a:r>
                          <a:endParaRPr lang="en-AU" sz="1600" b="0" i="0" u="none" strike="noStrike" dirty="0">
                            <a:solidFill>
                              <a:schemeClr val="accent2"/>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600" u="none" strike="noStrike" dirty="0">
                              <a:solidFill>
                                <a:schemeClr val="accent2"/>
                              </a:solidFill>
                              <a:effectLst/>
                              <a:latin typeface="+mj-lt"/>
                            </a:rPr>
                            <a:t>12</a:t>
                          </a:r>
                          <a:endParaRPr lang="en-AU" sz="1600" b="0" i="0" u="none" strike="noStrike" dirty="0">
                            <a:solidFill>
                              <a:schemeClr val="accent2"/>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600" u="none" strike="noStrike" dirty="0">
                              <a:solidFill>
                                <a:schemeClr val="accent2"/>
                              </a:solidFill>
                              <a:effectLst/>
                              <a:latin typeface="+mj-lt"/>
                            </a:rPr>
                            <a:t>8</a:t>
                          </a:r>
                          <a:endParaRPr lang="en-AU" sz="1600" b="0" i="0" u="none" strike="noStrike" dirty="0">
                            <a:solidFill>
                              <a:schemeClr val="accent2"/>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61730111"/>
                  </p:ext>
                </p:extLst>
              </p:nvPr>
            </p:nvGraphicFramePr>
            <p:xfrm>
              <a:off x="323528" y="1268760"/>
              <a:ext cx="5760640" cy="2194560"/>
            </p:xfrm>
            <a:graphic>
              <a:graphicData uri="http://schemas.openxmlformats.org/drawingml/2006/table">
                <a:tbl>
                  <a:tblPr firstRow="1" firstCol="1" bandRow="1">
                    <a:tableStyleId>{35758FB7-9AC5-4552-8A53-C91805E547FA}</a:tableStyleId>
                  </a:tblPr>
                  <a:tblGrid>
                    <a:gridCol w="648072"/>
                    <a:gridCol w="1872208"/>
                    <a:gridCol w="1296144"/>
                    <a:gridCol w="989568"/>
                    <a:gridCol w="954648"/>
                  </a:tblGrid>
                  <a:tr h="365760">
                    <a:tc>
                      <a:txBody>
                        <a:bodyPr/>
                        <a:lstStyle/>
                        <a:p>
                          <a:pPr algn="just">
                            <a:lnSpc>
                              <a:spcPct val="150000"/>
                            </a:lnSpc>
                            <a:spcAft>
                              <a:spcPts val="0"/>
                            </a:spcAft>
                          </a:pPr>
                          <a:r>
                            <a:rPr lang="en-AU" sz="1600" dirty="0">
                              <a:effectLst/>
                              <a:latin typeface="+mj-lt"/>
                            </a:rPr>
                            <a:t> </a:t>
                          </a:r>
                          <a:endParaRPr lang="en-AU" sz="1600" dirty="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lnSpc>
                              <a:spcPct val="150000"/>
                            </a:lnSpc>
                            <a:spcAft>
                              <a:spcPts val="0"/>
                            </a:spcAft>
                          </a:pPr>
                          <a:r>
                            <a:rPr lang="en-AU" sz="1600" dirty="0">
                              <a:effectLst/>
                              <a:latin typeface="+mj-lt"/>
                            </a:rPr>
                            <a:t>En</a:t>
                          </a:r>
                          <a:endParaRPr lang="en-AU" sz="1600" dirty="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lnSpc>
                              <a:spcPct val="150000"/>
                            </a:lnSpc>
                            <a:spcAft>
                              <a:spcPts val="0"/>
                            </a:spcAft>
                          </a:pPr>
                          <a:r>
                            <a:rPr lang="en-AU" sz="1600" dirty="0" err="1">
                              <a:effectLst/>
                              <a:latin typeface="+mj-lt"/>
                            </a:rPr>
                            <a:t>Ec</a:t>
                          </a:r>
                          <a:endParaRPr lang="en-AU" sz="1600" dirty="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lnSpc>
                              <a:spcPct val="150000"/>
                            </a:lnSpc>
                            <a:spcAft>
                              <a:spcPts val="0"/>
                            </a:spcAft>
                          </a:pPr>
                          <a:r>
                            <a:rPr lang="en-AU" sz="1600" dirty="0" err="1">
                              <a:effectLst/>
                              <a:latin typeface="+mj-lt"/>
                            </a:rPr>
                            <a:t>Sc</a:t>
                          </a:r>
                          <a:endParaRPr lang="en-AU" sz="1600" dirty="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lnSpc>
                              <a:spcPct val="150000"/>
                            </a:lnSpc>
                            <a:spcAft>
                              <a:spcPts val="0"/>
                            </a:spcAft>
                          </a:pPr>
                          <a:r>
                            <a:rPr lang="en-AU" sz="1600" dirty="0" err="1">
                              <a:effectLst/>
                              <a:latin typeface="+mj-lt"/>
                            </a:rPr>
                            <a:t>Fn</a:t>
                          </a:r>
                          <a:endParaRPr lang="en-AU" sz="1600" dirty="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5760">
                    <a:tc>
                      <a:txBody>
                        <a:bodyPr/>
                        <a:lstStyle/>
                        <a:p>
                          <a:pPr algn="just">
                            <a:lnSpc>
                              <a:spcPct val="150000"/>
                            </a:lnSpc>
                            <a:spcAft>
                              <a:spcPts val="0"/>
                            </a:spcAft>
                          </a:pPr>
                          <a:r>
                            <a:rPr lang="en-AU" sz="1600" dirty="0">
                              <a:effectLst/>
                              <a:latin typeface="+mj-lt"/>
                            </a:rPr>
                            <a:t>En</a:t>
                          </a:r>
                          <a:endParaRPr lang="en-AU" sz="1600" dirty="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600" u="none" strike="noStrike" dirty="0">
                              <a:effectLst/>
                              <a:latin typeface="+mj-lt"/>
                            </a:rPr>
                            <a:t>1</a:t>
                          </a:r>
                          <a:endParaRPr lang="en-AU" sz="1600" b="0" i="0" u="none" strike="noStrike" dirty="0">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600" u="none" strike="noStrike">
                              <a:effectLst/>
                              <a:latin typeface="+mj-lt"/>
                            </a:rPr>
                            <a:t>1</a:t>
                          </a:r>
                          <a:endParaRPr lang="en-AU" sz="1600" b="0" i="0" u="none" strike="noStrike">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600" u="none" strike="noStrike" dirty="0">
                              <a:effectLst/>
                              <a:latin typeface="+mj-lt"/>
                            </a:rPr>
                            <a:t>5</a:t>
                          </a:r>
                          <a:endParaRPr lang="en-AU" sz="1600" b="0" i="0" u="none" strike="noStrike" dirty="0">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600" u="none" strike="noStrike" dirty="0">
                              <a:effectLst/>
                              <a:latin typeface="+mj-lt"/>
                            </a:rPr>
                            <a:t>3</a:t>
                          </a:r>
                          <a:endParaRPr lang="en-AU" sz="1600" b="0" i="0" u="none" strike="noStrike" dirty="0">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5760">
                    <a:tc>
                      <a:txBody>
                        <a:bodyPr/>
                        <a:lstStyle/>
                        <a:p>
                          <a:pPr algn="just">
                            <a:lnSpc>
                              <a:spcPct val="150000"/>
                            </a:lnSpc>
                            <a:spcAft>
                              <a:spcPts val="0"/>
                            </a:spcAft>
                          </a:pPr>
                          <a:r>
                            <a:rPr lang="en-AU" sz="1600" dirty="0" err="1">
                              <a:effectLst/>
                              <a:latin typeface="+mj-lt"/>
                            </a:rPr>
                            <a:t>Ec</a:t>
                          </a:r>
                          <a:endParaRPr lang="en-AU" sz="1600" dirty="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600" u="none" strike="noStrike" dirty="0">
                              <a:effectLst/>
                              <a:latin typeface="+mj-lt"/>
                            </a:rPr>
                            <a:t>1</a:t>
                          </a:r>
                          <a:endParaRPr lang="en-AU" sz="1600" b="0" i="0" u="none" strike="noStrike" dirty="0">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600" u="none" strike="noStrike">
                              <a:effectLst/>
                              <a:latin typeface="+mj-lt"/>
                            </a:rPr>
                            <a:t>1</a:t>
                          </a:r>
                          <a:endParaRPr lang="en-AU" sz="1600" b="0" i="0" u="none" strike="noStrike">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600" u="none" strike="noStrike">
                              <a:effectLst/>
                              <a:latin typeface="+mj-lt"/>
                            </a:rPr>
                            <a:t>5</a:t>
                          </a:r>
                          <a:endParaRPr lang="en-AU" sz="1600" b="0" i="0" u="none" strike="noStrike">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600" u="none" strike="noStrike">
                              <a:effectLst/>
                              <a:latin typeface="+mj-lt"/>
                            </a:rPr>
                            <a:t>3</a:t>
                          </a:r>
                          <a:endParaRPr lang="en-AU" sz="1600" b="0" i="0" u="none" strike="noStrike">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5760">
                    <a:tc>
                      <a:txBody>
                        <a:bodyPr/>
                        <a:lstStyle/>
                        <a:p>
                          <a:pPr algn="just">
                            <a:lnSpc>
                              <a:spcPct val="150000"/>
                            </a:lnSpc>
                            <a:spcAft>
                              <a:spcPts val="0"/>
                            </a:spcAft>
                          </a:pPr>
                          <a:r>
                            <a:rPr lang="en-AU" sz="1600" dirty="0" err="1">
                              <a:effectLst/>
                              <a:latin typeface="+mj-lt"/>
                            </a:rPr>
                            <a:t>Sc</a:t>
                          </a:r>
                          <a:endParaRPr lang="en-AU" sz="1600" dirty="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600" u="none" strike="noStrike" dirty="0">
                              <a:effectLst/>
                              <a:latin typeface="+mj-lt"/>
                            </a:rPr>
                            <a:t>0.2</a:t>
                          </a:r>
                          <a:endParaRPr lang="en-AU" sz="1600" b="0" i="0" u="none" strike="noStrike" dirty="0">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600" u="none" strike="noStrike" dirty="0">
                              <a:effectLst/>
                              <a:latin typeface="+mj-lt"/>
                            </a:rPr>
                            <a:t>0.2</a:t>
                          </a:r>
                          <a:endParaRPr lang="en-AU" sz="1600" b="0" i="0" u="none" strike="noStrike" dirty="0">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600" u="none" strike="noStrike">
                              <a:effectLst/>
                              <a:latin typeface="+mj-lt"/>
                            </a:rPr>
                            <a:t>1</a:t>
                          </a:r>
                          <a:endParaRPr lang="en-AU" sz="1600" b="0" i="0" u="none" strike="noStrike">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600" u="none" strike="noStrike">
                              <a:effectLst/>
                              <a:latin typeface="+mj-lt"/>
                            </a:rPr>
                            <a:t>1</a:t>
                          </a:r>
                          <a:endParaRPr lang="en-AU" sz="1600" b="0" i="0" u="none" strike="noStrike">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5760">
                    <a:tc>
                      <a:txBody>
                        <a:bodyPr/>
                        <a:lstStyle/>
                        <a:p>
                          <a:pPr algn="just">
                            <a:lnSpc>
                              <a:spcPct val="150000"/>
                            </a:lnSpc>
                            <a:spcAft>
                              <a:spcPts val="0"/>
                            </a:spcAft>
                          </a:pPr>
                          <a:r>
                            <a:rPr lang="en-AU" sz="1600" dirty="0" err="1">
                              <a:effectLst/>
                              <a:latin typeface="+mj-lt"/>
                            </a:rPr>
                            <a:t>Fn</a:t>
                          </a:r>
                          <a:endParaRPr lang="en-AU" sz="1600" dirty="0">
                            <a:effectLst/>
                            <a:latin typeface="+mj-lt"/>
                            <a:ea typeface="Calibri"/>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600" u="none" strike="noStrike" dirty="0" smtClean="0">
                              <a:effectLst/>
                              <a:latin typeface="+mj-lt"/>
                            </a:rPr>
                            <a:t>0.333333</a:t>
                          </a:r>
                          <a:endParaRPr lang="en-AU" sz="1600" b="0" i="0" u="none" strike="noStrike" dirty="0">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600" u="none" strike="noStrike" dirty="0" smtClean="0">
                              <a:effectLst/>
                              <a:latin typeface="+mj-lt"/>
                            </a:rPr>
                            <a:t>0.333333</a:t>
                          </a:r>
                          <a:endParaRPr lang="en-AU" sz="1600" b="0" i="0" u="none" strike="noStrike" dirty="0">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600" u="none" strike="noStrike" dirty="0">
                              <a:effectLst/>
                              <a:latin typeface="+mj-lt"/>
                            </a:rPr>
                            <a:t>1</a:t>
                          </a:r>
                          <a:endParaRPr lang="en-AU" sz="1600" b="0" i="0" u="none" strike="noStrike" dirty="0">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600" u="none" strike="noStrike">
                              <a:effectLst/>
                              <a:latin typeface="+mj-lt"/>
                            </a:rPr>
                            <a:t>1</a:t>
                          </a:r>
                          <a:endParaRPr lang="en-AU" sz="1600" b="0" i="0" u="none" strike="noStrike">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5760">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rotWithShape="0">
                          <a:blip r:embed="rId4"/>
                          <a:stretch>
                            <a:fillRect l="-7547" t="-510000" r="-800000" b="-33333"/>
                          </a:stretch>
                        </a:blipFill>
                      </a:tcPr>
                    </a:tc>
                    <a:tc>
                      <a:txBody>
                        <a:bodyPr/>
                        <a:lstStyle/>
                        <a:p>
                          <a:pPr algn="r" fontAlgn="b"/>
                          <a:r>
                            <a:rPr lang="en-AU" sz="1600" u="none" strike="noStrike" dirty="0" smtClean="0">
                              <a:solidFill>
                                <a:schemeClr val="accent2"/>
                              </a:solidFill>
                              <a:effectLst/>
                              <a:latin typeface="+mj-lt"/>
                            </a:rPr>
                            <a:t>2.533333</a:t>
                          </a:r>
                          <a:endParaRPr lang="en-AU" sz="1600" b="0" i="0" u="none" strike="noStrike" dirty="0">
                            <a:solidFill>
                              <a:schemeClr val="accent2"/>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600" u="none" strike="noStrike" dirty="0" smtClean="0">
                              <a:solidFill>
                                <a:schemeClr val="accent2"/>
                              </a:solidFill>
                              <a:effectLst/>
                              <a:latin typeface="+mj-lt"/>
                            </a:rPr>
                            <a:t>2.533333</a:t>
                          </a:r>
                          <a:endParaRPr lang="en-AU" sz="1600" b="0" i="0" u="none" strike="noStrike" dirty="0">
                            <a:solidFill>
                              <a:schemeClr val="accent2"/>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600" u="none" strike="noStrike" dirty="0">
                              <a:solidFill>
                                <a:schemeClr val="accent2"/>
                              </a:solidFill>
                              <a:effectLst/>
                              <a:latin typeface="+mj-lt"/>
                            </a:rPr>
                            <a:t>12</a:t>
                          </a:r>
                          <a:endParaRPr lang="en-AU" sz="1600" b="0" i="0" u="none" strike="noStrike" dirty="0">
                            <a:solidFill>
                              <a:schemeClr val="accent2"/>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600" u="none" strike="noStrike" dirty="0">
                              <a:solidFill>
                                <a:schemeClr val="accent2"/>
                              </a:solidFill>
                              <a:effectLst/>
                              <a:latin typeface="+mj-lt"/>
                            </a:rPr>
                            <a:t>8</a:t>
                          </a:r>
                          <a:endParaRPr lang="en-AU" sz="1600" b="0" i="0" u="none" strike="noStrike" dirty="0">
                            <a:solidFill>
                              <a:schemeClr val="accent2"/>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mc:Fallback>
      </mc:AlternateContent>
      <p:sp>
        <p:nvSpPr>
          <p:cNvPr id="10" name="TextBox 9"/>
          <p:cNvSpPr txBox="1"/>
          <p:nvPr/>
        </p:nvSpPr>
        <p:spPr>
          <a:xfrm>
            <a:off x="7245932" y="1641574"/>
            <a:ext cx="1898068" cy="923330"/>
          </a:xfrm>
          <a:prstGeom prst="rect">
            <a:avLst/>
          </a:prstGeom>
          <a:noFill/>
        </p:spPr>
        <p:txBody>
          <a:bodyPr wrap="square" rtlCol="0">
            <a:spAutoFit/>
          </a:bodyPr>
          <a:lstStyle/>
          <a:p>
            <a:r>
              <a:rPr lang="en-AU" sz="1800" b="1" dirty="0">
                <a:solidFill>
                  <a:schemeClr val="tx1"/>
                </a:solidFill>
              </a:rPr>
              <a:t>Weighting values of each criterion</a:t>
            </a:r>
          </a:p>
        </p:txBody>
      </p:sp>
      <p:sp>
        <p:nvSpPr>
          <p:cNvPr id="8" name="Rectangle 7"/>
          <p:cNvSpPr/>
          <p:nvPr/>
        </p:nvSpPr>
        <p:spPr>
          <a:xfrm>
            <a:off x="251520" y="3501008"/>
            <a:ext cx="4572000" cy="615553"/>
          </a:xfrm>
          <a:prstGeom prst="rect">
            <a:avLst/>
          </a:prstGeom>
        </p:spPr>
        <p:txBody>
          <a:bodyPr>
            <a:spAutoFit/>
          </a:bodyPr>
          <a:lstStyle/>
          <a:p>
            <a:pPr marL="0" indent="0" algn="l">
              <a:buNone/>
            </a:pPr>
            <a:r>
              <a:rPr lang="en-AU" sz="2400" b="1" dirty="0">
                <a:solidFill>
                  <a:schemeClr val="tx1"/>
                </a:solidFill>
                <a:latin typeface="+mn-lt"/>
                <a:cs typeface="+mn-cs"/>
              </a:rPr>
              <a:t>Step 2 </a:t>
            </a:r>
            <a:r>
              <a:rPr lang="en-AU" sz="2400" b="1" dirty="0">
                <a:solidFill>
                  <a:schemeClr val="tx1"/>
                </a:solidFill>
              </a:rPr>
              <a:t>&amp; </a:t>
            </a:r>
            <a:r>
              <a:rPr lang="en-AU" sz="2400" b="1" dirty="0">
                <a:solidFill>
                  <a:schemeClr val="tx1"/>
                </a:solidFill>
                <a:latin typeface="+mn-lt"/>
                <a:cs typeface="+mn-cs"/>
              </a:rPr>
              <a:t>3</a:t>
            </a:r>
          </a:p>
          <a:p>
            <a:pPr marL="0" indent="0">
              <a:buNone/>
            </a:pPr>
            <a:r>
              <a:rPr lang="en-AU" dirty="0"/>
              <a:t>  </a:t>
            </a:r>
          </a:p>
        </p:txBody>
      </p:sp>
      <p:graphicFrame>
        <p:nvGraphicFramePr>
          <p:cNvPr id="12" name="Table 11"/>
          <p:cNvGraphicFramePr>
            <a:graphicFrameLocks noGrp="1"/>
          </p:cNvGraphicFramePr>
          <p:nvPr/>
        </p:nvGraphicFramePr>
        <p:xfrm>
          <a:off x="323528" y="4005064"/>
          <a:ext cx="8640960" cy="1923288"/>
        </p:xfrm>
        <a:graphic>
          <a:graphicData uri="http://schemas.openxmlformats.org/drawingml/2006/table">
            <a:tbl>
              <a:tblPr firstRow="1" firstCol="1" bandRow="1">
                <a:tableStyleId>{35758FB7-9AC5-4552-8A53-C91805E547FA}</a:tableStyleId>
              </a:tblPr>
              <a:tblGrid>
                <a:gridCol w="648072">
                  <a:extLst>
                    <a:ext uri="{9D8B030D-6E8A-4147-A177-3AD203B41FA5}">
                      <a16:colId xmlns:a16="http://schemas.microsoft.com/office/drawing/2014/main" val="20000"/>
                    </a:ext>
                  </a:extLst>
                </a:gridCol>
                <a:gridCol w="1872208">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989568">
                  <a:extLst>
                    <a:ext uri="{9D8B030D-6E8A-4147-A177-3AD203B41FA5}">
                      <a16:colId xmlns:a16="http://schemas.microsoft.com/office/drawing/2014/main" val="20003"/>
                    </a:ext>
                  </a:extLst>
                </a:gridCol>
                <a:gridCol w="954648">
                  <a:extLst>
                    <a:ext uri="{9D8B030D-6E8A-4147-A177-3AD203B41FA5}">
                      <a16:colId xmlns:a16="http://schemas.microsoft.com/office/drawing/2014/main" val="20004"/>
                    </a:ext>
                  </a:extLst>
                </a:gridCol>
                <a:gridCol w="1080120">
                  <a:extLst>
                    <a:ext uri="{9D8B030D-6E8A-4147-A177-3AD203B41FA5}">
                      <a16:colId xmlns:a16="http://schemas.microsoft.com/office/drawing/2014/main" val="20005"/>
                    </a:ext>
                  </a:extLst>
                </a:gridCol>
                <a:gridCol w="1800200">
                  <a:extLst>
                    <a:ext uri="{9D8B030D-6E8A-4147-A177-3AD203B41FA5}">
                      <a16:colId xmlns:a16="http://schemas.microsoft.com/office/drawing/2014/main" val="20006"/>
                    </a:ext>
                  </a:extLst>
                </a:gridCol>
              </a:tblGrid>
              <a:tr h="300033">
                <a:tc>
                  <a:txBody>
                    <a:bodyPr/>
                    <a:lstStyle/>
                    <a:p>
                      <a:pPr algn="r"/>
                      <a:endParaRPr lang="en-AU" sz="1600" u="none" strike="noStrike" kern="12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50000"/>
                        </a:lnSpc>
                        <a:spcAft>
                          <a:spcPts val="0"/>
                        </a:spcAft>
                      </a:pPr>
                      <a:r>
                        <a:rPr lang="en-AU" sz="1600" u="none" strike="noStrike" kern="1200" dirty="0">
                          <a:effectLst/>
                        </a:rPr>
                        <a:t>En</a:t>
                      </a:r>
                      <a:endParaRPr lang="en-AU" sz="1600" u="none" strike="noStrike" kern="12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50000"/>
                        </a:lnSpc>
                        <a:spcAft>
                          <a:spcPts val="0"/>
                        </a:spcAft>
                      </a:pPr>
                      <a:r>
                        <a:rPr lang="en-AU" sz="1600" u="none" strike="noStrike" kern="1200" dirty="0" err="1">
                          <a:effectLst/>
                        </a:rPr>
                        <a:t>Ec</a:t>
                      </a:r>
                      <a:endParaRPr lang="en-AU" sz="1600" u="none" strike="noStrike" kern="12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50000"/>
                        </a:lnSpc>
                        <a:spcAft>
                          <a:spcPts val="0"/>
                        </a:spcAft>
                      </a:pPr>
                      <a:r>
                        <a:rPr lang="en-AU" sz="1600" u="none" strike="noStrike" kern="1200">
                          <a:effectLst/>
                        </a:rPr>
                        <a:t>Sc</a:t>
                      </a:r>
                      <a:endParaRPr lang="en-AU" sz="1600" u="none" strike="noStrike"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50000"/>
                        </a:lnSpc>
                        <a:spcAft>
                          <a:spcPts val="0"/>
                        </a:spcAft>
                      </a:pPr>
                      <a:r>
                        <a:rPr lang="en-AU" sz="1600" u="none" strike="noStrike" kern="1200">
                          <a:effectLst/>
                        </a:rPr>
                        <a:t>Fn</a:t>
                      </a:r>
                      <a:endParaRPr lang="en-AU" sz="1600" u="none" strike="noStrike"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50000"/>
                        </a:lnSpc>
                        <a:spcAft>
                          <a:spcPts val="0"/>
                        </a:spcAft>
                      </a:pPr>
                      <a:r>
                        <a:rPr lang="en-AU" sz="1600" u="none" strike="noStrike" kern="1200">
                          <a:effectLst/>
                        </a:rPr>
                        <a:t>Sum</a:t>
                      </a:r>
                      <a:endParaRPr lang="en-AU" sz="1600" u="none" strike="noStrike"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50000"/>
                        </a:lnSpc>
                        <a:spcAft>
                          <a:spcPts val="0"/>
                        </a:spcAft>
                      </a:pPr>
                      <a:r>
                        <a:rPr lang="en-AU" sz="1600" u="none" strike="noStrike" kern="1200" dirty="0">
                          <a:solidFill>
                            <a:srgbClr val="FF0000"/>
                          </a:solidFill>
                          <a:effectLst/>
                        </a:rPr>
                        <a:t>Weighting</a:t>
                      </a:r>
                      <a:endParaRPr lang="en-AU" sz="1600" u="none" strike="noStrike" kern="1200" dirty="0">
                        <a:solidFill>
                          <a:srgbClr val="FF0000"/>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00033">
                <a:tc>
                  <a:txBody>
                    <a:bodyPr/>
                    <a:lstStyle/>
                    <a:p>
                      <a:pPr algn="l">
                        <a:lnSpc>
                          <a:spcPct val="150000"/>
                        </a:lnSpc>
                        <a:spcAft>
                          <a:spcPts val="0"/>
                        </a:spcAft>
                      </a:pPr>
                      <a:r>
                        <a:rPr lang="en-AU" sz="1600" u="none" strike="noStrike" kern="1200" dirty="0">
                          <a:effectLst/>
                        </a:rPr>
                        <a:t>En</a:t>
                      </a:r>
                      <a:endParaRPr lang="en-AU" sz="1600" u="none" strike="noStrike" kern="12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1600" u="none" strike="noStrike" kern="1200" dirty="0">
                          <a:effectLst/>
                        </a:rPr>
                        <a:t>1/2.5333 = 0.3947</a:t>
                      </a:r>
                      <a:endParaRPr lang="en-AU" sz="1600" u="none" strike="noStrike" kern="1200" dirty="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1600" u="none" strike="noStrike" kern="1200" dirty="0">
                          <a:effectLst/>
                        </a:rPr>
                        <a:t>0.3947</a:t>
                      </a:r>
                      <a:endParaRPr lang="en-AU" sz="1600" u="none" strike="noStrike" kern="1200" dirty="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1600" u="none" strike="noStrike" kern="1200" dirty="0">
                          <a:effectLst/>
                        </a:rPr>
                        <a:t>0.4167</a:t>
                      </a:r>
                      <a:endParaRPr lang="en-AU" sz="1600" u="none" strike="noStrike" kern="1200" dirty="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1600" u="none" strike="noStrike" kern="1200" dirty="0">
                          <a:effectLst/>
                        </a:rPr>
                        <a:t>0.3750</a:t>
                      </a:r>
                      <a:endParaRPr lang="en-AU" sz="1600" u="none" strike="noStrike" kern="1200" dirty="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1600" u="none" strike="noStrike" kern="1200" dirty="0">
                          <a:effectLst/>
                        </a:rPr>
                        <a:t>1.5811</a:t>
                      </a:r>
                      <a:endParaRPr lang="en-AU" sz="1600" u="none" strike="noStrike" kern="1200" dirty="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1600" u="none" strike="noStrike" kern="1200" dirty="0">
                          <a:effectLst/>
                        </a:rPr>
                        <a:t>1.5811/4 = </a:t>
                      </a:r>
                      <a:r>
                        <a:rPr lang="en-AU" sz="1600" u="none" strike="noStrike" kern="1200" dirty="0">
                          <a:solidFill>
                            <a:srgbClr val="FF0000"/>
                          </a:solidFill>
                          <a:effectLst/>
                          <a:latin typeface="+mn-lt"/>
                          <a:ea typeface="+mn-ea"/>
                          <a:cs typeface="+mn-cs"/>
                        </a:rPr>
                        <a:t>0.3953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00033">
                <a:tc>
                  <a:txBody>
                    <a:bodyPr/>
                    <a:lstStyle/>
                    <a:p>
                      <a:pPr algn="l">
                        <a:lnSpc>
                          <a:spcPct val="150000"/>
                        </a:lnSpc>
                        <a:spcAft>
                          <a:spcPts val="0"/>
                        </a:spcAft>
                      </a:pPr>
                      <a:r>
                        <a:rPr lang="en-AU" sz="1600" u="none" strike="noStrike" kern="1200" dirty="0" err="1">
                          <a:effectLst/>
                        </a:rPr>
                        <a:t>Ec</a:t>
                      </a:r>
                      <a:endParaRPr lang="en-AU" sz="1600" u="none" strike="noStrike" kern="12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1600" u="none" strike="noStrike" kern="1200" dirty="0">
                          <a:effectLst/>
                        </a:rPr>
                        <a:t>0.3947</a:t>
                      </a:r>
                      <a:endParaRPr lang="en-AU" sz="1600" u="none" strike="noStrike" kern="1200" dirty="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1600" u="none" strike="noStrike" kern="1200" dirty="0">
                          <a:effectLst/>
                        </a:rPr>
                        <a:t>0.3947</a:t>
                      </a:r>
                      <a:endParaRPr lang="en-AU" sz="1600" u="none" strike="noStrike" kern="1200" dirty="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1600" u="none" strike="noStrike" kern="1200" dirty="0">
                          <a:effectLst/>
                        </a:rPr>
                        <a:t>0.4167</a:t>
                      </a:r>
                      <a:endParaRPr lang="en-AU" sz="1600" u="none" strike="noStrike" kern="1200" dirty="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1600" u="none" strike="noStrike" kern="1200" dirty="0">
                          <a:effectLst/>
                        </a:rPr>
                        <a:t>0.3750</a:t>
                      </a:r>
                      <a:endParaRPr lang="en-AU" sz="1600" u="none" strike="noStrike" kern="1200" dirty="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1600" u="none" strike="noStrike" kern="1200">
                          <a:effectLst/>
                        </a:rPr>
                        <a:t>1.5811</a:t>
                      </a:r>
                      <a:endParaRPr lang="en-AU" sz="1600" u="none" strike="noStrike" kern="120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1600" u="none" strike="noStrike" kern="1200" dirty="0">
                          <a:effectLst/>
                        </a:rPr>
                        <a:t>1.5811/4 = </a:t>
                      </a:r>
                      <a:r>
                        <a:rPr lang="en-AU" sz="1600" u="none" strike="noStrike" kern="1200" dirty="0">
                          <a:solidFill>
                            <a:srgbClr val="FF0000"/>
                          </a:solidFill>
                          <a:effectLst/>
                          <a:latin typeface="+mn-lt"/>
                          <a:ea typeface="+mn-ea"/>
                          <a:cs typeface="+mn-cs"/>
                        </a:rPr>
                        <a:t>0.3953</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00033">
                <a:tc>
                  <a:txBody>
                    <a:bodyPr/>
                    <a:lstStyle/>
                    <a:p>
                      <a:pPr algn="l">
                        <a:lnSpc>
                          <a:spcPct val="150000"/>
                        </a:lnSpc>
                        <a:spcAft>
                          <a:spcPts val="0"/>
                        </a:spcAft>
                      </a:pPr>
                      <a:r>
                        <a:rPr lang="en-AU" sz="1600" u="none" strike="noStrike" kern="1200" dirty="0" err="1">
                          <a:effectLst/>
                        </a:rPr>
                        <a:t>Sc</a:t>
                      </a:r>
                      <a:endParaRPr lang="en-AU" sz="1600" u="none" strike="noStrike" kern="12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1600" u="none" strike="noStrike" kern="1200" dirty="0">
                          <a:effectLst/>
                        </a:rPr>
                        <a:t>0.0789</a:t>
                      </a:r>
                      <a:endParaRPr lang="en-AU" sz="1600" u="none" strike="noStrike" kern="1200" dirty="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1600" u="none" strike="noStrike" kern="1200">
                          <a:effectLst/>
                        </a:rPr>
                        <a:t>0.0789</a:t>
                      </a:r>
                      <a:endParaRPr lang="en-AU" sz="1600" u="none" strike="noStrike" kern="120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1600" u="none" strike="noStrike" kern="1200">
                          <a:effectLst/>
                        </a:rPr>
                        <a:t>0.0833</a:t>
                      </a:r>
                      <a:endParaRPr lang="en-AU" sz="1600" u="none" strike="noStrike" kern="120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1600" u="none" strike="noStrike" kern="1200" dirty="0">
                          <a:effectLst/>
                        </a:rPr>
                        <a:t>0.1250</a:t>
                      </a:r>
                      <a:endParaRPr lang="en-AU" sz="1600" u="none" strike="noStrike" kern="1200" dirty="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1600" u="none" strike="noStrike" kern="1200" dirty="0">
                          <a:effectLst/>
                        </a:rPr>
                        <a:t>0.3662</a:t>
                      </a:r>
                      <a:endParaRPr lang="en-AU" sz="1600" u="none" strike="noStrike" kern="1200" dirty="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1600" u="none" strike="noStrike" kern="1200" dirty="0">
                          <a:effectLst/>
                        </a:rPr>
                        <a:t>0.3662/4 = </a:t>
                      </a:r>
                      <a:r>
                        <a:rPr lang="en-AU" sz="1600" u="none" strike="noStrike" kern="1200" dirty="0">
                          <a:solidFill>
                            <a:srgbClr val="FF0000"/>
                          </a:solidFill>
                          <a:effectLst/>
                          <a:latin typeface="+mn-lt"/>
                          <a:ea typeface="+mn-ea"/>
                          <a:cs typeface="+mn-cs"/>
                        </a:rPr>
                        <a:t>0.0916</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00033">
                <a:tc>
                  <a:txBody>
                    <a:bodyPr/>
                    <a:lstStyle/>
                    <a:p>
                      <a:pPr algn="l">
                        <a:lnSpc>
                          <a:spcPct val="150000"/>
                        </a:lnSpc>
                        <a:spcAft>
                          <a:spcPts val="0"/>
                        </a:spcAft>
                      </a:pPr>
                      <a:r>
                        <a:rPr lang="en-AU" sz="1600" u="none" strike="noStrike" kern="1200" dirty="0" err="1">
                          <a:effectLst/>
                        </a:rPr>
                        <a:t>Fn</a:t>
                      </a:r>
                      <a:endParaRPr lang="en-AU" sz="1600" u="none" strike="noStrike" kern="12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1600" u="none" strike="noStrike" kern="1200" dirty="0">
                          <a:effectLst/>
                        </a:rPr>
                        <a:t>0.1316</a:t>
                      </a:r>
                      <a:endParaRPr lang="en-AU" sz="1600" u="none" strike="noStrike" kern="1200" dirty="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1600" u="none" strike="noStrike" kern="1200">
                          <a:effectLst/>
                        </a:rPr>
                        <a:t>0.1316</a:t>
                      </a:r>
                      <a:endParaRPr lang="en-AU" sz="1600" u="none" strike="noStrike" kern="120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1600" u="none" strike="noStrike" kern="1200">
                          <a:effectLst/>
                        </a:rPr>
                        <a:t>0.0833</a:t>
                      </a:r>
                      <a:endParaRPr lang="en-AU" sz="1600" u="none" strike="noStrike" kern="120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1600" u="none" strike="noStrike" kern="1200">
                          <a:effectLst/>
                        </a:rPr>
                        <a:t>0.1250</a:t>
                      </a:r>
                      <a:endParaRPr lang="en-AU" sz="1600" u="none" strike="noStrike" kern="120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1600" u="none" strike="noStrike" kern="1200" dirty="0">
                          <a:effectLst/>
                        </a:rPr>
                        <a:t>0.4715</a:t>
                      </a:r>
                      <a:endParaRPr lang="en-AU" sz="1600" u="none" strike="noStrike" kern="1200" dirty="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1600" u="none" strike="noStrike" kern="1200" dirty="0">
                          <a:effectLst/>
                        </a:rPr>
                        <a:t>0.4715/4 = </a:t>
                      </a:r>
                      <a:r>
                        <a:rPr lang="en-AU" sz="1600" u="none" strike="noStrike" kern="1200" dirty="0">
                          <a:solidFill>
                            <a:srgbClr val="FF0000"/>
                          </a:solidFill>
                          <a:effectLst/>
                          <a:latin typeface="+mn-lt"/>
                          <a:ea typeface="+mn-ea"/>
                          <a:cs typeface="+mn-cs"/>
                        </a:rPr>
                        <a:t>0.1179</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00033">
                <a:tc>
                  <a:txBody>
                    <a:bodyPr/>
                    <a:lstStyle/>
                    <a:p>
                      <a:pPr algn="l">
                        <a:lnSpc>
                          <a:spcPct val="150000"/>
                        </a:lnSpc>
                        <a:spcAft>
                          <a:spcPts val="0"/>
                        </a:spcAft>
                      </a:pPr>
                      <a:r>
                        <a:rPr lang="en-AU" sz="1600" u="none" strike="noStrike" kern="1200" dirty="0">
                          <a:effectLst/>
                        </a:rPr>
                        <a:t>Sum</a:t>
                      </a:r>
                      <a:endParaRPr lang="en-AU" sz="1600" u="none" strike="noStrike" kern="12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1600" u="none" strike="noStrike" kern="1200" dirty="0">
                          <a:solidFill>
                            <a:schemeClr val="accent2"/>
                          </a:solidFill>
                          <a:effectLst/>
                        </a:rPr>
                        <a:t>1.0000</a:t>
                      </a:r>
                      <a:endParaRPr lang="en-AU" sz="1600" u="none" strike="noStrike" kern="1200" dirty="0">
                        <a:solidFill>
                          <a:schemeClr val="accent2"/>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1600" u="none" strike="noStrike" kern="1200" dirty="0">
                          <a:solidFill>
                            <a:schemeClr val="accent2"/>
                          </a:solidFill>
                          <a:effectLst/>
                        </a:rPr>
                        <a:t>1.0000</a:t>
                      </a:r>
                      <a:endParaRPr lang="en-AU" sz="1600" u="none" strike="noStrike" kern="1200" dirty="0">
                        <a:solidFill>
                          <a:schemeClr val="accent2"/>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1600" u="none" strike="noStrike" kern="1200" dirty="0">
                          <a:solidFill>
                            <a:schemeClr val="accent2"/>
                          </a:solidFill>
                          <a:effectLst/>
                        </a:rPr>
                        <a:t>1.0000</a:t>
                      </a:r>
                      <a:endParaRPr lang="en-AU" sz="1600" u="none" strike="noStrike" kern="1200" dirty="0">
                        <a:solidFill>
                          <a:schemeClr val="accent2"/>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1600" u="none" strike="noStrike" kern="1200" dirty="0">
                          <a:solidFill>
                            <a:schemeClr val="accent2"/>
                          </a:solidFill>
                          <a:effectLst/>
                        </a:rPr>
                        <a:t>1.0000</a:t>
                      </a:r>
                      <a:endParaRPr lang="en-AU" sz="1600" u="none" strike="noStrike" kern="1200" dirty="0">
                        <a:solidFill>
                          <a:schemeClr val="accent2"/>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1600" u="none" strike="noStrike" kern="1200" dirty="0">
                          <a:solidFill>
                            <a:schemeClr val="accent2"/>
                          </a:solidFill>
                          <a:effectLst/>
                        </a:rPr>
                        <a:t>4.0000</a:t>
                      </a:r>
                      <a:endParaRPr lang="en-AU" sz="1600" u="none" strike="noStrike" kern="1200" dirty="0">
                        <a:solidFill>
                          <a:schemeClr val="accent2"/>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AU" sz="1600" u="none" strike="noStrike" kern="1200" dirty="0">
                          <a:solidFill>
                            <a:schemeClr val="accent2"/>
                          </a:solidFill>
                          <a:effectLst/>
                        </a:rPr>
                        <a:t>1.0000</a:t>
                      </a:r>
                      <a:endParaRPr lang="en-AU" sz="1600" u="none" strike="noStrike" kern="1200" dirty="0">
                        <a:solidFill>
                          <a:schemeClr val="accent2"/>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9" name="Oval Callout 8"/>
          <p:cNvSpPr/>
          <p:nvPr/>
        </p:nvSpPr>
        <p:spPr bwMode="auto">
          <a:xfrm>
            <a:off x="8116578" y="4365104"/>
            <a:ext cx="1080120" cy="1584176"/>
          </a:xfrm>
          <a:prstGeom prst="wedgeEllipseCallout">
            <a:avLst>
              <a:gd name="adj1" fmla="val -34692"/>
              <a:gd name="adj2" fmla="val -164971"/>
            </a:avLst>
          </a:prstGeom>
          <a:noFill/>
          <a:ln w="19050"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 latinLnBrk="0" hangingPunct="1">
              <a:lnSpc>
                <a:spcPct val="100000"/>
              </a:lnSpc>
              <a:spcBef>
                <a:spcPct val="0"/>
              </a:spcBef>
              <a:spcAft>
                <a:spcPct val="0"/>
              </a:spcAft>
              <a:buClrTx/>
              <a:buSzTx/>
              <a:buFontTx/>
              <a:buNone/>
              <a:tabLst/>
            </a:pPr>
            <a:endParaRPr kumimoji="0" lang="en-AU" sz="1000" b="0" i="0" u="none" strike="noStrike" cap="none" normalizeH="0" baseline="0">
              <a:ln>
                <a:noFill/>
              </a:ln>
              <a:solidFill>
                <a:schemeClr val="bg1"/>
              </a:solidFill>
              <a:effectLst/>
              <a:latin typeface="Arial" charset="0"/>
              <a:cs typeface="Arial" charset="0"/>
            </a:endParaRPr>
          </a:p>
        </p:txBody>
      </p:sp>
      <p:cxnSp>
        <p:nvCxnSpPr>
          <p:cNvPr id="11" name="Straight Arrow Connector 10"/>
          <p:cNvCxnSpPr/>
          <p:nvPr/>
        </p:nvCxnSpPr>
        <p:spPr bwMode="auto">
          <a:xfrm flipV="1">
            <a:off x="5940152" y="1268760"/>
            <a:ext cx="1080120" cy="1296144"/>
          </a:xfrm>
          <a:prstGeom prst="straightConnector1">
            <a:avLst/>
          </a:prstGeom>
          <a:noFill/>
          <a:ln w="9525" cap="flat" cmpd="sng" algn="ctr">
            <a:noFill/>
            <a:prstDash val="solid"/>
            <a:round/>
            <a:headEnd type="none" w="med" len="med"/>
            <a:tailEnd type="triangle"/>
          </a:ln>
          <a:effectLst/>
        </p:spPr>
      </p:cxnSp>
      <p:cxnSp>
        <p:nvCxnSpPr>
          <p:cNvPr id="14" name="Straight Arrow Connector 13"/>
          <p:cNvCxnSpPr>
            <a:cxnSpLocks/>
            <a:stCxn id="17" idx="2"/>
          </p:cNvCxnSpPr>
          <p:nvPr/>
        </p:nvCxnSpPr>
        <p:spPr bwMode="auto">
          <a:xfrm flipH="1">
            <a:off x="6120680" y="1252210"/>
            <a:ext cx="1125252" cy="1200678"/>
          </a:xfrm>
          <a:prstGeom prst="straightConnector1">
            <a:avLst/>
          </a:prstGeom>
          <a:ln w="28575">
            <a:headEnd type="none" w="med" len="med"/>
            <a:tailEnd type="triangle"/>
          </a:ln>
        </p:spPr>
        <p:style>
          <a:lnRef idx="1">
            <a:schemeClr val="dk1"/>
          </a:lnRef>
          <a:fillRef idx="0">
            <a:schemeClr val="dk1"/>
          </a:fillRef>
          <a:effectRef idx="0">
            <a:schemeClr val="dk1"/>
          </a:effectRef>
          <a:fontRef idx="minor">
            <a:schemeClr val="tx1"/>
          </a:fontRef>
        </p:style>
      </p:cxnSp>
      <p:sp>
        <p:nvSpPr>
          <p:cNvPr id="17" name="Rectangle 16"/>
          <p:cNvSpPr/>
          <p:nvPr/>
        </p:nvSpPr>
        <p:spPr>
          <a:xfrm>
            <a:off x="5410763" y="836712"/>
            <a:ext cx="3670338" cy="415498"/>
          </a:xfrm>
          <a:prstGeom prst="rect">
            <a:avLst/>
          </a:prstGeom>
        </p:spPr>
        <p:txBody>
          <a:bodyPr wrap="square">
            <a:spAutoFit/>
          </a:bodyPr>
          <a:lstStyle/>
          <a:p>
            <a:r>
              <a:rPr lang="en-AU" sz="1050" b="1" dirty="0">
                <a:solidFill>
                  <a:schemeClr val="tx1"/>
                </a:solidFill>
              </a:rPr>
              <a:t>This is supposed to be 0.2/0.33333. But as long as this value is approximately-proportionally-equal, it is fine!</a:t>
            </a:r>
          </a:p>
        </p:txBody>
      </p:sp>
    </p:spTree>
    <p:extLst>
      <p:ext uri="{BB962C8B-B14F-4D97-AF65-F5344CB8AC3E}">
        <p14:creationId xmlns:p14="http://schemas.microsoft.com/office/powerpoint/2010/main" val="33532063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251520" y="548680"/>
            <a:ext cx="8892480" cy="5904655"/>
          </a:xfrm>
        </p:spPr>
        <p:txBody>
          <a:bodyPr/>
          <a:lstStyle/>
          <a:p>
            <a:pPr marL="0" indent="0">
              <a:buNone/>
            </a:pPr>
            <a:r>
              <a:rPr lang="en-AU" sz="2400" b="1" dirty="0"/>
              <a:t>Step 4 (an additional step is to check the weighting consistency!!</a:t>
            </a:r>
            <a:r>
              <a:rPr lang="en-US" altLang="zh-CN" sz="2400" b="1" kern="1200" dirty="0"/>
              <a:t>)</a:t>
            </a:r>
            <a:endParaRPr lang="en-AU" sz="2400" b="1" dirty="0"/>
          </a:p>
          <a:p>
            <a:pPr marL="0" indent="0">
              <a:buNone/>
            </a:pPr>
            <a:endParaRPr lang="en-AU" sz="2400" b="1" dirty="0"/>
          </a:p>
          <a:p>
            <a:pPr marL="0" indent="0">
              <a:buNone/>
            </a:pPr>
            <a:endParaRPr lang="en-AU" sz="2400" dirty="0"/>
          </a:p>
          <a:p>
            <a:pPr marL="0" indent="0">
              <a:buNone/>
            </a:pPr>
            <a:r>
              <a:rPr lang="en-AU" sz="2400" dirty="0"/>
              <a:t> </a:t>
            </a:r>
          </a:p>
          <a:p>
            <a:pPr marL="0" indent="0">
              <a:buNone/>
            </a:pPr>
            <a:endParaRPr lang="en-AU" sz="2400" dirty="0"/>
          </a:p>
          <a:p>
            <a:pPr marL="0" indent="0">
              <a:buNone/>
            </a:pPr>
            <a:endParaRPr lang="en-AU" sz="2400" b="1" dirty="0"/>
          </a:p>
          <a:p>
            <a:pPr marL="0" indent="0">
              <a:buNone/>
            </a:pPr>
            <a:endParaRPr lang="en-AU" sz="2400" b="1" dirty="0"/>
          </a:p>
          <a:p>
            <a:pPr marL="0" indent="0">
              <a:buNone/>
            </a:pPr>
            <a:endParaRPr lang="en-AU" sz="2400" dirty="0"/>
          </a:p>
          <a:p>
            <a:pPr marL="0" indent="0">
              <a:buNone/>
            </a:pPr>
            <a:r>
              <a:rPr lang="en-AU" sz="2400" dirty="0"/>
              <a:t>Hence, the consistency of data is confirmed. </a:t>
            </a:r>
          </a:p>
        </p:txBody>
      </p:sp>
      <p:sp>
        <p:nvSpPr>
          <p:cNvPr id="4" name="Footer Placeholder 3"/>
          <p:cNvSpPr>
            <a:spLocks noGrp="1"/>
          </p:cNvSpPr>
          <p:nvPr>
            <p:ph type="ftr" sz="quarter" idx="11"/>
          </p:nvPr>
        </p:nvSpPr>
        <p:spPr>
          <a:xfrm>
            <a:off x="2611438" y="6575425"/>
            <a:ext cx="3832225" cy="215900"/>
          </a:xfrm>
        </p:spPr>
        <p:txBody>
          <a:bodyPr/>
          <a:lstStyle/>
          <a:p>
            <a:pPr>
              <a:defRPr/>
            </a:pPr>
            <a:r>
              <a:rPr lang="en-AU">
                <a:solidFill>
                  <a:srgbClr val="FFFFFF"/>
                </a:solidFill>
              </a:rPr>
              <a:t>School of Engineering</a:t>
            </a:r>
            <a:endParaRPr lang="en-AU" dirty="0">
              <a:solidFill>
                <a:srgbClr val="FFFFFF"/>
              </a:solidFill>
            </a:endParaRPr>
          </a:p>
        </p:txBody>
      </p:sp>
      <p:sp>
        <p:nvSpPr>
          <p:cNvPr id="5" name="Slide Number Placeholder 4"/>
          <p:cNvSpPr>
            <a:spLocks noGrp="1"/>
          </p:cNvSpPr>
          <p:nvPr>
            <p:ph type="sldNum" sz="quarter" idx="12"/>
          </p:nvPr>
        </p:nvSpPr>
        <p:spPr>
          <a:xfrm>
            <a:off x="6523038" y="6578600"/>
            <a:ext cx="2133600" cy="215900"/>
          </a:xfrm>
        </p:spPr>
        <p:txBody>
          <a:bodyPr/>
          <a:lstStyle/>
          <a:p>
            <a:pPr>
              <a:defRPr/>
            </a:pPr>
            <a:fld id="{AF54FAAF-73EA-427D-84DA-21187992A5E1}" type="slidenum">
              <a:rPr lang="en-AU" smtClean="0">
                <a:solidFill>
                  <a:srgbClr val="FFFFFF"/>
                </a:solidFill>
              </a:rPr>
              <a:pPr>
                <a:defRPr/>
              </a:pPr>
              <a:t>28</a:t>
            </a:fld>
            <a:endParaRPr lang="en-AU" dirty="0">
              <a:solidFill>
                <a:srgbClr val="FFFFFF"/>
              </a:solidFill>
            </a:endParaRPr>
          </a:p>
        </p:txBody>
      </p:sp>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3404246124"/>
                  </p:ext>
                </p:extLst>
              </p:nvPr>
            </p:nvGraphicFramePr>
            <p:xfrm>
              <a:off x="395536" y="1412776"/>
              <a:ext cx="6984776" cy="1714240"/>
            </p:xfrm>
            <a:graphic>
              <a:graphicData uri="http://schemas.openxmlformats.org/drawingml/2006/table">
                <a:tbl>
                  <a:tblPr firstRow="1" firstCol="1" bandRow="1">
                    <a:tableStyleId>{35758FB7-9AC5-4552-8A53-C91805E547FA}</a:tableStyleId>
                  </a:tblPr>
                  <a:tblGrid>
                    <a:gridCol w="1332775">
                      <a:extLst>
                        <a:ext uri="{9D8B030D-6E8A-4147-A177-3AD203B41FA5}">
                          <a16:colId xmlns:a16="http://schemas.microsoft.com/office/drawing/2014/main" val="20000"/>
                        </a:ext>
                      </a:extLst>
                    </a:gridCol>
                    <a:gridCol w="3059713">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tblGrid>
                  <a:tr h="432048">
                    <a:tc>
                      <a:txBody>
                        <a:bodyPr/>
                        <a:lstStyle/>
                        <a:p>
                          <a:pPr algn="ctr"/>
                          <a:endParaRPr lang="en-AU" sz="1600" u="none" strike="noStrike" kern="12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AU" sz="1600" b="1" u="none" strike="noStrike" kern="1200" noProof="0" dirty="0">
                              <a:solidFill>
                                <a:schemeClr val="tx1"/>
                              </a:solidFill>
                              <a:effectLst/>
                            </a:rPr>
                            <a:t>Actual n </a:t>
                          </a:r>
                          <a14:m>
                            <m:oMath xmlns:m="http://schemas.openxmlformats.org/officeDocument/2006/math">
                              <m:r>
                                <m:rPr>
                                  <m:nor/>
                                </m:rPr>
                                <a:rPr lang="en-US" sz="1600" i="0" smtClean="0">
                                  <a:solidFill>
                                    <a:schemeClr val="tx1"/>
                                  </a:solidFill>
                                </a:rPr>
                                <m:t>(</m:t>
                              </m:r>
                              <m:r>
                                <m:rPr>
                                  <m:nor/>
                                </m:rPr>
                                <a:rPr lang="en-US" sz="1600" i="0" smtClean="0">
                                  <a:solidFill>
                                    <a:schemeClr val="tx1"/>
                                  </a:solidFill>
                                </a:rPr>
                                <m:t>also</m:t>
                              </m:r>
                              <m:r>
                                <m:rPr>
                                  <m:nor/>
                                </m:rPr>
                                <a:rPr lang="en-US" sz="1600" i="0" smtClean="0">
                                  <a:solidFill>
                                    <a:schemeClr val="tx1"/>
                                  </a:solidFill>
                                </a:rPr>
                                <m:t> </m:t>
                              </m:r>
                              <m:r>
                                <m:rPr>
                                  <m:nor/>
                                </m:rPr>
                                <a:rPr lang="en-US" sz="1600" i="0" smtClean="0">
                                  <a:solidFill>
                                    <a:schemeClr val="tx1"/>
                                  </a:solidFill>
                                </a:rPr>
                                <m:t>know</m:t>
                              </m:r>
                              <m:r>
                                <m:rPr>
                                  <m:nor/>
                                </m:rPr>
                                <a:rPr lang="en-US" sz="1600" i="0" smtClean="0">
                                  <a:solidFill>
                                    <a:schemeClr val="tx1"/>
                                  </a:solidFill>
                                </a:rPr>
                                <m:t> </m:t>
                              </m:r>
                              <m:r>
                                <m:rPr>
                                  <m:nor/>
                                </m:rPr>
                                <a:rPr lang="en-US" sz="1600" i="0" smtClean="0">
                                  <a:solidFill>
                                    <a:schemeClr val="tx1"/>
                                  </a:solidFill>
                                </a:rPr>
                                <m:t>as</m:t>
                              </m:r>
                              <m:r>
                                <m:rPr>
                                  <m:nor/>
                                </m:rPr>
                                <a:rPr lang="en-US" sz="1600" i="0" smtClean="0">
                                  <a:solidFill>
                                    <a:schemeClr val="tx1"/>
                                  </a:solidFill>
                                </a:rPr>
                                <m:t> </m:t>
                              </m:r>
                              <m:r>
                                <m:rPr>
                                  <m:nor/>
                                </m:rPr>
                                <a:rPr lang="en-AU" sz="1600" dirty="0" smtClean="0">
                                  <a:solidFill>
                                    <a:schemeClr val="tx1"/>
                                  </a:solidFill>
                                </a:rPr>
                                <m:t>λ</m:t>
                              </m:r>
                              <m:r>
                                <m:rPr>
                                  <m:nor/>
                                </m:rPr>
                                <a:rPr lang="en-US" sz="1600" i="0" smtClean="0">
                                  <a:solidFill>
                                    <a:schemeClr val="tx1"/>
                                  </a:solidFill>
                                </a:rPr>
                                <m:t>)</m:t>
                              </m:r>
                            </m:oMath>
                          </a14:m>
                          <a:endParaRPr lang="en-AU" sz="1600" b="1" u="none" strike="noStrike" kern="1200" noProof="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US" altLang="zh-CN" sz="1600" b="1" u="none" strike="noStrike" kern="1200" dirty="0">
                              <a:solidFill>
                                <a:schemeClr val="tx1"/>
                              </a:solidFill>
                              <a:effectLst/>
                            </a:rPr>
                            <a:t>Mean n</a:t>
                          </a:r>
                          <a14:m>
                            <m:oMath xmlns:m="http://schemas.openxmlformats.org/officeDocument/2006/math">
                              <m:r>
                                <a:rPr lang="en-US" sz="1600" b="1" i="0" smtClean="0">
                                  <a:solidFill>
                                    <a:schemeClr val="tx1"/>
                                  </a:solidFill>
                                  <a:latin typeface="Cambria Math" panose="02040503050406030204" pitchFamily="18" charset="0"/>
                                </a:rPr>
                                <m:t> </m:t>
                              </m:r>
                              <m:r>
                                <m:rPr>
                                  <m:nor/>
                                </m:rPr>
                                <a:rPr lang="en-US" sz="1600" i="0" smtClean="0">
                                  <a:solidFill>
                                    <a:schemeClr val="tx1"/>
                                  </a:solidFill>
                                </a:rPr>
                                <m:t>(</m:t>
                              </m:r>
                              <m:r>
                                <m:rPr>
                                  <m:nor/>
                                </m:rPr>
                                <a:rPr lang="en-US" sz="1600" i="0" smtClean="0">
                                  <a:solidFill>
                                    <a:schemeClr val="tx1"/>
                                  </a:solidFill>
                                </a:rPr>
                                <m:t>also</m:t>
                              </m:r>
                              <m:r>
                                <m:rPr>
                                  <m:nor/>
                                </m:rPr>
                                <a:rPr lang="en-US" sz="1600" i="0" smtClean="0">
                                  <a:solidFill>
                                    <a:schemeClr val="tx1"/>
                                  </a:solidFill>
                                </a:rPr>
                                <m:t> </m:t>
                              </m:r>
                              <m:r>
                                <m:rPr>
                                  <m:nor/>
                                </m:rPr>
                                <a:rPr lang="en-US" sz="1600" i="0" smtClean="0">
                                  <a:solidFill>
                                    <a:schemeClr val="tx1"/>
                                  </a:solidFill>
                                </a:rPr>
                                <m:t>know</m:t>
                              </m:r>
                              <m:r>
                                <m:rPr>
                                  <m:nor/>
                                </m:rPr>
                                <a:rPr lang="en-US" sz="1600" i="0" smtClean="0">
                                  <a:solidFill>
                                    <a:schemeClr val="tx1"/>
                                  </a:solidFill>
                                </a:rPr>
                                <m:t> </m:t>
                              </m:r>
                              <m:r>
                                <m:rPr>
                                  <m:nor/>
                                </m:rPr>
                                <a:rPr lang="en-US" sz="1600" i="0" smtClean="0">
                                  <a:solidFill>
                                    <a:schemeClr val="tx1"/>
                                  </a:solidFill>
                                </a:rPr>
                                <m:t>as</m:t>
                              </m:r>
                              <m:r>
                                <m:rPr>
                                  <m:nor/>
                                </m:rPr>
                                <a:rPr lang="en-US" sz="1600" i="0" smtClean="0">
                                  <a:solidFill>
                                    <a:schemeClr val="tx1"/>
                                  </a:solidFill>
                                </a:rPr>
                                <m:t> </m:t>
                              </m:r>
                              <m:r>
                                <m:rPr>
                                  <m:nor/>
                                </m:rPr>
                                <a:rPr lang="en-AU" sz="1600" dirty="0" smtClean="0">
                                  <a:solidFill>
                                    <a:schemeClr val="tx1"/>
                                  </a:solidFill>
                                </a:rPr>
                                <m:t>λ</m:t>
                              </m:r>
                              <m:r>
                                <m:rPr>
                                  <m:nor/>
                                </m:rPr>
                                <a:rPr lang="en-US" sz="1600" i="0" smtClean="0">
                                  <a:solidFill>
                                    <a:schemeClr val="tx1"/>
                                  </a:solidFill>
                                </a:rPr>
                                <m:t>)</m:t>
                              </m:r>
                            </m:oMath>
                          </a14:m>
                          <a:endParaRPr lang="en-AU" sz="1600" b="1" u="none" strike="noStrike"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64029">
                    <a:tc>
                      <a:txBody>
                        <a:bodyPr/>
                        <a:lstStyle/>
                        <a:p>
                          <a:pPr algn="ctr">
                            <a:lnSpc>
                              <a:spcPct val="150000"/>
                            </a:lnSpc>
                            <a:spcAft>
                              <a:spcPts val="0"/>
                            </a:spcAft>
                          </a:pPr>
                          <a:r>
                            <a:rPr lang="en-AU" sz="1600" u="none" strike="noStrike" kern="1200">
                              <a:effectLst/>
                            </a:rPr>
                            <a:t>En</a:t>
                          </a:r>
                          <a:endParaRPr lang="en-AU" sz="1600" u="none" strike="noStrike"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AU" sz="1600" b="1" u="none" strike="noStrike" kern="1200" dirty="0">
                              <a:effectLst/>
                            </a:rPr>
                            <a:t>4.0527</a:t>
                          </a:r>
                          <a:endParaRPr lang="en-AU" sz="1600" b="1" u="none" strike="noStrike" kern="1200" dirty="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fontAlgn="ctr"/>
                          <a:r>
                            <a:rPr lang="en-AU" sz="1600" b="1" u="none" strike="noStrike" kern="1200" dirty="0">
                              <a:effectLst/>
                            </a:rPr>
                            <a:t>4.0330</a:t>
                          </a:r>
                          <a:endParaRPr lang="en-AU" sz="1600" b="1" u="none" strike="noStrike" kern="1200" dirty="0">
                            <a:solidFill>
                              <a:schemeClr val="dk1"/>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64029">
                    <a:tc>
                      <a:txBody>
                        <a:bodyPr/>
                        <a:lstStyle/>
                        <a:p>
                          <a:pPr algn="ctr">
                            <a:lnSpc>
                              <a:spcPct val="150000"/>
                            </a:lnSpc>
                            <a:spcAft>
                              <a:spcPts val="0"/>
                            </a:spcAft>
                          </a:pPr>
                          <a:r>
                            <a:rPr lang="en-AU" sz="1600" u="none" strike="noStrike" kern="1200">
                              <a:effectLst/>
                            </a:rPr>
                            <a:t>Ec</a:t>
                          </a:r>
                          <a:endParaRPr lang="en-AU" sz="1600" u="none" strike="noStrike"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AU" sz="1600" b="1" u="none" strike="noStrike" kern="1200" dirty="0">
                              <a:effectLst/>
                            </a:rPr>
                            <a:t>4.0527</a:t>
                          </a:r>
                          <a:endParaRPr lang="en-AU" sz="1600" b="1" u="none" strike="noStrike" kern="1200" dirty="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AU"/>
                        </a:p>
                      </a:txBody>
                      <a:tcPr/>
                    </a:tc>
                    <a:extLst>
                      <a:ext uri="{0D108BD9-81ED-4DB2-BD59-A6C34878D82A}">
                        <a16:rowId xmlns:a16="http://schemas.microsoft.com/office/drawing/2014/main" val="10002"/>
                      </a:ext>
                    </a:extLst>
                  </a:tr>
                  <a:tr h="264029">
                    <a:tc>
                      <a:txBody>
                        <a:bodyPr/>
                        <a:lstStyle/>
                        <a:p>
                          <a:pPr algn="ctr">
                            <a:lnSpc>
                              <a:spcPct val="150000"/>
                            </a:lnSpc>
                            <a:spcAft>
                              <a:spcPts val="0"/>
                            </a:spcAft>
                          </a:pPr>
                          <a:r>
                            <a:rPr lang="en-AU" sz="1600" u="none" strike="noStrike" kern="1200">
                              <a:effectLst/>
                            </a:rPr>
                            <a:t>Sc</a:t>
                          </a:r>
                          <a:endParaRPr lang="en-AU" sz="1600" u="none" strike="noStrike"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AU" sz="1600" b="1" u="none" strike="noStrike" kern="1200" dirty="0">
                              <a:effectLst/>
                            </a:rPr>
                            <a:t>4.0144</a:t>
                          </a:r>
                          <a:endParaRPr lang="en-AU" sz="1600" b="1" u="none" strike="noStrike" kern="1200" dirty="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AU"/>
                        </a:p>
                      </a:txBody>
                      <a:tcPr/>
                    </a:tc>
                    <a:extLst>
                      <a:ext uri="{0D108BD9-81ED-4DB2-BD59-A6C34878D82A}">
                        <a16:rowId xmlns:a16="http://schemas.microsoft.com/office/drawing/2014/main" val="10003"/>
                      </a:ext>
                    </a:extLst>
                  </a:tr>
                  <a:tr h="264029">
                    <a:tc>
                      <a:txBody>
                        <a:bodyPr/>
                        <a:lstStyle/>
                        <a:p>
                          <a:pPr algn="ctr">
                            <a:lnSpc>
                              <a:spcPct val="150000"/>
                            </a:lnSpc>
                            <a:spcAft>
                              <a:spcPts val="0"/>
                            </a:spcAft>
                          </a:pPr>
                          <a:r>
                            <a:rPr lang="en-AU" sz="1600" u="none" strike="noStrike" kern="1200">
                              <a:effectLst/>
                            </a:rPr>
                            <a:t>Fn</a:t>
                          </a:r>
                          <a:endParaRPr lang="en-AU" sz="1600" u="none" strike="noStrike"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AU" sz="1600" b="1" u="none" strike="noStrike" kern="1200" dirty="0">
                              <a:effectLst/>
                            </a:rPr>
                            <a:t>4.0124</a:t>
                          </a:r>
                          <a:endParaRPr lang="en-AU" sz="1600" b="1" u="none" strike="noStrike" kern="1200" dirty="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AU"/>
                        </a:p>
                      </a:txBody>
                      <a:tcPr/>
                    </a:tc>
                    <a:extLst>
                      <a:ext uri="{0D108BD9-81ED-4DB2-BD59-A6C34878D82A}">
                        <a16:rowId xmlns:a16="http://schemas.microsoft.com/office/drawing/2014/main" val="10004"/>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3404246124"/>
                  </p:ext>
                </p:extLst>
              </p:nvPr>
            </p:nvGraphicFramePr>
            <p:xfrm>
              <a:off x="395536" y="1412776"/>
              <a:ext cx="6984776" cy="1714240"/>
            </p:xfrm>
            <a:graphic>
              <a:graphicData uri="http://schemas.openxmlformats.org/drawingml/2006/table">
                <a:tbl>
                  <a:tblPr firstRow="1" firstCol="1" bandRow="1">
                    <a:tableStyleId>{35758FB7-9AC5-4552-8A53-C91805E547FA}</a:tableStyleId>
                  </a:tblPr>
                  <a:tblGrid>
                    <a:gridCol w="1332775">
                      <a:extLst>
                        <a:ext uri="{9D8B030D-6E8A-4147-A177-3AD203B41FA5}">
                          <a16:colId xmlns:a16="http://schemas.microsoft.com/office/drawing/2014/main" val="20000"/>
                        </a:ext>
                      </a:extLst>
                    </a:gridCol>
                    <a:gridCol w="3059713">
                      <a:extLst>
                        <a:ext uri="{9D8B030D-6E8A-4147-A177-3AD203B41FA5}">
                          <a16:colId xmlns:a16="http://schemas.microsoft.com/office/drawing/2014/main" val="20001"/>
                        </a:ext>
                      </a:extLst>
                    </a:gridCol>
                    <a:gridCol w="2592288">
                      <a:extLst>
                        <a:ext uri="{9D8B030D-6E8A-4147-A177-3AD203B41FA5}">
                          <a16:colId xmlns:a16="http://schemas.microsoft.com/office/drawing/2014/main" val="20002"/>
                        </a:ext>
                      </a:extLst>
                    </a:gridCol>
                  </a:tblGrid>
                  <a:tr h="432048">
                    <a:tc>
                      <a:txBody>
                        <a:bodyPr/>
                        <a:lstStyle/>
                        <a:p>
                          <a:pPr algn="ctr"/>
                          <a:endParaRPr lang="en-AU" sz="1600" u="none" strike="noStrike" kern="12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5020" t="-5634" r="-86653" b="-326761"/>
                          </a:stretch>
                        </a:blipFill>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70892" t="-5634" r="-2113" b="-326761"/>
                          </a:stretch>
                        </a:blipFill>
                      </a:tcPr>
                    </a:tc>
                    <a:extLst>
                      <a:ext uri="{0D108BD9-81ED-4DB2-BD59-A6C34878D82A}">
                        <a16:rowId xmlns:a16="http://schemas.microsoft.com/office/drawing/2014/main" val="10000"/>
                      </a:ext>
                    </a:extLst>
                  </a:tr>
                  <a:tr h="320548">
                    <a:tc>
                      <a:txBody>
                        <a:bodyPr/>
                        <a:lstStyle/>
                        <a:p>
                          <a:pPr algn="ctr">
                            <a:lnSpc>
                              <a:spcPct val="150000"/>
                            </a:lnSpc>
                            <a:spcAft>
                              <a:spcPts val="0"/>
                            </a:spcAft>
                          </a:pPr>
                          <a:r>
                            <a:rPr lang="en-AU" sz="1600" u="none" strike="noStrike" kern="1200">
                              <a:effectLst/>
                            </a:rPr>
                            <a:t>En</a:t>
                          </a:r>
                          <a:endParaRPr lang="en-AU" sz="1600" u="none" strike="noStrike"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AU" sz="1600" b="1" u="none" strike="noStrike" kern="1200" dirty="0">
                              <a:effectLst/>
                            </a:rPr>
                            <a:t>4.0527</a:t>
                          </a:r>
                          <a:endParaRPr lang="en-AU" sz="1600" b="1" u="none" strike="noStrike" kern="1200" dirty="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fontAlgn="ctr"/>
                          <a:r>
                            <a:rPr lang="en-AU" sz="1600" b="1" u="none" strike="noStrike" kern="1200" dirty="0">
                              <a:effectLst/>
                            </a:rPr>
                            <a:t>4.0330</a:t>
                          </a:r>
                          <a:endParaRPr lang="en-AU" sz="1600" b="1" u="none" strike="noStrike" kern="1200" dirty="0">
                            <a:solidFill>
                              <a:schemeClr val="dk1"/>
                            </a:solidFill>
                            <a:effectLst/>
                            <a:latin typeface="+mn-lt"/>
                            <a:ea typeface="+mn-ea"/>
                            <a:cs typeface="+mn-cs"/>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20548">
                    <a:tc>
                      <a:txBody>
                        <a:bodyPr/>
                        <a:lstStyle/>
                        <a:p>
                          <a:pPr algn="ctr">
                            <a:lnSpc>
                              <a:spcPct val="150000"/>
                            </a:lnSpc>
                            <a:spcAft>
                              <a:spcPts val="0"/>
                            </a:spcAft>
                          </a:pPr>
                          <a:r>
                            <a:rPr lang="en-AU" sz="1600" u="none" strike="noStrike" kern="1200">
                              <a:effectLst/>
                            </a:rPr>
                            <a:t>Ec</a:t>
                          </a:r>
                          <a:endParaRPr lang="en-AU" sz="1600" u="none" strike="noStrike"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AU" sz="1600" b="1" u="none" strike="noStrike" kern="1200" dirty="0">
                              <a:effectLst/>
                            </a:rPr>
                            <a:t>4.0527</a:t>
                          </a:r>
                          <a:endParaRPr lang="en-AU" sz="1600" b="1" u="none" strike="noStrike" kern="1200" dirty="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AU"/>
                        </a:p>
                      </a:txBody>
                      <a:tcPr/>
                    </a:tc>
                    <a:extLst>
                      <a:ext uri="{0D108BD9-81ED-4DB2-BD59-A6C34878D82A}">
                        <a16:rowId xmlns:a16="http://schemas.microsoft.com/office/drawing/2014/main" val="10002"/>
                      </a:ext>
                    </a:extLst>
                  </a:tr>
                  <a:tr h="320548">
                    <a:tc>
                      <a:txBody>
                        <a:bodyPr/>
                        <a:lstStyle/>
                        <a:p>
                          <a:pPr algn="ctr">
                            <a:lnSpc>
                              <a:spcPct val="150000"/>
                            </a:lnSpc>
                            <a:spcAft>
                              <a:spcPts val="0"/>
                            </a:spcAft>
                          </a:pPr>
                          <a:r>
                            <a:rPr lang="en-AU" sz="1600" u="none" strike="noStrike" kern="1200">
                              <a:effectLst/>
                            </a:rPr>
                            <a:t>Sc</a:t>
                          </a:r>
                          <a:endParaRPr lang="en-AU" sz="1600" u="none" strike="noStrike"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AU" sz="1600" b="1" u="none" strike="noStrike" kern="1200" dirty="0">
                              <a:effectLst/>
                            </a:rPr>
                            <a:t>4.0144</a:t>
                          </a:r>
                          <a:endParaRPr lang="en-AU" sz="1600" b="1" u="none" strike="noStrike" kern="1200" dirty="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AU"/>
                        </a:p>
                      </a:txBody>
                      <a:tcPr/>
                    </a:tc>
                    <a:extLst>
                      <a:ext uri="{0D108BD9-81ED-4DB2-BD59-A6C34878D82A}">
                        <a16:rowId xmlns:a16="http://schemas.microsoft.com/office/drawing/2014/main" val="10003"/>
                      </a:ext>
                    </a:extLst>
                  </a:tr>
                  <a:tr h="320548">
                    <a:tc>
                      <a:txBody>
                        <a:bodyPr/>
                        <a:lstStyle/>
                        <a:p>
                          <a:pPr algn="ctr">
                            <a:lnSpc>
                              <a:spcPct val="150000"/>
                            </a:lnSpc>
                            <a:spcAft>
                              <a:spcPts val="0"/>
                            </a:spcAft>
                          </a:pPr>
                          <a:r>
                            <a:rPr lang="en-AU" sz="1600" u="none" strike="noStrike" kern="1200">
                              <a:effectLst/>
                            </a:rPr>
                            <a:t>Fn</a:t>
                          </a:r>
                          <a:endParaRPr lang="en-AU" sz="1600" u="none" strike="noStrike" kern="120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AU" sz="1600" b="1" u="none" strike="noStrike" kern="1200" dirty="0">
                              <a:effectLst/>
                            </a:rPr>
                            <a:t>4.0124</a:t>
                          </a:r>
                          <a:endParaRPr lang="en-AU" sz="1600" b="1" u="none" strike="noStrike" kern="1200" dirty="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AU"/>
                        </a:p>
                      </a:txBody>
                      <a:tcP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1" name="Table 10"/>
              <p:cNvGraphicFramePr>
                <a:graphicFrameLocks noGrp="1"/>
              </p:cNvGraphicFramePr>
              <p:nvPr>
                <p:extLst>
                  <p:ext uri="{D42A27DB-BD31-4B8C-83A1-F6EECF244321}">
                    <p14:modId xmlns:p14="http://schemas.microsoft.com/office/powerpoint/2010/main" val="3382650169"/>
                  </p:ext>
                </p:extLst>
              </p:nvPr>
            </p:nvGraphicFramePr>
            <p:xfrm>
              <a:off x="395536" y="3933056"/>
              <a:ext cx="6984775" cy="762296"/>
            </p:xfrm>
            <a:graphic>
              <a:graphicData uri="http://schemas.openxmlformats.org/drawingml/2006/table">
                <a:tbl>
                  <a:tblPr firstRow="1" firstCol="1" bandRow="1">
                    <a:tableStyleId>{35758FB7-9AC5-4552-8A53-C91805E547FA}</a:tableStyleId>
                  </a:tblPr>
                  <a:tblGrid>
                    <a:gridCol w="1368152">
                      <a:extLst>
                        <a:ext uri="{9D8B030D-6E8A-4147-A177-3AD203B41FA5}">
                          <a16:colId xmlns:a16="http://schemas.microsoft.com/office/drawing/2014/main" val="20000"/>
                        </a:ext>
                      </a:extLst>
                    </a:gridCol>
                    <a:gridCol w="3024336">
                      <a:extLst>
                        <a:ext uri="{9D8B030D-6E8A-4147-A177-3AD203B41FA5}">
                          <a16:colId xmlns:a16="http://schemas.microsoft.com/office/drawing/2014/main" val="20001"/>
                        </a:ext>
                      </a:extLst>
                    </a:gridCol>
                    <a:gridCol w="936104">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3">
                      <a:extLst>
                        <a:ext uri="{9D8B030D-6E8A-4147-A177-3AD203B41FA5}">
                          <a16:colId xmlns:a16="http://schemas.microsoft.com/office/drawing/2014/main" val="20004"/>
                        </a:ext>
                      </a:extLst>
                    </a:gridCol>
                  </a:tblGrid>
                  <a:tr h="206324">
                    <a:tc>
                      <a:txBody>
                        <a:bodyPr/>
                        <a:lstStyle/>
                        <a:p>
                          <a:pPr algn="ctr">
                            <a:lnSpc>
                              <a:spcPct val="150000"/>
                            </a:lnSpc>
                            <a:spcAft>
                              <a:spcPts val="0"/>
                            </a:spcAft>
                          </a:pPr>
                          <a:r>
                            <a:rPr lang="en-AU" sz="1600" u="none" strike="noStrike" kern="1200" dirty="0">
                              <a:solidFill>
                                <a:schemeClr val="tx1"/>
                              </a:solidFill>
                              <a:effectLst/>
                            </a:rPr>
                            <a:t>n</a:t>
                          </a:r>
                          <a:endParaRPr lang="en-AU" sz="1600" u="none" strike="noStrike"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AU" sz="1600" u="none" strike="noStrike" kern="1200" dirty="0">
                              <a:solidFill>
                                <a:schemeClr val="tx1"/>
                              </a:solidFill>
                              <a:effectLst/>
                            </a:rPr>
                            <a:t>Mean</a:t>
                          </a:r>
                          <a:r>
                            <a:rPr lang="en-AU" sz="1600" b="1" u="none" strike="noStrike" kern="1200" dirty="0">
                              <a:solidFill>
                                <a:schemeClr val="tx1"/>
                              </a:solidFill>
                              <a:effectLst/>
                              <a:latin typeface="+mn-lt"/>
                              <a:ea typeface="+mn-ea"/>
                              <a:cs typeface="+mn-cs"/>
                            </a:rPr>
                            <a:t> n</a:t>
                          </a:r>
                          <a14:m>
                            <m:oMath xmlns:m="http://schemas.openxmlformats.org/officeDocument/2006/math">
                              <m:r>
                                <a:rPr lang="en-US" sz="1600" b="1" i="0" u="none" strike="noStrike" kern="1200" smtClean="0">
                                  <a:solidFill>
                                    <a:schemeClr val="tx1"/>
                                  </a:solidFill>
                                  <a:effectLst/>
                                  <a:latin typeface="Cambria Math" panose="02040503050406030204" pitchFamily="18" charset="0"/>
                                  <a:ea typeface="+mn-ea"/>
                                  <a:cs typeface="+mn-cs"/>
                                </a:rPr>
                                <m:t>(</m:t>
                              </m:r>
                              <m:r>
                                <m:rPr>
                                  <m:nor/>
                                </m:rPr>
                                <a:rPr lang="en-US" sz="1600" b="1" u="none" strike="noStrike" kern="1200" smtClean="0">
                                  <a:solidFill>
                                    <a:schemeClr val="tx1"/>
                                  </a:solidFill>
                                  <a:effectLst/>
                                  <a:latin typeface="+mn-lt"/>
                                  <a:ea typeface="+mn-ea"/>
                                  <a:cs typeface="+mn-cs"/>
                                </a:rPr>
                                <m:t>also</m:t>
                              </m:r>
                              <m:r>
                                <m:rPr>
                                  <m:nor/>
                                </m:rPr>
                                <a:rPr lang="en-US" sz="1600" b="1" u="none" strike="noStrike" kern="1200" smtClean="0">
                                  <a:solidFill>
                                    <a:schemeClr val="tx1"/>
                                  </a:solidFill>
                                  <a:effectLst/>
                                  <a:latin typeface="+mn-lt"/>
                                  <a:ea typeface="+mn-ea"/>
                                  <a:cs typeface="+mn-cs"/>
                                </a:rPr>
                                <m:t> </m:t>
                              </m:r>
                              <m:r>
                                <m:rPr>
                                  <m:nor/>
                                </m:rPr>
                                <a:rPr lang="en-US" sz="1600" b="1" u="none" strike="noStrike" kern="1200" smtClean="0">
                                  <a:solidFill>
                                    <a:schemeClr val="tx1"/>
                                  </a:solidFill>
                                  <a:effectLst/>
                                  <a:latin typeface="+mn-lt"/>
                                  <a:ea typeface="+mn-ea"/>
                                  <a:cs typeface="+mn-cs"/>
                                </a:rPr>
                                <m:t>know</m:t>
                              </m:r>
                              <m:r>
                                <m:rPr>
                                  <m:nor/>
                                </m:rPr>
                                <a:rPr lang="en-US" sz="1600" b="1" u="none" strike="noStrike" kern="1200" smtClean="0">
                                  <a:solidFill>
                                    <a:schemeClr val="tx1"/>
                                  </a:solidFill>
                                  <a:effectLst/>
                                  <a:latin typeface="+mn-lt"/>
                                  <a:ea typeface="+mn-ea"/>
                                  <a:cs typeface="+mn-cs"/>
                                </a:rPr>
                                <m:t> </m:t>
                              </m:r>
                              <m:r>
                                <m:rPr>
                                  <m:nor/>
                                </m:rPr>
                                <a:rPr lang="en-US" sz="1600" b="1" u="none" strike="noStrike" kern="1200" smtClean="0">
                                  <a:solidFill>
                                    <a:schemeClr val="tx1"/>
                                  </a:solidFill>
                                  <a:effectLst/>
                                  <a:latin typeface="+mn-lt"/>
                                  <a:ea typeface="+mn-ea"/>
                                  <a:cs typeface="+mn-cs"/>
                                </a:rPr>
                                <m:t>as</m:t>
                              </m:r>
                              <m:r>
                                <m:rPr>
                                  <m:nor/>
                                </m:rPr>
                                <a:rPr lang="en-US" sz="1600" b="1" u="none" strike="noStrike" kern="1200" smtClean="0">
                                  <a:solidFill>
                                    <a:schemeClr val="tx1"/>
                                  </a:solidFill>
                                  <a:effectLst/>
                                  <a:latin typeface="+mn-lt"/>
                                  <a:ea typeface="+mn-ea"/>
                                  <a:cs typeface="+mn-cs"/>
                                </a:rPr>
                                <m:t> </m:t>
                              </m:r>
                              <m:r>
                                <m:rPr>
                                  <m:nor/>
                                </m:rPr>
                                <a:rPr lang="en-AU" sz="1600" b="1" u="none" strike="noStrike" kern="1200" dirty="0" smtClean="0">
                                  <a:solidFill>
                                    <a:schemeClr val="tx1"/>
                                  </a:solidFill>
                                  <a:effectLst/>
                                  <a:latin typeface="+mn-lt"/>
                                  <a:ea typeface="+mn-ea"/>
                                  <a:cs typeface="+mn-cs"/>
                                </a:rPr>
                                <m:t>λ</m:t>
                              </m:r>
                              <m:r>
                                <m:rPr>
                                  <m:nor/>
                                </m:rPr>
                                <a:rPr lang="en-US" sz="1600" b="1" u="none" strike="noStrike" kern="1200" smtClean="0">
                                  <a:solidFill>
                                    <a:schemeClr val="tx1"/>
                                  </a:solidFill>
                                  <a:effectLst/>
                                  <a:latin typeface="+mn-lt"/>
                                  <a:ea typeface="+mn-ea"/>
                                  <a:cs typeface="+mn-cs"/>
                                </a:rPr>
                                <m:t>)</m:t>
                              </m:r>
                            </m:oMath>
                          </a14:m>
                          <a:endParaRPr lang="en-AU" sz="1600" b="1" u="none" strike="noStrike"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AU" sz="1600" u="none" strike="noStrike" kern="1200" dirty="0">
                              <a:solidFill>
                                <a:schemeClr val="tx1"/>
                              </a:solidFill>
                              <a:effectLst/>
                            </a:rPr>
                            <a:t>CI</a:t>
                          </a:r>
                          <a:endParaRPr lang="en-AU" sz="1600" u="none" strike="noStrike"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AU" sz="1600" u="none" strike="noStrike" kern="1200" dirty="0">
                              <a:solidFill>
                                <a:schemeClr val="tx1"/>
                              </a:solidFill>
                              <a:effectLst/>
                            </a:rPr>
                            <a:t>R</a:t>
                          </a:r>
                          <a:endParaRPr lang="en-AU" sz="1600" u="none" strike="noStrike"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AU" sz="1600" u="none" strike="noStrike" kern="1200" dirty="0">
                              <a:solidFill>
                                <a:schemeClr val="tx1"/>
                              </a:solidFill>
                              <a:effectLst/>
                            </a:rPr>
                            <a:t>CR</a:t>
                          </a:r>
                          <a:endParaRPr lang="en-AU" sz="1600" u="none" strike="noStrike"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41748">
                    <a:tc>
                      <a:txBody>
                        <a:bodyPr/>
                        <a:lstStyle/>
                        <a:p>
                          <a:pPr algn="ctr">
                            <a:lnSpc>
                              <a:spcPct val="150000"/>
                            </a:lnSpc>
                            <a:spcAft>
                              <a:spcPts val="0"/>
                            </a:spcAft>
                          </a:pPr>
                          <a:r>
                            <a:rPr lang="en-AU" sz="1600" u="none" strike="noStrike" kern="1200" dirty="0">
                              <a:effectLst/>
                            </a:rPr>
                            <a:t>4</a:t>
                          </a:r>
                          <a:endParaRPr lang="en-AU" sz="1600" u="none" strike="noStrike" kern="12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AU" sz="1600" u="none" strike="noStrike" kern="1200" dirty="0">
                              <a:effectLst/>
                            </a:rPr>
                            <a:t>4.0330</a:t>
                          </a:r>
                          <a:endParaRPr lang="en-AU" sz="1600" u="none" strike="noStrike" kern="12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AU" sz="1600" u="none" strike="noStrike" kern="1200" dirty="0">
                              <a:effectLst/>
                            </a:rPr>
                            <a:t>0.0110</a:t>
                          </a:r>
                          <a:endParaRPr lang="en-AU" sz="1600" u="none" strike="noStrike" kern="12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AU" sz="1600" u="none" strike="noStrike" kern="1200" dirty="0">
                              <a:effectLst/>
                            </a:rPr>
                            <a:t>0.90</a:t>
                          </a:r>
                          <a:endParaRPr lang="en-AU" sz="1600" u="none" strike="noStrike" kern="12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AU" sz="1600" u="none" strike="noStrike" kern="1200" dirty="0">
                              <a:effectLst/>
                            </a:rPr>
                            <a:t>0.0122</a:t>
                          </a:r>
                          <a:endParaRPr lang="en-AU" sz="1600" u="none" strike="noStrike" kern="12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Choice>
        <mc:Fallback xmlns="">
          <p:graphicFrame>
            <p:nvGraphicFramePr>
              <p:cNvPr id="11" name="Table 10"/>
              <p:cNvGraphicFramePr>
                <a:graphicFrameLocks noGrp="1"/>
              </p:cNvGraphicFramePr>
              <p:nvPr>
                <p:extLst>
                  <p:ext uri="{D42A27DB-BD31-4B8C-83A1-F6EECF244321}">
                    <p14:modId xmlns:p14="http://schemas.microsoft.com/office/powerpoint/2010/main" val="3382650169"/>
                  </p:ext>
                </p:extLst>
              </p:nvPr>
            </p:nvGraphicFramePr>
            <p:xfrm>
              <a:off x="395536" y="3933056"/>
              <a:ext cx="6984775" cy="762296"/>
            </p:xfrm>
            <a:graphic>
              <a:graphicData uri="http://schemas.openxmlformats.org/drawingml/2006/table">
                <a:tbl>
                  <a:tblPr firstRow="1" firstCol="1" bandRow="1">
                    <a:tableStyleId>{35758FB7-9AC5-4552-8A53-C91805E547FA}</a:tableStyleId>
                  </a:tblPr>
                  <a:tblGrid>
                    <a:gridCol w="1368152">
                      <a:extLst>
                        <a:ext uri="{9D8B030D-6E8A-4147-A177-3AD203B41FA5}">
                          <a16:colId xmlns:a16="http://schemas.microsoft.com/office/drawing/2014/main" val="20000"/>
                        </a:ext>
                      </a:extLst>
                    </a:gridCol>
                    <a:gridCol w="3024336">
                      <a:extLst>
                        <a:ext uri="{9D8B030D-6E8A-4147-A177-3AD203B41FA5}">
                          <a16:colId xmlns:a16="http://schemas.microsoft.com/office/drawing/2014/main" val="20001"/>
                        </a:ext>
                      </a:extLst>
                    </a:gridCol>
                    <a:gridCol w="936104">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3">
                      <a:extLst>
                        <a:ext uri="{9D8B030D-6E8A-4147-A177-3AD203B41FA5}">
                          <a16:colId xmlns:a16="http://schemas.microsoft.com/office/drawing/2014/main" val="20004"/>
                        </a:ext>
                      </a:extLst>
                    </a:gridCol>
                  </a:tblGrid>
                  <a:tr h="320548">
                    <a:tc>
                      <a:txBody>
                        <a:bodyPr/>
                        <a:lstStyle/>
                        <a:p>
                          <a:pPr algn="ctr">
                            <a:lnSpc>
                              <a:spcPct val="150000"/>
                            </a:lnSpc>
                            <a:spcAft>
                              <a:spcPts val="0"/>
                            </a:spcAft>
                          </a:pPr>
                          <a:r>
                            <a:rPr lang="en-AU" sz="1600" u="none" strike="noStrike" kern="1200" dirty="0">
                              <a:solidFill>
                                <a:schemeClr val="tx1"/>
                              </a:solidFill>
                              <a:effectLst/>
                            </a:rPr>
                            <a:t>n</a:t>
                          </a:r>
                          <a:endParaRPr lang="en-AU" sz="1600" u="none" strike="noStrike"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46774" t="-9434" r="-87702" b="-160377"/>
                          </a:stretch>
                        </a:blipFill>
                      </a:tcPr>
                    </a:tc>
                    <a:tc>
                      <a:txBody>
                        <a:bodyPr/>
                        <a:lstStyle/>
                        <a:p>
                          <a:pPr algn="ctr">
                            <a:lnSpc>
                              <a:spcPct val="150000"/>
                            </a:lnSpc>
                            <a:spcAft>
                              <a:spcPts val="0"/>
                            </a:spcAft>
                          </a:pPr>
                          <a:r>
                            <a:rPr lang="en-AU" sz="1600" u="none" strike="noStrike" kern="1200" dirty="0">
                              <a:solidFill>
                                <a:schemeClr val="tx1"/>
                              </a:solidFill>
                              <a:effectLst/>
                            </a:rPr>
                            <a:t>CI</a:t>
                          </a:r>
                          <a:endParaRPr lang="en-AU" sz="1600" u="none" strike="noStrike"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AU" sz="1600" u="none" strike="noStrike" kern="1200" dirty="0">
                              <a:solidFill>
                                <a:schemeClr val="tx1"/>
                              </a:solidFill>
                              <a:effectLst/>
                            </a:rPr>
                            <a:t>R</a:t>
                          </a:r>
                          <a:endParaRPr lang="en-AU" sz="1600" u="none" strike="noStrike"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AU" sz="1600" u="none" strike="noStrike" kern="1200" dirty="0">
                              <a:solidFill>
                                <a:schemeClr val="tx1"/>
                              </a:solidFill>
                              <a:effectLst/>
                            </a:rPr>
                            <a:t>CR</a:t>
                          </a:r>
                          <a:endParaRPr lang="en-AU" sz="1600" u="none" strike="noStrike"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41748">
                    <a:tc>
                      <a:txBody>
                        <a:bodyPr/>
                        <a:lstStyle/>
                        <a:p>
                          <a:pPr algn="ctr">
                            <a:lnSpc>
                              <a:spcPct val="150000"/>
                            </a:lnSpc>
                            <a:spcAft>
                              <a:spcPts val="0"/>
                            </a:spcAft>
                          </a:pPr>
                          <a:r>
                            <a:rPr lang="en-AU" sz="1600" u="none" strike="noStrike" kern="1200" dirty="0">
                              <a:effectLst/>
                            </a:rPr>
                            <a:t>4</a:t>
                          </a:r>
                          <a:endParaRPr lang="en-AU" sz="1600" u="none" strike="noStrike" kern="12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AU" sz="1600" u="none" strike="noStrike" kern="1200" dirty="0">
                              <a:effectLst/>
                            </a:rPr>
                            <a:t>4.0330</a:t>
                          </a:r>
                          <a:endParaRPr lang="en-AU" sz="1600" u="none" strike="noStrike" kern="12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AU" sz="1600" u="none" strike="noStrike" kern="1200" dirty="0">
                              <a:effectLst/>
                            </a:rPr>
                            <a:t>0.0110</a:t>
                          </a:r>
                          <a:endParaRPr lang="en-AU" sz="1600" u="none" strike="noStrike" kern="12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AU" sz="1600" u="none" strike="noStrike" kern="1200" dirty="0">
                              <a:effectLst/>
                            </a:rPr>
                            <a:t>0.90</a:t>
                          </a:r>
                          <a:endParaRPr lang="en-AU" sz="1600" u="none" strike="noStrike" kern="12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spcAft>
                              <a:spcPts val="0"/>
                            </a:spcAft>
                          </a:pPr>
                          <a:r>
                            <a:rPr lang="en-AU" sz="1600" u="none" strike="noStrike" kern="1200" dirty="0">
                              <a:effectLst/>
                            </a:rPr>
                            <a:t>0.0122</a:t>
                          </a:r>
                          <a:endParaRPr lang="en-AU" sz="1600" u="none" strike="noStrike" kern="1200" dirty="0">
                            <a:solidFill>
                              <a:schemeClr val="dk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mc:Fallback>
      </mc:AlternateContent>
    </p:spTree>
    <p:extLst>
      <p:ext uri="{BB962C8B-B14F-4D97-AF65-F5344CB8AC3E}">
        <p14:creationId xmlns:p14="http://schemas.microsoft.com/office/powerpoint/2010/main" val="89593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640960" cy="1152128"/>
          </a:xfrm>
          <a:solidFill>
            <a:schemeClr val="accent2"/>
          </a:solidFill>
        </p:spPr>
        <p:txBody>
          <a:bodyPr/>
          <a:lstStyle/>
          <a:p>
            <a:pPr algn="ctr"/>
            <a:r>
              <a:rPr lang="en-AU" sz="3200" dirty="0">
                <a:solidFill>
                  <a:schemeClr val="bg1"/>
                </a:solidFill>
              </a:rPr>
              <a:t>Major types of non-economics-based techniques</a:t>
            </a:r>
          </a:p>
        </p:txBody>
      </p:sp>
      <p:sp>
        <p:nvSpPr>
          <p:cNvPr id="6" name="Content Placeholder 5"/>
          <p:cNvSpPr>
            <a:spLocks noGrp="1"/>
          </p:cNvSpPr>
          <p:nvPr>
            <p:ph idx="1"/>
          </p:nvPr>
        </p:nvSpPr>
        <p:spPr>
          <a:xfrm>
            <a:off x="251520" y="1412776"/>
            <a:ext cx="4320480" cy="5040559"/>
          </a:xfrm>
        </p:spPr>
        <p:txBody>
          <a:bodyPr/>
          <a:lstStyle/>
          <a:p>
            <a:pPr>
              <a:spcBef>
                <a:spcPts val="600"/>
              </a:spcBef>
              <a:buFont typeface="Arial" pitchFamily="34" charset="0"/>
              <a:buChar char="•"/>
            </a:pPr>
            <a:r>
              <a:rPr lang="en-AU" sz="2400" b="1" dirty="0">
                <a:solidFill>
                  <a:schemeClr val="accent2"/>
                </a:solidFill>
              </a:rPr>
              <a:t>Dominance</a:t>
            </a:r>
          </a:p>
          <a:p>
            <a:pPr>
              <a:spcBef>
                <a:spcPts val="600"/>
              </a:spcBef>
              <a:buFont typeface="Arial" pitchFamily="34" charset="0"/>
              <a:buChar char="•"/>
            </a:pPr>
            <a:r>
              <a:rPr lang="en-AU" sz="2400" b="1" dirty="0" err="1">
                <a:solidFill>
                  <a:schemeClr val="accent2"/>
                </a:solidFill>
              </a:rPr>
              <a:t>Maxmin</a:t>
            </a:r>
            <a:endParaRPr lang="en-AU" sz="2400" b="1" dirty="0">
              <a:solidFill>
                <a:schemeClr val="accent2"/>
              </a:solidFill>
            </a:endParaRPr>
          </a:p>
          <a:p>
            <a:pPr>
              <a:spcBef>
                <a:spcPts val="600"/>
              </a:spcBef>
              <a:buFont typeface="Arial" pitchFamily="34" charset="0"/>
              <a:buChar char="•"/>
            </a:pPr>
            <a:r>
              <a:rPr lang="en-AU" sz="2400" b="1" dirty="0" err="1">
                <a:solidFill>
                  <a:schemeClr val="accent2"/>
                </a:solidFill>
              </a:rPr>
              <a:t>Maximax</a:t>
            </a:r>
            <a:endParaRPr lang="en-AU" sz="2400" b="1" dirty="0">
              <a:solidFill>
                <a:schemeClr val="accent2"/>
              </a:solidFill>
            </a:endParaRPr>
          </a:p>
          <a:p>
            <a:pPr>
              <a:spcBef>
                <a:spcPts val="600"/>
              </a:spcBef>
              <a:buFont typeface="Arial" pitchFamily="34" charset="0"/>
              <a:buChar char="•"/>
            </a:pPr>
            <a:r>
              <a:rPr lang="en-AU" sz="2400" b="1" dirty="0">
                <a:solidFill>
                  <a:schemeClr val="accent2"/>
                </a:solidFill>
              </a:rPr>
              <a:t>Conjunctive method</a:t>
            </a:r>
          </a:p>
          <a:p>
            <a:pPr>
              <a:spcBef>
                <a:spcPts val="600"/>
              </a:spcBef>
              <a:buFont typeface="Arial" pitchFamily="34" charset="0"/>
              <a:buChar char="•"/>
            </a:pPr>
            <a:r>
              <a:rPr lang="en-AU" sz="2400" b="1" dirty="0">
                <a:solidFill>
                  <a:schemeClr val="accent2"/>
                </a:solidFill>
              </a:rPr>
              <a:t>Disjunctive method</a:t>
            </a:r>
          </a:p>
          <a:p>
            <a:pPr>
              <a:spcBef>
                <a:spcPts val="600"/>
              </a:spcBef>
              <a:buFont typeface="Arial" pitchFamily="34" charset="0"/>
              <a:buChar char="•"/>
            </a:pPr>
            <a:r>
              <a:rPr lang="en-AU" sz="2400" b="1" dirty="0">
                <a:solidFill>
                  <a:srgbClr val="FF0000"/>
                </a:solidFill>
              </a:rPr>
              <a:t>Lexicographic method</a:t>
            </a:r>
          </a:p>
          <a:p>
            <a:pPr>
              <a:spcBef>
                <a:spcPts val="600"/>
              </a:spcBef>
              <a:buFont typeface="Arial" pitchFamily="34" charset="0"/>
              <a:buChar char="•"/>
            </a:pPr>
            <a:r>
              <a:rPr lang="en-AU" sz="2400" dirty="0">
                <a:solidFill>
                  <a:srgbClr val="000000"/>
                </a:solidFill>
              </a:rPr>
              <a:t>Elimination by aspect</a:t>
            </a:r>
          </a:p>
          <a:p>
            <a:pPr>
              <a:spcBef>
                <a:spcPts val="600"/>
              </a:spcBef>
              <a:buFont typeface="Arial" pitchFamily="34" charset="0"/>
              <a:buChar char="•"/>
            </a:pPr>
            <a:r>
              <a:rPr lang="en-AU" sz="2400" dirty="0">
                <a:solidFill>
                  <a:srgbClr val="000000"/>
                </a:solidFill>
              </a:rPr>
              <a:t>Simple additive weighting method</a:t>
            </a:r>
          </a:p>
          <a:p>
            <a:pPr>
              <a:spcBef>
                <a:spcPts val="600"/>
              </a:spcBef>
              <a:buFont typeface="Arial" pitchFamily="34" charset="0"/>
              <a:buChar char="•"/>
            </a:pPr>
            <a:r>
              <a:rPr lang="en-AU" sz="2400" dirty="0">
                <a:solidFill>
                  <a:srgbClr val="000000"/>
                </a:solidFill>
              </a:rPr>
              <a:t>Weighted product</a:t>
            </a:r>
          </a:p>
          <a:p>
            <a:pPr>
              <a:spcBef>
                <a:spcPts val="600"/>
              </a:spcBef>
              <a:buFont typeface="Arial" pitchFamily="34" charset="0"/>
              <a:buChar char="•"/>
            </a:pPr>
            <a:r>
              <a:rPr lang="en-AU" sz="2400" cap="all" dirty="0">
                <a:solidFill>
                  <a:srgbClr val="000000"/>
                </a:solidFill>
              </a:rPr>
              <a:t>Topsis</a:t>
            </a:r>
          </a:p>
          <a:p>
            <a:pPr>
              <a:spcBef>
                <a:spcPts val="600"/>
              </a:spcBef>
              <a:buFont typeface="Arial" pitchFamily="34" charset="0"/>
              <a:buChar char="•"/>
            </a:pPr>
            <a:endParaRPr lang="en-AU" sz="2400" dirty="0">
              <a:solidFill>
                <a:srgbClr val="000000"/>
              </a:solidFill>
            </a:endParaRPr>
          </a:p>
          <a:p>
            <a:pPr>
              <a:buFont typeface="Arial" pitchFamily="34" charset="0"/>
              <a:buChar char="•"/>
            </a:pPr>
            <a:endParaRPr lang="en-AU" sz="2400" dirty="0">
              <a:solidFill>
                <a:srgbClr val="000000"/>
              </a:solidFill>
            </a:endParaRPr>
          </a:p>
        </p:txBody>
      </p:sp>
      <p:sp>
        <p:nvSpPr>
          <p:cNvPr id="4" name="Footer Placeholder 3"/>
          <p:cNvSpPr>
            <a:spLocks noGrp="1"/>
          </p:cNvSpPr>
          <p:nvPr>
            <p:ph type="ftr" sz="quarter" idx="11"/>
          </p:nvPr>
        </p:nvSpPr>
        <p:spPr>
          <a:xfrm>
            <a:off x="2611438" y="6575425"/>
            <a:ext cx="3832225" cy="215900"/>
          </a:xfrm>
        </p:spPr>
        <p:txBody>
          <a:bodyPr/>
          <a:lstStyle/>
          <a:p>
            <a:pPr>
              <a:defRPr/>
            </a:pPr>
            <a:r>
              <a:rPr lang="en-AU">
                <a:solidFill>
                  <a:srgbClr val="FFFFFF"/>
                </a:solidFill>
              </a:rPr>
              <a:t>School of Engineering</a:t>
            </a:r>
            <a:endParaRPr lang="en-AU" dirty="0">
              <a:solidFill>
                <a:srgbClr val="FFFFFF"/>
              </a:solidFill>
            </a:endParaRPr>
          </a:p>
        </p:txBody>
      </p:sp>
      <p:sp>
        <p:nvSpPr>
          <p:cNvPr id="5" name="Slide Number Placeholder 4"/>
          <p:cNvSpPr>
            <a:spLocks noGrp="1"/>
          </p:cNvSpPr>
          <p:nvPr>
            <p:ph type="sldNum" sz="quarter" idx="12"/>
          </p:nvPr>
        </p:nvSpPr>
        <p:spPr>
          <a:xfrm>
            <a:off x="6523038" y="6578600"/>
            <a:ext cx="2133600" cy="215900"/>
          </a:xfrm>
        </p:spPr>
        <p:txBody>
          <a:bodyPr/>
          <a:lstStyle/>
          <a:p>
            <a:pPr>
              <a:defRPr/>
            </a:pPr>
            <a:fld id="{AF54FAAF-73EA-427D-84DA-21187992A5E1}" type="slidenum">
              <a:rPr lang="en-AU" smtClean="0">
                <a:solidFill>
                  <a:srgbClr val="FFFFFF"/>
                </a:solidFill>
              </a:rPr>
              <a:pPr>
                <a:defRPr/>
              </a:pPr>
              <a:t>3</a:t>
            </a:fld>
            <a:endParaRPr lang="en-AU">
              <a:solidFill>
                <a:srgbClr val="FFFFFF"/>
              </a:solidFill>
            </a:endParaRPr>
          </a:p>
        </p:txBody>
      </p:sp>
      <p:sp>
        <p:nvSpPr>
          <p:cNvPr id="7" name="Content Placeholder 5"/>
          <p:cNvSpPr txBox="1">
            <a:spLocks/>
          </p:cNvSpPr>
          <p:nvPr/>
        </p:nvSpPr>
        <p:spPr bwMode="auto">
          <a:xfrm>
            <a:off x="4734417" y="1412776"/>
            <a:ext cx="4320480" cy="5040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80975" indent="-180975" algn="l" rtl="0" eaLnBrk="0" fontAlgn="base" hangingPunct="0">
              <a:spcBef>
                <a:spcPct val="50000"/>
              </a:spcBef>
              <a:spcAft>
                <a:spcPct val="0"/>
              </a:spcAft>
              <a:buClr>
                <a:srgbClr val="887E6E"/>
              </a:buClr>
              <a:buChar char="•"/>
              <a:defRPr>
                <a:solidFill>
                  <a:schemeClr val="tx1"/>
                </a:solidFill>
                <a:latin typeface="+mn-lt"/>
                <a:ea typeface="+mn-ea"/>
                <a:cs typeface="+mn-cs"/>
              </a:defRPr>
            </a:lvl1pPr>
            <a:lvl2pPr marL="485775"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2pPr>
            <a:lvl3pPr marL="795338"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3pPr>
            <a:lvl4pPr marL="1090613" indent="-166688" algn="l" rtl="0" eaLnBrk="0" fontAlgn="base" hangingPunct="0">
              <a:spcBef>
                <a:spcPct val="25000"/>
              </a:spcBef>
              <a:spcAft>
                <a:spcPct val="0"/>
              </a:spcAft>
              <a:buClr>
                <a:srgbClr val="887E6E"/>
              </a:buClr>
              <a:buChar char="–"/>
              <a:defRPr>
                <a:solidFill>
                  <a:schemeClr val="tx1"/>
                </a:solidFill>
                <a:latin typeface="+mn-lt"/>
                <a:cs typeface="+mn-cs"/>
              </a:defRPr>
            </a:lvl4pPr>
            <a:lvl5pPr marL="1390650" indent="-171450"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5pPr>
            <a:lvl6pPr marL="1847850" indent="-171450" algn="l" rtl="0" fontAlgn="base">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fontAlgn="base">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fontAlgn="base">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fontAlgn="base">
              <a:spcBef>
                <a:spcPct val="25000"/>
              </a:spcBef>
              <a:spcAft>
                <a:spcPct val="0"/>
              </a:spcAft>
              <a:buClr>
                <a:srgbClr val="887E6E"/>
              </a:buClr>
              <a:buFont typeface="Arial" charset="0"/>
              <a:buChar char="–"/>
              <a:defRPr>
                <a:solidFill>
                  <a:schemeClr val="tx1"/>
                </a:solidFill>
                <a:latin typeface="+mn-lt"/>
                <a:cs typeface="+mn-cs"/>
              </a:defRPr>
            </a:lvl9pPr>
          </a:lstStyle>
          <a:p>
            <a:pPr>
              <a:spcBef>
                <a:spcPts val="600"/>
              </a:spcBef>
              <a:buFont typeface="Arial" pitchFamily="34" charset="0"/>
              <a:buChar char="•"/>
            </a:pPr>
            <a:r>
              <a:rPr lang="en-AU" sz="2400" cap="all" dirty="0">
                <a:solidFill>
                  <a:srgbClr val="000000"/>
                </a:solidFill>
              </a:rPr>
              <a:t>Electre</a:t>
            </a:r>
          </a:p>
          <a:p>
            <a:pPr>
              <a:spcBef>
                <a:spcPts val="600"/>
              </a:spcBef>
              <a:buFont typeface="Arial" pitchFamily="34" charset="0"/>
              <a:buChar char="•"/>
            </a:pPr>
            <a:r>
              <a:rPr lang="en-AU" sz="2400" cap="all" dirty="0" err="1">
                <a:solidFill>
                  <a:srgbClr val="000000"/>
                </a:solidFill>
              </a:rPr>
              <a:t>PROMETHEE</a:t>
            </a:r>
            <a:endParaRPr lang="en-AU" sz="2400" cap="all" dirty="0">
              <a:solidFill>
                <a:srgbClr val="000000"/>
              </a:solidFill>
            </a:endParaRPr>
          </a:p>
          <a:p>
            <a:pPr>
              <a:spcBef>
                <a:spcPts val="600"/>
              </a:spcBef>
              <a:buFont typeface="Arial" pitchFamily="34" charset="0"/>
              <a:buChar char="•"/>
            </a:pPr>
            <a:r>
              <a:rPr lang="en-AU" sz="2400" dirty="0">
                <a:solidFill>
                  <a:srgbClr val="000000"/>
                </a:solidFill>
              </a:rPr>
              <a:t>Median Ranking Method</a:t>
            </a:r>
          </a:p>
          <a:p>
            <a:pPr>
              <a:spcBef>
                <a:spcPts val="600"/>
              </a:spcBef>
              <a:buFont typeface="Arial" pitchFamily="34" charset="0"/>
              <a:buChar char="•"/>
            </a:pPr>
            <a:r>
              <a:rPr lang="en-AU" sz="2400" b="1" dirty="0">
                <a:solidFill>
                  <a:srgbClr val="FF0000"/>
                </a:solidFill>
              </a:rPr>
              <a:t>Scaled checklist</a:t>
            </a:r>
          </a:p>
          <a:p>
            <a:pPr>
              <a:spcBef>
                <a:spcPts val="600"/>
              </a:spcBef>
              <a:buFont typeface="Arial" pitchFamily="34" charset="0"/>
              <a:buChar char="•"/>
            </a:pPr>
            <a:r>
              <a:rPr lang="en-AU" sz="2400" b="1" dirty="0">
                <a:solidFill>
                  <a:srgbClr val="FF0000"/>
                </a:solidFill>
              </a:rPr>
              <a:t>Rank-sum method</a:t>
            </a:r>
          </a:p>
          <a:p>
            <a:pPr>
              <a:spcBef>
                <a:spcPts val="600"/>
              </a:spcBef>
              <a:buFont typeface="Arial" pitchFamily="34" charset="0"/>
              <a:buChar char="•"/>
            </a:pPr>
            <a:r>
              <a:rPr lang="en-AU" sz="2400" b="1" dirty="0">
                <a:solidFill>
                  <a:srgbClr val="FF0000"/>
                </a:solidFill>
              </a:rPr>
              <a:t>Analytical Hierarchy Process (</a:t>
            </a:r>
            <a:r>
              <a:rPr lang="en-AU" sz="2400" b="1" dirty="0" err="1">
                <a:solidFill>
                  <a:srgbClr val="FF0000"/>
                </a:solidFill>
              </a:rPr>
              <a:t>AHP</a:t>
            </a:r>
            <a:r>
              <a:rPr lang="en-AU" sz="2400" b="1" dirty="0">
                <a:solidFill>
                  <a:srgbClr val="FF0000"/>
                </a:solidFill>
              </a:rPr>
              <a:t>)</a:t>
            </a:r>
          </a:p>
          <a:p>
            <a:pPr>
              <a:spcBef>
                <a:spcPts val="600"/>
              </a:spcBef>
              <a:buFont typeface="Arial" pitchFamily="34" charset="0"/>
              <a:buChar char="•"/>
            </a:pPr>
            <a:r>
              <a:rPr lang="en-AU" sz="2400" dirty="0"/>
              <a:t>Simple Multi-attribute Technique (SMART)</a:t>
            </a:r>
          </a:p>
          <a:p>
            <a:pPr>
              <a:spcBef>
                <a:spcPts val="600"/>
              </a:spcBef>
              <a:buFont typeface="Arial" pitchFamily="34" charset="0"/>
              <a:buChar char="•"/>
            </a:pPr>
            <a:endParaRPr lang="en-AU" sz="2400" dirty="0">
              <a:solidFill>
                <a:srgbClr val="000000"/>
              </a:solidFill>
            </a:endParaRPr>
          </a:p>
          <a:p>
            <a:pPr>
              <a:buFont typeface="Arial" pitchFamily="34" charset="0"/>
              <a:buChar char="•"/>
            </a:pPr>
            <a:endParaRPr lang="en-AU" sz="2400" dirty="0">
              <a:solidFill>
                <a:srgbClr val="000000"/>
              </a:solidFill>
            </a:endParaRPr>
          </a:p>
        </p:txBody>
      </p:sp>
    </p:spTree>
    <p:extLst>
      <p:ext uri="{BB962C8B-B14F-4D97-AF65-F5344CB8AC3E}">
        <p14:creationId xmlns:p14="http://schemas.microsoft.com/office/powerpoint/2010/main" val="3069659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640960" cy="504056"/>
          </a:xfrm>
          <a:solidFill>
            <a:schemeClr val="accent2"/>
          </a:solidFill>
        </p:spPr>
        <p:txBody>
          <a:bodyPr/>
          <a:lstStyle/>
          <a:p>
            <a:pPr algn="ctr"/>
            <a:r>
              <a:rPr lang="en-AU" sz="3200" dirty="0">
                <a:solidFill>
                  <a:schemeClr val="bg1"/>
                </a:solidFill>
              </a:rPr>
              <a:t>Dominance  </a:t>
            </a:r>
          </a:p>
        </p:txBody>
      </p:sp>
      <p:sp>
        <p:nvSpPr>
          <p:cNvPr id="3" name="Content Placeholder 2"/>
          <p:cNvSpPr>
            <a:spLocks noGrp="1"/>
          </p:cNvSpPr>
          <p:nvPr>
            <p:ph idx="1"/>
          </p:nvPr>
        </p:nvSpPr>
        <p:spPr>
          <a:xfrm>
            <a:off x="223536" y="1241376"/>
            <a:ext cx="8568952" cy="5616624"/>
          </a:xfrm>
        </p:spPr>
        <p:txBody>
          <a:bodyPr/>
          <a:lstStyle/>
          <a:p>
            <a:r>
              <a:rPr lang="en-AU" sz="2000" dirty="0"/>
              <a:t>An option is dominated if another option exists that performs better than it on one or more of the decision criteria and equals it on the remainder: </a:t>
            </a:r>
          </a:p>
          <a:p>
            <a:pPr marL="627063" indent="-271463">
              <a:buFont typeface="+mj-lt"/>
              <a:buAutoNum type="arabicPeriod"/>
            </a:pPr>
            <a:r>
              <a:rPr lang="en-AU" sz="2000" dirty="0"/>
              <a:t>Compare the first two options; if one is dominated by the other, discard the dominated one</a:t>
            </a:r>
          </a:p>
          <a:p>
            <a:pPr marL="627063" indent="-271463">
              <a:buFont typeface="+mj-lt"/>
              <a:buAutoNum type="arabicPeriod"/>
            </a:pPr>
            <a:r>
              <a:rPr lang="en-AU" sz="2000" dirty="0"/>
              <a:t>Compare the retained option with the third option and again discard the dominated one</a:t>
            </a:r>
          </a:p>
          <a:p>
            <a:pPr marL="627063" indent="-271463">
              <a:buFont typeface="+mj-lt"/>
              <a:buAutoNum type="arabicPeriod"/>
            </a:pPr>
            <a:r>
              <a:rPr lang="en-AU" sz="2000" dirty="0"/>
              <a:t>Then introduce the fourth option and so on as before</a:t>
            </a:r>
          </a:p>
          <a:p>
            <a:pPr marL="627063" indent="-271463">
              <a:buFont typeface="+mj-lt"/>
              <a:buAutoNum type="arabicPeriod"/>
            </a:pPr>
            <a:r>
              <a:rPr lang="en-AU" sz="2000" dirty="0"/>
              <a:t>If the process involves n project options the process requires n – 1 steps </a:t>
            </a:r>
          </a:p>
        </p:txBody>
      </p:sp>
      <p:sp>
        <p:nvSpPr>
          <p:cNvPr id="4" name="Footer Placeholder 3"/>
          <p:cNvSpPr>
            <a:spLocks noGrp="1"/>
          </p:cNvSpPr>
          <p:nvPr>
            <p:ph type="ftr" sz="quarter" idx="11"/>
          </p:nvPr>
        </p:nvSpPr>
        <p:spPr>
          <a:xfrm>
            <a:off x="2611438" y="6575425"/>
            <a:ext cx="3832225" cy="215900"/>
          </a:xfrm>
        </p:spPr>
        <p:txBody>
          <a:bodyPr/>
          <a:lstStyle/>
          <a:p>
            <a:pPr>
              <a:defRPr/>
            </a:pPr>
            <a:r>
              <a:rPr lang="en-AU">
                <a:solidFill>
                  <a:srgbClr val="FFFFFF"/>
                </a:solidFill>
              </a:rPr>
              <a:t>School of Engineering</a:t>
            </a:r>
            <a:endParaRPr lang="en-AU" dirty="0">
              <a:solidFill>
                <a:srgbClr val="FFFFFF"/>
              </a:solidFill>
            </a:endParaRPr>
          </a:p>
        </p:txBody>
      </p:sp>
      <p:sp>
        <p:nvSpPr>
          <p:cNvPr id="5" name="Slide Number Placeholder 4"/>
          <p:cNvSpPr>
            <a:spLocks noGrp="1"/>
          </p:cNvSpPr>
          <p:nvPr>
            <p:ph type="sldNum" sz="quarter" idx="12"/>
          </p:nvPr>
        </p:nvSpPr>
        <p:spPr>
          <a:xfrm>
            <a:off x="6523038" y="6578600"/>
            <a:ext cx="2133600" cy="215900"/>
          </a:xfrm>
        </p:spPr>
        <p:txBody>
          <a:bodyPr/>
          <a:lstStyle/>
          <a:p>
            <a:pPr>
              <a:defRPr/>
            </a:pPr>
            <a:fld id="{AF54FAAF-73EA-427D-84DA-21187992A5E1}" type="slidenum">
              <a:rPr lang="en-AU" smtClean="0">
                <a:solidFill>
                  <a:srgbClr val="FFFFFF"/>
                </a:solidFill>
              </a:rPr>
              <a:pPr>
                <a:defRPr/>
              </a:pPr>
              <a:t>4</a:t>
            </a:fld>
            <a:endParaRPr lang="en-AU">
              <a:solidFill>
                <a:srgbClr val="FFFFFF"/>
              </a:solidFill>
            </a:endParaRPr>
          </a:p>
        </p:txBody>
      </p:sp>
    </p:spTree>
    <p:extLst>
      <p:ext uri="{BB962C8B-B14F-4D97-AF65-F5344CB8AC3E}">
        <p14:creationId xmlns:p14="http://schemas.microsoft.com/office/powerpoint/2010/main" val="2995924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7524" y="188640"/>
            <a:ext cx="8568952" cy="2448272"/>
          </a:xfrm>
        </p:spPr>
        <p:txBody>
          <a:bodyPr/>
          <a:lstStyle/>
          <a:p>
            <a:pPr marL="0" indent="0">
              <a:buNone/>
            </a:pPr>
            <a:r>
              <a:rPr lang="en-AU" sz="2000" dirty="0"/>
              <a:t>Developers are considering 7 potential sites as</a:t>
            </a:r>
            <a:r>
              <a:rPr lang="zh-CN" altLang="en-US" sz="2000" dirty="0"/>
              <a:t> </a:t>
            </a:r>
            <a:r>
              <a:rPr lang="en-US" altLang="zh-CN" sz="2000" dirty="0"/>
              <a:t>per</a:t>
            </a:r>
            <a:r>
              <a:rPr lang="en-AU" sz="2000" dirty="0"/>
              <a:t> the following 3 attributes:</a:t>
            </a:r>
          </a:p>
          <a:p>
            <a:pPr marL="534988" indent="-357188">
              <a:spcBef>
                <a:spcPts val="0"/>
              </a:spcBef>
              <a:buFont typeface="Wingdings" pitchFamily="2" charset="2"/>
              <a:buChar char="ü"/>
            </a:pPr>
            <a:r>
              <a:rPr lang="en-AU" sz="2000" dirty="0"/>
              <a:t>A good supply of water and manpower (C1)</a:t>
            </a:r>
          </a:p>
          <a:p>
            <a:pPr marL="534988" indent="-357188">
              <a:spcBef>
                <a:spcPts val="0"/>
              </a:spcBef>
              <a:buFont typeface="Wingdings" pitchFamily="2" charset="2"/>
              <a:buChar char="ü"/>
            </a:pPr>
            <a:r>
              <a:rPr lang="en-AU" sz="2000" dirty="0"/>
              <a:t>A positive community attitude to water pollution (C2)</a:t>
            </a:r>
          </a:p>
          <a:p>
            <a:pPr marL="534988" indent="-357188">
              <a:spcBef>
                <a:spcPts val="0"/>
              </a:spcBef>
              <a:buFont typeface="Wingdings" pitchFamily="2" charset="2"/>
              <a:buChar char="ü"/>
            </a:pPr>
            <a:r>
              <a:rPr lang="en-AU" sz="2000" dirty="0"/>
              <a:t>A small likelihood of union formation (C3)</a:t>
            </a:r>
          </a:p>
          <a:p>
            <a:pPr marL="0" indent="0">
              <a:buNone/>
            </a:pPr>
            <a:r>
              <a:rPr lang="en-AU" sz="2000" i="1" dirty="0"/>
              <a:t>C1 and C2 are measured on a four-point scale: poor – fair – good – excellent. C3 is measured as a probability from zero to one (Organisation would prefer not to deal with Union)</a:t>
            </a:r>
          </a:p>
          <a:p>
            <a:pPr marL="0" indent="0">
              <a:buNone/>
            </a:pPr>
            <a:endParaRPr lang="en-AU" dirty="0"/>
          </a:p>
        </p:txBody>
      </p:sp>
      <p:sp>
        <p:nvSpPr>
          <p:cNvPr id="4" name="Footer Placeholder 3"/>
          <p:cNvSpPr>
            <a:spLocks noGrp="1"/>
          </p:cNvSpPr>
          <p:nvPr>
            <p:ph type="ftr" sz="quarter" idx="11"/>
          </p:nvPr>
        </p:nvSpPr>
        <p:spPr>
          <a:xfrm>
            <a:off x="2611438" y="6575425"/>
            <a:ext cx="3832225" cy="215900"/>
          </a:xfrm>
        </p:spPr>
        <p:txBody>
          <a:bodyPr/>
          <a:lstStyle/>
          <a:p>
            <a:pPr>
              <a:defRPr/>
            </a:pPr>
            <a:r>
              <a:rPr lang="en-AU">
                <a:solidFill>
                  <a:srgbClr val="FFFFFF"/>
                </a:solidFill>
              </a:rPr>
              <a:t>School of Engineering</a:t>
            </a:r>
            <a:endParaRPr lang="en-AU" dirty="0">
              <a:solidFill>
                <a:srgbClr val="FFFFFF"/>
              </a:solidFill>
            </a:endParaRPr>
          </a:p>
        </p:txBody>
      </p:sp>
      <p:sp>
        <p:nvSpPr>
          <p:cNvPr id="5" name="Slide Number Placeholder 4"/>
          <p:cNvSpPr>
            <a:spLocks noGrp="1"/>
          </p:cNvSpPr>
          <p:nvPr>
            <p:ph type="sldNum" sz="quarter" idx="12"/>
          </p:nvPr>
        </p:nvSpPr>
        <p:spPr>
          <a:xfrm>
            <a:off x="6523038" y="6578600"/>
            <a:ext cx="2133600" cy="215900"/>
          </a:xfrm>
        </p:spPr>
        <p:txBody>
          <a:bodyPr/>
          <a:lstStyle/>
          <a:p>
            <a:pPr>
              <a:defRPr/>
            </a:pPr>
            <a:fld id="{AF54FAAF-73EA-427D-84DA-21187992A5E1}" type="slidenum">
              <a:rPr lang="en-AU" smtClean="0">
                <a:solidFill>
                  <a:srgbClr val="FFFFFF"/>
                </a:solidFill>
              </a:rPr>
              <a:pPr>
                <a:defRPr/>
              </a:pPr>
              <a:t>5</a:t>
            </a:fld>
            <a:endParaRPr lang="en-AU" dirty="0">
              <a:solidFill>
                <a:srgbClr val="FFFFFF"/>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628400259"/>
              </p:ext>
            </p:extLst>
          </p:nvPr>
        </p:nvGraphicFramePr>
        <p:xfrm>
          <a:off x="683568" y="2996952"/>
          <a:ext cx="7776864" cy="3432407"/>
        </p:xfrm>
        <a:graphic>
          <a:graphicData uri="http://schemas.openxmlformats.org/drawingml/2006/table">
            <a:tbl>
              <a:tblPr firstRow="1" bandRow="1">
                <a:tableStyleId>{5C22544A-7EE6-4342-B048-85BDC9FD1C3A}</a:tableStyleId>
              </a:tblPr>
              <a:tblGrid>
                <a:gridCol w="864096">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2304256">
                  <a:extLst>
                    <a:ext uri="{9D8B030D-6E8A-4147-A177-3AD203B41FA5}">
                      <a16:colId xmlns:a16="http://schemas.microsoft.com/office/drawing/2014/main" val="20002"/>
                    </a:ext>
                  </a:extLst>
                </a:gridCol>
                <a:gridCol w="2304256">
                  <a:extLst>
                    <a:ext uri="{9D8B030D-6E8A-4147-A177-3AD203B41FA5}">
                      <a16:colId xmlns:a16="http://schemas.microsoft.com/office/drawing/2014/main" val="20003"/>
                    </a:ext>
                  </a:extLst>
                </a:gridCol>
              </a:tblGrid>
              <a:tr h="144016">
                <a:tc>
                  <a:txBody>
                    <a:bodyPr/>
                    <a:lstStyle/>
                    <a:p>
                      <a:pPr algn="ctr"/>
                      <a:endParaRPr lang="en-AU" sz="2800" b="1" dirty="0">
                        <a:solidFill>
                          <a:schemeClr val="bg1"/>
                        </a:solidFill>
                      </a:endParaRPr>
                    </a:p>
                  </a:txBody>
                  <a:tcPr anchor="ctr" anchorCtr="1">
                    <a:solidFill>
                      <a:schemeClr val="tx2">
                        <a:lumMod val="50000"/>
                        <a:lumOff val="50000"/>
                      </a:schemeClr>
                    </a:solidFill>
                  </a:tcPr>
                </a:tc>
                <a:tc>
                  <a:txBody>
                    <a:bodyPr/>
                    <a:lstStyle/>
                    <a:p>
                      <a:pPr algn="ctr"/>
                      <a:r>
                        <a:rPr lang="en-AU" sz="1800" dirty="0"/>
                        <a:t>C1</a:t>
                      </a:r>
                      <a:endParaRPr lang="en-US" sz="2400" dirty="0"/>
                    </a:p>
                  </a:txBody>
                  <a:tcPr anchor="ctr">
                    <a:solidFill>
                      <a:schemeClr val="tx2">
                        <a:lumMod val="50000"/>
                        <a:lumOff val="50000"/>
                      </a:schemeClr>
                    </a:solidFill>
                  </a:tcPr>
                </a:tc>
                <a:tc>
                  <a:txBody>
                    <a:bodyPr/>
                    <a:lstStyle/>
                    <a:p>
                      <a:pPr algn="ctr"/>
                      <a:r>
                        <a:rPr lang="en-AU" sz="1800"/>
                        <a:t>C2</a:t>
                      </a:r>
                      <a:endParaRPr lang="en-US" sz="2400"/>
                    </a:p>
                  </a:txBody>
                  <a:tcPr anchor="ctr">
                    <a:solidFill>
                      <a:schemeClr val="tx2">
                        <a:lumMod val="50000"/>
                        <a:lumOff val="50000"/>
                      </a:schemeClr>
                    </a:solidFill>
                  </a:tcPr>
                </a:tc>
                <a:tc>
                  <a:txBody>
                    <a:bodyPr/>
                    <a:lstStyle/>
                    <a:p>
                      <a:pPr algn="ctr"/>
                      <a:r>
                        <a:rPr lang="en-AU" sz="1800" dirty="0"/>
                        <a:t>C3</a:t>
                      </a:r>
                      <a:endParaRPr lang="en-US" sz="2400" dirty="0"/>
                    </a:p>
                  </a:txBody>
                  <a:tcPr anchor="ctr">
                    <a:solidFill>
                      <a:schemeClr val="tx2">
                        <a:lumMod val="50000"/>
                        <a:lumOff val="50000"/>
                      </a:schemeClr>
                    </a:solidFill>
                  </a:tcPr>
                </a:tc>
                <a:extLst>
                  <a:ext uri="{0D108BD9-81ED-4DB2-BD59-A6C34878D82A}">
                    <a16:rowId xmlns:a16="http://schemas.microsoft.com/office/drawing/2014/main" val="1718229149"/>
                  </a:ext>
                </a:extLst>
              </a:tr>
              <a:tr h="416321">
                <a:tc>
                  <a:txBody>
                    <a:bodyPr/>
                    <a:lstStyle/>
                    <a:p>
                      <a:pPr algn="ctr"/>
                      <a:r>
                        <a:rPr lang="en-AU" sz="2000" b="1" dirty="0">
                          <a:solidFill>
                            <a:schemeClr val="bg1"/>
                          </a:solidFill>
                        </a:rPr>
                        <a:t>S1</a:t>
                      </a:r>
                    </a:p>
                  </a:txBody>
                  <a:tcPr>
                    <a:solidFill>
                      <a:schemeClr val="bg2">
                        <a:lumMod val="60000"/>
                        <a:lumOff val="40000"/>
                      </a:schemeClr>
                    </a:solidFill>
                  </a:tcPr>
                </a:tc>
                <a:tc>
                  <a:txBody>
                    <a:bodyPr/>
                    <a:lstStyle/>
                    <a:p>
                      <a:pPr algn="ctr"/>
                      <a:r>
                        <a:rPr lang="en-AU" sz="2000" dirty="0"/>
                        <a:t>Poor</a:t>
                      </a:r>
                    </a:p>
                  </a:txBody>
                  <a:tcPr anchor="ctr">
                    <a:solidFill>
                      <a:schemeClr val="bg2">
                        <a:lumMod val="60000"/>
                        <a:lumOff val="40000"/>
                      </a:schemeClr>
                    </a:solidFill>
                  </a:tcPr>
                </a:tc>
                <a:tc>
                  <a:txBody>
                    <a:bodyPr/>
                    <a:lstStyle/>
                    <a:p>
                      <a:pPr algn="ctr"/>
                      <a:r>
                        <a:rPr lang="en-AU" sz="2000" dirty="0"/>
                        <a:t>Good</a:t>
                      </a:r>
                    </a:p>
                  </a:txBody>
                  <a:tcPr anchor="ctr">
                    <a:solidFill>
                      <a:schemeClr val="bg2">
                        <a:lumMod val="60000"/>
                        <a:lumOff val="40000"/>
                      </a:schemeClr>
                    </a:solidFill>
                  </a:tcPr>
                </a:tc>
                <a:tc>
                  <a:txBody>
                    <a:bodyPr/>
                    <a:lstStyle/>
                    <a:p>
                      <a:pPr algn="ctr"/>
                      <a:r>
                        <a:rPr lang="en-AU" sz="2000" dirty="0"/>
                        <a:t>0.5</a:t>
                      </a:r>
                    </a:p>
                  </a:txBody>
                  <a:tcPr anchor="ctr">
                    <a:solidFill>
                      <a:schemeClr val="bg2">
                        <a:lumMod val="60000"/>
                        <a:lumOff val="40000"/>
                      </a:schemeClr>
                    </a:solidFill>
                  </a:tcPr>
                </a:tc>
                <a:extLst>
                  <a:ext uri="{0D108BD9-81ED-4DB2-BD59-A6C34878D82A}">
                    <a16:rowId xmlns:a16="http://schemas.microsoft.com/office/drawing/2014/main" val="10002"/>
                  </a:ext>
                </a:extLst>
              </a:tr>
              <a:tr h="416321">
                <a:tc>
                  <a:txBody>
                    <a:bodyPr/>
                    <a:lstStyle/>
                    <a:p>
                      <a:pPr algn="ctr"/>
                      <a:r>
                        <a:rPr lang="en-AU" sz="2000" b="1" dirty="0">
                          <a:solidFill>
                            <a:schemeClr val="bg1"/>
                          </a:solidFill>
                        </a:rPr>
                        <a:t>S2</a:t>
                      </a:r>
                    </a:p>
                  </a:txBody>
                  <a:tcPr>
                    <a:solidFill>
                      <a:schemeClr val="bg2">
                        <a:lumMod val="60000"/>
                        <a:lumOff val="40000"/>
                      </a:schemeClr>
                    </a:solidFill>
                  </a:tcPr>
                </a:tc>
                <a:tc>
                  <a:txBody>
                    <a:bodyPr/>
                    <a:lstStyle/>
                    <a:p>
                      <a:pPr algn="ctr"/>
                      <a:r>
                        <a:rPr lang="en-AU" sz="2000" dirty="0"/>
                        <a:t>Excellent</a:t>
                      </a:r>
                    </a:p>
                  </a:txBody>
                  <a:tcPr anchor="ctr">
                    <a:solidFill>
                      <a:schemeClr val="bg2">
                        <a:lumMod val="60000"/>
                        <a:lumOff val="40000"/>
                      </a:schemeClr>
                    </a:solidFill>
                  </a:tcPr>
                </a:tc>
                <a:tc>
                  <a:txBody>
                    <a:bodyPr/>
                    <a:lstStyle/>
                    <a:p>
                      <a:pPr algn="ctr"/>
                      <a:r>
                        <a:rPr lang="en-AU" sz="2000" dirty="0"/>
                        <a:t>Fair</a:t>
                      </a:r>
                    </a:p>
                  </a:txBody>
                  <a:tcPr anchor="ctr">
                    <a:solidFill>
                      <a:schemeClr val="bg2">
                        <a:lumMod val="60000"/>
                        <a:lumOff val="40000"/>
                      </a:schemeClr>
                    </a:solidFill>
                  </a:tcPr>
                </a:tc>
                <a:tc>
                  <a:txBody>
                    <a:bodyPr/>
                    <a:lstStyle/>
                    <a:p>
                      <a:pPr algn="ctr"/>
                      <a:r>
                        <a:rPr lang="en-AU" sz="2000" dirty="0"/>
                        <a:t>1</a:t>
                      </a:r>
                    </a:p>
                  </a:txBody>
                  <a:tcPr anchor="ctr">
                    <a:solidFill>
                      <a:schemeClr val="bg2">
                        <a:lumMod val="60000"/>
                        <a:lumOff val="40000"/>
                      </a:schemeClr>
                    </a:solidFill>
                  </a:tcPr>
                </a:tc>
                <a:extLst>
                  <a:ext uri="{0D108BD9-81ED-4DB2-BD59-A6C34878D82A}">
                    <a16:rowId xmlns:a16="http://schemas.microsoft.com/office/drawing/2014/main" val="10003"/>
                  </a:ext>
                </a:extLst>
              </a:tr>
              <a:tr h="416321">
                <a:tc>
                  <a:txBody>
                    <a:bodyPr/>
                    <a:lstStyle/>
                    <a:p>
                      <a:pPr algn="ctr"/>
                      <a:r>
                        <a:rPr lang="en-AU" sz="2000" b="1" dirty="0">
                          <a:solidFill>
                            <a:schemeClr val="bg1"/>
                          </a:solidFill>
                        </a:rPr>
                        <a:t>S3</a:t>
                      </a:r>
                    </a:p>
                  </a:txBody>
                  <a:tcPr>
                    <a:solidFill>
                      <a:schemeClr val="bg2">
                        <a:lumMod val="60000"/>
                        <a:lumOff val="40000"/>
                      </a:schemeClr>
                    </a:solidFill>
                  </a:tcPr>
                </a:tc>
                <a:tc>
                  <a:txBody>
                    <a:bodyPr/>
                    <a:lstStyle/>
                    <a:p>
                      <a:pPr algn="ctr"/>
                      <a:r>
                        <a:rPr lang="en-AU" sz="2000" dirty="0"/>
                        <a:t>Poor</a:t>
                      </a:r>
                    </a:p>
                  </a:txBody>
                  <a:tcPr anchor="ctr">
                    <a:solidFill>
                      <a:schemeClr val="bg2">
                        <a:lumMod val="60000"/>
                        <a:lumOff val="40000"/>
                      </a:schemeClr>
                    </a:solidFill>
                  </a:tcPr>
                </a:tc>
                <a:tc>
                  <a:txBody>
                    <a:bodyPr/>
                    <a:lstStyle/>
                    <a:p>
                      <a:pPr algn="ctr"/>
                      <a:r>
                        <a:rPr lang="en-AU" sz="2000" dirty="0"/>
                        <a:t>Poor</a:t>
                      </a:r>
                    </a:p>
                  </a:txBody>
                  <a:tcPr anchor="ctr">
                    <a:solidFill>
                      <a:schemeClr val="bg2">
                        <a:lumMod val="60000"/>
                        <a:lumOff val="40000"/>
                      </a:schemeClr>
                    </a:solidFill>
                  </a:tcPr>
                </a:tc>
                <a:tc>
                  <a:txBody>
                    <a:bodyPr/>
                    <a:lstStyle/>
                    <a:p>
                      <a:pPr algn="ctr"/>
                      <a:r>
                        <a:rPr lang="en-AU" sz="2000" dirty="0"/>
                        <a:t>1</a:t>
                      </a:r>
                    </a:p>
                  </a:txBody>
                  <a:tcPr anchor="ctr">
                    <a:solidFill>
                      <a:schemeClr val="bg2">
                        <a:lumMod val="60000"/>
                        <a:lumOff val="40000"/>
                      </a:schemeClr>
                    </a:solidFill>
                  </a:tcPr>
                </a:tc>
                <a:extLst>
                  <a:ext uri="{0D108BD9-81ED-4DB2-BD59-A6C34878D82A}">
                    <a16:rowId xmlns:a16="http://schemas.microsoft.com/office/drawing/2014/main" val="10004"/>
                  </a:ext>
                </a:extLst>
              </a:tr>
              <a:tr h="416321">
                <a:tc>
                  <a:txBody>
                    <a:bodyPr/>
                    <a:lstStyle/>
                    <a:p>
                      <a:pPr algn="ctr"/>
                      <a:r>
                        <a:rPr lang="en-AU" sz="2000" b="1" dirty="0">
                          <a:solidFill>
                            <a:schemeClr val="bg1"/>
                          </a:solidFill>
                        </a:rPr>
                        <a:t>S4</a:t>
                      </a:r>
                    </a:p>
                  </a:txBody>
                  <a:tcPr>
                    <a:solidFill>
                      <a:schemeClr val="bg2">
                        <a:lumMod val="60000"/>
                        <a:lumOff val="40000"/>
                      </a:schemeClr>
                    </a:solidFill>
                  </a:tcPr>
                </a:tc>
                <a:tc>
                  <a:txBody>
                    <a:bodyPr/>
                    <a:lstStyle/>
                    <a:p>
                      <a:pPr algn="ctr"/>
                      <a:r>
                        <a:rPr lang="en-AU" sz="2000" dirty="0"/>
                        <a:t>Fair</a:t>
                      </a:r>
                    </a:p>
                  </a:txBody>
                  <a:tcPr anchor="ctr">
                    <a:solidFill>
                      <a:schemeClr val="bg2">
                        <a:lumMod val="60000"/>
                        <a:lumOff val="40000"/>
                      </a:schemeClr>
                    </a:solidFill>
                  </a:tcPr>
                </a:tc>
                <a:tc>
                  <a:txBody>
                    <a:bodyPr/>
                    <a:lstStyle/>
                    <a:p>
                      <a:pPr algn="ctr"/>
                      <a:r>
                        <a:rPr lang="en-AU" sz="2000" dirty="0"/>
                        <a:t>Fair</a:t>
                      </a:r>
                    </a:p>
                  </a:txBody>
                  <a:tcPr anchor="ctr">
                    <a:solidFill>
                      <a:schemeClr val="bg2">
                        <a:lumMod val="60000"/>
                        <a:lumOff val="40000"/>
                      </a:schemeClr>
                    </a:solidFill>
                  </a:tcPr>
                </a:tc>
                <a:tc>
                  <a:txBody>
                    <a:bodyPr/>
                    <a:lstStyle/>
                    <a:p>
                      <a:pPr algn="ctr"/>
                      <a:r>
                        <a:rPr lang="en-AU" sz="2000" dirty="0"/>
                        <a:t>0.1</a:t>
                      </a:r>
                    </a:p>
                  </a:txBody>
                  <a:tcPr anchor="ctr">
                    <a:solidFill>
                      <a:schemeClr val="bg2">
                        <a:lumMod val="60000"/>
                        <a:lumOff val="40000"/>
                      </a:schemeClr>
                    </a:solidFill>
                  </a:tcPr>
                </a:tc>
                <a:extLst>
                  <a:ext uri="{0D108BD9-81ED-4DB2-BD59-A6C34878D82A}">
                    <a16:rowId xmlns:a16="http://schemas.microsoft.com/office/drawing/2014/main" val="10005"/>
                  </a:ext>
                </a:extLst>
              </a:tr>
              <a:tr h="416321">
                <a:tc>
                  <a:txBody>
                    <a:bodyPr/>
                    <a:lstStyle/>
                    <a:p>
                      <a:pPr algn="ctr"/>
                      <a:r>
                        <a:rPr lang="en-AU" sz="2000" b="1" dirty="0">
                          <a:solidFill>
                            <a:schemeClr val="bg1"/>
                          </a:solidFill>
                        </a:rPr>
                        <a:t>S5</a:t>
                      </a:r>
                    </a:p>
                  </a:txBody>
                  <a:tcPr>
                    <a:solidFill>
                      <a:schemeClr val="bg2">
                        <a:lumMod val="60000"/>
                        <a:lumOff val="40000"/>
                      </a:schemeClr>
                    </a:solidFill>
                  </a:tcPr>
                </a:tc>
                <a:tc>
                  <a:txBody>
                    <a:bodyPr/>
                    <a:lstStyle/>
                    <a:p>
                      <a:pPr algn="ctr"/>
                      <a:r>
                        <a:rPr lang="en-AU" sz="2000" dirty="0"/>
                        <a:t>Good</a:t>
                      </a:r>
                    </a:p>
                  </a:txBody>
                  <a:tcPr anchor="ctr">
                    <a:solidFill>
                      <a:schemeClr val="bg2">
                        <a:lumMod val="60000"/>
                        <a:lumOff val="40000"/>
                      </a:schemeClr>
                    </a:solidFill>
                  </a:tcPr>
                </a:tc>
                <a:tc>
                  <a:txBody>
                    <a:bodyPr/>
                    <a:lstStyle/>
                    <a:p>
                      <a:pPr algn="ctr"/>
                      <a:r>
                        <a:rPr lang="en-AU" sz="2000" dirty="0"/>
                        <a:t>Excellent</a:t>
                      </a:r>
                    </a:p>
                  </a:txBody>
                  <a:tcPr anchor="ctr">
                    <a:solidFill>
                      <a:schemeClr val="bg2">
                        <a:lumMod val="60000"/>
                        <a:lumOff val="40000"/>
                      </a:schemeClr>
                    </a:solidFill>
                  </a:tcPr>
                </a:tc>
                <a:tc>
                  <a:txBody>
                    <a:bodyPr/>
                    <a:lstStyle/>
                    <a:p>
                      <a:pPr algn="ctr"/>
                      <a:r>
                        <a:rPr lang="en-AU" sz="2000" dirty="0"/>
                        <a:t>0.2</a:t>
                      </a:r>
                    </a:p>
                  </a:txBody>
                  <a:tcPr anchor="ctr">
                    <a:solidFill>
                      <a:schemeClr val="bg2">
                        <a:lumMod val="60000"/>
                        <a:lumOff val="40000"/>
                      </a:schemeClr>
                    </a:solidFill>
                  </a:tcPr>
                </a:tc>
                <a:extLst>
                  <a:ext uri="{0D108BD9-81ED-4DB2-BD59-A6C34878D82A}">
                    <a16:rowId xmlns:a16="http://schemas.microsoft.com/office/drawing/2014/main" val="10006"/>
                  </a:ext>
                </a:extLst>
              </a:tr>
              <a:tr h="416321">
                <a:tc>
                  <a:txBody>
                    <a:bodyPr/>
                    <a:lstStyle/>
                    <a:p>
                      <a:pPr algn="ctr"/>
                      <a:r>
                        <a:rPr lang="en-AU" sz="2000" b="1" dirty="0">
                          <a:solidFill>
                            <a:schemeClr val="bg1"/>
                          </a:solidFill>
                        </a:rPr>
                        <a:t>S6</a:t>
                      </a:r>
                    </a:p>
                  </a:txBody>
                  <a:tcPr>
                    <a:solidFill>
                      <a:schemeClr val="bg2">
                        <a:lumMod val="60000"/>
                        <a:lumOff val="40000"/>
                      </a:schemeClr>
                    </a:solidFill>
                  </a:tcPr>
                </a:tc>
                <a:tc>
                  <a:txBody>
                    <a:bodyPr/>
                    <a:lstStyle/>
                    <a:p>
                      <a:pPr algn="ctr"/>
                      <a:r>
                        <a:rPr lang="en-AU" sz="2000" dirty="0"/>
                        <a:t>Fair</a:t>
                      </a:r>
                    </a:p>
                  </a:txBody>
                  <a:tcPr anchor="ctr">
                    <a:solidFill>
                      <a:schemeClr val="bg2">
                        <a:lumMod val="60000"/>
                        <a:lumOff val="40000"/>
                      </a:schemeClr>
                    </a:solidFill>
                  </a:tcPr>
                </a:tc>
                <a:tc>
                  <a:txBody>
                    <a:bodyPr/>
                    <a:lstStyle/>
                    <a:p>
                      <a:pPr algn="ctr"/>
                      <a:r>
                        <a:rPr lang="en-AU" sz="2000" dirty="0"/>
                        <a:t>Good</a:t>
                      </a:r>
                    </a:p>
                  </a:txBody>
                  <a:tcPr anchor="ctr">
                    <a:solidFill>
                      <a:schemeClr val="bg2">
                        <a:lumMod val="60000"/>
                        <a:lumOff val="40000"/>
                      </a:schemeClr>
                    </a:solidFill>
                  </a:tcPr>
                </a:tc>
                <a:tc>
                  <a:txBody>
                    <a:bodyPr/>
                    <a:lstStyle/>
                    <a:p>
                      <a:pPr algn="ctr"/>
                      <a:r>
                        <a:rPr lang="en-AU" sz="2000" dirty="0"/>
                        <a:t>0.9</a:t>
                      </a:r>
                    </a:p>
                  </a:txBody>
                  <a:tcPr anchor="ctr">
                    <a:solidFill>
                      <a:schemeClr val="bg2">
                        <a:lumMod val="60000"/>
                        <a:lumOff val="40000"/>
                      </a:schemeClr>
                    </a:solidFill>
                  </a:tcPr>
                </a:tc>
                <a:extLst>
                  <a:ext uri="{0D108BD9-81ED-4DB2-BD59-A6C34878D82A}">
                    <a16:rowId xmlns:a16="http://schemas.microsoft.com/office/drawing/2014/main" val="10007"/>
                  </a:ext>
                </a:extLst>
              </a:tr>
              <a:tr h="416321">
                <a:tc>
                  <a:txBody>
                    <a:bodyPr/>
                    <a:lstStyle/>
                    <a:p>
                      <a:pPr algn="ctr"/>
                      <a:r>
                        <a:rPr lang="en-AU" sz="2000" b="1" dirty="0">
                          <a:solidFill>
                            <a:schemeClr val="bg1"/>
                          </a:solidFill>
                        </a:rPr>
                        <a:t>S7</a:t>
                      </a:r>
                    </a:p>
                  </a:txBody>
                  <a:tcPr>
                    <a:solidFill>
                      <a:schemeClr val="bg2">
                        <a:lumMod val="60000"/>
                        <a:lumOff val="40000"/>
                      </a:schemeClr>
                    </a:solidFill>
                  </a:tcPr>
                </a:tc>
                <a:tc>
                  <a:txBody>
                    <a:bodyPr/>
                    <a:lstStyle/>
                    <a:p>
                      <a:pPr algn="ctr"/>
                      <a:r>
                        <a:rPr lang="en-AU" sz="2000" dirty="0"/>
                        <a:t>Good</a:t>
                      </a:r>
                    </a:p>
                  </a:txBody>
                  <a:tcPr anchor="ctr">
                    <a:solidFill>
                      <a:schemeClr val="bg2">
                        <a:lumMod val="60000"/>
                        <a:lumOff val="40000"/>
                      </a:schemeClr>
                    </a:solidFill>
                  </a:tcPr>
                </a:tc>
                <a:tc>
                  <a:txBody>
                    <a:bodyPr/>
                    <a:lstStyle/>
                    <a:p>
                      <a:pPr algn="ctr"/>
                      <a:r>
                        <a:rPr lang="en-AU" sz="2000" dirty="0"/>
                        <a:t>Fair</a:t>
                      </a:r>
                    </a:p>
                  </a:txBody>
                  <a:tcPr anchor="ctr">
                    <a:solidFill>
                      <a:schemeClr val="bg2">
                        <a:lumMod val="60000"/>
                        <a:lumOff val="40000"/>
                      </a:schemeClr>
                    </a:solidFill>
                  </a:tcPr>
                </a:tc>
                <a:tc>
                  <a:txBody>
                    <a:bodyPr/>
                    <a:lstStyle/>
                    <a:p>
                      <a:pPr algn="ctr"/>
                      <a:r>
                        <a:rPr lang="en-AU" sz="2000" dirty="0"/>
                        <a:t>1</a:t>
                      </a:r>
                    </a:p>
                  </a:txBody>
                  <a:tcPr anchor="ctr">
                    <a:solidFill>
                      <a:schemeClr val="bg2">
                        <a:lumMod val="60000"/>
                        <a:lumOff val="40000"/>
                      </a:schemeClr>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7642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611438" y="6575425"/>
            <a:ext cx="3832225" cy="215900"/>
          </a:xfrm>
        </p:spPr>
        <p:txBody>
          <a:bodyPr/>
          <a:lstStyle/>
          <a:p>
            <a:pPr>
              <a:defRPr/>
            </a:pPr>
            <a:r>
              <a:rPr lang="en-AU">
                <a:solidFill>
                  <a:srgbClr val="FFFFFF"/>
                </a:solidFill>
              </a:rPr>
              <a:t>School of Engineering</a:t>
            </a:r>
            <a:endParaRPr lang="en-AU" dirty="0">
              <a:solidFill>
                <a:srgbClr val="FFFFFF"/>
              </a:solidFill>
            </a:endParaRPr>
          </a:p>
        </p:txBody>
      </p:sp>
      <p:sp>
        <p:nvSpPr>
          <p:cNvPr id="5" name="Slide Number Placeholder 4"/>
          <p:cNvSpPr>
            <a:spLocks noGrp="1"/>
          </p:cNvSpPr>
          <p:nvPr>
            <p:ph type="sldNum" sz="quarter" idx="12"/>
          </p:nvPr>
        </p:nvSpPr>
        <p:spPr>
          <a:xfrm>
            <a:off x="6523038" y="6578600"/>
            <a:ext cx="2133600" cy="215900"/>
          </a:xfrm>
        </p:spPr>
        <p:txBody>
          <a:bodyPr/>
          <a:lstStyle/>
          <a:p>
            <a:pPr>
              <a:defRPr/>
            </a:pPr>
            <a:fld id="{AF54FAAF-73EA-427D-84DA-21187992A5E1}" type="slidenum">
              <a:rPr lang="en-AU" smtClean="0">
                <a:solidFill>
                  <a:srgbClr val="FFFFFF"/>
                </a:solidFill>
              </a:rPr>
              <a:pPr>
                <a:defRPr/>
              </a:pPr>
              <a:t>6</a:t>
            </a:fld>
            <a:endParaRPr lang="en-AU" dirty="0">
              <a:solidFill>
                <a:srgbClr val="FFFFFF"/>
              </a:solidFill>
            </a:endParaRPr>
          </a:p>
        </p:txBody>
      </p:sp>
      <p:sp>
        <p:nvSpPr>
          <p:cNvPr id="9" name="TextBox 7">
            <a:extLst>
              <a:ext uri="{FF2B5EF4-FFF2-40B4-BE49-F238E27FC236}">
                <a16:creationId xmlns:a16="http://schemas.microsoft.com/office/drawing/2014/main" id="{08AFED0E-B7D7-0641-BADD-46517375E3FF}"/>
              </a:ext>
            </a:extLst>
          </p:cNvPr>
          <p:cNvSpPr txBox="1"/>
          <p:nvPr/>
        </p:nvSpPr>
        <p:spPr>
          <a:xfrm>
            <a:off x="395536" y="548680"/>
            <a:ext cx="1584176" cy="400110"/>
          </a:xfrm>
          <a:prstGeom prst="rect">
            <a:avLst/>
          </a:prstGeom>
          <a:noFill/>
        </p:spPr>
        <p:txBody>
          <a:bodyPr wrap="square" rtlCol="0">
            <a:spAutoFit/>
          </a:bodyPr>
          <a:lstStyle/>
          <a:p>
            <a:r>
              <a:rPr lang="en-AU" sz="2000" dirty="0">
                <a:solidFill>
                  <a:schemeClr val="tx1"/>
                </a:solidFill>
              </a:rPr>
              <a:t>Solution</a:t>
            </a:r>
          </a:p>
        </p:txBody>
      </p:sp>
    </p:spTree>
    <p:extLst>
      <p:ext uri="{BB962C8B-B14F-4D97-AF65-F5344CB8AC3E}">
        <p14:creationId xmlns:p14="http://schemas.microsoft.com/office/powerpoint/2010/main" val="2193571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611438" y="6575425"/>
            <a:ext cx="3832225" cy="215900"/>
          </a:xfrm>
        </p:spPr>
        <p:txBody>
          <a:bodyPr/>
          <a:lstStyle/>
          <a:p>
            <a:pPr>
              <a:defRPr/>
            </a:pPr>
            <a:r>
              <a:rPr lang="en-AU">
                <a:solidFill>
                  <a:srgbClr val="FFFFFF"/>
                </a:solidFill>
              </a:rPr>
              <a:t>School of Engineering</a:t>
            </a:r>
            <a:endParaRPr lang="en-AU" dirty="0">
              <a:solidFill>
                <a:srgbClr val="FFFFFF"/>
              </a:solidFill>
            </a:endParaRPr>
          </a:p>
        </p:txBody>
      </p:sp>
      <p:sp>
        <p:nvSpPr>
          <p:cNvPr id="5" name="Slide Number Placeholder 4"/>
          <p:cNvSpPr>
            <a:spLocks noGrp="1"/>
          </p:cNvSpPr>
          <p:nvPr>
            <p:ph type="sldNum" sz="quarter" idx="12"/>
          </p:nvPr>
        </p:nvSpPr>
        <p:spPr>
          <a:xfrm>
            <a:off x="6523038" y="6578600"/>
            <a:ext cx="2133600" cy="215900"/>
          </a:xfrm>
        </p:spPr>
        <p:txBody>
          <a:bodyPr/>
          <a:lstStyle/>
          <a:p>
            <a:pPr>
              <a:defRPr/>
            </a:pPr>
            <a:fld id="{AF54FAAF-73EA-427D-84DA-21187992A5E1}" type="slidenum">
              <a:rPr lang="en-AU" smtClean="0">
                <a:solidFill>
                  <a:srgbClr val="FFFFFF"/>
                </a:solidFill>
              </a:rPr>
              <a:pPr>
                <a:defRPr/>
              </a:pPr>
              <a:t>7</a:t>
            </a:fld>
            <a:endParaRPr lang="en-AU" dirty="0">
              <a:solidFill>
                <a:srgbClr val="FFFFFF"/>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340768"/>
            <a:ext cx="6984776" cy="5195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Oval Callout 6"/>
          <p:cNvSpPr/>
          <p:nvPr/>
        </p:nvSpPr>
        <p:spPr bwMode="auto">
          <a:xfrm>
            <a:off x="2123728" y="1221849"/>
            <a:ext cx="5076564" cy="1152128"/>
          </a:xfrm>
          <a:prstGeom prst="wedgeEllipseCallout">
            <a:avLst>
              <a:gd name="adj1" fmla="val 60261"/>
              <a:gd name="adj2" fmla="val 110936"/>
            </a:avLst>
          </a:prstGeom>
          <a:noFill/>
          <a:ln w="9525" cap="flat" cmpd="sng" algn="ctr">
            <a:solidFill>
              <a:schemeClr val="accent2"/>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 latinLnBrk="0" hangingPunct="1">
              <a:lnSpc>
                <a:spcPct val="100000"/>
              </a:lnSpc>
              <a:spcBef>
                <a:spcPct val="0"/>
              </a:spcBef>
              <a:spcAft>
                <a:spcPct val="0"/>
              </a:spcAft>
              <a:buClrTx/>
              <a:buSzTx/>
              <a:buFontTx/>
              <a:buNone/>
              <a:tabLst/>
            </a:pPr>
            <a:endParaRPr kumimoji="0" lang="en-AU" sz="1000" b="0" i="0" u="none" strike="noStrike" cap="none" normalizeH="0" baseline="0">
              <a:ln>
                <a:noFill/>
              </a:ln>
              <a:solidFill>
                <a:schemeClr val="bg1"/>
              </a:solidFill>
              <a:effectLst/>
              <a:latin typeface="Arial" charset="0"/>
              <a:cs typeface="Arial" charset="0"/>
            </a:endParaRPr>
          </a:p>
        </p:txBody>
      </p:sp>
      <p:sp>
        <p:nvSpPr>
          <p:cNvPr id="8" name="TextBox 7"/>
          <p:cNvSpPr txBox="1"/>
          <p:nvPr/>
        </p:nvSpPr>
        <p:spPr>
          <a:xfrm>
            <a:off x="7785760" y="2619984"/>
            <a:ext cx="1074280" cy="1015663"/>
          </a:xfrm>
          <a:prstGeom prst="rect">
            <a:avLst/>
          </a:prstGeom>
          <a:noFill/>
        </p:spPr>
        <p:txBody>
          <a:bodyPr wrap="square" rtlCol="0">
            <a:spAutoFit/>
          </a:bodyPr>
          <a:lstStyle/>
          <a:p>
            <a:r>
              <a:rPr lang="en-AU" sz="2000" dirty="0">
                <a:solidFill>
                  <a:schemeClr val="tx1"/>
                </a:solidFill>
              </a:rPr>
              <a:t>Better site options</a:t>
            </a:r>
          </a:p>
        </p:txBody>
      </p:sp>
      <p:sp>
        <p:nvSpPr>
          <p:cNvPr id="9" name="TextBox 7">
            <a:extLst>
              <a:ext uri="{FF2B5EF4-FFF2-40B4-BE49-F238E27FC236}">
                <a16:creationId xmlns:a16="http://schemas.microsoft.com/office/drawing/2014/main" id="{A533DC8C-BA20-CD4D-96F8-DEA3C0EBE302}"/>
              </a:ext>
            </a:extLst>
          </p:cNvPr>
          <p:cNvSpPr txBox="1"/>
          <p:nvPr/>
        </p:nvSpPr>
        <p:spPr>
          <a:xfrm>
            <a:off x="395536" y="548680"/>
            <a:ext cx="1584176" cy="400110"/>
          </a:xfrm>
          <a:prstGeom prst="rect">
            <a:avLst/>
          </a:prstGeom>
          <a:noFill/>
        </p:spPr>
        <p:txBody>
          <a:bodyPr wrap="square" rtlCol="0">
            <a:spAutoFit/>
          </a:bodyPr>
          <a:lstStyle/>
          <a:p>
            <a:r>
              <a:rPr lang="en-AU" sz="2000" dirty="0">
                <a:solidFill>
                  <a:schemeClr val="tx1"/>
                </a:solidFill>
              </a:rPr>
              <a:t>Solution</a:t>
            </a:r>
          </a:p>
        </p:txBody>
      </p:sp>
    </p:spTree>
    <p:extLst>
      <p:ext uri="{BB962C8B-B14F-4D97-AF65-F5344CB8AC3E}">
        <p14:creationId xmlns:p14="http://schemas.microsoft.com/office/powerpoint/2010/main" val="525332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32656"/>
            <a:ext cx="8583488" cy="922337"/>
          </a:xfrm>
        </p:spPr>
        <p:txBody>
          <a:bodyPr/>
          <a:lstStyle/>
          <a:p>
            <a:r>
              <a:rPr lang="en-US" altLang="zh-CN" dirty="0"/>
              <a:t>Sometimes </a:t>
            </a:r>
            <a:r>
              <a:rPr lang="en-AU" altLang="zh-CN" dirty="0"/>
              <a:t>some dominated options might, in overall terms, be better than some of the non-dominated options.</a:t>
            </a:r>
          </a:p>
        </p:txBody>
      </p:sp>
      <p:sp>
        <p:nvSpPr>
          <p:cNvPr id="4" name="Footer Placeholder 3"/>
          <p:cNvSpPr>
            <a:spLocks noGrp="1"/>
          </p:cNvSpPr>
          <p:nvPr>
            <p:ph type="ftr" sz="quarter" idx="11"/>
          </p:nvPr>
        </p:nvSpPr>
        <p:spPr/>
        <p:txBody>
          <a:bodyPr/>
          <a:lstStyle/>
          <a:p>
            <a:pPr>
              <a:defRPr/>
            </a:pPr>
            <a:r>
              <a:rPr lang="en-AU"/>
              <a:t>School of Engineering</a:t>
            </a:r>
            <a:endParaRPr lang="en-AU" dirty="0"/>
          </a:p>
        </p:txBody>
      </p:sp>
      <p:sp>
        <p:nvSpPr>
          <p:cNvPr id="5" name="Slide Number Placeholder 4"/>
          <p:cNvSpPr>
            <a:spLocks noGrp="1"/>
          </p:cNvSpPr>
          <p:nvPr>
            <p:ph type="sldNum" sz="quarter" idx="12"/>
          </p:nvPr>
        </p:nvSpPr>
        <p:spPr/>
        <p:txBody>
          <a:bodyPr/>
          <a:lstStyle/>
          <a:p>
            <a:pPr>
              <a:defRPr/>
            </a:pPr>
            <a:fld id="{2FCF5CC0-17FF-4D64-96F8-B0CAA96C1E89}" type="slidenum">
              <a:rPr lang="en-AU" smtClean="0"/>
              <a:pPr>
                <a:defRPr/>
              </a:pPr>
              <a:t>8</a:t>
            </a:fld>
            <a:endParaRPr lang="en-AU"/>
          </a:p>
        </p:txBody>
      </p:sp>
      <p:pic>
        <p:nvPicPr>
          <p:cNvPr id="6" name="Picture 5"/>
          <p:cNvPicPr>
            <a:picLocks noChangeAspect="1"/>
          </p:cNvPicPr>
          <p:nvPr/>
        </p:nvPicPr>
        <p:blipFill>
          <a:blip r:embed="rId3"/>
          <a:stretch>
            <a:fillRect/>
          </a:stretch>
        </p:blipFill>
        <p:spPr>
          <a:xfrm>
            <a:off x="803043" y="1844824"/>
            <a:ext cx="7449013" cy="2378372"/>
          </a:xfrm>
          <a:prstGeom prst="rect">
            <a:avLst/>
          </a:prstGeom>
        </p:spPr>
      </p:pic>
    </p:spTree>
    <p:extLst>
      <p:ext uri="{BB962C8B-B14F-4D97-AF65-F5344CB8AC3E}">
        <p14:creationId xmlns:p14="http://schemas.microsoft.com/office/powerpoint/2010/main" val="1954487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640960" cy="504056"/>
          </a:xfrm>
          <a:solidFill>
            <a:schemeClr val="accent2"/>
          </a:solidFill>
        </p:spPr>
        <p:txBody>
          <a:bodyPr/>
          <a:lstStyle/>
          <a:p>
            <a:pPr algn="ctr"/>
            <a:r>
              <a:rPr lang="en-AU" sz="3200" dirty="0">
                <a:solidFill>
                  <a:schemeClr val="bg1"/>
                </a:solidFill>
              </a:rPr>
              <a:t>Conjunctive method  </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323528" y="764704"/>
                <a:ext cx="8820472" cy="5616624"/>
              </a:xfrm>
            </p:spPr>
            <p:txBody>
              <a:bodyPr/>
              <a:lstStyle/>
              <a:p>
                <a:pPr>
                  <a:spcBef>
                    <a:spcPts val="600"/>
                  </a:spcBef>
                </a:pPr>
                <a:r>
                  <a:rPr lang="en-AU" sz="2000" dirty="0"/>
                  <a:t>Conjunctive: a minimal performance threshold is introduced for each attribute and alternatives are analysed against all attributes accordingly</a:t>
                </a:r>
              </a:p>
              <a:p>
                <a:pPr>
                  <a:spcBef>
                    <a:spcPts val="600"/>
                  </a:spcBef>
                </a:pPr>
                <a:r>
                  <a:rPr lang="en-AU" sz="2000" dirty="0">
                    <a:highlight>
                      <a:srgbClr val="FFFF00"/>
                    </a:highlight>
                  </a:rPr>
                  <a:t>An alternative is acceptable only if it exceed the attribute of all attributes:</a:t>
                </a:r>
              </a:p>
              <a:p>
                <a:pPr marL="323850" lvl="1" indent="0">
                  <a:spcBef>
                    <a:spcPts val="600"/>
                  </a:spcBef>
                  <a:buNone/>
                </a:pPr>
                <a14:m>
                  <m:oMathPara xmlns:m="http://schemas.openxmlformats.org/officeDocument/2006/math">
                    <m:oMathParaPr>
                      <m:jc m:val="centerGroup"/>
                    </m:oMathParaPr>
                    <m:oMath xmlns:m="http://schemas.openxmlformats.org/officeDocument/2006/math">
                      <m:sSubSup>
                        <m:sSubSupPr>
                          <m:ctrlPr>
                            <a:rPr lang="en-AU" sz="2000" i="1">
                              <a:latin typeface="Cambria Math" panose="02040503050406030204" pitchFamily="18" charset="0"/>
                            </a:rPr>
                          </m:ctrlPr>
                        </m:sSubSupPr>
                        <m:e>
                          <m:r>
                            <m:rPr>
                              <m:nor/>
                            </m:rPr>
                            <a:rPr lang="en-AU" sz="2000"/>
                            <m:t>X</m:t>
                          </m:r>
                        </m:e>
                        <m:sub>
                          <m:r>
                            <m:rPr>
                              <m:nor/>
                            </m:rPr>
                            <a:rPr lang="en-AU" sz="2000"/>
                            <m:t>i</m:t>
                          </m:r>
                        </m:sub>
                        <m:sup>
                          <m:r>
                            <m:rPr>
                              <m:nor/>
                            </m:rPr>
                            <a:rPr lang="en-AU" sz="2000"/>
                            <m:t>A</m:t>
                          </m:r>
                        </m:sup>
                      </m:sSubSup>
                      <m:r>
                        <a:rPr lang="en-AU" sz="2000" i="1">
                          <a:latin typeface="Cambria Math"/>
                        </a:rPr>
                        <m:t>≥</m:t>
                      </m:r>
                      <m:sSubSup>
                        <m:sSubSupPr>
                          <m:ctrlPr>
                            <a:rPr lang="en-AU" sz="2000" i="1">
                              <a:latin typeface="Cambria Math" panose="02040503050406030204" pitchFamily="18" charset="0"/>
                            </a:rPr>
                          </m:ctrlPr>
                        </m:sSubSupPr>
                        <m:e>
                          <m:r>
                            <m:rPr>
                              <m:nor/>
                            </m:rPr>
                            <a:rPr lang="en-AU" sz="2000"/>
                            <m:t>X</m:t>
                          </m:r>
                        </m:e>
                        <m:sub>
                          <m:r>
                            <m:rPr>
                              <m:nor/>
                            </m:rPr>
                            <a:rPr lang="en-AU" sz="2000"/>
                            <m:t>i</m:t>
                          </m:r>
                        </m:sub>
                        <m:sup>
                          <m:r>
                            <m:rPr>
                              <m:nor/>
                            </m:rPr>
                            <a:rPr lang="en-AU" sz="2000"/>
                            <m:t>0</m:t>
                          </m:r>
                        </m:sup>
                      </m:sSubSup>
                      <m:r>
                        <a:rPr lang="en-AU" sz="2000" i="1">
                          <a:latin typeface="Cambria Math"/>
                        </a:rPr>
                        <m:t>,</m:t>
                      </m:r>
                      <m:r>
                        <a:rPr lang="en-AU" sz="2000" b="0" i="1" smtClean="0">
                          <a:latin typeface="Cambria Math"/>
                        </a:rPr>
                        <m:t>(</m:t>
                      </m:r>
                      <m:r>
                        <a:rPr lang="en-AU" sz="2000" b="0" i="1" smtClean="0">
                          <a:latin typeface="Cambria Math"/>
                        </a:rPr>
                        <m:t>𝐴𝑙𝑙</m:t>
                      </m:r>
                      <m:r>
                        <a:rPr lang="en-AU" sz="2000" b="0" i="1" smtClean="0">
                          <a:latin typeface="Cambria Math"/>
                        </a:rPr>
                        <m:t> </m:t>
                      </m:r>
                      <m:r>
                        <a:rPr lang="en-AU" sz="2000" b="0" i="1" smtClean="0">
                          <a:latin typeface="Cambria Math"/>
                        </a:rPr>
                        <m:t>𝑐𝑟𝑖𝑡𝑒𝑟𝑖𝑎</m:t>
                      </m:r>
                      <m:r>
                        <a:rPr lang="en-AU" sz="2000" b="0" i="1" smtClean="0">
                          <a:latin typeface="Cambria Math"/>
                        </a:rPr>
                        <m:t>)          </m:t>
                      </m:r>
                      <m:r>
                        <m:rPr>
                          <m:nor/>
                        </m:rPr>
                        <a:rPr lang="en-AU" sz="2000"/>
                        <m:t>i</m:t>
                      </m:r>
                      <m:r>
                        <m:rPr>
                          <m:nor/>
                        </m:rPr>
                        <a:rPr lang="en-AU" sz="2000"/>
                        <m:t>=1,2,……..,</m:t>
                      </m:r>
                      <m:r>
                        <m:rPr>
                          <m:nor/>
                        </m:rPr>
                        <a:rPr lang="en-AU" sz="2000"/>
                        <m:t>n</m:t>
                      </m:r>
                    </m:oMath>
                  </m:oMathPara>
                </a14:m>
                <a:endParaRPr lang="en-AU"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323528" y="764704"/>
                <a:ext cx="8820472" cy="5616624"/>
              </a:xfrm>
              <a:blipFill>
                <a:blip r:embed="rId3"/>
                <a:stretch>
                  <a:fillRect l="-576" t="-679"/>
                </a:stretch>
              </a:blipFill>
            </p:spPr>
            <p:txBody>
              <a:bodyPr/>
              <a:lstStyle/>
              <a:p>
                <a:r>
                  <a:rPr lang="zh-CN" altLang="en-US">
                    <a:noFill/>
                  </a:rPr>
                  <a:t> </a:t>
                </a:r>
              </a:p>
            </p:txBody>
          </p:sp>
        </mc:Fallback>
      </mc:AlternateContent>
      <p:sp>
        <p:nvSpPr>
          <p:cNvPr id="4" name="Footer Placeholder 3"/>
          <p:cNvSpPr>
            <a:spLocks noGrp="1"/>
          </p:cNvSpPr>
          <p:nvPr>
            <p:ph type="ftr" sz="quarter" idx="11"/>
          </p:nvPr>
        </p:nvSpPr>
        <p:spPr>
          <a:xfrm>
            <a:off x="2611438" y="6575425"/>
            <a:ext cx="3832225" cy="215900"/>
          </a:xfrm>
        </p:spPr>
        <p:txBody>
          <a:bodyPr/>
          <a:lstStyle/>
          <a:p>
            <a:pPr>
              <a:defRPr/>
            </a:pPr>
            <a:r>
              <a:rPr lang="en-AU">
                <a:solidFill>
                  <a:srgbClr val="FFFFFF"/>
                </a:solidFill>
              </a:rPr>
              <a:t>School of Engineering</a:t>
            </a:r>
            <a:endParaRPr lang="en-AU" dirty="0">
              <a:solidFill>
                <a:srgbClr val="FFFFFF"/>
              </a:solidFill>
            </a:endParaRPr>
          </a:p>
        </p:txBody>
      </p:sp>
      <p:sp>
        <p:nvSpPr>
          <p:cNvPr id="5" name="Slide Number Placeholder 4"/>
          <p:cNvSpPr>
            <a:spLocks noGrp="1"/>
          </p:cNvSpPr>
          <p:nvPr>
            <p:ph type="sldNum" sz="quarter" idx="12"/>
          </p:nvPr>
        </p:nvSpPr>
        <p:spPr>
          <a:xfrm>
            <a:off x="6523038" y="6578600"/>
            <a:ext cx="2133600" cy="215900"/>
          </a:xfrm>
        </p:spPr>
        <p:txBody>
          <a:bodyPr/>
          <a:lstStyle/>
          <a:p>
            <a:pPr>
              <a:defRPr/>
            </a:pPr>
            <a:fld id="{AF54FAAF-73EA-427D-84DA-21187992A5E1}" type="slidenum">
              <a:rPr lang="en-AU" smtClean="0">
                <a:solidFill>
                  <a:srgbClr val="FFFFFF"/>
                </a:solidFill>
              </a:rPr>
              <a:pPr>
                <a:defRPr/>
              </a:pPr>
              <a:t>9</a:t>
            </a:fld>
            <a:endParaRPr lang="en-AU">
              <a:solidFill>
                <a:srgbClr val="FFFFFF"/>
              </a:solidFill>
            </a:endParaRPr>
          </a:p>
        </p:txBody>
      </p:sp>
      <p:sp>
        <p:nvSpPr>
          <p:cNvPr id="6" name="Title 1">
            <a:extLst>
              <a:ext uri="{FF2B5EF4-FFF2-40B4-BE49-F238E27FC236}">
                <a16:creationId xmlns:a16="http://schemas.microsoft.com/office/drawing/2014/main" id="{CA3A3C77-F544-4C5A-BCB9-3F5E5E7A3536}"/>
              </a:ext>
            </a:extLst>
          </p:cNvPr>
          <p:cNvSpPr txBox="1">
            <a:spLocks/>
          </p:cNvSpPr>
          <p:nvPr/>
        </p:nvSpPr>
        <p:spPr bwMode="auto">
          <a:xfrm>
            <a:off x="207070" y="3320988"/>
            <a:ext cx="8640960" cy="50405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rtl="0" eaLnBrk="0" fontAlgn="base" hangingPunct="0">
              <a:spcBef>
                <a:spcPct val="0"/>
              </a:spcBef>
              <a:spcAft>
                <a:spcPct val="0"/>
              </a:spcAft>
              <a:defRPr sz="2500">
                <a:solidFill>
                  <a:srgbClr val="EE3224"/>
                </a:solidFill>
                <a:latin typeface="+mj-lt"/>
                <a:ea typeface="+mj-ea"/>
                <a:cs typeface="+mj-cs"/>
              </a:defRPr>
            </a:lvl1pPr>
            <a:lvl2pPr algn="l" rtl="0" eaLnBrk="0" fontAlgn="base" hangingPunct="0">
              <a:spcBef>
                <a:spcPct val="0"/>
              </a:spcBef>
              <a:spcAft>
                <a:spcPct val="0"/>
              </a:spcAft>
              <a:defRPr sz="2500">
                <a:solidFill>
                  <a:srgbClr val="EE3224"/>
                </a:solidFill>
                <a:latin typeface="Arial" charset="0"/>
                <a:cs typeface="Arial" charset="0"/>
              </a:defRPr>
            </a:lvl2pPr>
            <a:lvl3pPr algn="l" rtl="0" eaLnBrk="0" fontAlgn="base" hangingPunct="0">
              <a:spcBef>
                <a:spcPct val="0"/>
              </a:spcBef>
              <a:spcAft>
                <a:spcPct val="0"/>
              </a:spcAft>
              <a:defRPr sz="2500">
                <a:solidFill>
                  <a:srgbClr val="EE3224"/>
                </a:solidFill>
                <a:latin typeface="Arial" charset="0"/>
                <a:cs typeface="Arial" charset="0"/>
              </a:defRPr>
            </a:lvl3pPr>
            <a:lvl4pPr algn="l" rtl="0" eaLnBrk="0" fontAlgn="base" hangingPunct="0">
              <a:spcBef>
                <a:spcPct val="0"/>
              </a:spcBef>
              <a:spcAft>
                <a:spcPct val="0"/>
              </a:spcAft>
              <a:defRPr sz="2500">
                <a:solidFill>
                  <a:srgbClr val="EE3224"/>
                </a:solidFill>
                <a:latin typeface="Arial" charset="0"/>
                <a:cs typeface="Arial" charset="0"/>
              </a:defRPr>
            </a:lvl4pPr>
            <a:lvl5pPr algn="l" rtl="0" eaLnBrk="0" fontAlgn="base" hangingPunct="0">
              <a:spcBef>
                <a:spcPct val="0"/>
              </a:spcBef>
              <a:spcAft>
                <a:spcPct val="0"/>
              </a:spcAft>
              <a:defRPr sz="2500">
                <a:solidFill>
                  <a:srgbClr val="EE3224"/>
                </a:solidFill>
                <a:latin typeface="Arial" charset="0"/>
                <a:cs typeface="Arial" charset="0"/>
              </a:defRPr>
            </a:lvl5pPr>
            <a:lvl6pPr marL="457200" algn="l" rtl="0" fontAlgn="base">
              <a:spcBef>
                <a:spcPct val="0"/>
              </a:spcBef>
              <a:spcAft>
                <a:spcPct val="0"/>
              </a:spcAft>
              <a:defRPr sz="2500">
                <a:solidFill>
                  <a:srgbClr val="EE3224"/>
                </a:solidFill>
                <a:latin typeface="Arial" charset="0"/>
                <a:cs typeface="Arial" charset="0"/>
              </a:defRPr>
            </a:lvl6pPr>
            <a:lvl7pPr marL="914400" algn="l" rtl="0" fontAlgn="base">
              <a:spcBef>
                <a:spcPct val="0"/>
              </a:spcBef>
              <a:spcAft>
                <a:spcPct val="0"/>
              </a:spcAft>
              <a:defRPr sz="2500">
                <a:solidFill>
                  <a:srgbClr val="EE3224"/>
                </a:solidFill>
                <a:latin typeface="Arial" charset="0"/>
                <a:cs typeface="Arial" charset="0"/>
              </a:defRPr>
            </a:lvl7pPr>
            <a:lvl8pPr marL="1371600" algn="l" rtl="0" fontAlgn="base">
              <a:spcBef>
                <a:spcPct val="0"/>
              </a:spcBef>
              <a:spcAft>
                <a:spcPct val="0"/>
              </a:spcAft>
              <a:defRPr sz="2500">
                <a:solidFill>
                  <a:srgbClr val="EE3224"/>
                </a:solidFill>
                <a:latin typeface="Arial" charset="0"/>
                <a:cs typeface="Arial" charset="0"/>
              </a:defRPr>
            </a:lvl8pPr>
            <a:lvl9pPr marL="1828800" algn="l" rtl="0" fontAlgn="base">
              <a:spcBef>
                <a:spcPct val="0"/>
              </a:spcBef>
              <a:spcAft>
                <a:spcPct val="0"/>
              </a:spcAft>
              <a:defRPr sz="2500">
                <a:solidFill>
                  <a:srgbClr val="EE3224"/>
                </a:solidFill>
                <a:latin typeface="Arial" charset="0"/>
                <a:cs typeface="Arial" charset="0"/>
              </a:defRPr>
            </a:lvl9pPr>
          </a:lstStyle>
          <a:p>
            <a:pPr algn="ctr"/>
            <a:r>
              <a:rPr lang="en-AU" sz="3200" kern="0" dirty="0">
                <a:solidFill>
                  <a:schemeClr val="bg1"/>
                </a:solidFill>
              </a:rPr>
              <a:t>Disjunctive method  </a:t>
            </a:r>
          </a:p>
        </p:txBody>
      </p:sp>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CE1EBAE3-8197-43FD-9805-F5E2E36BBF20}"/>
                  </a:ext>
                </a:extLst>
              </p:cNvPr>
              <p:cNvSpPr txBox="1">
                <a:spLocks/>
              </p:cNvSpPr>
              <p:nvPr/>
            </p:nvSpPr>
            <p:spPr bwMode="auto">
              <a:xfrm>
                <a:off x="323528" y="4005064"/>
                <a:ext cx="8568952" cy="144016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80975" indent="-180975" algn="l" rtl="0" eaLnBrk="0" fontAlgn="base" hangingPunct="0">
                  <a:spcBef>
                    <a:spcPct val="50000"/>
                  </a:spcBef>
                  <a:spcAft>
                    <a:spcPct val="0"/>
                  </a:spcAft>
                  <a:buClr>
                    <a:srgbClr val="887E6E"/>
                  </a:buClr>
                  <a:buChar char="•"/>
                  <a:defRPr>
                    <a:solidFill>
                      <a:schemeClr val="tx1"/>
                    </a:solidFill>
                    <a:latin typeface="+mn-lt"/>
                    <a:ea typeface="+mn-ea"/>
                    <a:cs typeface="+mn-cs"/>
                  </a:defRPr>
                </a:lvl1pPr>
                <a:lvl2pPr marL="485775"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2pPr>
                <a:lvl3pPr marL="795338" indent="-161925"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3pPr>
                <a:lvl4pPr marL="1090613" indent="-166688" algn="l" rtl="0" eaLnBrk="0" fontAlgn="base" hangingPunct="0">
                  <a:spcBef>
                    <a:spcPct val="25000"/>
                  </a:spcBef>
                  <a:spcAft>
                    <a:spcPct val="0"/>
                  </a:spcAft>
                  <a:buClr>
                    <a:srgbClr val="887E6E"/>
                  </a:buClr>
                  <a:buChar char="–"/>
                  <a:defRPr>
                    <a:solidFill>
                      <a:schemeClr val="tx1"/>
                    </a:solidFill>
                    <a:latin typeface="+mn-lt"/>
                    <a:cs typeface="+mn-cs"/>
                  </a:defRPr>
                </a:lvl4pPr>
                <a:lvl5pPr marL="1390650" indent="-171450" algn="l" rtl="0" eaLnBrk="0" fontAlgn="base" hangingPunct="0">
                  <a:spcBef>
                    <a:spcPct val="25000"/>
                  </a:spcBef>
                  <a:spcAft>
                    <a:spcPct val="0"/>
                  </a:spcAft>
                  <a:buClr>
                    <a:srgbClr val="887E6E"/>
                  </a:buClr>
                  <a:buFont typeface="Arial" charset="0"/>
                  <a:buChar char="–"/>
                  <a:defRPr>
                    <a:solidFill>
                      <a:schemeClr val="tx1"/>
                    </a:solidFill>
                    <a:latin typeface="+mn-lt"/>
                    <a:cs typeface="+mn-cs"/>
                  </a:defRPr>
                </a:lvl5pPr>
                <a:lvl6pPr marL="1847850" indent="-171450" algn="l" rtl="0" fontAlgn="base">
                  <a:spcBef>
                    <a:spcPct val="25000"/>
                  </a:spcBef>
                  <a:spcAft>
                    <a:spcPct val="0"/>
                  </a:spcAft>
                  <a:buClr>
                    <a:srgbClr val="887E6E"/>
                  </a:buClr>
                  <a:buFont typeface="Arial" charset="0"/>
                  <a:buChar char="–"/>
                  <a:defRPr>
                    <a:solidFill>
                      <a:schemeClr val="tx1"/>
                    </a:solidFill>
                    <a:latin typeface="+mn-lt"/>
                    <a:cs typeface="+mn-cs"/>
                  </a:defRPr>
                </a:lvl6pPr>
                <a:lvl7pPr marL="2305050" indent="-171450" algn="l" rtl="0" fontAlgn="base">
                  <a:spcBef>
                    <a:spcPct val="25000"/>
                  </a:spcBef>
                  <a:spcAft>
                    <a:spcPct val="0"/>
                  </a:spcAft>
                  <a:buClr>
                    <a:srgbClr val="887E6E"/>
                  </a:buClr>
                  <a:buFont typeface="Arial" charset="0"/>
                  <a:buChar char="–"/>
                  <a:defRPr>
                    <a:solidFill>
                      <a:schemeClr val="tx1"/>
                    </a:solidFill>
                    <a:latin typeface="+mn-lt"/>
                    <a:cs typeface="+mn-cs"/>
                  </a:defRPr>
                </a:lvl7pPr>
                <a:lvl8pPr marL="2762250" indent="-171450" algn="l" rtl="0" fontAlgn="base">
                  <a:spcBef>
                    <a:spcPct val="25000"/>
                  </a:spcBef>
                  <a:spcAft>
                    <a:spcPct val="0"/>
                  </a:spcAft>
                  <a:buClr>
                    <a:srgbClr val="887E6E"/>
                  </a:buClr>
                  <a:buFont typeface="Arial" charset="0"/>
                  <a:buChar char="–"/>
                  <a:defRPr>
                    <a:solidFill>
                      <a:schemeClr val="tx1"/>
                    </a:solidFill>
                    <a:latin typeface="+mn-lt"/>
                    <a:cs typeface="+mn-cs"/>
                  </a:defRPr>
                </a:lvl8pPr>
                <a:lvl9pPr marL="3219450" indent="-171450" algn="l" rtl="0" fontAlgn="base">
                  <a:spcBef>
                    <a:spcPct val="25000"/>
                  </a:spcBef>
                  <a:spcAft>
                    <a:spcPct val="0"/>
                  </a:spcAft>
                  <a:buClr>
                    <a:srgbClr val="887E6E"/>
                  </a:buClr>
                  <a:buFont typeface="Arial" charset="0"/>
                  <a:buChar char="–"/>
                  <a:defRPr>
                    <a:solidFill>
                      <a:schemeClr val="tx1"/>
                    </a:solidFill>
                    <a:latin typeface="+mn-lt"/>
                    <a:cs typeface="+mn-cs"/>
                  </a:defRPr>
                </a:lvl9pPr>
              </a:lstStyle>
              <a:p>
                <a:pPr>
                  <a:spcBef>
                    <a:spcPts val="600"/>
                  </a:spcBef>
                </a:pPr>
                <a:r>
                  <a:rPr lang="en-AU" sz="2000" dirty="0">
                    <a:highlight>
                      <a:srgbClr val="FFFF00"/>
                    </a:highlight>
                  </a:rPr>
                  <a:t>The alternative is acceptable should it exceeds the threshold of at least one attribute:</a:t>
                </a:r>
                <a:endParaRPr lang="en-US" sz="2000" dirty="0">
                  <a:highlight>
                    <a:srgbClr val="FFFF00"/>
                  </a:highlight>
                </a:endParaRPr>
              </a:p>
              <a:p>
                <a:pPr marL="0" indent="0">
                  <a:spcBef>
                    <a:spcPts val="600"/>
                  </a:spcBef>
                  <a:buFontTx/>
                  <a:buNone/>
                </a:pPr>
                <a14:m>
                  <m:oMathPara xmlns:m="http://schemas.openxmlformats.org/officeDocument/2006/math">
                    <m:oMathParaPr>
                      <m:jc m:val="centerGroup"/>
                    </m:oMathParaPr>
                    <m:oMath xmlns:m="http://schemas.openxmlformats.org/officeDocument/2006/math">
                      <m:sSubSup>
                        <m:sSubSupPr>
                          <m:ctrlPr>
                            <a:rPr lang="en-AU" sz="2000" i="1" kern="0" smtClean="0">
                              <a:latin typeface="Cambria Math" panose="02040503050406030204" pitchFamily="18" charset="0"/>
                            </a:rPr>
                          </m:ctrlPr>
                        </m:sSubSupPr>
                        <m:e>
                          <m:r>
                            <m:rPr>
                              <m:nor/>
                            </m:rPr>
                            <a:rPr lang="en-AU" sz="2000" kern="0"/>
                            <m:t>X</m:t>
                          </m:r>
                        </m:e>
                        <m:sub>
                          <m:r>
                            <m:rPr>
                              <m:nor/>
                            </m:rPr>
                            <a:rPr lang="en-AU" sz="2000" kern="0"/>
                            <m:t>i</m:t>
                          </m:r>
                        </m:sub>
                        <m:sup>
                          <m:r>
                            <m:rPr>
                              <m:nor/>
                            </m:rPr>
                            <a:rPr lang="en-AU" sz="2000" kern="0"/>
                            <m:t>A</m:t>
                          </m:r>
                        </m:sup>
                      </m:sSubSup>
                      <m:r>
                        <a:rPr lang="en-AU" sz="2000" i="1" kern="0">
                          <a:latin typeface="Cambria Math"/>
                        </a:rPr>
                        <m:t>≥</m:t>
                      </m:r>
                      <m:sSubSup>
                        <m:sSubSupPr>
                          <m:ctrlPr>
                            <a:rPr lang="en-AU" sz="2000" i="1" kern="0">
                              <a:latin typeface="Cambria Math" panose="02040503050406030204" pitchFamily="18" charset="0"/>
                            </a:rPr>
                          </m:ctrlPr>
                        </m:sSubSupPr>
                        <m:e>
                          <m:r>
                            <m:rPr>
                              <m:nor/>
                            </m:rPr>
                            <a:rPr lang="en-AU" sz="2000" kern="0"/>
                            <m:t>X</m:t>
                          </m:r>
                        </m:e>
                        <m:sub>
                          <m:r>
                            <m:rPr>
                              <m:nor/>
                            </m:rPr>
                            <a:rPr lang="en-AU" sz="2000" kern="0"/>
                            <m:t>i</m:t>
                          </m:r>
                        </m:sub>
                        <m:sup>
                          <m:r>
                            <m:rPr>
                              <m:nor/>
                            </m:rPr>
                            <a:rPr lang="en-AU" sz="2000" kern="0"/>
                            <m:t>0</m:t>
                          </m:r>
                        </m:sup>
                      </m:sSubSup>
                      <m:r>
                        <a:rPr lang="en-AU" sz="2000" i="1" kern="0">
                          <a:latin typeface="Cambria Math"/>
                        </a:rPr>
                        <m:t>,</m:t>
                      </m:r>
                      <m:r>
                        <a:rPr lang="en-AU" sz="2000" i="1" kern="0" smtClean="0">
                          <a:latin typeface="Cambria Math"/>
                        </a:rPr>
                        <m:t>(</m:t>
                      </m:r>
                      <m:r>
                        <a:rPr lang="en-AU" sz="2000" i="1" kern="0" smtClean="0">
                          <a:latin typeface="Cambria Math"/>
                        </a:rPr>
                        <m:t>𝐴𝑡</m:t>
                      </m:r>
                      <m:r>
                        <a:rPr lang="en-AU" sz="2000" i="1" kern="0" smtClean="0">
                          <a:latin typeface="Cambria Math"/>
                        </a:rPr>
                        <m:t> </m:t>
                      </m:r>
                      <m:r>
                        <a:rPr lang="en-AU" sz="2000" i="1" kern="0" smtClean="0">
                          <a:latin typeface="Cambria Math"/>
                        </a:rPr>
                        <m:t>𝑙𝑒𝑎𝑠𝑡</m:t>
                      </m:r>
                      <m:r>
                        <a:rPr lang="en-AU" sz="2000" i="1" kern="0" smtClean="0">
                          <a:latin typeface="Cambria Math"/>
                        </a:rPr>
                        <m:t> </m:t>
                      </m:r>
                      <m:r>
                        <a:rPr lang="en-AU" sz="2000" i="1" kern="0" smtClean="0">
                          <a:latin typeface="Cambria Math"/>
                        </a:rPr>
                        <m:t>𝑜𝑛𝑒</m:t>
                      </m:r>
                      <m:r>
                        <a:rPr lang="en-AU" sz="2000" i="1" kern="0" smtClean="0">
                          <a:latin typeface="Cambria Math"/>
                        </a:rPr>
                        <m:t> </m:t>
                      </m:r>
                      <m:r>
                        <a:rPr lang="en-AU" sz="2000" i="1" kern="0" smtClean="0">
                          <a:latin typeface="Cambria Math"/>
                        </a:rPr>
                        <m:t>𝑐𝑟𝑖𝑡𝑒𝑟𝑖𝑜𝑛</m:t>
                      </m:r>
                      <m:r>
                        <a:rPr lang="en-AU" sz="2000" i="1" kern="0" smtClean="0">
                          <a:latin typeface="Cambria Math"/>
                        </a:rPr>
                        <m:t>)          </m:t>
                      </m:r>
                      <m:r>
                        <m:rPr>
                          <m:nor/>
                        </m:rPr>
                        <a:rPr lang="en-AU" sz="2000" kern="0"/>
                        <m:t>i</m:t>
                      </m:r>
                      <m:r>
                        <m:rPr>
                          <m:nor/>
                        </m:rPr>
                        <a:rPr lang="en-AU" sz="2000" kern="0"/>
                        <m:t>=1,2,……..,</m:t>
                      </m:r>
                      <m:r>
                        <m:rPr>
                          <m:nor/>
                        </m:rPr>
                        <a:rPr lang="en-AU" sz="2000" kern="0"/>
                        <m:t>n</m:t>
                      </m:r>
                    </m:oMath>
                  </m:oMathPara>
                </a14:m>
                <a:endParaRPr lang="en-US" sz="2000" i="1" kern="0" dirty="0">
                  <a:latin typeface="+mj-lt"/>
                </a:endParaRPr>
              </a:p>
            </p:txBody>
          </p:sp>
        </mc:Choice>
        <mc:Fallback>
          <p:sp>
            <p:nvSpPr>
              <p:cNvPr id="7" name="Content Placeholder 2">
                <a:extLst>
                  <a:ext uri="{FF2B5EF4-FFF2-40B4-BE49-F238E27FC236}">
                    <a16:creationId xmlns:a16="http://schemas.microsoft.com/office/drawing/2014/main" id="{CE1EBAE3-8197-43FD-9805-F5E2E36BBF20}"/>
                  </a:ext>
                </a:extLst>
              </p:cNvPr>
              <p:cNvSpPr txBox="1">
                <a:spLocks noRot="1" noChangeAspect="1" noMove="1" noResize="1" noEditPoints="1" noAdjustHandles="1" noChangeArrowheads="1" noChangeShapeType="1" noTextEdit="1"/>
              </p:cNvSpPr>
              <p:nvPr/>
            </p:nvSpPr>
            <p:spPr bwMode="auto">
              <a:xfrm>
                <a:off x="323528" y="4005064"/>
                <a:ext cx="8568952" cy="1440160"/>
              </a:xfrm>
              <a:prstGeom prst="rect">
                <a:avLst/>
              </a:prstGeom>
              <a:blipFill>
                <a:blip r:embed="rId4"/>
                <a:stretch>
                  <a:fillRect l="-593" t="-265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23132904"/>
      </p:ext>
    </p:extLst>
  </p:cSld>
  <p:clrMapOvr>
    <a:masterClrMapping/>
  </p:clrMapOvr>
</p:sld>
</file>

<file path=ppt/theme/theme1.xml><?xml version="1.0" encoding="utf-8"?>
<a:theme xmlns:a="http://schemas.openxmlformats.org/drawingml/2006/main" name="Presentation-2">
  <a:themeElements>
    <a:clrScheme name="Presentation-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fontScheme name="Presentation-2">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 latinLnBrk="0" hangingPunct="1">
          <a:lnSpc>
            <a:spcPct val="100000"/>
          </a:lnSpc>
          <a:spcBef>
            <a:spcPct val="0"/>
          </a:spcBef>
          <a:spcAft>
            <a:spcPct val="0"/>
          </a:spcAft>
          <a:buClrTx/>
          <a:buSzTx/>
          <a:buFontTx/>
          <a:buNone/>
          <a:tabLst/>
          <a:defRPr kumimoji="0" lang="en-AU" sz="10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Presentation-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resentation-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resentation-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resentation-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resentation-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resentation-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resentation-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resentation-2 13">
        <a:dk1>
          <a:srgbClr val="000000"/>
        </a:dk1>
        <a:lt1>
          <a:srgbClr val="FFFFFF"/>
        </a:lt1>
        <a:dk2>
          <a:srgbClr val="000000"/>
        </a:dk2>
        <a:lt2>
          <a:srgbClr val="808080"/>
        </a:lt2>
        <a:accent1>
          <a:srgbClr val="BEBDB0"/>
        </a:accent1>
        <a:accent2>
          <a:srgbClr val="EE3224"/>
        </a:accent2>
        <a:accent3>
          <a:srgbClr val="FFFFFF"/>
        </a:accent3>
        <a:accent4>
          <a:srgbClr val="000000"/>
        </a:accent4>
        <a:accent5>
          <a:srgbClr val="DBDBD4"/>
        </a:accent5>
        <a:accent6>
          <a:srgbClr val="D82C20"/>
        </a:accent6>
        <a:hlink>
          <a:srgbClr val="000000"/>
        </a:hlink>
        <a:folHlink>
          <a:srgbClr val="FFEE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7123</TotalTime>
  <Words>2645</Words>
  <Application>Microsoft Macintosh PowerPoint</Application>
  <PresentationFormat>全屏显示(4:3)</PresentationFormat>
  <Paragraphs>712</Paragraphs>
  <Slides>28</Slides>
  <Notes>27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28</vt:i4>
      </vt:variant>
    </vt:vector>
  </HeadingPairs>
  <TitlesOfParts>
    <vt:vector size="33" baseType="lpstr">
      <vt:lpstr>Arial</vt:lpstr>
      <vt:lpstr>Cambria Math</vt:lpstr>
      <vt:lpstr>Helvetica</vt:lpstr>
      <vt:lpstr>Wingdings</vt:lpstr>
      <vt:lpstr>Presentation-2</vt:lpstr>
      <vt:lpstr>PowerPoint 演示文稿</vt:lpstr>
      <vt:lpstr>We are going to add one additional Q&amp;A on the Week 9 Wednesday from 5:30-7:00pm.</vt:lpstr>
      <vt:lpstr>Major types of non-economics-based techniques</vt:lpstr>
      <vt:lpstr>Dominance  </vt:lpstr>
      <vt:lpstr>PowerPoint 演示文稿</vt:lpstr>
      <vt:lpstr>PowerPoint 演示文稿</vt:lpstr>
      <vt:lpstr>PowerPoint 演示文稿</vt:lpstr>
      <vt:lpstr>Sometimes some dominated options might, in overall terms, be better than some of the non-dominated options.</vt:lpstr>
      <vt:lpstr>Conjunctive method  </vt:lpstr>
      <vt:lpstr>PowerPoint 演示文稿</vt:lpstr>
      <vt:lpstr>Max-Min  </vt:lpstr>
      <vt:lpstr>PowerPoint 演示文稿</vt:lpstr>
      <vt:lpstr>Lexicographic method  </vt:lpstr>
      <vt:lpstr>PowerPoint 演示文稿</vt:lpstr>
      <vt:lpstr>Scaled Checklist Method</vt:lpstr>
      <vt:lpstr>PowerPoint 演示文稿</vt:lpstr>
      <vt:lpstr>PowerPoint 演示文稿</vt:lpstr>
      <vt:lpstr>Interestingly, to be able to use the Scaled Checklist method, we need to fairly determine the weighting of each criterion, but how?  </vt:lpstr>
      <vt:lpstr>PowerPoint 演示文稿</vt:lpstr>
      <vt:lpstr>PowerPoint 演示文稿</vt:lpstr>
      <vt:lpstr>Analytical Hierarchy Process (AHP)</vt:lpstr>
      <vt:lpstr>Process of Implementing AHP</vt:lpstr>
      <vt:lpstr>PowerPoint 演示文稿</vt:lpstr>
      <vt:lpstr>PowerPoint 演示文稿</vt:lpstr>
      <vt:lpstr>PowerPoint 演示文稿</vt:lpstr>
      <vt:lpstr>Questions: Identify the significance levels of “Environmental (En)”, “Economic (Ec)”, “Social (Sc)” and “Functional (Fn)” to the community development. In other words, to derive their weightings using AHP!</vt:lpstr>
      <vt:lpstr>PowerPoint 演示文稿</vt:lpstr>
      <vt:lpstr>PowerPoint 演示文稿</vt:lpstr>
    </vt:vector>
  </TitlesOfParts>
  <Company>RMIT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BUSM 3307 Project Management Concepts</dc:title>
  <dc:creator>Neville Boyd</dc:creator>
  <cp:lastModifiedBy>Lei Hou</cp:lastModifiedBy>
  <cp:revision>508</cp:revision>
  <cp:lastPrinted>2018-09-17T06:16:49Z</cp:lastPrinted>
  <dcterms:created xsi:type="dcterms:W3CDTF">2009-11-23T21:12:24Z</dcterms:created>
  <dcterms:modified xsi:type="dcterms:W3CDTF">2020-09-07T01:16:35Z</dcterms:modified>
</cp:coreProperties>
</file>