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272" r:id="rId6"/>
    <p:sldId id="276" r:id="rId7"/>
    <p:sldId id="256" r:id="rId8"/>
    <p:sldId id="275" r:id="rId9"/>
    <p:sldId id="277" r:id="rId10"/>
    <p:sldId id="278" r:id="rId11"/>
    <p:sldId id="279" r:id="rId12"/>
    <p:sldId id="280" r:id="rId13"/>
    <p:sldId id="281" r:id="rId14"/>
    <p:sldId id="282" r:id="rId15"/>
    <p:sldId id="283" r:id="rId16"/>
    <p:sldId id="284" r:id="rId17"/>
    <p:sldId id="257" r:id="rId18"/>
    <p:sldId id="285" r:id="rId19"/>
    <p:sldId id="286" r:id="rId20"/>
    <p:sldId id="287" r:id="rId21"/>
    <p:sldId id="290"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48" autoAdjust="0"/>
  </p:normalViewPr>
  <p:slideViewPr>
    <p:cSldViewPr snapToGrid="0">
      <p:cViewPr varScale="1">
        <p:scale>
          <a:sx n="58" d="100"/>
          <a:sy n="58"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5298D-2C50-42D0-9A90-49DD170716F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620338-A00A-415A-B8FB-C170F03A08F9}">
      <dgm:prSet custT="1"/>
      <dgm:spPr/>
      <dgm:t>
        <a:bodyPr/>
        <a:lstStyle/>
        <a:p>
          <a:pPr>
            <a:defRPr b="1"/>
          </a:pPr>
          <a:r>
            <a:rPr lang="en-AU" sz="1800" kern="1200" dirty="0">
              <a:solidFill>
                <a:srgbClr val="E66C7C"/>
              </a:solidFill>
              <a:latin typeface="Arial" panose="020B0604020202020204" pitchFamily="34" charset="0"/>
              <a:ea typeface="+mn-ea"/>
              <a:cs typeface="+mn-cs"/>
            </a:rPr>
            <a:t>Net </a:t>
          </a:r>
          <a:r>
            <a:rPr lang="en-AU" sz="1800" b="1" kern="1200" dirty="0">
              <a:solidFill>
                <a:srgbClr val="E66C7C"/>
              </a:solidFill>
              <a:latin typeface="Arial" panose="020B0604020202020204" pitchFamily="34" charset="0"/>
              <a:ea typeface="+mn-ea"/>
              <a:cs typeface="+mn-cs"/>
            </a:rPr>
            <a:t>Present</a:t>
          </a:r>
          <a:r>
            <a:rPr lang="en-AU" sz="1800" kern="1200" dirty="0">
              <a:solidFill>
                <a:srgbClr val="E66C7C"/>
              </a:solidFill>
              <a:latin typeface="Arial" panose="020B0604020202020204" pitchFamily="34" charset="0"/>
              <a:ea typeface="+mn-ea"/>
              <a:cs typeface="+mn-cs"/>
            </a:rPr>
            <a:t> Value Analysis ( NPV</a:t>
          </a:r>
          <a:r>
            <a:rPr lang="en-AU" sz="1800" b="1" kern="1200" dirty="0">
              <a:solidFill>
                <a:srgbClr val="E66C7C"/>
              </a:solidFill>
              <a:latin typeface="Arial" panose="020B0604020202020204" pitchFamily="34" charset="0"/>
              <a:ea typeface="+mn-ea"/>
              <a:cs typeface="+mn-cs"/>
            </a:rPr>
            <a:t>)</a:t>
          </a:r>
          <a:endParaRPr lang="en-US" sz="1800" b="1" kern="1200" dirty="0">
            <a:solidFill>
              <a:srgbClr val="E66C7C"/>
            </a:solidFill>
            <a:latin typeface="Arial" panose="020B0604020202020204" pitchFamily="34" charset="0"/>
            <a:ea typeface="+mn-ea"/>
            <a:cs typeface="+mn-cs"/>
          </a:endParaRPr>
        </a:p>
      </dgm:t>
    </dgm:pt>
    <dgm:pt modelId="{F3ED9B89-3DD4-400F-A7C9-D045DF473A76}" type="parTrans" cxnId="{D43B117A-1DB8-4B98-BE7B-ED4BEAD8FC52}">
      <dgm:prSet/>
      <dgm:spPr/>
      <dgm:t>
        <a:bodyPr/>
        <a:lstStyle/>
        <a:p>
          <a:endParaRPr lang="en-US"/>
        </a:p>
      </dgm:t>
    </dgm:pt>
    <dgm:pt modelId="{7FFD92C3-C1C5-458F-82C0-3D3440E037BF}" type="sibTrans" cxnId="{D43B117A-1DB8-4B98-BE7B-ED4BEAD8FC52}">
      <dgm:prSet/>
      <dgm:spPr/>
      <dgm:t>
        <a:bodyPr/>
        <a:lstStyle/>
        <a:p>
          <a:endParaRPr lang="en-US"/>
        </a:p>
      </dgm:t>
    </dgm:pt>
    <dgm:pt modelId="{A412E872-DA2B-4B75-9141-E1B7B91C1C8B}">
      <dgm:prSet/>
      <dgm:spPr/>
      <dgm:t>
        <a:bodyPr/>
        <a:lstStyle/>
        <a:p>
          <a:pPr algn="just"/>
          <a:r>
            <a:rPr lang="en-AU" dirty="0"/>
            <a:t>One of the most basic forms of economic analysis, which only considers the lifecycle costs of the asset or investment alternative, is the Net Present Value (NPV).This form of analysis typically includes </a:t>
          </a:r>
          <a:r>
            <a:rPr lang="en-AU" b="1" dirty="0"/>
            <a:t>only financial costs </a:t>
          </a:r>
          <a:r>
            <a:rPr lang="en-AU" dirty="0"/>
            <a:t>and, if applicable, revenues; it is effectively the sum of all discounted costs and revenues expected through the lifecycle. This method is used when people talk about </a:t>
          </a:r>
          <a:r>
            <a:rPr lang="en-AU" b="1" dirty="0"/>
            <a:t>"Whole of Life Costs" </a:t>
          </a:r>
          <a:r>
            <a:rPr lang="en-AU" dirty="0"/>
            <a:t>or "Lifecycle Costs".</a:t>
          </a:r>
          <a:endParaRPr lang="en-US" dirty="0"/>
        </a:p>
      </dgm:t>
    </dgm:pt>
    <dgm:pt modelId="{D2F10B37-437D-4E46-B853-FDABC8B41BF9}" type="parTrans" cxnId="{B53C598F-8984-411C-B07F-47DFC9B40CF2}">
      <dgm:prSet/>
      <dgm:spPr/>
      <dgm:t>
        <a:bodyPr/>
        <a:lstStyle/>
        <a:p>
          <a:endParaRPr lang="en-US"/>
        </a:p>
      </dgm:t>
    </dgm:pt>
    <dgm:pt modelId="{A75DA027-281C-4E33-B02F-663A78AB7B60}" type="sibTrans" cxnId="{B53C598F-8984-411C-B07F-47DFC9B40CF2}">
      <dgm:prSet/>
      <dgm:spPr/>
      <dgm:t>
        <a:bodyPr/>
        <a:lstStyle/>
        <a:p>
          <a:endParaRPr lang="en-US"/>
        </a:p>
      </dgm:t>
    </dgm:pt>
    <dgm:pt modelId="{C2CEFB8B-061B-4478-9A8F-8D4AA74216F5}">
      <dgm:prSet custT="1"/>
      <dgm:spPr/>
      <dgm:t>
        <a:bodyPr/>
        <a:lstStyle/>
        <a:p>
          <a:pPr>
            <a:defRPr b="1"/>
          </a:pPr>
          <a:r>
            <a:rPr lang="en-AU" sz="1800" b="1" kern="1200" dirty="0">
              <a:solidFill>
                <a:srgbClr val="E66C7C"/>
              </a:solidFill>
              <a:latin typeface="Arial" panose="020B0604020202020204" pitchFamily="34" charset="0"/>
              <a:ea typeface="+mn-ea"/>
              <a:cs typeface="+mn-cs"/>
            </a:rPr>
            <a:t>Benefit Cost Analysis ( BCA)</a:t>
          </a:r>
          <a:endParaRPr lang="en-US" sz="1800" b="1" kern="1200" dirty="0">
            <a:solidFill>
              <a:srgbClr val="E66C7C"/>
            </a:solidFill>
            <a:latin typeface="Arial" panose="020B0604020202020204" pitchFamily="34" charset="0"/>
            <a:ea typeface="+mn-ea"/>
            <a:cs typeface="+mn-cs"/>
          </a:endParaRPr>
        </a:p>
      </dgm:t>
    </dgm:pt>
    <dgm:pt modelId="{BA595EDE-502E-4987-B490-73D4E9660CD2}" type="parTrans" cxnId="{8892798A-797F-4385-9620-6C49B2AA0E84}">
      <dgm:prSet/>
      <dgm:spPr/>
      <dgm:t>
        <a:bodyPr/>
        <a:lstStyle/>
        <a:p>
          <a:endParaRPr lang="en-US"/>
        </a:p>
      </dgm:t>
    </dgm:pt>
    <dgm:pt modelId="{1D9DB406-EF82-4FF5-8BA6-1A175B28B87E}" type="sibTrans" cxnId="{8892798A-797F-4385-9620-6C49B2AA0E84}">
      <dgm:prSet/>
      <dgm:spPr/>
      <dgm:t>
        <a:bodyPr/>
        <a:lstStyle/>
        <a:p>
          <a:endParaRPr lang="en-US"/>
        </a:p>
      </dgm:t>
    </dgm:pt>
    <dgm:pt modelId="{9A62707B-8E31-4D3E-A70E-2A369D85740D}">
      <dgm:prSet custT="1"/>
      <dgm:spPr/>
      <dgm:t>
        <a:bodyPr/>
        <a:lstStyle/>
        <a:p>
          <a:pPr algn="just"/>
          <a:r>
            <a:rPr lang="en-AU" sz="1700" kern="1200" dirty="0"/>
            <a:t>BCA is an extension </a:t>
          </a:r>
          <a:r>
            <a:rPr lang="en-AU" sz="1800" b="1" kern="1200" dirty="0">
              <a:solidFill>
                <a:srgbClr val="E66C7C"/>
              </a:solidFill>
              <a:latin typeface="Arial" panose="020B0604020202020204" pitchFamily="34" charset="0"/>
              <a:ea typeface="+mn-ea"/>
              <a:cs typeface="+mn-cs"/>
            </a:rPr>
            <a:t>of</a:t>
          </a:r>
          <a:r>
            <a:rPr lang="en-AU" sz="1700" kern="1200" dirty="0"/>
            <a:t> NPV that involves identifying and evaluating the </a:t>
          </a:r>
          <a:r>
            <a:rPr lang="en-AU" sz="1700" b="1" kern="1200" dirty="0"/>
            <a:t>positive</a:t>
          </a:r>
          <a:r>
            <a:rPr lang="en-AU" sz="1700" kern="1200" dirty="0"/>
            <a:t> and </a:t>
          </a:r>
          <a:r>
            <a:rPr lang="en-AU" sz="1700" b="1" kern="1200" dirty="0"/>
            <a:t>negative</a:t>
          </a:r>
          <a:r>
            <a:rPr lang="en-AU" sz="1700" kern="1200" dirty="0"/>
            <a:t> impacts of various options, in dollar terms, over the analysis period. The aim is to assess which option has the greatest value of benefits compared to costs. BCA is typically used when </a:t>
          </a:r>
          <a:r>
            <a:rPr lang="en-AU" sz="1700" b="1" kern="1200" dirty="0"/>
            <a:t>non-monetary impacts are relatively consistent </a:t>
          </a:r>
          <a:r>
            <a:rPr lang="en-AU" sz="1700" kern="1200" dirty="0"/>
            <a:t>between the alternatives. If impacts that are not included in the BCA are considered important and are likely to differ substantially between alternatives, then these benefits should be reported in qualitative terms and a form of Multi-Criteria Analysis considered.</a:t>
          </a:r>
          <a:endParaRPr lang="en-US" sz="1700" kern="1200" dirty="0"/>
        </a:p>
      </dgm:t>
    </dgm:pt>
    <dgm:pt modelId="{05CC467E-21A0-48A8-8DC1-9C3D52721330}" type="parTrans" cxnId="{B1C9B42F-A4A1-413B-B165-40B7A92EE0FD}">
      <dgm:prSet/>
      <dgm:spPr/>
      <dgm:t>
        <a:bodyPr/>
        <a:lstStyle/>
        <a:p>
          <a:endParaRPr lang="en-US"/>
        </a:p>
      </dgm:t>
    </dgm:pt>
    <dgm:pt modelId="{85EFFD8A-504D-42A3-A21C-0B311D8CD25F}" type="sibTrans" cxnId="{B1C9B42F-A4A1-413B-B165-40B7A92EE0FD}">
      <dgm:prSet/>
      <dgm:spPr/>
      <dgm:t>
        <a:bodyPr/>
        <a:lstStyle/>
        <a:p>
          <a:endParaRPr lang="en-US"/>
        </a:p>
      </dgm:t>
    </dgm:pt>
    <dgm:pt modelId="{5B01C9D0-92C1-4406-97DE-4658421095D3}" type="pres">
      <dgm:prSet presAssocID="{2FD5298D-2C50-42D0-9A90-49DD170716F0}" presName="root" presStyleCnt="0">
        <dgm:presLayoutVars>
          <dgm:dir/>
          <dgm:resizeHandles val="exact"/>
        </dgm:presLayoutVars>
      </dgm:prSet>
      <dgm:spPr/>
    </dgm:pt>
    <dgm:pt modelId="{ED76F5F0-F87D-4971-AC18-71980F34C888}" type="pres">
      <dgm:prSet presAssocID="{11620338-A00A-415A-B8FB-C170F03A08F9}" presName="compNode" presStyleCnt="0"/>
      <dgm:spPr/>
    </dgm:pt>
    <dgm:pt modelId="{6F4B94E4-DF24-4820-9344-AB15ED648E84}" type="pres">
      <dgm:prSet presAssocID="{11620338-A00A-415A-B8FB-C170F03A08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DE1C6553-EE35-4C54-A3DE-92E0184AC2F3}" type="pres">
      <dgm:prSet presAssocID="{11620338-A00A-415A-B8FB-C170F03A08F9}" presName="iconSpace" presStyleCnt="0"/>
      <dgm:spPr/>
    </dgm:pt>
    <dgm:pt modelId="{A5E0EC7F-DD3D-4B90-8AA6-A399B62A039B}" type="pres">
      <dgm:prSet presAssocID="{11620338-A00A-415A-B8FB-C170F03A08F9}" presName="parTx" presStyleLbl="revTx" presStyleIdx="0" presStyleCnt="4">
        <dgm:presLayoutVars>
          <dgm:chMax val="0"/>
          <dgm:chPref val="0"/>
        </dgm:presLayoutVars>
      </dgm:prSet>
      <dgm:spPr/>
    </dgm:pt>
    <dgm:pt modelId="{2474115E-2710-4BE8-946E-55263E2D234F}" type="pres">
      <dgm:prSet presAssocID="{11620338-A00A-415A-B8FB-C170F03A08F9}" presName="txSpace" presStyleCnt="0"/>
      <dgm:spPr/>
    </dgm:pt>
    <dgm:pt modelId="{B6DD56EC-383F-4108-8885-1B52C8BF5755}" type="pres">
      <dgm:prSet presAssocID="{11620338-A00A-415A-B8FB-C170F03A08F9}" presName="desTx" presStyleLbl="revTx" presStyleIdx="1" presStyleCnt="4" custLinFactNeighborY="-7581">
        <dgm:presLayoutVars/>
      </dgm:prSet>
      <dgm:spPr/>
    </dgm:pt>
    <dgm:pt modelId="{6015DA30-55DC-435C-AF13-64027EA0866C}" type="pres">
      <dgm:prSet presAssocID="{7FFD92C3-C1C5-458F-82C0-3D3440E037BF}" presName="sibTrans" presStyleCnt="0"/>
      <dgm:spPr/>
    </dgm:pt>
    <dgm:pt modelId="{D5C377D0-2222-4884-BA6D-A9E6F9CD2ACA}" type="pres">
      <dgm:prSet presAssocID="{C2CEFB8B-061B-4478-9A8F-8D4AA74216F5}" presName="compNode" presStyleCnt="0"/>
      <dgm:spPr/>
    </dgm:pt>
    <dgm:pt modelId="{4493A5E4-1424-42F0-BC22-9BECB46E4832}" type="pres">
      <dgm:prSet presAssocID="{C2CEFB8B-061B-4478-9A8F-8D4AA74216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18DFB742-D52C-4ADF-B56E-80D7A44EB41F}" type="pres">
      <dgm:prSet presAssocID="{C2CEFB8B-061B-4478-9A8F-8D4AA74216F5}" presName="iconSpace" presStyleCnt="0"/>
      <dgm:spPr/>
    </dgm:pt>
    <dgm:pt modelId="{8FE6C304-5DCF-4E1A-8DA5-03D1E360DE8B}" type="pres">
      <dgm:prSet presAssocID="{C2CEFB8B-061B-4478-9A8F-8D4AA74216F5}" presName="parTx" presStyleLbl="revTx" presStyleIdx="2" presStyleCnt="4">
        <dgm:presLayoutVars>
          <dgm:chMax val="0"/>
          <dgm:chPref val="0"/>
        </dgm:presLayoutVars>
      </dgm:prSet>
      <dgm:spPr/>
    </dgm:pt>
    <dgm:pt modelId="{4B3A9BBE-CE99-4C8B-879D-EDC8DFDE3D62}" type="pres">
      <dgm:prSet presAssocID="{C2CEFB8B-061B-4478-9A8F-8D4AA74216F5}" presName="txSpace" presStyleCnt="0"/>
      <dgm:spPr/>
    </dgm:pt>
    <dgm:pt modelId="{E1215B45-3780-45F8-BD7D-0F1EDD922FC7}" type="pres">
      <dgm:prSet presAssocID="{C2CEFB8B-061B-4478-9A8F-8D4AA74216F5}" presName="desTx" presStyleLbl="revTx" presStyleIdx="3" presStyleCnt="4" custLinFactNeighborX="-235" custLinFactNeighborY="-7581">
        <dgm:presLayoutVars/>
      </dgm:prSet>
      <dgm:spPr/>
    </dgm:pt>
  </dgm:ptLst>
  <dgm:cxnLst>
    <dgm:cxn modelId="{8DB94211-CB84-4866-866A-C00424F3EB51}" type="presOf" srcId="{9A62707B-8E31-4D3E-A70E-2A369D85740D}" destId="{E1215B45-3780-45F8-BD7D-0F1EDD922FC7}" srcOrd="0" destOrd="0" presId="urn:microsoft.com/office/officeart/2018/2/layout/IconLabelDescriptionList"/>
    <dgm:cxn modelId="{B1C9B42F-A4A1-413B-B165-40B7A92EE0FD}" srcId="{C2CEFB8B-061B-4478-9A8F-8D4AA74216F5}" destId="{9A62707B-8E31-4D3E-A70E-2A369D85740D}" srcOrd="0" destOrd="0" parTransId="{05CC467E-21A0-48A8-8DC1-9C3D52721330}" sibTransId="{85EFFD8A-504D-42A3-A21C-0B311D8CD25F}"/>
    <dgm:cxn modelId="{4F20456D-196F-440A-A82C-9C9FF3EBB71E}" type="presOf" srcId="{2FD5298D-2C50-42D0-9A90-49DD170716F0}" destId="{5B01C9D0-92C1-4406-97DE-4658421095D3}" srcOrd="0" destOrd="0" presId="urn:microsoft.com/office/officeart/2018/2/layout/IconLabelDescriptionList"/>
    <dgm:cxn modelId="{31191050-CACC-4C85-9AB3-991CAE09E08C}" type="presOf" srcId="{C2CEFB8B-061B-4478-9A8F-8D4AA74216F5}" destId="{8FE6C304-5DCF-4E1A-8DA5-03D1E360DE8B}" srcOrd="0" destOrd="0" presId="urn:microsoft.com/office/officeart/2018/2/layout/IconLabelDescriptionList"/>
    <dgm:cxn modelId="{D43B117A-1DB8-4B98-BE7B-ED4BEAD8FC52}" srcId="{2FD5298D-2C50-42D0-9A90-49DD170716F0}" destId="{11620338-A00A-415A-B8FB-C170F03A08F9}" srcOrd="0" destOrd="0" parTransId="{F3ED9B89-3DD4-400F-A7C9-D045DF473A76}" sibTransId="{7FFD92C3-C1C5-458F-82C0-3D3440E037BF}"/>
    <dgm:cxn modelId="{1CDF545A-7C43-4BE6-A595-CDFB79DAACBD}" type="presOf" srcId="{A412E872-DA2B-4B75-9141-E1B7B91C1C8B}" destId="{B6DD56EC-383F-4108-8885-1B52C8BF5755}" srcOrd="0" destOrd="0" presId="urn:microsoft.com/office/officeart/2018/2/layout/IconLabelDescriptionList"/>
    <dgm:cxn modelId="{8892798A-797F-4385-9620-6C49B2AA0E84}" srcId="{2FD5298D-2C50-42D0-9A90-49DD170716F0}" destId="{C2CEFB8B-061B-4478-9A8F-8D4AA74216F5}" srcOrd="1" destOrd="0" parTransId="{BA595EDE-502E-4987-B490-73D4E9660CD2}" sibTransId="{1D9DB406-EF82-4FF5-8BA6-1A175B28B87E}"/>
    <dgm:cxn modelId="{B53C598F-8984-411C-B07F-47DFC9B40CF2}" srcId="{11620338-A00A-415A-B8FB-C170F03A08F9}" destId="{A412E872-DA2B-4B75-9141-E1B7B91C1C8B}" srcOrd="0" destOrd="0" parTransId="{D2F10B37-437D-4E46-B853-FDABC8B41BF9}" sibTransId="{A75DA027-281C-4E33-B02F-663A78AB7B60}"/>
    <dgm:cxn modelId="{40A1B5A8-3CFB-4378-99D9-A6DA072345F8}" type="presOf" srcId="{11620338-A00A-415A-B8FB-C170F03A08F9}" destId="{A5E0EC7F-DD3D-4B90-8AA6-A399B62A039B}" srcOrd="0" destOrd="0" presId="urn:microsoft.com/office/officeart/2018/2/layout/IconLabelDescriptionList"/>
    <dgm:cxn modelId="{8E823389-7470-46A5-9BBF-2B196A38F5C1}" type="presParOf" srcId="{5B01C9D0-92C1-4406-97DE-4658421095D3}" destId="{ED76F5F0-F87D-4971-AC18-71980F34C888}" srcOrd="0" destOrd="0" presId="urn:microsoft.com/office/officeart/2018/2/layout/IconLabelDescriptionList"/>
    <dgm:cxn modelId="{686E3110-01B7-4C88-95AA-0BE530508A83}" type="presParOf" srcId="{ED76F5F0-F87D-4971-AC18-71980F34C888}" destId="{6F4B94E4-DF24-4820-9344-AB15ED648E84}" srcOrd="0" destOrd="0" presId="urn:microsoft.com/office/officeart/2018/2/layout/IconLabelDescriptionList"/>
    <dgm:cxn modelId="{2ABD82CD-A1BB-4943-A6E5-6E9D758A961D}" type="presParOf" srcId="{ED76F5F0-F87D-4971-AC18-71980F34C888}" destId="{DE1C6553-EE35-4C54-A3DE-92E0184AC2F3}" srcOrd="1" destOrd="0" presId="urn:microsoft.com/office/officeart/2018/2/layout/IconLabelDescriptionList"/>
    <dgm:cxn modelId="{75C58B1A-2EAE-4A47-B512-389445BE5F09}" type="presParOf" srcId="{ED76F5F0-F87D-4971-AC18-71980F34C888}" destId="{A5E0EC7F-DD3D-4B90-8AA6-A399B62A039B}" srcOrd="2" destOrd="0" presId="urn:microsoft.com/office/officeart/2018/2/layout/IconLabelDescriptionList"/>
    <dgm:cxn modelId="{ACAA0FEC-91CA-487C-B397-7DAECD10CCDE}" type="presParOf" srcId="{ED76F5F0-F87D-4971-AC18-71980F34C888}" destId="{2474115E-2710-4BE8-946E-55263E2D234F}" srcOrd="3" destOrd="0" presId="urn:microsoft.com/office/officeart/2018/2/layout/IconLabelDescriptionList"/>
    <dgm:cxn modelId="{8B356009-DAA1-45DF-94B7-876EEB0FD7D8}" type="presParOf" srcId="{ED76F5F0-F87D-4971-AC18-71980F34C888}" destId="{B6DD56EC-383F-4108-8885-1B52C8BF5755}" srcOrd="4" destOrd="0" presId="urn:microsoft.com/office/officeart/2018/2/layout/IconLabelDescriptionList"/>
    <dgm:cxn modelId="{1FC5DDD8-FEEB-4E5B-96C0-B37ABD0DBB22}" type="presParOf" srcId="{5B01C9D0-92C1-4406-97DE-4658421095D3}" destId="{6015DA30-55DC-435C-AF13-64027EA0866C}" srcOrd="1" destOrd="0" presId="urn:microsoft.com/office/officeart/2018/2/layout/IconLabelDescriptionList"/>
    <dgm:cxn modelId="{38337787-38C0-4205-BC08-DCD325F598AD}" type="presParOf" srcId="{5B01C9D0-92C1-4406-97DE-4658421095D3}" destId="{D5C377D0-2222-4884-BA6D-A9E6F9CD2ACA}" srcOrd="2" destOrd="0" presId="urn:microsoft.com/office/officeart/2018/2/layout/IconLabelDescriptionList"/>
    <dgm:cxn modelId="{2DB449DE-BFBB-403D-8B16-1C7462491FB4}" type="presParOf" srcId="{D5C377D0-2222-4884-BA6D-A9E6F9CD2ACA}" destId="{4493A5E4-1424-42F0-BC22-9BECB46E4832}" srcOrd="0" destOrd="0" presId="urn:microsoft.com/office/officeart/2018/2/layout/IconLabelDescriptionList"/>
    <dgm:cxn modelId="{28A24F4C-9980-4F46-A062-B2A592C3AAA9}" type="presParOf" srcId="{D5C377D0-2222-4884-BA6D-A9E6F9CD2ACA}" destId="{18DFB742-D52C-4ADF-B56E-80D7A44EB41F}" srcOrd="1" destOrd="0" presId="urn:microsoft.com/office/officeart/2018/2/layout/IconLabelDescriptionList"/>
    <dgm:cxn modelId="{9E470E1A-AF81-4D83-AB8A-65F22BDFB186}" type="presParOf" srcId="{D5C377D0-2222-4884-BA6D-A9E6F9CD2ACA}" destId="{8FE6C304-5DCF-4E1A-8DA5-03D1E360DE8B}" srcOrd="2" destOrd="0" presId="urn:microsoft.com/office/officeart/2018/2/layout/IconLabelDescriptionList"/>
    <dgm:cxn modelId="{C2B40CE9-FC93-46E9-A609-C412A4848DFF}" type="presParOf" srcId="{D5C377D0-2222-4884-BA6D-A9E6F9CD2ACA}" destId="{4B3A9BBE-CE99-4C8B-879D-EDC8DFDE3D62}" srcOrd="3" destOrd="0" presId="urn:microsoft.com/office/officeart/2018/2/layout/IconLabelDescriptionList"/>
    <dgm:cxn modelId="{2100931E-B770-46CE-9889-37DDA5F86005}" type="presParOf" srcId="{D5C377D0-2222-4884-BA6D-A9E6F9CD2ACA}" destId="{E1215B45-3780-45F8-BD7D-0F1EDD922FC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B94E4-DF24-4820-9344-AB15ED648E84}">
      <dsp:nvSpPr>
        <dsp:cNvPr id="0" name=""/>
        <dsp:cNvSpPr/>
      </dsp:nvSpPr>
      <dsp:spPr>
        <a:xfrm>
          <a:off x="564387" y="127898"/>
          <a:ext cx="1510523" cy="1438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0EC7F-DD3D-4B90-8AA6-A399B62A039B}">
      <dsp:nvSpPr>
        <dsp:cNvPr id="0" name=""/>
        <dsp:cNvSpPr/>
      </dsp:nvSpPr>
      <dsp:spPr>
        <a:xfrm>
          <a:off x="564387" y="1785862"/>
          <a:ext cx="4315781" cy="61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AU" sz="1800" kern="1200" dirty="0">
              <a:solidFill>
                <a:srgbClr val="E66C7C"/>
              </a:solidFill>
              <a:latin typeface="Arial" panose="020B0604020202020204" pitchFamily="34" charset="0"/>
              <a:ea typeface="+mn-ea"/>
              <a:cs typeface="+mn-cs"/>
            </a:rPr>
            <a:t>Net </a:t>
          </a:r>
          <a:r>
            <a:rPr lang="en-AU" sz="1800" b="1" kern="1200" dirty="0">
              <a:solidFill>
                <a:srgbClr val="E66C7C"/>
              </a:solidFill>
              <a:latin typeface="Arial" panose="020B0604020202020204" pitchFamily="34" charset="0"/>
              <a:ea typeface="+mn-ea"/>
              <a:cs typeface="+mn-cs"/>
            </a:rPr>
            <a:t>Present</a:t>
          </a:r>
          <a:r>
            <a:rPr lang="en-AU" sz="1800" kern="1200" dirty="0">
              <a:solidFill>
                <a:srgbClr val="E66C7C"/>
              </a:solidFill>
              <a:latin typeface="Arial" panose="020B0604020202020204" pitchFamily="34" charset="0"/>
              <a:ea typeface="+mn-ea"/>
              <a:cs typeface="+mn-cs"/>
            </a:rPr>
            <a:t> Value Analysis ( NPV</a:t>
          </a:r>
          <a:r>
            <a:rPr lang="en-AU" sz="1800" b="1" kern="1200" dirty="0">
              <a:solidFill>
                <a:srgbClr val="E66C7C"/>
              </a:solidFill>
              <a:latin typeface="Arial" panose="020B0604020202020204" pitchFamily="34" charset="0"/>
              <a:ea typeface="+mn-ea"/>
              <a:cs typeface="+mn-cs"/>
            </a:rPr>
            <a:t>)</a:t>
          </a:r>
          <a:endParaRPr lang="en-US" sz="1800" b="1" kern="1200" dirty="0">
            <a:solidFill>
              <a:srgbClr val="E66C7C"/>
            </a:solidFill>
            <a:latin typeface="Arial" panose="020B0604020202020204" pitchFamily="34" charset="0"/>
            <a:ea typeface="+mn-ea"/>
            <a:cs typeface="+mn-cs"/>
          </a:endParaRPr>
        </a:p>
      </dsp:txBody>
      <dsp:txXfrm>
        <a:off x="564387" y="1785862"/>
        <a:ext cx="4315781" cy="616477"/>
      </dsp:txXfrm>
    </dsp:sp>
    <dsp:sp modelId="{B6DD56EC-383F-4108-8885-1B52C8BF5755}">
      <dsp:nvSpPr>
        <dsp:cNvPr id="0" name=""/>
        <dsp:cNvSpPr/>
      </dsp:nvSpPr>
      <dsp:spPr>
        <a:xfrm>
          <a:off x="564387" y="2297593"/>
          <a:ext cx="4315781" cy="27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AU" sz="1700" kern="1200" dirty="0"/>
            <a:t>One of the most basic forms of economic analysis, which only considers the lifecycle costs of the asset or investment alternative, is the Net Present Value (NPV).This form of analysis typically includes </a:t>
          </a:r>
          <a:r>
            <a:rPr lang="en-AU" sz="1700" b="1" kern="1200" dirty="0"/>
            <a:t>only financial costs </a:t>
          </a:r>
          <a:r>
            <a:rPr lang="en-AU" sz="1700" kern="1200" dirty="0"/>
            <a:t>and, if applicable, revenues; it is effectively the sum of all discounted costs and revenues expected through the lifecycle. This method is used when people talk about </a:t>
          </a:r>
          <a:r>
            <a:rPr lang="en-AU" sz="1700" b="1" kern="1200" dirty="0"/>
            <a:t>"Whole of Life Costs" </a:t>
          </a:r>
          <a:r>
            <a:rPr lang="en-AU" sz="1700" kern="1200" dirty="0"/>
            <a:t>or "Lifecycle Costs".</a:t>
          </a:r>
          <a:endParaRPr lang="en-US" sz="1700" kern="1200" dirty="0"/>
        </a:p>
      </dsp:txBody>
      <dsp:txXfrm>
        <a:off x="564387" y="2297593"/>
        <a:ext cx="4315781" cy="2728490"/>
      </dsp:txXfrm>
    </dsp:sp>
    <dsp:sp modelId="{4493A5E4-1424-42F0-BC22-9BECB46E4832}">
      <dsp:nvSpPr>
        <dsp:cNvPr id="0" name=""/>
        <dsp:cNvSpPr/>
      </dsp:nvSpPr>
      <dsp:spPr>
        <a:xfrm>
          <a:off x="5635430" y="127898"/>
          <a:ext cx="1510523" cy="1438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6C304-5DCF-4E1A-8DA5-03D1E360DE8B}">
      <dsp:nvSpPr>
        <dsp:cNvPr id="0" name=""/>
        <dsp:cNvSpPr/>
      </dsp:nvSpPr>
      <dsp:spPr>
        <a:xfrm>
          <a:off x="5635430" y="1785862"/>
          <a:ext cx="4315781" cy="61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AU" sz="1800" b="1" kern="1200" dirty="0">
              <a:solidFill>
                <a:srgbClr val="E66C7C"/>
              </a:solidFill>
              <a:latin typeface="Arial" panose="020B0604020202020204" pitchFamily="34" charset="0"/>
              <a:ea typeface="+mn-ea"/>
              <a:cs typeface="+mn-cs"/>
            </a:rPr>
            <a:t>Benefit Cost Analysis ( BCA)</a:t>
          </a:r>
          <a:endParaRPr lang="en-US" sz="1800" b="1" kern="1200" dirty="0">
            <a:solidFill>
              <a:srgbClr val="E66C7C"/>
            </a:solidFill>
            <a:latin typeface="Arial" panose="020B0604020202020204" pitchFamily="34" charset="0"/>
            <a:ea typeface="+mn-ea"/>
            <a:cs typeface="+mn-cs"/>
          </a:endParaRPr>
        </a:p>
      </dsp:txBody>
      <dsp:txXfrm>
        <a:off x="5635430" y="1785862"/>
        <a:ext cx="4315781" cy="616477"/>
      </dsp:txXfrm>
    </dsp:sp>
    <dsp:sp modelId="{E1215B45-3780-45F8-BD7D-0F1EDD922FC7}">
      <dsp:nvSpPr>
        <dsp:cNvPr id="0" name=""/>
        <dsp:cNvSpPr/>
      </dsp:nvSpPr>
      <dsp:spPr>
        <a:xfrm>
          <a:off x="5625288" y="2297593"/>
          <a:ext cx="4315781" cy="27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AU" sz="1700" kern="1200" dirty="0"/>
            <a:t>BCA is an extension </a:t>
          </a:r>
          <a:r>
            <a:rPr lang="en-AU" sz="1800" b="1" kern="1200" dirty="0">
              <a:solidFill>
                <a:srgbClr val="E66C7C"/>
              </a:solidFill>
              <a:latin typeface="Arial" panose="020B0604020202020204" pitchFamily="34" charset="0"/>
              <a:ea typeface="+mn-ea"/>
              <a:cs typeface="+mn-cs"/>
            </a:rPr>
            <a:t>of</a:t>
          </a:r>
          <a:r>
            <a:rPr lang="en-AU" sz="1700" kern="1200" dirty="0"/>
            <a:t> NPV that involves identifying and evaluating the </a:t>
          </a:r>
          <a:r>
            <a:rPr lang="en-AU" sz="1700" b="1" kern="1200" dirty="0"/>
            <a:t>positive</a:t>
          </a:r>
          <a:r>
            <a:rPr lang="en-AU" sz="1700" kern="1200" dirty="0"/>
            <a:t> and </a:t>
          </a:r>
          <a:r>
            <a:rPr lang="en-AU" sz="1700" b="1" kern="1200" dirty="0"/>
            <a:t>negative</a:t>
          </a:r>
          <a:r>
            <a:rPr lang="en-AU" sz="1700" kern="1200" dirty="0"/>
            <a:t> impacts of various options, in dollar terms, over the analysis period. The aim is to assess which option has the greatest value of benefits compared to costs. BCA is typically used when </a:t>
          </a:r>
          <a:r>
            <a:rPr lang="en-AU" sz="1700" b="1" kern="1200" dirty="0"/>
            <a:t>non-monetary impacts are relatively consistent </a:t>
          </a:r>
          <a:r>
            <a:rPr lang="en-AU" sz="1700" kern="1200" dirty="0"/>
            <a:t>between the alternatives. If impacts that are not included in the BCA are considered important and are likely to differ substantially between alternatives, then these benefits should be reported in qualitative terms and a form of Multi-Criteria Analysis considered.</a:t>
          </a:r>
          <a:endParaRPr lang="en-US" sz="1700" kern="1200" dirty="0"/>
        </a:p>
      </dsp:txBody>
      <dsp:txXfrm>
        <a:off x="5625288" y="2297593"/>
        <a:ext cx="4315781" cy="272849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4965-D3D4-4AD1-8032-C503EA0613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6AA4140-8E0A-40B9-8313-72382DE4A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BA11F54-2089-4DC7-8BFE-B799C13855DC}"/>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7707FBB3-D4C7-496D-B9AD-42F4F5403D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8D07E-7721-4082-ACDC-5E6F7ABC9785}"/>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162091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43DF-DE98-44F0-BF60-9B80DBA9C4F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39CF08D-DB31-4C2C-B683-804B6CD5E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AEECBF-BA7E-4861-B93D-56B1A5CE8A35}"/>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0087D36B-4A73-4B35-8D00-0886F0A36C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CD0DF1C-3B6B-452C-B62B-DD3F22D8F748}"/>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340489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C0B982-42AA-460F-8A06-F6B4E3F0C7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F6613C-DC64-4986-A71B-5A85AF677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0D4A55-2414-40C2-83A4-44C1BEC7213F}"/>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C389621C-1609-4960-99B2-7673D3B6E2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0A06CC5-0A31-4F3B-B6D1-B73FA168F0D6}"/>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53699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854C-5A68-417D-8698-03B19A86E34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79C59A1-6091-4BD8-86D4-AF6244886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B761DE-C166-494D-B73A-9BC2DF5C7372}"/>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B7DCE698-EB4C-485B-97ED-A06A60C83A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AE6D8F-BE4F-4060-8496-86188ED4704E}"/>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322301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578D-4BC8-4653-BFB3-D327DB23B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D04F7D-7961-4E6E-9C27-536A31CA4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89D91-CBED-4751-A3DD-0997C282E923}"/>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F603B39A-F60C-4FA0-84F5-C7DD5045C2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86FE05-F359-4888-80D1-8E1D2F1C1A5C}"/>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390362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E5B9-422E-4138-BC5E-C5C1903941D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637926-D0CE-4EAE-9C7D-85EF125E4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82DC476-B028-4E97-8C11-E122A9E67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C7D8B55-873F-406C-BC38-9E2326A3BCFC}"/>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6" name="Footer Placeholder 5">
            <a:extLst>
              <a:ext uri="{FF2B5EF4-FFF2-40B4-BE49-F238E27FC236}">
                <a16:creationId xmlns:a16="http://schemas.microsoft.com/office/drawing/2014/main" id="{4CCBB993-BD85-4FF3-A0E9-4BF93473B6F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38A2F91-AC51-4435-AF84-E83F651DC152}"/>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92054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3FF0-48D5-4A8F-9E80-9CD9BC500D8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7BC7CF-1EB4-4EFE-BD26-3AD27A7D1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CF1C2-440E-41F7-B6FE-0672A03D2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1D6C141-F905-4B03-A337-3C6D8B9E6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FCC71-1C2C-45A6-A10E-1F475128B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D109AE-0959-4F21-A712-F0E5BB42B29E}"/>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8" name="Footer Placeholder 7">
            <a:extLst>
              <a:ext uri="{FF2B5EF4-FFF2-40B4-BE49-F238E27FC236}">
                <a16:creationId xmlns:a16="http://schemas.microsoft.com/office/drawing/2014/main" id="{8D954B98-F36C-488D-8E4B-54645F7D257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21AC40A-CF31-4A0A-8BD0-1DAFCB3E9C61}"/>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354180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1723-C712-476B-9D40-D2799B4A126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CD82731-5D1E-427A-B76F-58B76248D0F4}"/>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4" name="Footer Placeholder 3">
            <a:extLst>
              <a:ext uri="{FF2B5EF4-FFF2-40B4-BE49-F238E27FC236}">
                <a16:creationId xmlns:a16="http://schemas.microsoft.com/office/drawing/2014/main" id="{D3BB459F-64A5-424C-B22B-06C33C6CE86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56CD158-5867-4DBC-9EB6-597DAA15A411}"/>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56644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87591-4C54-4BC7-ABCC-138E0D7CF3F2}"/>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3" name="Footer Placeholder 2">
            <a:extLst>
              <a:ext uri="{FF2B5EF4-FFF2-40B4-BE49-F238E27FC236}">
                <a16:creationId xmlns:a16="http://schemas.microsoft.com/office/drawing/2014/main" id="{84C99EDD-7D2E-4708-8764-B25FD6D4DAD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B0060ED-D9C5-4E32-B641-C0ED8EB70A43}"/>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46455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152C-91D7-45CD-AAEF-7D6ED51C1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34712C6-A40B-4C1E-8F6F-30E1E6508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DA6A350-DA1A-466D-B4DC-B9848F73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A6C1A-A5C2-4517-AA9C-B8963ADF9776}"/>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6" name="Footer Placeholder 5">
            <a:extLst>
              <a:ext uri="{FF2B5EF4-FFF2-40B4-BE49-F238E27FC236}">
                <a16:creationId xmlns:a16="http://schemas.microsoft.com/office/drawing/2014/main" id="{C3FB226A-149F-428A-ABB3-0D36601F1C2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D08956-71A5-4C59-98B7-B6E8FC888356}"/>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5064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1A34-5913-48E0-AEA9-86A813B01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99E263F-304E-4625-8855-08CD281A1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B359AF0-342D-4695-8646-C711739E4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CA66C-551F-4698-92F6-08FDCF9AEFB6}"/>
              </a:ext>
            </a:extLst>
          </p:cNvPr>
          <p:cNvSpPr>
            <a:spLocks noGrp="1"/>
          </p:cNvSpPr>
          <p:nvPr>
            <p:ph type="dt" sz="half" idx="10"/>
          </p:nvPr>
        </p:nvSpPr>
        <p:spPr/>
        <p:txBody>
          <a:bodyPr/>
          <a:lstStyle/>
          <a:p>
            <a:fld id="{27053D2D-9EC5-4FE7-AC31-60689D01B708}" type="datetimeFigureOut">
              <a:rPr lang="en-AU" smtClean="0"/>
              <a:t>4/09/2020</a:t>
            </a:fld>
            <a:endParaRPr lang="en-AU"/>
          </a:p>
        </p:txBody>
      </p:sp>
      <p:sp>
        <p:nvSpPr>
          <p:cNvPr id="6" name="Footer Placeholder 5">
            <a:extLst>
              <a:ext uri="{FF2B5EF4-FFF2-40B4-BE49-F238E27FC236}">
                <a16:creationId xmlns:a16="http://schemas.microsoft.com/office/drawing/2014/main" id="{D6C34903-2A27-451D-B397-9CF852BE9A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999C14-0B60-427A-9E63-0BB4CD3889D7}"/>
              </a:ext>
            </a:extLst>
          </p:cNvPr>
          <p:cNvSpPr>
            <a:spLocks noGrp="1"/>
          </p:cNvSpPr>
          <p:nvPr>
            <p:ph type="sldNum" sz="quarter" idx="12"/>
          </p:nvPr>
        </p:nvSpPr>
        <p:spPr/>
        <p:txBody>
          <a:bodyPr/>
          <a:lstStyle/>
          <a:p>
            <a:fld id="{48777B70-843A-4BCA-8D35-8BB93E14EF8E}" type="slidenum">
              <a:rPr lang="en-AU" smtClean="0"/>
              <a:t>‹#›</a:t>
            </a:fld>
            <a:endParaRPr lang="en-AU"/>
          </a:p>
        </p:txBody>
      </p:sp>
    </p:spTree>
    <p:extLst>
      <p:ext uri="{BB962C8B-B14F-4D97-AF65-F5344CB8AC3E}">
        <p14:creationId xmlns:p14="http://schemas.microsoft.com/office/powerpoint/2010/main" val="196765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876DC-BB1B-4457-95CC-550D69DF0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4BC2243-54D2-454E-BAA8-80A530E14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BE6DE0-2C04-4C99-A5D1-3AE2BC4DB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53D2D-9EC5-4FE7-AC31-60689D01B708}" type="datetimeFigureOut">
              <a:rPr lang="en-AU" smtClean="0"/>
              <a:t>4/09/2020</a:t>
            </a:fld>
            <a:endParaRPr lang="en-AU"/>
          </a:p>
        </p:txBody>
      </p:sp>
      <p:sp>
        <p:nvSpPr>
          <p:cNvPr id="5" name="Footer Placeholder 4">
            <a:extLst>
              <a:ext uri="{FF2B5EF4-FFF2-40B4-BE49-F238E27FC236}">
                <a16:creationId xmlns:a16="http://schemas.microsoft.com/office/drawing/2014/main" id="{9ECF962F-BB4E-48B0-9815-4FEC12069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CFD593B-AF30-442B-B0B2-45F21D5E7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77B70-843A-4BCA-8D35-8BB93E14EF8E}" type="slidenum">
              <a:rPr lang="en-AU" smtClean="0"/>
              <a:t>‹#›</a:t>
            </a:fld>
            <a:endParaRPr lang="en-AU"/>
          </a:p>
        </p:txBody>
      </p:sp>
    </p:spTree>
    <p:extLst>
      <p:ext uri="{BB962C8B-B14F-4D97-AF65-F5344CB8AC3E}">
        <p14:creationId xmlns:p14="http://schemas.microsoft.com/office/powerpoint/2010/main" val="1532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hGZG3289S-s&amp;t=0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99F64C-E3A6-4131-8B2D-8029164687B5}"/>
              </a:ext>
            </a:extLst>
          </p:cNvPr>
          <p:cNvSpPr>
            <a:spLocks noGrp="1"/>
          </p:cNvSpPr>
          <p:nvPr>
            <p:ph type="ctrTitle"/>
          </p:nvPr>
        </p:nvSpPr>
        <p:spPr>
          <a:xfrm>
            <a:off x="804672" y="962246"/>
            <a:ext cx="6437700" cy="2611967"/>
          </a:xfrm>
        </p:spPr>
        <p:txBody>
          <a:bodyPr anchor="b">
            <a:normAutofit/>
          </a:bodyPr>
          <a:lstStyle/>
          <a:p>
            <a:pPr algn="l"/>
            <a:r>
              <a:rPr lang="en-AU" sz="5400"/>
              <a:t>Decision Making</a:t>
            </a:r>
          </a:p>
        </p:txBody>
      </p:sp>
      <p:sp>
        <p:nvSpPr>
          <p:cNvPr id="6" name="Subtitle 2">
            <a:extLst>
              <a:ext uri="{FF2B5EF4-FFF2-40B4-BE49-F238E27FC236}">
                <a16:creationId xmlns:a16="http://schemas.microsoft.com/office/drawing/2014/main" id="{971588A2-7E9F-4169-9C0F-FBA60CC38CFC}"/>
              </a:ext>
            </a:extLst>
          </p:cNvPr>
          <p:cNvSpPr>
            <a:spLocks noGrp="1"/>
          </p:cNvSpPr>
          <p:nvPr>
            <p:ph type="subTitle" idx="1"/>
          </p:nvPr>
        </p:nvSpPr>
        <p:spPr>
          <a:xfrm>
            <a:off x="8373872" y="6560288"/>
            <a:ext cx="3694081" cy="297711"/>
          </a:xfrm>
        </p:spPr>
        <p:txBody>
          <a:bodyPr anchor="t">
            <a:normAutofit/>
          </a:bodyPr>
          <a:lstStyle/>
          <a:p>
            <a:pPr algn="l"/>
            <a:r>
              <a:rPr lang="en-AU" sz="1000" dirty="0"/>
              <a:t>Material extracted from IIMM, ISO 55000, IPWEA, NAMS </a:t>
            </a:r>
          </a:p>
        </p:txBody>
      </p:sp>
    </p:spTree>
    <p:extLst>
      <p:ext uri="{BB962C8B-B14F-4D97-AF65-F5344CB8AC3E}">
        <p14:creationId xmlns:p14="http://schemas.microsoft.com/office/powerpoint/2010/main" val="27390630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A Sample of a Likelihood Table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EC05D238-0D02-4353-AEE2-B1B2B7EE120C}"/>
              </a:ext>
            </a:extLst>
          </p:cNvPr>
          <p:cNvPicPr>
            <a:picLocks noGrp="1" noChangeAspect="1"/>
          </p:cNvPicPr>
          <p:nvPr>
            <p:ph idx="1"/>
          </p:nvPr>
        </p:nvPicPr>
        <p:blipFill>
          <a:blip r:embed="rId2"/>
          <a:stretch>
            <a:fillRect/>
          </a:stretch>
        </p:blipFill>
        <p:spPr>
          <a:xfrm>
            <a:off x="2771336" y="2500829"/>
            <a:ext cx="5026027" cy="3463055"/>
          </a:xfrm>
          <a:prstGeom prst="rect">
            <a:avLst/>
          </a:prstGeom>
        </p:spPr>
      </p:pic>
    </p:spTree>
    <p:extLst>
      <p:ext uri="{BB962C8B-B14F-4D97-AF65-F5344CB8AC3E}">
        <p14:creationId xmlns:p14="http://schemas.microsoft.com/office/powerpoint/2010/main" val="379710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A Sample of a Consequence Matrix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3">
            <a:extLst>
              <a:ext uri="{FF2B5EF4-FFF2-40B4-BE49-F238E27FC236}">
                <a16:creationId xmlns:a16="http://schemas.microsoft.com/office/drawing/2014/main" id="{E86ED4BF-5E19-47C0-A084-E60B7F342FB5}"/>
              </a:ext>
            </a:extLst>
          </p:cNvPr>
          <p:cNvPicPr>
            <a:picLocks noGrp="1" noChangeAspect="1"/>
          </p:cNvPicPr>
          <p:nvPr>
            <p:ph idx="1"/>
          </p:nvPr>
        </p:nvPicPr>
        <p:blipFill>
          <a:blip r:embed="rId2"/>
          <a:stretch>
            <a:fillRect/>
          </a:stretch>
        </p:blipFill>
        <p:spPr>
          <a:xfrm>
            <a:off x="1840948" y="1693911"/>
            <a:ext cx="8209357" cy="5164089"/>
          </a:xfrm>
          <a:prstGeom prst="rect">
            <a:avLst/>
          </a:prstGeom>
        </p:spPr>
      </p:pic>
    </p:spTree>
    <p:extLst>
      <p:ext uri="{BB962C8B-B14F-4D97-AF65-F5344CB8AC3E}">
        <p14:creationId xmlns:p14="http://schemas.microsoft.com/office/powerpoint/2010/main" val="277716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Risk Rating Matrix Example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3">
            <a:extLst>
              <a:ext uri="{FF2B5EF4-FFF2-40B4-BE49-F238E27FC236}">
                <a16:creationId xmlns:a16="http://schemas.microsoft.com/office/drawing/2014/main" id="{2F991533-2521-44EB-A86B-EB8532E37F34}"/>
              </a:ext>
            </a:extLst>
          </p:cNvPr>
          <p:cNvPicPr>
            <a:picLocks noGrp="1" noChangeAspect="1"/>
          </p:cNvPicPr>
          <p:nvPr>
            <p:ph idx="1"/>
          </p:nvPr>
        </p:nvPicPr>
        <p:blipFill>
          <a:blip r:embed="rId2"/>
          <a:stretch>
            <a:fillRect/>
          </a:stretch>
        </p:blipFill>
        <p:spPr>
          <a:xfrm>
            <a:off x="2131911" y="1687908"/>
            <a:ext cx="7286625" cy="3133725"/>
          </a:xfrm>
          <a:prstGeom prst="rect">
            <a:avLst/>
          </a:prstGeom>
        </p:spPr>
      </p:pic>
      <p:sp>
        <p:nvSpPr>
          <p:cNvPr id="7" name="TextBox 6">
            <a:extLst>
              <a:ext uri="{FF2B5EF4-FFF2-40B4-BE49-F238E27FC236}">
                <a16:creationId xmlns:a16="http://schemas.microsoft.com/office/drawing/2014/main" id="{265C54B1-83DD-412A-BA4E-1AF8DDA50E66}"/>
              </a:ext>
            </a:extLst>
          </p:cNvPr>
          <p:cNvSpPr txBox="1"/>
          <p:nvPr/>
        </p:nvSpPr>
        <p:spPr>
          <a:xfrm>
            <a:off x="2046851" y="5608984"/>
            <a:ext cx="4881489" cy="461665"/>
          </a:xfrm>
          <a:prstGeom prst="rect">
            <a:avLst/>
          </a:prstGeom>
          <a:noFill/>
        </p:spPr>
        <p:txBody>
          <a:bodyPr wrap="square" rtlCol="0">
            <a:spAutoFit/>
          </a:bodyPr>
          <a:lstStyle/>
          <a:p>
            <a:r>
              <a:rPr lang="en-AU" sz="2400" dirty="0"/>
              <a:t>Where should be the threshold?</a:t>
            </a:r>
          </a:p>
        </p:txBody>
      </p:sp>
    </p:spTree>
    <p:extLst>
      <p:ext uri="{BB962C8B-B14F-4D97-AF65-F5344CB8AC3E}">
        <p14:creationId xmlns:p14="http://schemas.microsoft.com/office/powerpoint/2010/main" val="341026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MCA Weighting Calculation Example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3">
            <a:extLst>
              <a:ext uri="{FF2B5EF4-FFF2-40B4-BE49-F238E27FC236}">
                <a16:creationId xmlns:a16="http://schemas.microsoft.com/office/drawing/2014/main" id="{1ED16FB1-F38B-4C74-812D-D20879F7D15D}"/>
              </a:ext>
            </a:extLst>
          </p:cNvPr>
          <p:cNvPicPr>
            <a:picLocks noGrp="1" noChangeAspect="1"/>
          </p:cNvPicPr>
          <p:nvPr>
            <p:ph idx="1"/>
          </p:nvPr>
        </p:nvPicPr>
        <p:blipFill>
          <a:blip r:embed="rId2"/>
          <a:stretch>
            <a:fillRect/>
          </a:stretch>
        </p:blipFill>
        <p:spPr>
          <a:xfrm>
            <a:off x="653100" y="3103643"/>
            <a:ext cx="11367728" cy="2702405"/>
          </a:xfrm>
          <a:prstGeom prst="rect">
            <a:avLst/>
          </a:prstGeom>
        </p:spPr>
      </p:pic>
    </p:spTree>
    <p:extLst>
      <p:ext uri="{BB962C8B-B14F-4D97-AF65-F5344CB8AC3E}">
        <p14:creationId xmlns:p14="http://schemas.microsoft.com/office/powerpoint/2010/main" val="390243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8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5D7A3-5F32-4FAF-A66E-AB6EBA4B868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Aim</a:t>
            </a:r>
          </a:p>
        </p:txBody>
      </p:sp>
      <p:pic>
        <p:nvPicPr>
          <p:cNvPr id="4" name="Content Placeholder 3">
            <a:extLst>
              <a:ext uri="{FF2B5EF4-FFF2-40B4-BE49-F238E27FC236}">
                <a16:creationId xmlns:a16="http://schemas.microsoft.com/office/drawing/2014/main" id="{8140F64B-3215-4D85-AC80-6ECB35EB9F3A}"/>
              </a:ext>
            </a:extLst>
          </p:cNvPr>
          <p:cNvPicPr>
            <a:picLocks noGrp="1" noChangeAspect="1"/>
          </p:cNvPicPr>
          <p:nvPr>
            <p:ph idx="1"/>
          </p:nvPr>
        </p:nvPicPr>
        <p:blipFill>
          <a:blip r:embed="rId2"/>
          <a:stretch>
            <a:fillRect/>
          </a:stretch>
        </p:blipFill>
        <p:spPr>
          <a:xfrm>
            <a:off x="4135546" y="961812"/>
            <a:ext cx="6994307" cy="4930987"/>
          </a:xfrm>
          <a:prstGeom prst="rect">
            <a:avLst/>
          </a:prstGeom>
        </p:spPr>
      </p:pic>
    </p:spTree>
    <p:extLst>
      <p:ext uri="{BB962C8B-B14F-4D97-AF65-F5344CB8AC3E}">
        <p14:creationId xmlns:p14="http://schemas.microsoft.com/office/powerpoint/2010/main" val="416807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Choosing a Decision Technique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BB2535A8-7A33-45CB-8A24-CB2299EF3A6E}"/>
              </a:ext>
            </a:extLst>
          </p:cNvPr>
          <p:cNvSpPr>
            <a:spLocks noGrp="1"/>
          </p:cNvSpPr>
          <p:nvPr>
            <p:ph idx="1"/>
          </p:nvPr>
        </p:nvSpPr>
        <p:spPr>
          <a:xfrm>
            <a:off x="971654" y="2127286"/>
            <a:ext cx="6444866" cy="4313512"/>
          </a:xfrm>
        </p:spPr>
        <p:txBody>
          <a:bodyPr>
            <a:normAutofit fontScale="92500"/>
          </a:bodyPr>
          <a:lstStyle/>
          <a:p>
            <a:pPr marL="0" indent="0">
              <a:buNone/>
            </a:pPr>
            <a:r>
              <a:rPr lang="en-AU" sz="2400" dirty="0"/>
              <a:t>No particular decision technique is "better" than the other, as the appropriate decision technique </a:t>
            </a:r>
            <a:r>
              <a:rPr lang="en-AU" sz="2400" b="1" dirty="0"/>
              <a:t>depends on the context </a:t>
            </a:r>
            <a:r>
              <a:rPr lang="en-AU" sz="2400" dirty="0"/>
              <a:t>of the decision, and </a:t>
            </a:r>
            <a:r>
              <a:rPr lang="en-AU" sz="2400" b="1" dirty="0"/>
              <a:t>data availability</a:t>
            </a:r>
            <a:r>
              <a:rPr lang="en-AU" sz="2400" dirty="0"/>
              <a:t>. </a:t>
            </a:r>
          </a:p>
          <a:p>
            <a:pPr marL="0" indent="0">
              <a:buNone/>
            </a:pPr>
            <a:r>
              <a:rPr lang="en-AU" sz="2400" dirty="0"/>
              <a:t>For example, if the organisation is aiming to balance social, environmental and economic costs (i.e., is prepared to pay more for a more socially or environmentally sustainable option), then using a technique that focuses only on the organisation’s costs, such as Net Present Value analysis, is unlikely to deliver the right solution.</a:t>
            </a:r>
          </a:p>
          <a:p>
            <a:pPr marL="0" indent="0">
              <a:buNone/>
            </a:pPr>
            <a:r>
              <a:rPr lang="en-AU" sz="2400" dirty="0"/>
              <a:t>Understanding the decision objectives, criteria and availability of data suggests processes to follow to chose an effective technique such as this figure.</a:t>
            </a:r>
          </a:p>
        </p:txBody>
      </p:sp>
      <p:pic>
        <p:nvPicPr>
          <p:cNvPr id="3" name="Picture 2">
            <a:extLst>
              <a:ext uri="{FF2B5EF4-FFF2-40B4-BE49-F238E27FC236}">
                <a16:creationId xmlns:a16="http://schemas.microsoft.com/office/drawing/2014/main" id="{234801D9-A533-4656-B996-E892890635CE}"/>
              </a:ext>
            </a:extLst>
          </p:cNvPr>
          <p:cNvPicPr>
            <a:picLocks noChangeAspect="1"/>
          </p:cNvPicPr>
          <p:nvPr/>
        </p:nvPicPr>
        <p:blipFill>
          <a:blip r:embed="rId2"/>
          <a:stretch>
            <a:fillRect/>
          </a:stretch>
        </p:blipFill>
        <p:spPr>
          <a:xfrm>
            <a:off x="7416520" y="2118064"/>
            <a:ext cx="4409826" cy="4313512"/>
          </a:xfrm>
          <a:prstGeom prst="rect">
            <a:avLst/>
          </a:prstGeom>
        </p:spPr>
      </p:pic>
    </p:spTree>
    <p:extLst>
      <p:ext uri="{BB962C8B-B14F-4D97-AF65-F5344CB8AC3E}">
        <p14:creationId xmlns:p14="http://schemas.microsoft.com/office/powerpoint/2010/main" val="284811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A Scenario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F08B5BAE-489A-4513-A8AD-03912605CF93}"/>
              </a:ext>
            </a:extLst>
          </p:cNvPr>
          <p:cNvSpPr>
            <a:spLocks noGrp="1"/>
          </p:cNvSpPr>
          <p:nvPr>
            <p:ph idx="1"/>
          </p:nvPr>
        </p:nvSpPr>
        <p:spPr>
          <a:xfrm>
            <a:off x="1079164" y="1870712"/>
            <a:ext cx="10515600" cy="3324859"/>
          </a:xfrm>
        </p:spPr>
        <p:txBody>
          <a:bodyPr>
            <a:normAutofit/>
          </a:bodyPr>
          <a:lstStyle/>
          <a:p>
            <a:pPr marL="0" indent="0">
              <a:buNone/>
            </a:pPr>
            <a:r>
              <a:rPr lang="en-AU" sz="2000" dirty="0"/>
              <a:t>Imagine a private train operator has a contract with the government to provide a reliable train service. The contract implies that the contractor need to deliver a 90% punctuality against the train timetable. However, by providing &lt;90% there will be a penalty of $100k for each percentage and a reward of $50k for each percentage greater (&gt;90%). Contractor is required to adhere to the health and safety regulations. </a:t>
            </a:r>
          </a:p>
          <a:p>
            <a:endParaRPr lang="en-AU" sz="2000" dirty="0"/>
          </a:p>
          <a:p>
            <a:r>
              <a:rPr lang="en-AU" sz="2000" dirty="0"/>
              <a:t>Think about the maintenance and rehabilitation procedures that the operator should consider. </a:t>
            </a:r>
          </a:p>
          <a:p>
            <a:r>
              <a:rPr lang="en-AU" sz="2000" dirty="0"/>
              <a:t>How can the operator maximise the operational delivery?</a:t>
            </a:r>
          </a:p>
          <a:p>
            <a:r>
              <a:rPr lang="en-AU" sz="2000" dirty="0"/>
              <a:t>How should the operator maximise the benefits while keeping the operations safe? </a:t>
            </a:r>
          </a:p>
        </p:txBody>
      </p:sp>
      <p:sp>
        <p:nvSpPr>
          <p:cNvPr id="7" name="TextBox 6">
            <a:extLst>
              <a:ext uri="{FF2B5EF4-FFF2-40B4-BE49-F238E27FC236}">
                <a16:creationId xmlns:a16="http://schemas.microsoft.com/office/drawing/2014/main" id="{2A9B6EF7-315B-4206-9494-832C65AFD653}"/>
              </a:ext>
            </a:extLst>
          </p:cNvPr>
          <p:cNvSpPr txBox="1"/>
          <p:nvPr/>
        </p:nvSpPr>
        <p:spPr>
          <a:xfrm>
            <a:off x="8513412" y="4857453"/>
            <a:ext cx="3678587" cy="2000548"/>
          </a:xfrm>
          <a:prstGeom prst="rect">
            <a:avLst/>
          </a:prstGeom>
          <a:noFill/>
        </p:spPr>
        <p:txBody>
          <a:bodyPr wrap="square" rtlCol="0">
            <a:spAutoFit/>
          </a:bodyPr>
          <a:lstStyle/>
          <a:p>
            <a:r>
              <a:rPr lang="en-AU" sz="1600" dirty="0"/>
              <a:t>Urban Train Network in Melbourne:</a:t>
            </a:r>
          </a:p>
          <a:p>
            <a:pPr marL="285750" indent="-285750">
              <a:buFont typeface="Arial" panose="020B0604020202020204" pitchFamily="34" charset="0"/>
              <a:buChar char="•"/>
            </a:pPr>
            <a:r>
              <a:rPr lang="en-AU" sz="1600" dirty="0"/>
              <a:t>226 six carriage trains </a:t>
            </a:r>
          </a:p>
          <a:p>
            <a:pPr marL="285750" indent="-285750">
              <a:buFont typeface="Arial" panose="020B0604020202020204" pitchFamily="34" charset="0"/>
              <a:buChar char="•"/>
            </a:pPr>
            <a:r>
              <a:rPr lang="en-AU" sz="1600" dirty="0"/>
              <a:t>998 kilometres of track</a:t>
            </a:r>
          </a:p>
          <a:p>
            <a:pPr marL="285750" indent="-285750">
              <a:buFont typeface="Arial" panose="020B0604020202020204" pitchFamily="34" charset="0"/>
              <a:buChar char="•"/>
            </a:pPr>
            <a:r>
              <a:rPr lang="en-AU" sz="1600" dirty="0"/>
              <a:t>450,000 customers / day</a:t>
            </a:r>
          </a:p>
          <a:p>
            <a:pPr marL="285750" indent="-285750">
              <a:buFont typeface="Arial" panose="020B0604020202020204" pitchFamily="34" charset="0"/>
              <a:buChar char="•"/>
            </a:pPr>
            <a:r>
              <a:rPr lang="en-AU" sz="1600" dirty="0"/>
              <a:t>15 lines</a:t>
            </a:r>
          </a:p>
          <a:p>
            <a:pPr marL="285750" indent="-285750">
              <a:buFont typeface="Arial" panose="020B0604020202020204" pitchFamily="34" charset="0"/>
              <a:buChar char="•"/>
            </a:pPr>
            <a:r>
              <a:rPr lang="en-AU" sz="1600" dirty="0"/>
              <a:t>222 stations</a:t>
            </a:r>
          </a:p>
          <a:p>
            <a:r>
              <a:rPr lang="en-AU" sz="1200" dirty="0"/>
              <a:t>(Not related to the above scenario. Only to give some context)</a:t>
            </a:r>
          </a:p>
        </p:txBody>
      </p:sp>
    </p:spTree>
    <p:extLst>
      <p:ext uri="{BB962C8B-B14F-4D97-AF65-F5344CB8AC3E}">
        <p14:creationId xmlns:p14="http://schemas.microsoft.com/office/powerpoint/2010/main" val="35441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Team Exercise (10 minutes)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7">
            <a:extLst>
              <a:ext uri="{FF2B5EF4-FFF2-40B4-BE49-F238E27FC236}">
                <a16:creationId xmlns:a16="http://schemas.microsoft.com/office/drawing/2014/main" id="{A097900A-44C7-4027-BDC3-390E36C8B875}"/>
              </a:ext>
            </a:extLst>
          </p:cNvPr>
          <p:cNvSpPr>
            <a:spLocks noGrp="1"/>
          </p:cNvSpPr>
          <p:nvPr>
            <p:ph idx="1"/>
          </p:nvPr>
        </p:nvSpPr>
        <p:spPr>
          <a:xfrm>
            <a:off x="1113951" y="1692113"/>
            <a:ext cx="11078048" cy="5166359"/>
          </a:xfrm>
        </p:spPr>
        <p:txBody>
          <a:bodyPr>
            <a:normAutofit fontScale="85000" lnSpcReduction="20000"/>
          </a:bodyPr>
          <a:lstStyle/>
          <a:p>
            <a:r>
              <a:rPr lang="en-US" sz="2000" dirty="0"/>
              <a:t>Create teams of </a:t>
            </a:r>
            <a:r>
              <a:rPr lang="en-US" sz="2000" b="1" dirty="0"/>
              <a:t>4 - 6</a:t>
            </a:r>
            <a:r>
              <a:rPr lang="en-US" sz="2000" dirty="0"/>
              <a:t> members</a:t>
            </a:r>
          </a:p>
          <a:p>
            <a:r>
              <a:rPr lang="en-US" sz="2000" b="1" dirty="0"/>
              <a:t>Each</a:t>
            </a:r>
            <a:r>
              <a:rPr lang="en-US" sz="2000" dirty="0"/>
              <a:t> member of the team to represent an imaginary government department. Choose who is representing what department. (1-2 minutes)</a:t>
            </a:r>
          </a:p>
          <a:p>
            <a:pPr lvl="1"/>
            <a:r>
              <a:rPr lang="en-US" sz="1600" dirty="0"/>
              <a:t>Department of Education</a:t>
            </a:r>
          </a:p>
          <a:p>
            <a:pPr lvl="1"/>
            <a:r>
              <a:rPr lang="en-US" sz="1600" dirty="0"/>
              <a:t>Department of Transport</a:t>
            </a:r>
          </a:p>
          <a:p>
            <a:pPr lvl="1"/>
            <a:r>
              <a:rPr lang="en-US" sz="1600" dirty="0"/>
              <a:t>Department of Environment, water and planning</a:t>
            </a:r>
          </a:p>
          <a:p>
            <a:pPr lvl="1"/>
            <a:r>
              <a:rPr lang="en-US" sz="1600" dirty="0"/>
              <a:t>Department of Health</a:t>
            </a:r>
          </a:p>
          <a:p>
            <a:pPr lvl="1"/>
            <a:r>
              <a:rPr lang="en-US" sz="1600" dirty="0"/>
              <a:t>Department of Justice</a:t>
            </a:r>
          </a:p>
          <a:p>
            <a:pPr lvl="1"/>
            <a:r>
              <a:rPr lang="en-US" sz="1600" dirty="0"/>
              <a:t>Department of Treasury (</a:t>
            </a:r>
            <a:r>
              <a:rPr lang="en-US" sz="1600" b="1" dirty="0"/>
              <a:t>must be chosen and responsible for time keeping</a:t>
            </a:r>
            <a:r>
              <a:rPr lang="en-US" sz="1600" dirty="0"/>
              <a:t>)  </a:t>
            </a:r>
          </a:p>
          <a:p>
            <a:r>
              <a:rPr lang="en-US" sz="2000" b="1" dirty="0"/>
              <a:t>Each</a:t>
            </a:r>
            <a:r>
              <a:rPr lang="en-US" sz="2000" dirty="0"/>
              <a:t> department (</a:t>
            </a:r>
            <a:r>
              <a:rPr lang="en-US" sz="2000" b="1" dirty="0"/>
              <a:t>except</a:t>
            </a:r>
            <a:r>
              <a:rPr lang="en-US" sz="2000" dirty="0"/>
              <a:t> department of treasury) to propose a project (1-2 minutes thinking and 1-2 minutes talking to the rest of the team) with the below information:</a:t>
            </a:r>
          </a:p>
          <a:p>
            <a:pPr lvl="1"/>
            <a:r>
              <a:rPr lang="en-US" sz="1600" dirty="0"/>
              <a:t>Project title</a:t>
            </a:r>
          </a:p>
          <a:p>
            <a:pPr lvl="1"/>
            <a:r>
              <a:rPr lang="en-US" sz="1600" dirty="0"/>
              <a:t>Cost of the project ($10 -50 million)</a:t>
            </a:r>
          </a:p>
          <a:p>
            <a:pPr lvl="1"/>
            <a:r>
              <a:rPr lang="en-US" sz="1600" dirty="0"/>
              <a:t>Current Risks (1-3 points)</a:t>
            </a:r>
          </a:p>
          <a:p>
            <a:pPr lvl="1"/>
            <a:r>
              <a:rPr lang="en-US" sz="1600" dirty="0"/>
              <a:t>Future Risks (1-3 points)</a:t>
            </a:r>
          </a:p>
          <a:p>
            <a:pPr lvl="1"/>
            <a:r>
              <a:rPr lang="en-US" sz="1600" dirty="0"/>
              <a:t>Current service delivery (performance) (1-3 points)</a:t>
            </a:r>
          </a:p>
          <a:p>
            <a:pPr lvl="1"/>
            <a:r>
              <a:rPr lang="en-US" sz="1600" dirty="0"/>
              <a:t>Proposed service delivery (performance) (1-3 points)</a:t>
            </a:r>
          </a:p>
          <a:p>
            <a:r>
              <a:rPr lang="en-US" sz="2000" b="1" dirty="0"/>
              <a:t>Treasury</a:t>
            </a:r>
            <a:r>
              <a:rPr lang="en-US" sz="2000" dirty="0"/>
              <a:t> to develop a table to score each project </a:t>
            </a:r>
          </a:p>
          <a:p>
            <a:r>
              <a:rPr lang="en-US" sz="2000" b="1" dirty="0"/>
              <a:t>Each team member </a:t>
            </a:r>
            <a:r>
              <a:rPr lang="en-US" sz="2000" dirty="0"/>
              <a:t>to </a:t>
            </a:r>
            <a:r>
              <a:rPr lang="en-US" sz="2000" b="1" dirty="0"/>
              <a:t>present</a:t>
            </a:r>
            <a:r>
              <a:rPr lang="en-US" sz="2000" dirty="0"/>
              <a:t> their project to the department of treasury (representative)</a:t>
            </a:r>
          </a:p>
          <a:p>
            <a:r>
              <a:rPr lang="en-US" sz="2000" b="1" dirty="0"/>
              <a:t>Treasury</a:t>
            </a:r>
            <a:r>
              <a:rPr lang="en-US" sz="2000" dirty="0"/>
              <a:t> to allocate funding of $100 million to the projects and </a:t>
            </a:r>
            <a:r>
              <a:rPr lang="en-US" sz="2000" b="1" dirty="0"/>
              <a:t>present</a:t>
            </a:r>
            <a:r>
              <a:rPr lang="en-US" sz="2000" dirty="0"/>
              <a:t> (2 minutes) the outcome with justification to the rest of the team. Who received funding and who did not? </a:t>
            </a:r>
          </a:p>
          <a:p>
            <a:pPr lvl="1"/>
            <a:endParaRPr lang="en-US" sz="1600" dirty="0"/>
          </a:p>
          <a:p>
            <a:endParaRPr lang="en-US" sz="2000" dirty="0"/>
          </a:p>
        </p:txBody>
      </p:sp>
    </p:spTree>
    <p:extLst>
      <p:ext uri="{BB962C8B-B14F-4D97-AF65-F5344CB8AC3E}">
        <p14:creationId xmlns:p14="http://schemas.microsoft.com/office/powerpoint/2010/main" val="276818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Team Exercise - Thoughts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7">
            <a:extLst>
              <a:ext uri="{FF2B5EF4-FFF2-40B4-BE49-F238E27FC236}">
                <a16:creationId xmlns:a16="http://schemas.microsoft.com/office/drawing/2014/main" id="{A097900A-44C7-4027-BDC3-390E36C8B875}"/>
              </a:ext>
            </a:extLst>
          </p:cNvPr>
          <p:cNvSpPr>
            <a:spLocks noGrp="1"/>
          </p:cNvSpPr>
          <p:nvPr>
            <p:ph idx="1"/>
          </p:nvPr>
        </p:nvSpPr>
        <p:spPr>
          <a:xfrm>
            <a:off x="1080901" y="2269945"/>
            <a:ext cx="10817315" cy="3037349"/>
          </a:xfrm>
        </p:spPr>
        <p:txBody>
          <a:bodyPr>
            <a:normAutofit/>
          </a:bodyPr>
          <a:lstStyle/>
          <a:p>
            <a:r>
              <a:rPr lang="en-US" sz="2000" dirty="0"/>
              <a:t>What were the challenges to present your project to the Treasury to attract funding?</a:t>
            </a:r>
          </a:p>
          <a:p>
            <a:r>
              <a:rPr lang="en-US" sz="2000" dirty="0"/>
              <a:t>Did every team member use the same format to present?</a:t>
            </a:r>
          </a:p>
          <a:p>
            <a:r>
              <a:rPr lang="en-US" sz="2000" dirty="0"/>
              <a:t>How did Treasury assess and evaluate the projects? </a:t>
            </a:r>
          </a:p>
          <a:p>
            <a:r>
              <a:rPr lang="en-US" sz="2000" dirty="0"/>
              <a:t>What decision-making method can be effectively used? </a:t>
            </a:r>
          </a:p>
          <a:p>
            <a:pPr lvl="1"/>
            <a:endParaRPr lang="en-US" sz="1600" dirty="0"/>
          </a:p>
          <a:p>
            <a:endParaRPr lang="en-US" sz="2000" dirty="0"/>
          </a:p>
        </p:txBody>
      </p:sp>
    </p:spTree>
    <p:extLst>
      <p:ext uri="{BB962C8B-B14F-4D97-AF65-F5344CB8AC3E}">
        <p14:creationId xmlns:p14="http://schemas.microsoft.com/office/powerpoint/2010/main" val="285235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Decision Making  Considerations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2068765E-D75D-419B-A0EE-2379A880C540}"/>
              </a:ext>
            </a:extLst>
          </p:cNvPr>
          <p:cNvSpPr>
            <a:spLocks noGrp="1"/>
          </p:cNvSpPr>
          <p:nvPr>
            <p:ph idx="1"/>
          </p:nvPr>
        </p:nvSpPr>
        <p:spPr>
          <a:xfrm>
            <a:off x="1079164" y="1847520"/>
            <a:ext cx="10515600" cy="4854600"/>
          </a:xfrm>
        </p:spPr>
        <p:txBody>
          <a:bodyPr/>
          <a:lstStyle/>
          <a:p>
            <a:pPr marL="0" indent="0">
              <a:buNone/>
            </a:pPr>
            <a:r>
              <a:rPr lang="en-AU" dirty="0"/>
              <a:t>Prioritising vs Optimising</a:t>
            </a:r>
          </a:p>
          <a:p>
            <a:pPr lvl="1"/>
            <a:r>
              <a:rPr lang="en-AU" dirty="0"/>
              <a:t>High cost – high benefit </a:t>
            </a:r>
          </a:p>
          <a:p>
            <a:pPr lvl="1"/>
            <a:r>
              <a:rPr lang="en-AU" dirty="0"/>
              <a:t>Organisation objectives </a:t>
            </a:r>
          </a:p>
          <a:p>
            <a:pPr marL="0" indent="0">
              <a:buNone/>
            </a:pPr>
            <a:r>
              <a:rPr lang="en-AU" dirty="0"/>
              <a:t>Decision Making with Low Confidence</a:t>
            </a:r>
          </a:p>
          <a:p>
            <a:pPr lvl="1"/>
            <a:r>
              <a:rPr lang="en-AU" dirty="0"/>
              <a:t>Delphi Technique</a:t>
            </a:r>
          </a:p>
          <a:p>
            <a:pPr lvl="1"/>
            <a:r>
              <a:rPr lang="en-AU" dirty="0"/>
              <a:t>Participatory data collection</a:t>
            </a:r>
          </a:p>
          <a:p>
            <a:pPr marL="0" indent="0">
              <a:buNone/>
            </a:pPr>
            <a:r>
              <a:rPr lang="en-AU" dirty="0"/>
              <a:t>Confidence Level</a:t>
            </a:r>
          </a:p>
          <a:p>
            <a:pPr lvl="1"/>
            <a:r>
              <a:rPr lang="en-AU" dirty="0"/>
              <a:t>alert decision makers to the risks of making a decision with the level of confidence in the results.</a:t>
            </a:r>
          </a:p>
          <a:p>
            <a:pPr marL="0" indent="0">
              <a:buNone/>
            </a:pPr>
            <a:r>
              <a:rPr lang="en-AU" dirty="0"/>
              <a:t>Sensitivity Testing Decision Outcomes</a:t>
            </a:r>
          </a:p>
        </p:txBody>
      </p:sp>
    </p:spTree>
    <p:extLst>
      <p:ext uri="{BB962C8B-B14F-4D97-AF65-F5344CB8AC3E}">
        <p14:creationId xmlns:p14="http://schemas.microsoft.com/office/powerpoint/2010/main" val="143542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Decision Making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63596D2-23EB-4FAD-9E9C-65B78DF9A1EF}"/>
              </a:ext>
            </a:extLst>
          </p:cNvPr>
          <p:cNvSpPr>
            <a:spLocks noGrp="1"/>
          </p:cNvSpPr>
          <p:nvPr>
            <p:ph idx="1"/>
          </p:nvPr>
        </p:nvSpPr>
        <p:spPr>
          <a:xfrm>
            <a:off x="971654" y="1867580"/>
            <a:ext cx="10144365" cy="2417982"/>
          </a:xfrm>
        </p:spPr>
        <p:txBody>
          <a:bodyPr anchor="t">
            <a:normAutofit/>
          </a:bodyPr>
          <a:lstStyle/>
          <a:p>
            <a:pPr marL="0" indent="0">
              <a:buNone/>
            </a:pPr>
            <a:r>
              <a:rPr lang="en-AU" sz="1800" i="1" dirty="0"/>
              <a:t>“Decision-making is regarded as the cognitive process resulting in the selection of a belief or a course of action among several alternative possibilities.</a:t>
            </a:r>
          </a:p>
          <a:p>
            <a:pPr marL="0" indent="0">
              <a:buNone/>
            </a:pPr>
            <a:r>
              <a:rPr lang="en-AU" sz="1800" i="1" dirty="0"/>
              <a:t>Decision-making is the process of identifying and choosing alternatives based on the values, preferences and beliefs of the decision-maker. Every decision-making process produces a final choice, which may or may not prompt action.”</a:t>
            </a:r>
          </a:p>
          <a:p>
            <a:pPr marL="0" indent="0">
              <a:buNone/>
            </a:pPr>
            <a:r>
              <a:rPr lang="en-AU" sz="1800" i="1" dirty="0"/>
              <a:t>Wikipedia</a:t>
            </a:r>
          </a:p>
        </p:txBody>
      </p:sp>
      <p:sp>
        <p:nvSpPr>
          <p:cNvPr id="4" name="TextBox 3">
            <a:extLst>
              <a:ext uri="{FF2B5EF4-FFF2-40B4-BE49-F238E27FC236}">
                <a16:creationId xmlns:a16="http://schemas.microsoft.com/office/drawing/2014/main" id="{FBC2E363-D329-408C-8EDF-C1EFC1B1C00A}"/>
              </a:ext>
            </a:extLst>
          </p:cNvPr>
          <p:cNvSpPr txBox="1"/>
          <p:nvPr/>
        </p:nvSpPr>
        <p:spPr>
          <a:xfrm>
            <a:off x="971654" y="5000144"/>
            <a:ext cx="11203454" cy="646331"/>
          </a:xfrm>
          <a:prstGeom prst="rect">
            <a:avLst/>
          </a:prstGeom>
          <a:noFill/>
        </p:spPr>
        <p:txBody>
          <a:bodyPr wrap="square" rtlCol="0">
            <a:spAutoFit/>
          </a:bodyPr>
          <a:lstStyle/>
          <a:p>
            <a:r>
              <a:rPr lang="en-AU" dirty="0"/>
              <a:t>Decision making and its methods in an organisation can vary depending on the affected level (strategic/operational), availability &amp; certainty of data, criteria complexity etc. </a:t>
            </a:r>
          </a:p>
        </p:txBody>
      </p:sp>
    </p:spTree>
    <p:extLst>
      <p:ext uri="{BB962C8B-B14F-4D97-AF65-F5344CB8AC3E}">
        <p14:creationId xmlns:p14="http://schemas.microsoft.com/office/powerpoint/2010/main" val="3932951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99F64C-E3A6-4131-8B2D-8029164687B5}"/>
              </a:ext>
            </a:extLst>
          </p:cNvPr>
          <p:cNvSpPr>
            <a:spLocks noGrp="1"/>
          </p:cNvSpPr>
          <p:nvPr>
            <p:ph type="ctrTitle"/>
          </p:nvPr>
        </p:nvSpPr>
        <p:spPr>
          <a:xfrm>
            <a:off x="804672" y="962246"/>
            <a:ext cx="6437700" cy="2611967"/>
          </a:xfrm>
        </p:spPr>
        <p:txBody>
          <a:bodyPr anchor="b">
            <a:normAutofit/>
          </a:bodyPr>
          <a:lstStyle/>
          <a:p>
            <a:pPr algn="l"/>
            <a:r>
              <a:rPr lang="en-AU" sz="5400" dirty="0"/>
              <a:t>Discussions / Questions</a:t>
            </a:r>
          </a:p>
        </p:txBody>
      </p:sp>
    </p:spTree>
    <p:extLst>
      <p:ext uri="{BB962C8B-B14F-4D97-AF65-F5344CB8AC3E}">
        <p14:creationId xmlns:p14="http://schemas.microsoft.com/office/powerpoint/2010/main" val="17434242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Decision Making Principles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26D69FF2-1FC4-4552-BEF9-AF710154FB4D}"/>
              </a:ext>
            </a:extLst>
          </p:cNvPr>
          <p:cNvPicPr>
            <a:picLocks noChangeAspect="1"/>
          </p:cNvPicPr>
          <p:nvPr/>
        </p:nvPicPr>
        <p:blipFill>
          <a:blip r:embed="rId2"/>
          <a:stretch>
            <a:fillRect/>
          </a:stretch>
        </p:blipFill>
        <p:spPr>
          <a:xfrm>
            <a:off x="2036483" y="1696685"/>
            <a:ext cx="5410920" cy="4825760"/>
          </a:xfrm>
          <a:prstGeom prst="rect">
            <a:avLst/>
          </a:prstGeom>
        </p:spPr>
      </p:pic>
    </p:spTree>
    <p:extLst>
      <p:ext uri="{BB962C8B-B14F-4D97-AF65-F5344CB8AC3E}">
        <p14:creationId xmlns:p14="http://schemas.microsoft.com/office/powerpoint/2010/main" val="280955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99F64C-E3A6-4131-8B2D-8029164687B5}"/>
              </a:ext>
            </a:extLst>
          </p:cNvPr>
          <p:cNvSpPr>
            <a:spLocks noGrp="1"/>
          </p:cNvSpPr>
          <p:nvPr>
            <p:ph type="ctrTitle"/>
          </p:nvPr>
        </p:nvSpPr>
        <p:spPr>
          <a:xfrm>
            <a:off x="804672" y="962246"/>
            <a:ext cx="6437700" cy="2611967"/>
          </a:xfrm>
        </p:spPr>
        <p:txBody>
          <a:bodyPr anchor="b">
            <a:normAutofit/>
          </a:bodyPr>
          <a:lstStyle/>
          <a:p>
            <a:pPr algn="l"/>
            <a:r>
              <a:rPr lang="en-AU" sz="5400"/>
              <a:t>Risk - Cost - Performance </a:t>
            </a:r>
          </a:p>
        </p:txBody>
      </p:sp>
      <p:sp>
        <p:nvSpPr>
          <p:cNvPr id="3" name="Subtitle 2">
            <a:extLst>
              <a:ext uri="{FF2B5EF4-FFF2-40B4-BE49-F238E27FC236}">
                <a16:creationId xmlns:a16="http://schemas.microsoft.com/office/drawing/2014/main" id="{2C865E24-A950-4D26-9FF1-16A98D805B1A}"/>
              </a:ext>
            </a:extLst>
          </p:cNvPr>
          <p:cNvSpPr>
            <a:spLocks noGrp="1"/>
          </p:cNvSpPr>
          <p:nvPr>
            <p:ph type="subTitle" idx="1"/>
          </p:nvPr>
        </p:nvSpPr>
        <p:spPr>
          <a:xfrm>
            <a:off x="804672" y="3719618"/>
            <a:ext cx="4167376" cy="1155525"/>
          </a:xfrm>
        </p:spPr>
        <p:txBody>
          <a:bodyPr anchor="t">
            <a:normAutofit/>
          </a:bodyPr>
          <a:lstStyle/>
          <a:p>
            <a:pPr algn="l"/>
            <a:r>
              <a:rPr lang="en-AU" sz="2000"/>
              <a:t>The Balance</a:t>
            </a:r>
          </a:p>
          <a:p>
            <a:pPr algn="l"/>
            <a:r>
              <a:rPr lang="en-AU" sz="2000">
                <a:hlinkClick r:id="rId2"/>
              </a:rPr>
              <a:t>Ryde Council </a:t>
            </a:r>
            <a:endParaRPr lang="en-AU" sz="2000"/>
          </a:p>
        </p:txBody>
      </p:sp>
    </p:spTree>
    <p:extLst>
      <p:ext uri="{BB962C8B-B14F-4D97-AF65-F5344CB8AC3E}">
        <p14:creationId xmlns:p14="http://schemas.microsoft.com/office/powerpoint/2010/main" val="33537193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A8BE-A1A2-4BBE-91EC-88B97361BF81}"/>
              </a:ext>
            </a:extLst>
          </p:cNvPr>
          <p:cNvSpPr>
            <a:spLocks noGrp="1"/>
          </p:cNvSpPr>
          <p:nvPr>
            <p:ph type="title"/>
          </p:nvPr>
        </p:nvSpPr>
        <p:spPr>
          <a:xfrm>
            <a:off x="6745026" y="534248"/>
            <a:ext cx="4888306" cy="1325563"/>
          </a:xfrm>
        </p:spPr>
        <p:txBody>
          <a:bodyPr vert="horz" lIns="91440" tIns="45720" rIns="91440" bIns="45720" rtlCol="0" anchor="ctr">
            <a:normAutofit/>
          </a:bodyPr>
          <a:lstStyle/>
          <a:p>
            <a:r>
              <a:rPr lang="en-US" sz="3700" kern="1200">
                <a:solidFill>
                  <a:schemeClr val="tx1"/>
                </a:solidFill>
                <a:latin typeface="+mj-lt"/>
                <a:ea typeface="+mj-ea"/>
                <a:cs typeface="+mj-cs"/>
              </a:rPr>
              <a:t>The Balance – Decision Making Importance </a:t>
            </a:r>
          </a:p>
        </p:txBody>
      </p:sp>
      <p:sp>
        <p:nvSpPr>
          <p:cNvPr id="12" name="Freeform: Shape 11">
            <a:extLst>
              <a:ext uri="{FF2B5EF4-FFF2-40B4-BE49-F238E27FC236}">
                <a16:creationId xmlns:a16="http://schemas.microsoft.com/office/drawing/2014/main" id="{B5809B1F-0726-44C0-B0A1-7FCE2A12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560321" y="4232366"/>
            <a:ext cx="5610120" cy="2625634"/>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6EE9A0B-C601-4E3F-8541-29CA20DE11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5904411" cy="4406393"/>
          </a:xfrm>
          <a:custGeom>
            <a:avLst/>
            <a:gdLst>
              <a:gd name="connsiteX0" fmla="*/ 2562355 w 6855833"/>
              <a:gd name="connsiteY0" fmla="*/ 0 h 5116428"/>
              <a:gd name="connsiteX1" fmla="*/ 6855833 w 6855833"/>
              <a:gd name="connsiteY1" fmla="*/ 4293479 h 5116428"/>
              <a:gd name="connsiteX2" fmla="*/ 6833667 w 6855833"/>
              <a:gd name="connsiteY2" fmla="*/ 4732462 h 5116428"/>
              <a:gd name="connsiteX3" fmla="*/ 6775067 w 6855833"/>
              <a:gd name="connsiteY3" fmla="*/ 5116428 h 5116428"/>
              <a:gd name="connsiteX4" fmla="*/ 0 w 6855833"/>
              <a:gd name="connsiteY4" fmla="*/ 5116428 h 5116428"/>
              <a:gd name="connsiteX5" fmla="*/ 0 w 6855833"/>
              <a:gd name="connsiteY5" fmla="*/ 854273 h 5116428"/>
              <a:gd name="connsiteX6" fmla="*/ 161831 w 6855833"/>
              <a:gd name="connsiteY6" fmla="*/ 733259 h 5116428"/>
              <a:gd name="connsiteX7" fmla="*/ 2562355 w 6855833"/>
              <a:gd name="connsiteY7" fmla="*/ 0 h 511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5833" h="5116428">
                <a:moveTo>
                  <a:pt x="2562355" y="0"/>
                </a:moveTo>
                <a:cubicBezTo>
                  <a:pt x="4933578" y="0"/>
                  <a:pt x="6855833" y="1922255"/>
                  <a:pt x="6855833" y="4293479"/>
                </a:cubicBezTo>
                <a:cubicBezTo>
                  <a:pt x="6855833" y="4441680"/>
                  <a:pt x="6848324" y="4588128"/>
                  <a:pt x="6833667" y="4732462"/>
                </a:cubicBezTo>
                <a:lnTo>
                  <a:pt x="6775067" y="5116428"/>
                </a:lnTo>
                <a:lnTo>
                  <a:pt x="0" y="5116428"/>
                </a:lnTo>
                <a:lnTo>
                  <a:pt x="0" y="854273"/>
                </a:lnTo>
                <a:lnTo>
                  <a:pt x="161831" y="733259"/>
                </a:lnTo>
                <a:cubicBezTo>
                  <a:pt x="847074" y="270317"/>
                  <a:pt x="1673147" y="0"/>
                  <a:pt x="2562355"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CA5272A-C234-4068-BCAE-8E27F526FB3A}"/>
              </a:ext>
            </a:extLst>
          </p:cNvPr>
          <p:cNvPicPr>
            <a:picLocks noChangeAspect="1"/>
          </p:cNvPicPr>
          <p:nvPr/>
        </p:nvPicPr>
        <p:blipFill rotWithShape="1">
          <a:blip r:embed="rId2"/>
          <a:srcRect r="7984" b="3"/>
          <a:stretch/>
        </p:blipFill>
        <p:spPr>
          <a:xfrm>
            <a:off x="1" y="10"/>
            <a:ext cx="5681097" cy="4151910"/>
          </a:xfrm>
          <a:custGeom>
            <a:avLst/>
            <a:gdLst/>
            <a:ahLst/>
            <a:cxnLst/>
            <a:rect l="l" t="t" r="r" b="b"/>
            <a:pathLst>
              <a:path w="5681097" h="4151920">
                <a:moveTo>
                  <a:pt x="0" y="0"/>
                </a:moveTo>
                <a:lnTo>
                  <a:pt x="5611423" y="0"/>
                </a:lnTo>
                <a:lnTo>
                  <a:pt x="5663241" y="339527"/>
                </a:lnTo>
                <a:cubicBezTo>
                  <a:pt x="5675049" y="455800"/>
                  <a:pt x="5681097" y="573775"/>
                  <a:pt x="5681097" y="693164"/>
                </a:cubicBezTo>
                <a:cubicBezTo>
                  <a:pt x="5681097" y="2603383"/>
                  <a:pt x="4132560" y="4151920"/>
                  <a:pt x="2222343" y="4151920"/>
                </a:cubicBezTo>
                <a:cubicBezTo>
                  <a:pt x="1386622" y="4151920"/>
                  <a:pt x="620129" y="3855520"/>
                  <a:pt x="22252" y="3362108"/>
                </a:cubicBezTo>
                <a:lnTo>
                  <a:pt x="0" y="3341884"/>
                </a:lnTo>
                <a:close/>
              </a:path>
            </a:pathLst>
          </a:custGeom>
        </p:spPr>
      </p:pic>
      <p:sp>
        <p:nvSpPr>
          <p:cNvPr id="6" name="TextBox 5">
            <a:extLst>
              <a:ext uri="{FF2B5EF4-FFF2-40B4-BE49-F238E27FC236}">
                <a16:creationId xmlns:a16="http://schemas.microsoft.com/office/drawing/2014/main" id="{51BBE126-954E-4B9F-B2F8-C3C2CA31AB7C}"/>
              </a:ext>
            </a:extLst>
          </p:cNvPr>
          <p:cNvSpPr txBox="1"/>
          <p:nvPr/>
        </p:nvSpPr>
        <p:spPr>
          <a:xfrm>
            <a:off x="6484410" y="2009940"/>
            <a:ext cx="5610120" cy="2988249"/>
          </a:xfrm>
          <a:prstGeom prst="rect">
            <a:avLst/>
          </a:prstGeom>
        </p:spPr>
        <p:txBody>
          <a:bodyPr vert="horz" lIns="91440" tIns="45720" rIns="91440" bIns="45720" rtlCol="0" anchor="t">
            <a:normAutofit/>
          </a:bodyPr>
          <a:lstStyle/>
          <a:p>
            <a:pPr marL="57150">
              <a:lnSpc>
                <a:spcPct val="90000"/>
              </a:lnSpc>
              <a:spcAft>
                <a:spcPts val="600"/>
              </a:spcAft>
            </a:pPr>
            <a:r>
              <a:rPr lang="en-US" sz="1200" dirty="0"/>
              <a:t>What are the main decision-making criteria that needs to be considered?</a:t>
            </a:r>
          </a:p>
          <a:p>
            <a:pPr marL="742950" lvl="1" indent="-228600">
              <a:lnSpc>
                <a:spcPct val="90000"/>
              </a:lnSpc>
              <a:spcAft>
                <a:spcPts val="600"/>
              </a:spcAft>
              <a:buFont typeface="Arial" panose="020B0604020202020204" pitchFamily="34" charset="0"/>
              <a:buChar char="•"/>
            </a:pPr>
            <a:r>
              <a:rPr lang="en-US" sz="1200" dirty="0"/>
              <a:t>Cost</a:t>
            </a:r>
          </a:p>
          <a:p>
            <a:pPr marL="742950" lvl="1" indent="-228600">
              <a:lnSpc>
                <a:spcPct val="90000"/>
              </a:lnSpc>
              <a:spcAft>
                <a:spcPts val="600"/>
              </a:spcAft>
              <a:buFont typeface="Arial" panose="020B0604020202020204" pitchFamily="34" charset="0"/>
              <a:buChar char="•"/>
            </a:pPr>
            <a:r>
              <a:rPr lang="en-US" sz="1200" dirty="0"/>
              <a:t>Essential services</a:t>
            </a:r>
          </a:p>
          <a:p>
            <a:pPr marL="742950" lvl="1" indent="-228600">
              <a:lnSpc>
                <a:spcPct val="90000"/>
              </a:lnSpc>
              <a:spcAft>
                <a:spcPts val="600"/>
              </a:spcAft>
              <a:buFont typeface="Arial" panose="020B0604020202020204" pitchFamily="34" charset="0"/>
              <a:buChar char="•"/>
            </a:pPr>
            <a:r>
              <a:rPr lang="en-US" sz="1200" dirty="0"/>
              <a:t>Short/long term projects &amp; outcomes </a:t>
            </a:r>
          </a:p>
          <a:p>
            <a:pPr marL="742950" lvl="1" indent="-228600">
              <a:lnSpc>
                <a:spcPct val="90000"/>
              </a:lnSpc>
              <a:spcAft>
                <a:spcPts val="600"/>
              </a:spcAft>
              <a:buFont typeface="Arial" panose="020B0604020202020204" pitchFamily="34" charset="0"/>
              <a:buChar char="•"/>
            </a:pPr>
            <a:r>
              <a:rPr lang="en-US" sz="1200" dirty="0"/>
              <a:t>Environmental sustainability</a:t>
            </a:r>
          </a:p>
          <a:p>
            <a:pPr marL="742950" lvl="1" indent="-228600">
              <a:lnSpc>
                <a:spcPct val="90000"/>
              </a:lnSpc>
              <a:spcAft>
                <a:spcPts val="600"/>
              </a:spcAft>
              <a:buFont typeface="Arial" panose="020B0604020202020204" pitchFamily="34" charset="0"/>
              <a:buChar char="•"/>
            </a:pPr>
            <a:r>
              <a:rPr lang="en-US" sz="1200" dirty="0"/>
              <a:t>Health and wellness</a:t>
            </a:r>
          </a:p>
          <a:p>
            <a:pPr marL="742950" lvl="1" indent="-228600">
              <a:lnSpc>
                <a:spcPct val="90000"/>
              </a:lnSpc>
              <a:spcAft>
                <a:spcPts val="600"/>
              </a:spcAft>
              <a:buFont typeface="Arial" panose="020B0604020202020204" pitchFamily="34" charset="0"/>
              <a:buChar char="•"/>
            </a:pPr>
            <a:r>
              <a:rPr lang="en-US" sz="1200" dirty="0"/>
              <a:t>Social &amp; cultural impacts</a:t>
            </a:r>
          </a:p>
          <a:p>
            <a:pPr marL="742950" lvl="1" indent="-228600">
              <a:lnSpc>
                <a:spcPct val="90000"/>
              </a:lnSpc>
              <a:spcAft>
                <a:spcPts val="600"/>
              </a:spcAft>
              <a:buFont typeface="Arial" panose="020B0604020202020204" pitchFamily="34" charset="0"/>
              <a:buChar char="•"/>
            </a:pPr>
            <a:r>
              <a:rPr lang="en-US" sz="1200" dirty="0"/>
              <a:t>Etc.</a:t>
            </a:r>
          </a:p>
          <a:p>
            <a:pPr marL="57150">
              <a:lnSpc>
                <a:spcPct val="90000"/>
              </a:lnSpc>
              <a:spcAft>
                <a:spcPts val="600"/>
              </a:spcAft>
            </a:pPr>
            <a:endParaRPr lang="en-AU" sz="1200" dirty="0">
              <a:solidFill>
                <a:srgbClr val="FFFFFF"/>
              </a:solidFill>
            </a:endParaRPr>
          </a:p>
          <a:p>
            <a:pPr marL="57150">
              <a:lnSpc>
                <a:spcPct val="90000"/>
              </a:lnSpc>
              <a:spcAft>
                <a:spcPts val="600"/>
              </a:spcAft>
            </a:pPr>
            <a:r>
              <a:rPr lang="en-AU" sz="1200" dirty="0">
                <a:solidFill>
                  <a:srgbClr val="FFFFFF"/>
                </a:solidFill>
              </a:rPr>
              <a:t>Are all the criteria equal or do some of them have more “weight” or “importance” than others?</a:t>
            </a:r>
          </a:p>
          <a:p>
            <a:pPr marL="514350" lvl="1">
              <a:lnSpc>
                <a:spcPct val="90000"/>
              </a:lnSpc>
              <a:spcAft>
                <a:spcPts val="600"/>
              </a:spcAft>
            </a:pPr>
            <a:endParaRPr lang="en-US" sz="1400" dirty="0"/>
          </a:p>
          <a:p>
            <a:pPr marL="285750" indent="-228600">
              <a:lnSpc>
                <a:spcPct val="90000"/>
              </a:lnSpc>
              <a:spcAft>
                <a:spcPts val="600"/>
              </a:spcAft>
              <a:buFont typeface="Arial" panose="020B0604020202020204" pitchFamily="34" charset="0"/>
              <a:buChar char="•"/>
            </a:pPr>
            <a:endParaRPr lang="en-US" sz="1200" dirty="0"/>
          </a:p>
          <a:p>
            <a:pPr marL="742950" lvl="1" indent="-228600">
              <a:lnSpc>
                <a:spcPct val="90000"/>
              </a:lnSpc>
              <a:spcAft>
                <a:spcPts val="600"/>
              </a:spcAft>
              <a:buFont typeface="Arial" panose="020B0604020202020204" pitchFamily="34" charset="0"/>
              <a:buChar char="•"/>
            </a:pPr>
            <a:endParaRPr lang="en-US" sz="1200" dirty="0"/>
          </a:p>
        </p:txBody>
      </p:sp>
      <p:pic>
        <p:nvPicPr>
          <p:cNvPr id="4" name="Content Placeholder 3">
            <a:extLst>
              <a:ext uri="{FF2B5EF4-FFF2-40B4-BE49-F238E27FC236}">
                <a16:creationId xmlns:a16="http://schemas.microsoft.com/office/drawing/2014/main" id="{7853BC76-C4B9-465A-8660-82ED7D72B00B}"/>
              </a:ext>
            </a:extLst>
          </p:cNvPr>
          <p:cNvPicPr>
            <a:picLocks noGrp="1" noChangeAspect="1"/>
          </p:cNvPicPr>
          <p:nvPr>
            <p:ph idx="1"/>
          </p:nvPr>
        </p:nvPicPr>
        <p:blipFill rotWithShape="1">
          <a:blip r:embed="rId3"/>
          <a:srcRect r="-2" b="1492"/>
          <a:stretch/>
        </p:blipFill>
        <p:spPr>
          <a:xfrm>
            <a:off x="2785874" y="4448810"/>
            <a:ext cx="5148922" cy="2409190"/>
          </a:xfrm>
          <a:custGeom>
            <a:avLst/>
            <a:gdLst/>
            <a:ahLst/>
            <a:cxnLst/>
            <a:rect l="l" t="t" r="r" b="b"/>
            <a:pathLst>
              <a:path w="5148922" h="2409190">
                <a:moveTo>
                  <a:pt x="2574461" y="0"/>
                </a:moveTo>
                <a:cubicBezTo>
                  <a:pt x="3911983" y="0"/>
                  <a:pt x="5012087" y="1016507"/>
                  <a:pt x="5144375" y="2319127"/>
                </a:cubicBezTo>
                <a:lnTo>
                  <a:pt x="5148922" y="2409190"/>
                </a:lnTo>
                <a:lnTo>
                  <a:pt x="0" y="2409190"/>
                </a:lnTo>
                <a:lnTo>
                  <a:pt x="4548" y="2319127"/>
                </a:lnTo>
                <a:cubicBezTo>
                  <a:pt x="136837" y="1016507"/>
                  <a:pt x="1236939" y="0"/>
                  <a:pt x="2574461" y="0"/>
                </a:cubicBezTo>
                <a:close/>
              </a:path>
            </a:pathLst>
          </a:custGeom>
        </p:spPr>
      </p:pic>
    </p:spTree>
    <p:extLst>
      <p:ext uri="{BB962C8B-B14F-4D97-AF65-F5344CB8AC3E}">
        <p14:creationId xmlns:p14="http://schemas.microsoft.com/office/powerpoint/2010/main" val="2447904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Lifecycle Decision Methods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9" name="Content Placeholder 2">
            <a:extLst>
              <a:ext uri="{FF2B5EF4-FFF2-40B4-BE49-F238E27FC236}">
                <a16:creationId xmlns:a16="http://schemas.microsoft.com/office/drawing/2014/main" id="{59E0A40D-1021-468B-AAA4-56CFFC5755DF}"/>
              </a:ext>
            </a:extLst>
          </p:cNvPr>
          <p:cNvGraphicFramePr>
            <a:graphicFrameLocks noGrp="1"/>
          </p:cNvGraphicFramePr>
          <p:nvPr>
            <p:ph idx="1"/>
            <p:extLst>
              <p:ext uri="{D42A27DB-BD31-4B8C-83A1-F6EECF244321}">
                <p14:modId xmlns:p14="http://schemas.microsoft.com/office/powerpoint/2010/main" val="1405180741"/>
              </p:ext>
            </p:extLst>
          </p:nvPr>
        </p:nvGraphicFramePr>
        <p:xfrm>
          <a:off x="838200" y="1131411"/>
          <a:ext cx="10515600" cy="5360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59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Lifecycle Decision Methods – continued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149C6A35-F8CF-4533-9C7A-3161951480E0}"/>
              </a:ext>
            </a:extLst>
          </p:cNvPr>
          <p:cNvSpPr txBox="1">
            <a:spLocks/>
          </p:cNvSpPr>
          <p:nvPr/>
        </p:nvSpPr>
        <p:spPr>
          <a:xfrm>
            <a:off x="1153160" y="192024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solidFill>
                  <a:srgbClr val="E66C7C"/>
                </a:solidFill>
                <a:latin typeface="Arial" panose="020B0604020202020204" pitchFamily="34" charset="0"/>
              </a:rPr>
              <a:t>Cost Effectiveness Analysis</a:t>
            </a:r>
          </a:p>
          <a:p>
            <a:pPr marL="0" indent="0">
              <a:buFont typeface="Arial" panose="020B0604020202020204" pitchFamily="34" charset="0"/>
              <a:buNone/>
            </a:pPr>
            <a:r>
              <a:rPr lang="en-AU" sz="1600" dirty="0">
                <a:solidFill>
                  <a:srgbClr val="2F2922"/>
                </a:solidFill>
                <a:latin typeface="Arial" panose="020B0604020202020204" pitchFamily="34" charset="0"/>
              </a:rPr>
              <a:t>When </a:t>
            </a:r>
            <a:r>
              <a:rPr lang="en-AU" sz="1600" b="1" dirty="0">
                <a:solidFill>
                  <a:srgbClr val="2F2922"/>
                </a:solidFill>
                <a:latin typeface="Arial" panose="020B0604020202020204" pitchFamily="34" charset="0"/>
              </a:rPr>
              <a:t>benefits cannot readily be </a:t>
            </a:r>
            <a:r>
              <a:rPr lang="en-AU" sz="1600" b="1" dirty="0">
                <a:solidFill>
                  <a:srgbClr val="463D30"/>
                </a:solidFill>
                <a:latin typeface="Arial" panose="020B0604020202020204" pitchFamily="34" charset="0"/>
              </a:rPr>
              <a:t>expressed </a:t>
            </a:r>
            <a:r>
              <a:rPr lang="en-AU" sz="1600" b="1" dirty="0">
                <a:solidFill>
                  <a:srgbClr val="2F2922"/>
                </a:solidFill>
                <a:latin typeface="Arial" panose="020B0604020202020204" pitchFamily="34" charset="0"/>
              </a:rPr>
              <a:t>in dollar terms</a:t>
            </a:r>
            <a:r>
              <a:rPr lang="en-AU" sz="1600" dirty="0">
                <a:solidFill>
                  <a:srgbClr val="2F2922"/>
                </a:solidFill>
                <a:latin typeface="Arial" panose="020B0604020202020204" pitchFamily="34" charset="0"/>
              </a:rPr>
              <a:t>, and the benefits of two or more alternatives differ </a:t>
            </a:r>
            <a:r>
              <a:rPr lang="en-AU" sz="1600" dirty="0">
                <a:solidFill>
                  <a:srgbClr val="463D30"/>
                </a:solidFill>
                <a:latin typeface="Arial" panose="020B0604020202020204" pitchFamily="34" charset="0"/>
              </a:rPr>
              <a:t>substant</a:t>
            </a:r>
            <a:r>
              <a:rPr lang="en-AU" sz="1600" dirty="0">
                <a:solidFill>
                  <a:srgbClr val="1E1711"/>
                </a:solidFill>
                <a:latin typeface="Arial" panose="020B0604020202020204" pitchFamily="34" charset="0"/>
              </a:rPr>
              <a:t>ially, i</a:t>
            </a:r>
            <a:r>
              <a:rPr lang="en-AU" sz="1600" dirty="0">
                <a:solidFill>
                  <a:srgbClr val="463D30"/>
                </a:solidFill>
                <a:latin typeface="Arial" panose="020B0604020202020204" pitchFamily="34" charset="0"/>
              </a:rPr>
              <a:t>t </a:t>
            </a:r>
            <a:r>
              <a:rPr lang="en-AU" sz="1600" dirty="0">
                <a:solidFill>
                  <a:srgbClr val="2F2922"/>
                </a:solidFill>
                <a:latin typeface="Arial" panose="020B0604020202020204" pitchFamily="34" charset="0"/>
              </a:rPr>
              <a:t>can be useful to evaluate the benefits </a:t>
            </a:r>
            <a:r>
              <a:rPr lang="en-AU" sz="1600" dirty="0">
                <a:solidFill>
                  <a:srgbClr val="1E1711"/>
                </a:solidFill>
                <a:latin typeface="Arial" panose="020B0604020202020204" pitchFamily="34" charset="0"/>
              </a:rPr>
              <a:t>in </a:t>
            </a:r>
            <a:r>
              <a:rPr lang="en-AU" sz="1600" dirty="0">
                <a:solidFill>
                  <a:srgbClr val="2F2922"/>
                </a:solidFill>
                <a:latin typeface="Arial" panose="020B0604020202020204" pitchFamily="34" charset="0"/>
              </a:rPr>
              <a:t>terms of some other metric, relative to costs. This technique </a:t>
            </a:r>
            <a:r>
              <a:rPr lang="en-AU" sz="1600" dirty="0">
                <a:solidFill>
                  <a:srgbClr val="1E1711"/>
                </a:solidFill>
                <a:latin typeface="Arial" panose="020B0604020202020204" pitchFamily="34" charset="0"/>
              </a:rPr>
              <a:t>is </a:t>
            </a:r>
            <a:r>
              <a:rPr lang="en-AU" sz="1600" dirty="0">
                <a:solidFill>
                  <a:srgbClr val="2F2922"/>
                </a:solidFill>
                <a:latin typeface="Arial" panose="020B0604020202020204" pitchFamily="34" charset="0"/>
              </a:rPr>
              <a:t>called cost effectiveness analysis </a:t>
            </a:r>
            <a:r>
              <a:rPr lang="en-AU" sz="1600" dirty="0">
                <a:solidFill>
                  <a:srgbClr val="1E1711"/>
                </a:solidFill>
                <a:latin typeface="Arial" panose="020B0604020202020204" pitchFamily="34" charset="0"/>
              </a:rPr>
              <a:t>(CEA), </a:t>
            </a:r>
            <a:r>
              <a:rPr lang="en-AU" sz="1600" dirty="0">
                <a:solidFill>
                  <a:srgbClr val="2F2922"/>
                </a:solidFill>
                <a:latin typeface="Arial" panose="020B0604020202020204" pitchFamily="34" charset="0"/>
              </a:rPr>
              <a:t>and </a:t>
            </a:r>
            <a:r>
              <a:rPr lang="en-AU" sz="1600" dirty="0">
                <a:solidFill>
                  <a:srgbClr val="1E1711"/>
                </a:solidFill>
                <a:latin typeface="Arial" panose="020B0604020202020204" pitchFamily="34" charset="0"/>
              </a:rPr>
              <a:t>is </a:t>
            </a:r>
            <a:r>
              <a:rPr lang="en-AU" sz="1600" dirty="0">
                <a:solidFill>
                  <a:srgbClr val="2F2922"/>
                </a:solidFill>
                <a:latin typeface="Arial" panose="020B0604020202020204" pitchFamily="34" charset="0"/>
              </a:rPr>
              <a:t>used </a:t>
            </a:r>
            <a:r>
              <a:rPr lang="en-AU" sz="1600" dirty="0">
                <a:solidFill>
                  <a:srgbClr val="1E1711"/>
                </a:solidFill>
                <a:latin typeface="Arial" panose="020B0604020202020204" pitchFamily="34" charset="0"/>
              </a:rPr>
              <a:t>in </a:t>
            </a:r>
            <a:r>
              <a:rPr lang="en-AU" sz="1600" dirty="0">
                <a:solidFill>
                  <a:srgbClr val="2F2922"/>
                </a:solidFill>
                <a:latin typeface="Arial" panose="020B0604020202020204" pitchFamily="34" charset="0"/>
              </a:rPr>
              <a:t>the </a:t>
            </a:r>
            <a:r>
              <a:rPr lang="en-AU" sz="1600" b="1" dirty="0">
                <a:solidFill>
                  <a:srgbClr val="2F2922"/>
                </a:solidFill>
                <a:latin typeface="Arial" panose="020B0604020202020204" pitchFamily="34" charset="0"/>
              </a:rPr>
              <a:t>social and</a:t>
            </a:r>
            <a:r>
              <a:rPr lang="en-AU" sz="1600" dirty="0">
                <a:solidFill>
                  <a:srgbClr val="2F2922"/>
                </a:solidFill>
                <a:latin typeface="Arial" panose="020B0604020202020204" pitchFamily="34" charset="0"/>
              </a:rPr>
              <a:t> </a:t>
            </a:r>
            <a:r>
              <a:rPr lang="en-AU" sz="1600" b="1" dirty="0">
                <a:solidFill>
                  <a:srgbClr val="2F2922"/>
                </a:solidFill>
                <a:latin typeface="Arial" panose="020B0604020202020204" pitchFamily="34" charset="0"/>
              </a:rPr>
              <a:t>health sector</a:t>
            </a:r>
            <a:r>
              <a:rPr lang="en-AU" sz="1600" dirty="0">
                <a:solidFill>
                  <a:srgbClr val="2F2922"/>
                </a:solidFill>
                <a:latin typeface="Arial" panose="020B0604020202020204" pitchFamily="34" charset="0"/>
              </a:rPr>
              <a:t>.</a:t>
            </a:r>
          </a:p>
        </p:txBody>
      </p:sp>
      <p:sp>
        <p:nvSpPr>
          <p:cNvPr id="13" name="Content Placeholder 2">
            <a:extLst>
              <a:ext uri="{FF2B5EF4-FFF2-40B4-BE49-F238E27FC236}">
                <a16:creationId xmlns:a16="http://schemas.microsoft.com/office/drawing/2014/main" id="{9E05BD84-B47E-4C28-B8A9-991267F91EC4}"/>
              </a:ext>
            </a:extLst>
          </p:cNvPr>
          <p:cNvSpPr txBox="1">
            <a:spLocks/>
          </p:cNvSpPr>
          <p:nvPr/>
        </p:nvSpPr>
        <p:spPr>
          <a:xfrm>
            <a:off x="1153160" y="3245803"/>
            <a:ext cx="10515600" cy="1229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solidFill>
                  <a:srgbClr val="E66C7C"/>
                </a:solidFill>
                <a:latin typeface="Arial" panose="020B0604020202020204" pitchFamily="34" charset="0"/>
              </a:rPr>
              <a:t>Risk-Based Decision Making</a:t>
            </a:r>
          </a:p>
          <a:p>
            <a:pPr marL="0" indent="0">
              <a:buFont typeface="Arial" panose="020B0604020202020204" pitchFamily="34" charset="0"/>
              <a:buNone/>
            </a:pPr>
            <a:r>
              <a:rPr lang="en-AU" sz="1600" dirty="0">
                <a:solidFill>
                  <a:srgbClr val="2F2922"/>
                </a:solidFill>
                <a:latin typeface="Arial" panose="020B0604020202020204" pitchFamily="34" charset="0"/>
              </a:rPr>
              <a:t>For all of the above decision types, </a:t>
            </a:r>
            <a:r>
              <a:rPr lang="en-AU" sz="1600" dirty="0">
                <a:solidFill>
                  <a:srgbClr val="1E1711"/>
                </a:solidFill>
                <a:latin typeface="Arial" panose="020B0604020202020204" pitchFamily="34" charset="0"/>
              </a:rPr>
              <a:t>if </a:t>
            </a:r>
            <a:r>
              <a:rPr lang="en-AU" sz="1600" dirty="0">
                <a:solidFill>
                  <a:srgbClr val="2F2922"/>
                </a:solidFill>
                <a:latin typeface="Arial" panose="020B0604020202020204" pitchFamily="34" charset="0"/>
              </a:rPr>
              <a:t>the outcome of a decision </a:t>
            </a:r>
            <a:r>
              <a:rPr lang="en-AU" sz="1600" dirty="0">
                <a:solidFill>
                  <a:srgbClr val="1E1711"/>
                </a:solidFill>
                <a:latin typeface="Arial" panose="020B0604020202020204" pitchFamily="34" charset="0"/>
              </a:rPr>
              <a:t>is </a:t>
            </a:r>
            <a:r>
              <a:rPr lang="en-AU" sz="1600" b="1" dirty="0">
                <a:solidFill>
                  <a:srgbClr val="2F2922"/>
                </a:solidFill>
                <a:latin typeface="Arial" panose="020B0604020202020204" pitchFamily="34" charset="0"/>
              </a:rPr>
              <a:t>not known </a:t>
            </a:r>
            <a:r>
              <a:rPr lang="en-AU" sz="1600" b="1" dirty="0">
                <a:solidFill>
                  <a:srgbClr val="1E1711"/>
                </a:solidFill>
                <a:latin typeface="Arial" panose="020B0604020202020204" pitchFamily="34" charset="0"/>
              </a:rPr>
              <a:t>with </a:t>
            </a:r>
            <a:r>
              <a:rPr lang="en-AU" sz="1600" b="1" dirty="0">
                <a:solidFill>
                  <a:srgbClr val="2F2922"/>
                </a:solidFill>
                <a:latin typeface="Arial" panose="020B0604020202020204" pitchFamily="34" charset="0"/>
              </a:rPr>
              <a:t>certainty</a:t>
            </a:r>
            <a:r>
              <a:rPr lang="en-AU" sz="1600" dirty="0">
                <a:solidFill>
                  <a:srgbClr val="2F2922"/>
                </a:solidFill>
                <a:latin typeface="Arial" panose="020B0604020202020204" pitchFamily="34" charset="0"/>
              </a:rPr>
              <a:t>, then risk-based techniques should be </a:t>
            </a:r>
            <a:r>
              <a:rPr lang="en-AU" sz="1600" dirty="0">
                <a:solidFill>
                  <a:srgbClr val="1E1711"/>
                </a:solidFill>
                <a:latin typeface="Arial" panose="020B0604020202020204" pitchFamily="34" charset="0"/>
              </a:rPr>
              <a:t>incorporated. </a:t>
            </a:r>
            <a:r>
              <a:rPr lang="en-AU" sz="1600" dirty="0">
                <a:solidFill>
                  <a:srgbClr val="2F2922"/>
                </a:solidFill>
                <a:latin typeface="Arial" panose="020B0604020202020204" pitchFamily="34" charset="0"/>
              </a:rPr>
              <a:t>Decisions </a:t>
            </a:r>
            <a:r>
              <a:rPr lang="en-AU" sz="1600" dirty="0">
                <a:solidFill>
                  <a:srgbClr val="1E1711"/>
                </a:solidFill>
                <a:latin typeface="Arial" panose="020B0604020202020204" pitchFamily="34" charset="0"/>
              </a:rPr>
              <a:t>may </a:t>
            </a:r>
            <a:r>
              <a:rPr lang="en-AU" sz="1600" dirty="0">
                <a:solidFill>
                  <a:srgbClr val="2F2922"/>
                </a:solidFill>
                <a:latin typeface="Arial" panose="020B0604020202020204" pitchFamily="34" charset="0"/>
              </a:rPr>
              <a:t>focus on maximising </a:t>
            </a:r>
            <a:r>
              <a:rPr lang="en-AU" sz="1600" dirty="0">
                <a:solidFill>
                  <a:srgbClr val="1E1711"/>
                </a:solidFill>
                <a:latin typeface="Arial" panose="020B0604020202020204" pitchFamily="34" charset="0"/>
              </a:rPr>
              <a:t>risk </a:t>
            </a:r>
            <a:r>
              <a:rPr lang="en-AU" sz="1600" dirty="0">
                <a:solidFill>
                  <a:srgbClr val="2F2922"/>
                </a:solidFill>
                <a:latin typeface="Arial" panose="020B0604020202020204" pitchFamily="34" charset="0"/>
              </a:rPr>
              <a:t>reduction for minimum cost, or simply falling somewhere within the organisation's </a:t>
            </a:r>
            <a:r>
              <a:rPr lang="en-AU" sz="1600" b="1" dirty="0">
                <a:solidFill>
                  <a:srgbClr val="2F2922"/>
                </a:solidFill>
                <a:latin typeface="Arial" panose="020B0604020202020204" pitchFamily="34" charset="0"/>
              </a:rPr>
              <a:t>risk threshold </a:t>
            </a:r>
            <a:r>
              <a:rPr lang="en-AU" sz="1600" dirty="0">
                <a:solidFill>
                  <a:srgbClr val="2F2922"/>
                </a:solidFill>
                <a:latin typeface="Arial" panose="020B0604020202020204" pitchFamily="34" charset="0"/>
              </a:rPr>
              <a:t>for </a:t>
            </a:r>
            <a:r>
              <a:rPr lang="en-AU" sz="1600" b="1" dirty="0">
                <a:solidFill>
                  <a:srgbClr val="2F2922"/>
                </a:solidFill>
                <a:latin typeface="Arial" panose="020B0604020202020204" pitchFamily="34" charset="0"/>
              </a:rPr>
              <a:t>minimum cost</a:t>
            </a:r>
            <a:r>
              <a:rPr lang="en-AU" sz="1600" dirty="0">
                <a:solidFill>
                  <a:srgbClr val="2F2922"/>
                </a:solidFill>
                <a:latin typeface="Arial" panose="020B0604020202020204" pitchFamily="34" charset="0"/>
              </a:rPr>
              <a:t>.</a:t>
            </a:r>
          </a:p>
        </p:txBody>
      </p:sp>
      <p:sp>
        <p:nvSpPr>
          <p:cNvPr id="14" name="Content Placeholder 2">
            <a:extLst>
              <a:ext uri="{FF2B5EF4-FFF2-40B4-BE49-F238E27FC236}">
                <a16:creationId xmlns:a16="http://schemas.microsoft.com/office/drawing/2014/main" id="{CE96CE92-79D6-4828-AD5B-AC6DF22AEE3C}"/>
              </a:ext>
            </a:extLst>
          </p:cNvPr>
          <p:cNvSpPr txBox="1">
            <a:spLocks/>
          </p:cNvSpPr>
          <p:nvPr/>
        </p:nvSpPr>
        <p:spPr>
          <a:xfrm>
            <a:off x="1153160" y="4576453"/>
            <a:ext cx="10515600" cy="1521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solidFill>
                  <a:srgbClr val="E66C7C"/>
                </a:solidFill>
                <a:latin typeface="Arial" panose="020B0604020202020204" pitchFamily="34" charset="0"/>
              </a:rPr>
              <a:t>Multi-Criteria Analysis (MCA)</a:t>
            </a:r>
          </a:p>
          <a:p>
            <a:pPr marL="0" indent="0">
              <a:buFont typeface="Arial" panose="020B0604020202020204" pitchFamily="34" charset="0"/>
              <a:buNone/>
            </a:pPr>
            <a:r>
              <a:rPr lang="en-AU" sz="1600" dirty="0">
                <a:solidFill>
                  <a:srgbClr val="1E1711"/>
                </a:solidFill>
                <a:latin typeface="Arial" panose="020B0604020202020204" pitchFamily="34" charset="0"/>
              </a:rPr>
              <a:t>MCA involves identifying </a:t>
            </a:r>
            <a:r>
              <a:rPr lang="en-AU" sz="1600" dirty="0">
                <a:solidFill>
                  <a:srgbClr val="2F2922"/>
                </a:solidFill>
                <a:latin typeface="Arial" panose="020B0604020202020204" pitchFamily="34" charset="0"/>
              </a:rPr>
              <a:t>and evaluating the positive and negative </a:t>
            </a:r>
            <a:r>
              <a:rPr lang="en-AU" sz="1600" dirty="0">
                <a:solidFill>
                  <a:srgbClr val="1E1711"/>
                </a:solidFill>
                <a:latin typeface="Arial" panose="020B0604020202020204" pitchFamily="34" charset="0"/>
              </a:rPr>
              <a:t>impacts </a:t>
            </a:r>
            <a:r>
              <a:rPr lang="en-AU" sz="1600" dirty="0">
                <a:solidFill>
                  <a:srgbClr val="2F2922"/>
                </a:solidFill>
                <a:latin typeface="Arial" panose="020B0604020202020204" pitchFamily="34" charset="0"/>
              </a:rPr>
              <a:t>of </a:t>
            </a:r>
            <a:r>
              <a:rPr lang="en-AU" sz="1600" dirty="0">
                <a:solidFill>
                  <a:srgbClr val="1E1711"/>
                </a:solidFill>
                <a:latin typeface="Arial" panose="020B0604020202020204" pitchFamily="34" charset="0"/>
              </a:rPr>
              <a:t>various </a:t>
            </a:r>
            <a:r>
              <a:rPr lang="en-AU" sz="1600" dirty="0">
                <a:solidFill>
                  <a:srgbClr val="2F2922"/>
                </a:solidFill>
                <a:latin typeface="Arial" panose="020B0604020202020204" pitchFamily="34" charset="0"/>
              </a:rPr>
              <a:t>options </a:t>
            </a:r>
            <a:r>
              <a:rPr lang="en-AU" sz="1600" dirty="0">
                <a:solidFill>
                  <a:srgbClr val="1E1711"/>
                </a:solidFill>
                <a:latin typeface="Arial" panose="020B0604020202020204" pitchFamily="34" charset="0"/>
              </a:rPr>
              <a:t>in </a:t>
            </a:r>
            <a:r>
              <a:rPr lang="en-AU" sz="1600" b="1" dirty="0">
                <a:solidFill>
                  <a:srgbClr val="2F2922"/>
                </a:solidFill>
                <a:latin typeface="Arial" panose="020B0604020202020204" pitchFamily="34" charset="0"/>
              </a:rPr>
              <a:t>non-monetary </a:t>
            </a:r>
            <a:r>
              <a:rPr lang="en-AU" sz="1600" dirty="0">
                <a:solidFill>
                  <a:srgbClr val="2F2922"/>
                </a:solidFill>
                <a:latin typeface="Arial" panose="020B0604020202020204" pitchFamily="34" charset="0"/>
              </a:rPr>
              <a:t>terms. MCA should be </a:t>
            </a:r>
            <a:r>
              <a:rPr lang="en-AU" sz="1600" dirty="0">
                <a:solidFill>
                  <a:srgbClr val="1E1711"/>
                </a:solidFill>
                <a:latin typeface="Arial" panose="020B0604020202020204" pitchFamily="34" charset="0"/>
              </a:rPr>
              <a:t>used when important </a:t>
            </a:r>
            <a:r>
              <a:rPr lang="en-AU" sz="1600" dirty="0">
                <a:solidFill>
                  <a:srgbClr val="2F2922"/>
                </a:solidFill>
                <a:latin typeface="Arial" panose="020B0604020202020204" pitchFamily="34" charset="0"/>
              </a:rPr>
              <a:t>benefits and costs </a:t>
            </a:r>
            <a:r>
              <a:rPr lang="en-AU" sz="1600" b="1" dirty="0">
                <a:solidFill>
                  <a:srgbClr val="2F2922"/>
                </a:solidFill>
                <a:latin typeface="Arial" panose="020B0604020202020204" pitchFamily="34" charset="0"/>
              </a:rPr>
              <a:t>cannot be readily quantified </a:t>
            </a:r>
            <a:r>
              <a:rPr lang="en-AU" sz="1600" b="1" dirty="0">
                <a:solidFill>
                  <a:srgbClr val="1E1711"/>
                </a:solidFill>
                <a:latin typeface="Arial" panose="020B0604020202020204" pitchFamily="34" charset="0"/>
              </a:rPr>
              <a:t>in </a:t>
            </a:r>
            <a:r>
              <a:rPr lang="en-AU" sz="1600" b="1" dirty="0">
                <a:solidFill>
                  <a:srgbClr val="2F2922"/>
                </a:solidFill>
                <a:latin typeface="Arial" panose="020B0604020202020204" pitchFamily="34" charset="0"/>
              </a:rPr>
              <a:t>dollar terms</a:t>
            </a:r>
            <a:r>
              <a:rPr lang="en-AU" sz="1600" dirty="0">
                <a:solidFill>
                  <a:srgbClr val="2F2922"/>
                </a:solidFill>
                <a:latin typeface="Arial" panose="020B0604020202020204" pitchFamily="34" charset="0"/>
              </a:rPr>
              <a:t>. </a:t>
            </a:r>
            <a:r>
              <a:rPr lang="en-AU" sz="1600" dirty="0">
                <a:solidFill>
                  <a:srgbClr val="1E1711"/>
                </a:solidFill>
                <a:latin typeface="Arial" panose="020B0604020202020204" pitchFamily="34" charset="0"/>
              </a:rPr>
              <a:t>In </a:t>
            </a:r>
            <a:r>
              <a:rPr lang="en-AU" sz="1600" dirty="0">
                <a:solidFill>
                  <a:srgbClr val="2F2922"/>
                </a:solidFill>
                <a:latin typeface="Arial" panose="020B0604020202020204" pitchFamily="34" charset="0"/>
              </a:rPr>
              <a:t>an </a:t>
            </a:r>
            <a:r>
              <a:rPr lang="en-AU" sz="1600" dirty="0">
                <a:solidFill>
                  <a:srgbClr val="1E1711"/>
                </a:solidFill>
                <a:latin typeface="Arial" panose="020B0604020202020204" pitchFamily="34" charset="0"/>
              </a:rPr>
              <a:t>MCA, </a:t>
            </a:r>
            <a:r>
              <a:rPr lang="en-AU" sz="1600" dirty="0">
                <a:solidFill>
                  <a:srgbClr val="2F2922"/>
                </a:solidFill>
                <a:latin typeface="Arial" panose="020B0604020202020204" pitchFamily="34" charset="0"/>
              </a:rPr>
              <a:t>the </a:t>
            </a:r>
            <a:r>
              <a:rPr lang="en-AU" sz="1600" dirty="0">
                <a:solidFill>
                  <a:srgbClr val="1E1711"/>
                </a:solidFill>
                <a:latin typeface="Arial" panose="020B0604020202020204" pitchFamily="34" charset="0"/>
              </a:rPr>
              <a:t>impacts </a:t>
            </a:r>
            <a:r>
              <a:rPr lang="en-AU" sz="1600" dirty="0">
                <a:solidFill>
                  <a:srgbClr val="2F2922"/>
                </a:solidFill>
                <a:latin typeface="Arial" panose="020B0604020202020204" pitchFamily="34" charset="0"/>
              </a:rPr>
              <a:t>of each alternative are scored based on a selection of non-monetary criteria. Each criterion </a:t>
            </a:r>
            <a:r>
              <a:rPr lang="en-AU" sz="1600" dirty="0">
                <a:solidFill>
                  <a:srgbClr val="1E1711"/>
                </a:solidFill>
                <a:latin typeface="Arial" panose="020B0604020202020204" pitchFamily="34" charset="0"/>
              </a:rPr>
              <a:t>is </a:t>
            </a:r>
            <a:r>
              <a:rPr lang="en-AU" sz="1600" b="1" dirty="0">
                <a:solidFill>
                  <a:srgbClr val="2F2922"/>
                </a:solidFill>
                <a:latin typeface="Arial" panose="020B0604020202020204" pitchFamily="34" charset="0"/>
              </a:rPr>
              <a:t>scored</a:t>
            </a:r>
            <a:r>
              <a:rPr lang="en-AU" sz="1600" dirty="0">
                <a:solidFill>
                  <a:srgbClr val="2F2922"/>
                </a:solidFill>
                <a:latin typeface="Arial" panose="020B0604020202020204" pitchFamily="34" charset="0"/>
              </a:rPr>
              <a:t> and typically </a:t>
            </a:r>
            <a:r>
              <a:rPr lang="en-AU" sz="1600" b="1" dirty="0">
                <a:solidFill>
                  <a:srgbClr val="1E1711"/>
                </a:solidFill>
                <a:latin typeface="Arial" panose="020B0604020202020204" pitchFamily="34" charset="0"/>
              </a:rPr>
              <a:t>weighted</a:t>
            </a:r>
            <a:r>
              <a:rPr lang="en-AU" sz="1600" dirty="0">
                <a:solidFill>
                  <a:srgbClr val="1E1711"/>
                </a:solidFill>
                <a:latin typeface="Arial" panose="020B0604020202020204" pitchFamily="34" charset="0"/>
              </a:rPr>
              <a:t> </a:t>
            </a:r>
            <a:r>
              <a:rPr lang="en-AU" sz="1600" dirty="0">
                <a:solidFill>
                  <a:srgbClr val="2F2922"/>
                </a:solidFill>
                <a:latin typeface="Arial" panose="020B0604020202020204" pitchFamily="34" charset="0"/>
              </a:rPr>
              <a:t>for the different options and the results used to </a:t>
            </a:r>
            <a:r>
              <a:rPr lang="en-AU" sz="1600" dirty="0">
                <a:solidFill>
                  <a:srgbClr val="1E1711"/>
                </a:solidFill>
                <a:latin typeface="Arial" panose="020B0604020202020204" pitchFamily="34" charset="0"/>
              </a:rPr>
              <a:t>identify </a:t>
            </a:r>
            <a:r>
              <a:rPr lang="en-AU" sz="1600" dirty="0">
                <a:solidFill>
                  <a:srgbClr val="2F2922"/>
                </a:solidFill>
                <a:latin typeface="Arial" panose="020B0604020202020204" pitchFamily="34" charset="0"/>
              </a:rPr>
              <a:t>preferred solutions.</a:t>
            </a:r>
          </a:p>
        </p:txBody>
      </p:sp>
    </p:spTree>
    <p:extLst>
      <p:ext uri="{BB962C8B-B14F-4D97-AF65-F5344CB8AC3E}">
        <p14:creationId xmlns:p14="http://schemas.microsoft.com/office/powerpoint/2010/main" val="141017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Lifecycle Decision Methods – continued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2">
            <a:extLst>
              <a:ext uri="{FF2B5EF4-FFF2-40B4-BE49-F238E27FC236}">
                <a16:creationId xmlns:a16="http://schemas.microsoft.com/office/drawing/2014/main" id="{573B7AEC-3006-4F63-AB2B-1266F7FD4A48}"/>
              </a:ext>
            </a:extLst>
          </p:cNvPr>
          <p:cNvSpPr>
            <a:spLocks noGrp="1"/>
          </p:cNvSpPr>
          <p:nvPr>
            <p:ph idx="1"/>
          </p:nvPr>
        </p:nvSpPr>
        <p:spPr>
          <a:xfrm>
            <a:off x="1150284" y="2301241"/>
            <a:ext cx="10515600" cy="3037840"/>
          </a:xfrm>
        </p:spPr>
        <p:txBody>
          <a:bodyPr>
            <a:normAutofit/>
          </a:bodyPr>
          <a:lstStyle/>
          <a:p>
            <a:pPr marL="0" indent="0">
              <a:buNone/>
            </a:pPr>
            <a:r>
              <a:rPr lang="en-AU" sz="1800" dirty="0">
                <a:solidFill>
                  <a:srgbClr val="E66C7C"/>
                </a:solidFill>
                <a:latin typeface="Arial" panose="020B0604020202020204" pitchFamily="34" charset="0"/>
              </a:rPr>
              <a:t>Balancing Risk, Cost and Performance</a:t>
            </a:r>
          </a:p>
          <a:p>
            <a:pPr marL="0" indent="0">
              <a:buNone/>
            </a:pPr>
            <a:r>
              <a:rPr lang="en-AU" sz="1600" dirty="0">
                <a:solidFill>
                  <a:srgbClr val="2F2922"/>
                </a:solidFill>
                <a:latin typeface="Arial" panose="020B0604020202020204" pitchFamily="34" charset="0"/>
              </a:rPr>
              <a:t>From the techniques described, Benefit Cost Analysis </a:t>
            </a:r>
            <a:r>
              <a:rPr lang="en-AU" sz="1600" dirty="0">
                <a:solidFill>
                  <a:srgbClr val="1E1711"/>
                </a:solidFill>
                <a:latin typeface="Arial" panose="020B0604020202020204" pitchFamily="34" charset="0"/>
              </a:rPr>
              <a:t>(BCA), Multi</a:t>
            </a:r>
            <a:r>
              <a:rPr lang="en-AU" sz="1600" dirty="0">
                <a:solidFill>
                  <a:srgbClr val="463D30"/>
                </a:solidFill>
                <a:latin typeface="Arial" panose="020B0604020202020204" pitchFamily="34" charset="0"/>
              </a:rPr>
              <a:t>-Cr</a:t>
            </a:r>
            <a:r>
              <a:rPr lang="en-AU" sz="1600" dirty="0">
                <a:solidFill>
                  <a:srgbClr val="1E1711"/>
                </a:solidFill>
                <a:latin typeface="Arial" panose="020B0604020202020204" pitchFamily="34" charset="0"/>
              </a:rPr>
              <a:t>iteria </a:t>
            </a:r>
            <a:r>
              <a:rPr lang="en-AU" sz="1600" dirty="0">
                <a:solidFill>
                  <a:srgbClr val="2F2922"/>
                </a:solidFill>
                <a:latin typeface="Arial" panose="020B0604020202020204" pitchFamily="34" charset="0"/>
              </a:rPr>
              <a:t>Analysis </a:t>
            </a:r>
            <a:r>
              <a:rPr lang="en-AU" sz="1600" dirty="0">
                <a:solidFill>
                  <a:srgbClr val="1E1711"/>
                </a:solidFill>
                <a:latin typeface="Arial" panose="020B0604020202020204" pitchFamily="34" charset="0"/>
              </a:rPr>
              <a:t>(MCA) </a:t>
            </a:r>
            <a:r>
              <a:rPr lang="en-AU" sz="1600" dirty="0">
                <a:solidFill>
                  <a:srgbClr val="2F2922"/>
                </a:solidFill>
                <a:latin typeface="Arial" panose="020B0604020202020204" pitchFamily="34" charset="0"/>
              </a:rPr>
              <a:t>and Risk-Based methods are all appropriate to use when making decisions that balance performance, risk and cost, which </a:t>
            </a:r>
            <a:r>
              <a:rPr lang="en-AU" sz="1600" dirty="0">
                <a:solidFill>
                  <a:srgbClr val="1E1711"/>
                </a:solidFill>
                <a:latin typeface="Arial" panose="020B0604020202020204" pitchFamily="34" charset="0"/>
              </a:rPr>
              <a:t>is </a:t>
            </a:r>
            <a:r>
              <a:rPr lang="en-AU" sz="1600" dirty="0">
                <a:solidFill>
                  <a:srgbClr val="2F2922"/>
                </a:solidFill>
                <a:latin typeface="Arial" panose="020B0604020202020204" pitchFamily="34" charset="0"/>
              </a:rPr>
              <a:t>a principle of </a:t>
            </a:r>
            <a:r>
              <a:rPr lang="en-AU" sz="1600" dirty="0">
                <a:solidFill>
                  <a:srgbClr val="1E1711"/>
                </a:solidFill>
                <a:latin typeface="Arial" panose="020B0604020202020204" pitchFamily="34" charset="0"/>
              </a:rPr>
              <a:t>ISO </a:t>
            </a:r>
            <a:r>
              <a:rPr lang="en-AU" sz="1600" dirty="0">
                <a:solidFill>
                  <a:srgbClr val="2F2922"/>
                </a:solidFill>
                <a:latin typeface="Arial" panose="020B0604020202020204" pitchFamily="34" charset="0"/>
              </a:rPr>
              <a:t>55001. Examples of decision criteria follow:</a:t>
            </a:r>
          </a:p>
          <a:p>
            <a:r>
              <a:rPr lang="en-AU" sz="1800" b="1" dirty="0">
                <a:solidFill>
                  <a:srgbClr val="463D30"/>
                </a:solidFill>
                <a:latin typeface="Arial" panose="020B0604020202020204" pitchFamily="34" charset="0"/>
              </a:rPr>
              <a:t>Performance</a:t>
            </a:r>
            <a:r>
              <a:rPr lang="en-AU" sz="1800" dirty="0">
                <a:solidFill>
                  <a:srgbClr val="463D30"/>
                </a:solidFill>
                <a:latin typeface="Arial" panose="020B0604020202020204" pitchFamily="34" charset="0"/>
              </a:rPr>
              <a:t>: </a:t>
            </a:r>
            <a:r>
              <a:rPr lang="en-AU" sz="1600" dirty="0">
                <a:solidFill>
                  <a:srgbClr val="2F2922"/>
                </a:solidFill>
                <a:latin typeface="Arial" panose="020B0604020202020204" pitchFamily="34" charset="0"/>
              </a:rPr>
              <a:t>Community satisfaction, asset output, service </a:t>
            </a:r>
            <a:r>
              <a:rPr lang="en-AU" sz="1600" dirty="0">
                <a:solidFill>
                  <a:srgbClr val="1E1711"/>
                </a:solidFill>
                <a:latin typeface="Arial" panose="020B0604020202020204" pitchFamily="34" charset="0"/>
              </a:rPr>
              <a:t>level, </a:t>
            </a:r>
            <a:r>
              <a:rPr lang="en-AU" sz="1600" dirty="0">
                <a:solidFill>
                  <a:srgbClr val="2F2922"/>
                </a:solidFill>
                <a:latin typeface="Arial" panose="020B0604020202020204" pitchFamily="34" charset="0"/>
              </a:rPr>
              <a:t>etc.</a:t>
            </a:r>
          </a:p>
          <a:p>
            <a:r>
              <a:rPr lang="en-AU" sz="1800" b="1" dirty="0">
                <a:solidFill>
                  <a:srgbClr val="463D30"/>
                </a:solidFill>
                <a:latin typeface="Arial" panose="020B0604020202020204" pitchFamily="34" charset="0"/>
              </a:rPr>
              <a:t>Risk</a:t>
            </a:r>
            <a:r>
              <a:rPr lang="en-AU" sz="1800" dirty="0">
                <a:solidFill>
                  <a:srgbClr val="463D30"/>
                </a:solidFill>
                <a:latin typeface="Arial" panose="020B0604020202020204" pitchFamily="34" charset="0"/>
              </a:rPr>
              <a:t>: </a:t>
            </a:r>
            <a:r>
              <a:rPr lang="en-AU" sz="1600" dirty="0">
                <a:solidFill>
                  <a:srgbClr val="2F2922"/>
                </a:solidFill>
                <a:latin typeface="Arial" panose="020B0604020202020204" pitchFamily="34" charset="0"/>
              </a:rPr>
              <a:t>Risk to the asset user, risk of failure, risk of service </a:t>
            </a:r>
            <a:r>
              <a:rPr lang="en-AU" sz="1600" dirty="0">
                <a:solidFill>
                  <a:srgbClr val="1E1711"/>
                </a:solidFill>
                <a:latin typeface="Arial" panose="020B0604020202020204" pitchFamily="34" charset="0"/>
              </a:rPr>
              <a:t>interruption, </a:t>
            </a:r>
            <a:r>
              <a:rPr lang="en-AU" sz="1600" dirty="0">
                <a:solidFill>
                  <a:srgbClr val="2F2922"/>
                </a:solidFill>
                <a:latin typeface="Arial" panose="020B0604020202020204" pitchFamily="34" charset="0"/>
              </a:rPr>
              <a:t>safety risk, reputation, etc.</a:t>
            </a:r>
          </a:p>
          <a:p>
            <a:r>
              <a:rPr lang="en-AU" sz="1800" b="1" dirty="0">
                <a:solidFill>
                  <a:srgbClr val="463D30"/>
                </a:solidFill>
                <a:latin typeface="Arial" panose="020B0604020202020204" pitchFamily="34" charset="0"/>
              </a:rPr>
              <a:t>Cost</a:t>
            </a:r>
            <a:r>
              <a:rPr lang="en-AU" sz="1600" dirty="0">
                <a:solidFill>
                  <a:srgbClr val="463D30"/>
                </a:solidFill>
                <a:latin typeface="Arial" panose="020B0604020202020204" pitchFamily="34" charset="0"/>
              </a:rPr>
              <a:t>: </a:t>
            </a:r>
            <a:r>
              <a:rPr lang="en-AU" sz="1600" dirty="0">
                <a:solidFill>
                  <a:srgbClr val="2F2922"/>
                </a:solidFill>
                <a:latin typeface="Arial" panose="020B0604020202020204" pitchFamily="34" charset="0"/>
              </a:rPr>
              <a:t>Cost of ownership, operations and maintenance costs, profit, financial return, net present value, etc.</a:t>
            </a:r>
            <a:endParaRPr lang="en-AU" sz="1400" dirty="0"/>
          </a:p>
        </p:txBody>
      </p:sp>
    </p:spTree>
    <p:extLst>
      <p:ext uri="{BB962C8B-B14F-4D97-AF65-F5344CB8AC3E}">
        <p14:creationId xmlns:p14="http://schemas.microsoft.com/office/powerpoint/2010/main" val="31063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4DA-E10F-4417-8834-0B3BAC4BBC1A}"/>
              </a:ext>
            </a:extLst>
          </p:cNvPr>
          <p:cNvSpPr>
            <a:spLocks noGrp="1"/>
          </p:cNvSpPr>
          <p:nvPr>
            <p:ph type="title"/>
          </p:nvPr>
        </p:nvSpPr>
        <p:spPr>
          <a:xfrm>
            <a:off x="1653363" y="365760"/>
            <a:ext cx="9367203" cy="1188720"/>
          </a:xfrm>
        </p:spPr>
        <p:txBody>
          <a:bodyPr>
            <a:normAutofit/>
          </a:bodyPr>
          <a:lstStyle/>
          <a:p>
            <a:r>
              <a:rPr lang="en-AU" dirty="0"/>
              <a:t>Continuum of Certainty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3">
            <a:extLst>
              <a:ext uri="{FF2B5EF4-FFF2-40B4-BE49-F238E27FC236}">
                <a16:creationId xmlns:a16="http://schemas.microsoft.com/office/drawing/2014/main" id="{B8C3A189-96B4-449D-95B8-ED6CBEBC4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363" y="3265466"/>
            <a:ext cx="7048786" cy="1001733"/>
          </a:xfrm>
          <a:prstGeom prst="rect">
            <a:avLst/>
          </a:prstGeom>
        </p:spPr>
      </p:pic>
      <p:sp>
        <p:nvSpPr>
          <p:cNvPr id="11" name="Title 1">
            <a:extLst>
              <a:ext uri="{FF2B5EF4-FFF2-40B4-BE49-F238E27FC236}">
                <a16:creationId xmlns:a16="http://schemas.microsoft.com/office/drawing/2014/main" id="{35C97E19-7FEC-4C7B-8CFF-60D280BA8CD9}"/>
              </a:ext>
            </a:extLst>
          </p:cNvPr>
          <p:cNvSpPr txBox="1">
            <a:spLocks/>
          </p:cNvSpPr>
          <p:nvPr/>
        </p:nvSpPr>
        <p:spPr>
          <a:xfrm rot="16200000">
            <a:off x="8181853" y="2624066"/>
            <a:ext cx="584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200" dirty="0"/>
              <a:t>Risk = Likelihood X Consequence</a:t>
            </a:r>
          </a:p>
        </p:txBody>
      </p:sp>
    </p:spTree>
    <p:extLst>
      <p:ext uri="{BB962C8B-B14F-4D97-AF65-F5344CB8AC3E}">
        <p14:creationId xmlns:p14="http://schemas.microsoft.com/office/powerpoint/2010/main" val="146335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2395C1FBF038468E02E532EFAA10B9" ma:contentTypeVersion="10" ma:contentTypeDescription="Create a new document." ma:contentTypeScope="" ma:versionID="d85268cb2c3a9df262488f519a4427d4">
  <xsd:schema xmlns:xsd="http://www.w3.org/2001/XMLSchema" xmlns:xs="http://www.w3.org/2001/XMLSchema" xmlns:p="http://schemas.microsoft.com/office/2006/metadata/properties" xmlns:ns3="1fcdb7fc-5b16-4e5d-9eb4-819b3c2d5542" xmlns:ns4="f8878eea-03d4-4090-848c-7def49302c9b" targetNamespace="http://schemas.microsoft.com/office/2006/metadata/properties" ma:root="true" ma:fieldsID="405b476dc701e1f92f93631f3ef3a988" ns3:_="" ns4:_="">
    <xsd:import namespace="1fcdb7fc-5b16-4e5d-9eb4-819b3c2d5542"/>
    <xsd:import namespace="f8878eea-03d4-4090-848c-7def49302c9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db7fc-5b16-4e5d-9eb4-819b3c2d55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878eea-03d4-4090-848c-7def49302c9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526BE3-4DAB-47D9-AD0B-17671925A056}">
  <ds:schemaRefs>
    <ds:schemaRef ds:uri="f8878eea-03d4-4090-848c-7def49302c9b"/>
    <ds:schemaRef ds:uri="http://purl.org/dc/elements/1.1/"/>
    <ds:schemaRef ds:uri="http://schemas.microsoft.com/office/2006/metadata/properties"/>
    <ds:schemaRef ds:uri="1fcdb7fc-5b16-4e5d-9eb4-819b3c2d5542"/>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D6E77A79-867F-49B4-BE16-7631E9CB449A}">
  <ds:schemaRefs>
    <ds:schemaRef ds:uri="http://schemas.microsoft.com/sharepoint/v3/contenttype/forms"/>
  </ds:schemaRefs>
</ds:datastoreItem>
</file>

<file path=customXml/itemProps3.xml><?xml version="1.0" encoding="utf-8"?>
<ds:datastoreItem xmlns:ds="http://schemas.openxmlformats.org/officeDocument/2006/customXml" ds:itemID="{3A9A587D-25E1-4E57-B6A8-FE0B52AE2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cdb7fc-5b16-4e5d-9eb4-819b3c2d5542"/>
    <ds:schemaRef ds:uri="f8878eea-03d4-4090-848c-7def49302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121</TotalTime>
  <Words>1305</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Decision Making</vt:lpstr>
      <vt:lpstr>Decision Making</vt:lpstr>
      <vt:lpstr>Decision Making Principles</vt:lpstr>
      <vt:lpstr>Risk - Cost - Performance </vt:lpstr>
      <vt:lpstr>The Balance – Decision Making Importance </vt:lpstr>
      <vt:lpstr>Lifecycle Decision Methods</vt:lpstr>
      <vt:lpstr>Lifecycle Decision Methods – continued </vt:lpstr>
      <vt:lpstr>Lifecycle Decision Methods – continued </vt:lpstr>
      <vt:lpstr>Continuum of Certainty</vt:lpstr>
      <vt:lpstr>A Sample of a Likelihood Table</vt:lpstr>
      <vt:lpstr>A Sample of a Consequence Matrix</vt:lpstr>
      <vt:lpstr>Risk Rating Matrix Example</vt:lpstr>
      <vt:lpstr>MCA Weighting Calculation Example</vt:lpstr>
      <vt:lpstr>The Aim</vt:lpstr>
      <vt:lpstr>Choosing a Decision Technique</vt:lpstr>
      <vt:lpstr>A Scenario </vt:lpstr>
      <vt:lpstr>Team Exercise (10 minutes) </vt:lpstr>
      <vt:lpstr>Team Exercise - Thoughts</vt:lpstr>
      <vt:lpstr>Decision Making  Considerations</vt:lpstr>
      <vt:lpstr>Discussions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dc:title>
  <dc:creator>Hessam Mohseni (DHHS)</dc:creator>
  <cp:lastModifiedBy>Hessam Mohseni (DHHS)</cp:lastModifiedBy>
  <cp:revision>15</cp:revision>
  <dcterms:created xsi:type="dcterms:W3CDTF">2020-09-04T08:52:19Z</dcterms:created>
  <dcterms:modified xsi:type="dcterms:W3CDTF">2020-09-04T10:53:43Z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d6aa9fe-4ab7-4a7c-8e39-ccc0b3ffed53_Enabled">
    <vt:lpwstr>True</vt:lpwstr>
  </property>
  <property fmtid="{D5CDD505-2E9C-101B-9397-08002B2CF9AE}" pid="3" name="MSIP_Label_3d6aa9fe-4ab7-4a7c-8e39-ccc0b3ffed53_SiteId">
    <vt:lpwstr>c0e0601f-0fac-449c-9c88-a104c4eb9f28</vt:lpwstr>
  </property>
  <property fmtid="{D5CDD505-2E9C-101B-9397-08002B2CF9AE}" pid="4" name="MSIP_Label_3d6aa9fe-4ab7-4a7c-8e39-ccc0b3ffed53_Owner">
    <vt:lpwstr>hessam.mohseni@dhhs.vic.gov.au</vt:lpwstr>
  </property>
  <property fmtid="{D5CDD505-2E9C-101B-9397-08002B2CF9AE}" pid="5" name="MSIP_Label_3d6aa9fe-4ab7-4a7c-8e39-ccc0b3ffed53_SetDate">
    <vt:lpwstr>2020-09-04T09:23:51.0239161Z</vt:lpwstr>
  </property>
  <property fmtid="{D5CDD505-2E9C-101B-9397-08002B2CF9AE}" pid="6" name="MSIP_Label_3d6aa9fe-4ab7-4a7c-8e39-ccc0b3ffed53_Name">
    <vt:lpwstr>UNOFFICIAL</vt:lpwstr>
  </property>
  <property fmtid="{D5CDD505-2E9C-101B-9397-08002B2CF9AE}" pid="7" name="MSIP_Label_3d6aa9fe-4ab7-4a7c-8e39-ccc0b3ffed53_Application">
    <vt:lpwstr>Microsoft Azure Information Protection</vt:lpwstr>
  </property>
  <property fmtid="{D5CDD505-2E9C-101B-9397-08002B2CF9AE}" pid="8" name="MSIP_Label_3d6aa9fe-4ab7-4a7c-8e39-ccc0b3ffed53_ActionId">
    <vt:lpwstr>9861aec3-69ff-4afe-84b2-8bd54d2c41c5</vt:lpwstr>
  </property>
  <property fmtid="{D5CDD505-2E9C-101B-9397-08002B2CF9AE}" pid="9" name="MSIP_Label_3d6aa9fe-4ab7-4a7c-8e39-ccc0b3ffed53_Extended_MSFT_Method">
    <vt:lpwstr>Manual</vt:lpwstr>
  </property>
  <property fmtid="{D5CDD505-2E9C-101B-9397-08002B2CF9AE}" pid="10" name="Sensitivity">
    <vt:lpwstr>UNOFFICIAL</vt:lpwstr>
  </property>
</Properties>
</file>