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0" r:id="rId1"/>
  </p:sldMasterIdLst>
  <p:notesMasterIdLst>
    <p:notesMasterId r:id="rId50"/>
  </p:notesMasterIdLst>
  <p:sldIdLst>
    <p:sldId id="258" r:id="rId2"/>
    <p:sldId id="632" r:id="rId3"/>
    <p:sldId id="507" r:id="rId4"/>
    <p:sldId id="310" r:id="rId5"/>
    <p:sldId id="311" r:id="rId6"/>
    <p:sldId id="259" r:id="rId7"/>
    <p:sldId id="265" r:id="rId8"/>
    <p:sldId id="260" r:id="rId9"/>
    <p:sldId id="261" r:id="rId10"/>
    <p:sldId id="262" r:id="rId11"/>
    <p:sldId id="263" r:id="rId12"/>
    <p:sldId id="264" r:id="rId13"/>
    <p:sldId id="266" r:id="rId14"/>
    <p:sldId id="267" r:id="rId15"/>
    <p:sldId id="268" r:id="rId16"/>
    <p:sldId id="269" r:id="rId17"/>
    <p:sldId id="270" r:id="rId18"/>
    <p:sldId id="272" r:id="rId19"/>
    <p:sldId id="271" r:id="rId20"/>
    <p:sldId id="273" r:id="rId21"/>
    <p:sldId id="274" r:id="rId22"/>
    <p:sldId id="275" r:id="rId23"/>
    <p:sldId id="372" r:id="rId24"/>
    <p:sldId id="276" r:id="rId25"/>
    <p:sldId id="277" r:id="rId26"/>
    <p:sldId id="285" r:id="rId27"/>
    <p:sldId id="286" r:id="rId28"/>
    <p:sldId id="287" r:id="rId29"/>
    <p:sldId id="288" r:id="rId30"/>
    <p:sldId id="289" r:id="rId31"/>
    <p:sldId id="278" r:id="rId32"/>
    <p:sldId id="279" r:id="rId33"/>
    <p:sldId id="280" r:id="rId34"/>
    <p:sldId id="281" r:id="rId35"/>
    <p:sldId id="282" r:id="rId36"/>
    <p:sldId id="283" r:id="rId37"/>
    <p:sldId id="284" r:id="rId38"/>
    <p:sldId id="373" r:id="rId39"/>
    <p:sldId id="290" r:id="rId40"/>
    <p:sldId id="294" r:id="rId41"/>
    <p:sldId id="291" r:id="rId42"/>
    <p:sldId id="292" r:id="rId43"/>
    <p:sldId id="293" r:id="rId44"/>
    <p:sldId id="295" r:id="rId45"/>
    <p:sldId id="296" r:id="rId46"/>
    <p:sldId id="297" r:id="rId47"/>
    <p:sldId id="298" r:id="rId48"/>
    <p:sldId id="397" r:id="rId4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6" d="100"/>
          <a:sy n="86" d="100"/>
        </p:scale>
        <p:origin x="1354" y="62"/>
      </p:cViewPr>
      <p:guideLst>
        <p:guide orient="horz" pos="2160"/>
        <p:guide pos="2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896989-D2FA-4C2F-AC21-EC86438C03A3}" type="doc">
      <dgm:prSet loTypeId="urn:microsoft.com/office/officeart/2005/8/layout/cycle5" loCatId="cycle" qsTypeId="urn:microsoft.com/office/officeart/2005/8/quickstyle/simple1" qsCatId="simple" csTypeId="urn:microsoft.com/office/officeart/2005/8/colors/accent1_2" csCatId="accent1" phldr="1"/>
      <dgm:spPr/>
      <dgm:t>
        <a:bodyPr/>
        <a:lstStyle/>
        <a:p>
          <a:endParaRPr lang="en-AU"/>
        </a:p>
      </dgm:t>
    </dgm:pt>
    <dgm:pt modelId="{EC221A92-8101-42F1-87EF-16222B5EDD20}">
      <dgm:prSet phldrT="[Text]" custT="1"/>
      <dgm:spPr>
        <a:solidFill>
          <a:srgbClr val="FFC000">
            <a:alpha val="50000"/>
          </a:srgbClr>
        </a:solidFill>
        <a:ln>
          <a:noFill/>
        </a:ln>
      </dgm:spPr>
      <dgm:t>
        <a:bodyPr/>
        <a:lstStyle/>
        <a:p>
          <a:r>
            <a:rPr lang="en-AU" sz="1800" dirty="0">
              <a:solidFill>
                <a:schemeClr val="tx2"/>
              </a:solidFill>
            </a:rPr>
            <a:t>Output Signal Conditioning and Interfacing</a:t>
          </a:r>
        </a:p>
      </dgm:t>
    </dgm:pt>
    <dgm:pt modelId="{56A577E1-8575-4BFB-8A05-19F990F6AC3C}" type="parTrans" cxnId="{FAD859EC-F805-4238-8A22-F3E447AA6EE4}">
      <dgm:prSet/>
      <dgm:spPr/>
      <dgm:t>
        <a:bodyPr/>
        <a:lstStyle/>
        <a:p>
          <a:endParaRPr lang="en-AU"/>
        </a:p>
      </dgm:t>
    </dgm:pt>
    <dgm:pt modelId="{784F4A4A-5555-4F18-9D9C-4F7D84F40718}" type="sibTrans" cxnId="{FAD859EC-F805-4238-8A22-F3E447AA6EE4}">
      <dgm:prSet/>
      <dgm:spPr>
        <a:ln w="57150"/>
      </dgm:spPr>
      <dgm:t>
        <a:bodyPr/>
        <a:lstStyle/>
        <a:p>
          <a:endParaRPr lang="en-AU"/>
        </a:p>
      </dgm:t>
    </dgm:pt>
    <dgm:pt modelId="{308D649E-3D3D-47A4-9694-90B85EF66778}">
      <dgm:prSet phldrT="[Text]"/>
      <dgm:spPr>
        <a:solidFill>
          <a:srgbClr val="FF0000">
            <a:alpha val="50000"/>
          </a:srgbClr>
        </a:solidFill>
        <a:ln>
          <a:noFill/>
        </a:ln>
      </dgm:spPr>
      <dgm:t>
        <a:bodyPr/>
        <a:lstStyle/>
        <a:p>
          <a:r>
            <a:rPr lang="en-AU" dirty="0">
              <a:solidFill>
                <a:schemeClr val="tx2"/>
              </a:solidFill>
            </a:rPr>
            <a:t>Actuators</a:t>
          </a:r>
        </a:p>
      </dgm:t>
    </dgm:pt>
    <dgm:pt modelId="{7E9A9099-7889-47EB-AE81-45F3EA588F20}" type="parTrans" cxnId="{63DF20E6-155F-44E6-891E-48DEEFB57090}">
      <dgm:prSet/>
      <dgm:spPr/>
      <dgm:t>
        <a:bodyPr/>
        <a:lstStyle/>
        <a:p>
          <a:endParaRPr lang="en-AU"/>
        </a:p>
      </dgm:t>
    </dgm:pt>
    <dgm:pt modelId="{ABE00013-4D4D-45EA-8BE5-72430A0562BA}" type="sibTrans" cxnId="{63DF20E6-155F-44E6-891E-48DEEFB57090}">
      <dgm:prSet/>
      <dgm:spPr>
        <a:ln w="57150"/>
      </dgm:spPr>
      <dgm:t>
        <a:bodyPr/>
        <a:lstStyle/>
        <a:p>
          <a:endParaRPr lang="en-AU"/>
        </a:p>
      </dgm:t>
    </dgm:pt>
    <dgm:pt modelId="{7CC67052-6168-4595-8DA3-82A7D67F7D3A}">
      <dgm:prSet phldrT="[Text]"/>
      <dgm:spPr>
        <a:solidFill>
          <a:srgbClr val="FFC000">
            <a:alpha val="50000"/>
          </a:srgbClr>
        </a:solidFill>
        <a:ln>
          <a:noFill/>
        </a:ln>
      </dgm:spPr>
      <dgm:t>
        <a:bodyPr/>
        <a:lstStyle/>
        <a:p>
          <a:r>
            <a:rPr lang="en-AU" dirty="0">
              <a:solidFill>
                <a:schemeClr val="tx2"/>
              </a:solidFill>
            </a:rPr>
            <a:t>Sensors</a:t>
          </a:r>
        </a:p>
      </dgm:t>
    </dgm:pt>
    <dgm:pt modelId="{D459AE67-6BAD-4013-BBAF-6B3361A20F5B}" type="parTrans" cxnId="{E802CA67-D5E7-4D35-80B5-32275FEDDAA0}">
      <dgm:prSet/>
      <dgm:spPr/>
      <dgm:t>
        <a:bodyPr/>
        <a:lstStyle/>
        <a:p>
          <a:endParaRPr lang="en-AU"/>
        </a:p>
      </dgm:t>
    </dgm:pt>
    <dgm:pt modelId="{A65490A1-C5F6-47BE-B0BB-8523DFB5A8A3}" type="sibTrans" cxnId="{E802CA67-D5E7-4D35-80B5-32275FEDDAA0}">
      <dgm:prSet/>
      <dgm:spPr>
        <a:ln w="57150"/>
      </dgm:spPr>
      <dgm:t>
        <a:bodyPr/>
        <a:lstStyle/>
        <a:p>
          <a:endParaRPr lang="en-AU"/>
        </a:p>
      </dgm:t>
    </dgm:pt>
    <dgm:pt modelId="{0BA39247-A9D5-4843-A66A-9A1DDEBBBFD9}">
      <dgm:prSet phldrT="[Text]"/>
      <dgm:spPr>
        <a:solidFill>
          <a:srgbClr val="FFC000">
            <a:alpha val="50000"/>
          </a:srgbClr>
        </a:solidFill>
        <a:ln>
          <a:noFill/>
        </a:ln>
      </dgm:spPr>
      <dgm:t>
        <a:bodyPr/>
        <a:lstStyle/>
        <a:p>
          <a:r>
            <a:rPr lang="en-AU" dirty="0">
              <a:solidFill>
                <a:schemeClr val="tx2"/>
              </a:solidFill>
            </a:rPr>
            <a:t>Input Signal Conditioning and Interfacing</a:t>
          </a:r>
        </a:p>
      </dgm:t>
    </dgm:pt>
    <dgm:pt modelId="{68C01B2F-3B82-46CC-85D7-4C3A49E8DA17}" type="parTrans" cxnId="{0EAE9C3F-93AA-426A-9E53-81D199222DE5}">
      <dgm:prSet/>
      <dgm:spPr/>
      <dgm:t>
        <a:bodyPr/>
        <a:lstStyle/>
        <a:p>
          <a:endParaRPr lang="en-AU"/>
        </a:p>
      </dgm:t>
    </dgm:pt>
    <dgm:pt modelId="{9497AC26-4906-41FD-8333-D57F2D93A369}" type="sibTrans" cxnId="{0EAE9C3F-93AA-426A-9E53-81D199222DE5}">
      <dgm:prSet/>
      <dgm:spPr>
        <a:ln w="57150"/>
      </dgm:spPr>
      <dgm:t>
        <a:bodyPr/>
        <a:lstStyle/>
        <a:p>
          <a:endParaRPr lang="en-AU"/>
        </a:p>
      </dgm:t>
    </dgm:pt>
    <dgm:pt modelId="{4D88BC1B-CF2B-4E6F-9F99-C465D6C755B9}">
      <dgm:prSet phldrT="[Text]"/>
      <dgm:spPr>
        <a:solidFill>
          <a:srgbClr val="92D050">
            <a:alpha val="50000"/>
          </a:srgbClr>
        </a:solidFill>
        <a:ln>
          <a:noFill/>
        </a:ln>
      </dgm:spPr>
      <dgm:t>
        <a:bodyPr/>
        <a:lstStyle/>
        <a:p>
          <a:r>
            <a:rPr lang="en-AU" dirty="0">
              <a:solidFill>
                <a:schemeClr val="tx2"/>
              </a:solidFill>
            </a:rPr>
            <a:t>Digital Control Architectures</a:t>
          </a:r>
        </a:p>
      </dgm:t>
    </dgm:pt>
    <dgm:pt modelId="{AE4269B1-5EF8-4B3C-B5A8-7A36090420EF}" type="parTrans" cxnId="{356763EA-045C-44FC-AA27-01F04F042457}">
      <dgm:prSet/>
      <dgm:spPr/>
      <dgm:t>
        <a:bodyPr/>
        <a:lstStyle/>
        <a:p>
          <a:endParaRPr lang="en-AU"/>
        </a:p>
      </dgm:t>
    </dgm:pt>
    <dgm:pt modelId="{0F96C9D9-12D9-4A94-8D1F-2DEA35B5A696}" type="sibTrans" cxnId="{356763EA-045C-44FC-AA27-01F04F042457}">
      <dgm:prSet/>
      <dgm:spPr>
        <a:ln w="57150"/>
      </dgm:spPr>
      <dgm:t>
        <a:bodyPr/>
        <a:lstStyle/>
        <a:p>
          <a:endParaRPr lang="en-AU"/>
        </a:p>
      </dgm:t>
    </dgm:pt>
    <dgm:pt modelId="{80A20A0B-B9CE-48E1-8908-D98DCEF351DA}" type="pres">
      <dgm:prSet presAssocID="{A6896989-D2FA-4C2F-AC21-EC86438C03A3}" presName="cycle" presStyleCnt="0">
        <dgm:presLayoutVars>
          <dgm:dir/>
          <dgm:resizeHandles val="exact"/>
        </dgm:presLayoutVars>
      </dgm:prSet>
      <dgm:spPr/>
    </dgm:pt>
    <dgm:pt modelId="{447CDF7C-EE9E-42AE-8F0C-D42D5139E87A}" type="pres">
      <dgm:prSet presAssocID="{EC221A92-8101-42F1-87EF-16222B5EDD20}" presName="node" presStyleLbl="node1" presStyleIdx="0" presStyleCnt="5" custScaleX="124046" custScaleY="138566">
        <dgm:presLayoutVars>
          <dgm:bulletEnabled val="1"/>
        </dgm:presLayoutVars>
      </dgm:prSet>
      <dgm:spPr/>
    </dgm:pt>
    <dgm:pt modelId="{42E91D5D-C3C0-4FD1-BECB-1DD8397C652C}" type="pres">
      <dgm:prSet presAssocID="{EC221A92-8101-42F1-87EF-16222B5EDD20}" presName="spNode" presStyleCnt="0"/>
      <dgm:spPr/>
    </dgm:pt>
    <dgm:pt modelId="{AD94C4CB-BEEC-4756-A279-CBAE795946B4}" type="pres">
      <dgm:prSet presAssocID="{784F4A4A-5555-4F18-9D9C-4F7D84F40718}" presName="sibTrans" presStyleLbl="sibTrans1D1" presStyleIdx="0" presStyleCnt="5"/>
      <dgm:spPr/>
    </dgm:pt>
    <dgm:pt modelId="{9FB4ED7B-713B-40AA-BFEB-7303BF627D3E}" type="pres">
      <dgm:prSet presAssocID="{308D649E-3D3D-47A4-9694-90B85EF66778}" presName="node" presStyleLbl="node1" presStyleIdx="1" presStyleCnt="5" custScaleX="124046" custScaleY="138566" custRadScaleRad="120877" custRadScaleInc="28282">
        <dgm:presLayoutVars>
          <dgm:bulletEnabled val="1"/>
        </dgm:presLayoutVars>
      </dgm:prSet>
      <dgm:spPr/>
    </dgm:pt>
    <dgm:pt modelId="{7E60A92B-80FF-4B2E-871C-6CBFFD877ECF}" type="pres">
      <dgm:prSet presAssocID="{308D649E-3D3D-47A4-9694-90B85EF66778}" presName="spNode" presStyleCnt="0"/>
      <dgm:spPr/>
    </dgm:pt>
    <dgm:pt modelId="{FB57DDF6-B270-4A40-9ABC-77C3B2C6FAE2}" type="pres">
      <dgm:prSet presAssocID="{ABE00013-4D4D-45EA-8BE5-72430A0562BA}" presName="sibTrans" presStyleLbl="sibTrans1D1" presStyleIdx="1" presStyleCnt="5"/>
      <dgm:spPr/>
    </dgm:pt>
    <dgm:pt modelId="{DD8E167E-167E-4659-8FCA-5351B41C31DA}" type="pres">
      <dgm:prSet presAssocID="{7CC67052-6168-4595-8DA3-82A7D67F7D3A}" presName="node" presStyleLbl="node1" presStyleIdx="2" presStyleCnt="5" custScaleX="124046" custScaleY="138566" custRadScaleRad="104787" custRadScaleInc="-7357">
        <dgm:presLayoutVars>
          <dgm:bulletEnabled val="1"/>
        </dgm:presLayoutVars>
      </dgm:prSet>
      <dgm:spPr/>
    </dgm:pt>
    <dgm:pt modelId="{8C8B5A3B-9BFF-4343-A3D8-E196A7058531}" type="pres">
      <dgm:prSet presAssocID="{7CC67052-6168-4595-8DA3-82A7D67F7D3A}" presName="spNode" presStyleCnt="0"/>
      <dgm:spPr/>
    </dgm:pt>
    <dgm:pt modelId="{6CF5A43E-BE38-4D26-A884-D19A53EFE140}" type="pres">
      <dgm:prSet presAssocID="{A65490A1-C5F6-47BE-B0BB-8523DFB5A8A3}" presName="sibTrans" presStyleLbl="sibTrans1D1" presStyleIdx="2" presStyleCnt="5"/>
      <dgm:spPr/>
    </dgm:pt>
    <dgm:pt modelId="{071554C9-D1A9-49E9-806D-D1A3C5A1B1E4}" type="pres">
      <dgm:prSet presAssocID="{0BA39247-A9D5-4843-A66A-9A1DDEBBBFD9}" presName="node" presStyleLbl="node1" presStyleIdx="3" presStyleCnt="5" custScaleX="123971" custScaleY="138436" custRadScaleRad="105387" custRadScaleInc="9220">
        <dgm:presLayoutVars>
          <dgm:bulletEnabled val="1"/>
        </dgm:presLayoutVars>
      </dgm:prSet>
      <dgm:spPr/>
    </dgm:pt>
    <dgm:pt modelId="{20F70294-D8CD-4C87-9BF5-E597DFCD3704}" type="pres">
      <dgm:prSet presAssocID="{0BA39247-A9D5-4843-A66A-9A1DDEBBBFD9}" presName="spNode" presStyleCnt="0"/>
      <dgm:spPr/>
    </dgm:pt>
    <dgm:pt modelId="{7CBDBD04-24B1-4BAF-9447-05E3FBF316A8}" type="pres">
      <dgm:prSet presAssocID="{9497AC26-4906-41FD-8333-D57F2D93A369}" presName="sibTrans" presStyleLbl="sibTrans1D1" presStyleIdx="3" presStyleCnt="5"/>
      <dgm:spPr/>
    </dgm:pt>
    <dgm:pt modelId="{65C850BE-62CF-490A-AF2A-D34B200B77E8}" type="pres">
      <dgm:prSet presAssocID="{4D88BC1B-CF2B-4E6F-9F99-C465D6C755B9}" presName="node" presStyleLbl="node1" presStyleIdx="4" presStyleCnt="5" custScaleX="124046" custScaleY="138566" custRadScaleRad="125737" custRadScaleInc="-28202">
        <dgm:presLayoutVars>
          <dgm:bulletEnabled val="1"/>
        </dgm:presLayoutVars>
      </dgm:prSet>
      <dgm:spPr/>
    </dgm:pt>
    <dgm:pt modelId="{807DC92A-4E79-41A9-99E1-AD095213668E}" type="pres">
      <dgm:prSet presAssocID="{4D88BC1B-CF2B-4E6F-9F99-C465D6C755B9}" presName="spNode" presStyleCnt="0"/>
      <dgm:spPr/>
    </dgm:pt>
    <dgm:pt modelId="{F8CBA492-D8E1-404F-A28B-2E95E84F72DC}" type="pres">
      <dgm:prSet presAssocID="{0F96C9D9-12D9-4A94-8D1F-2DEA35B5A696}" presName="sibTrans" presStyleLbl="sibTrans1D1" presStyleIdx="4" presStyleCnt="5"/>
      <dgm:spPr/>
    </dgm:pt>
  </dgm:ptLst>
  <dgm:cxnLst>
    <dgm:cxn modelId="{E6CD731A-B576-491E-AD00-A4EB07EC1D1F}" type="presOf" srcId="{4D88BC1B-CF2B-4E6F-9F99-C465D6C755B9}" destId="{65C850BE-62CF-490A-AF2A-D34B200B77E8}" srcOrd="0" destOrd="0" presId="urn:microsoft.com/office/officeart/2005/8/layout/cycle5"/>
    <dgm:cxn modelId="{3C173529-436A-4F50-B953-2B891451BBAD}" type="presOf" srcId="{A65490A1-C5F6-47BE-B0BB-8523DFB5A8A3}" destId="{6CF5A43E-BE38-4D26-A884-D19A53EFE140}" srcOrd="0" destOrd="0" presId="urn:microsoft.com/office/officeart/2005/8/layout/cycle5"/>
    <dgm:cxn modelId="{0EAE9C3F-93AA-426A-9E53-81D199222DE5}" srcId="{A6896989-D2FA-4C2F-AC21-EC86438C03A3}" destId="{0BA39247-A9D5-4843-A66A-9A1DDEBBBFD9}" srcOrd="3" destOrd="0" parTransId="{68C01B2F-3B82-46CC-85D7-4C3A49E8DA17}" sibTransId="{9497AC26-4906-41FD-8333-D57F2D93A369}"/>
    <dgm:cxn modelId="{E802CA67-D5E7-4D35-80B5-32275FEDDAA0}" srcId="{A6896989-D2FA-4C2F-AC21-EC86438C03A3}" destId="{7CC67052-6168-4595-8DA3-82A7D67F7D3A}" srcOrd="2" destOrd="0" parTransId="{D459AE67-6BAD-4013-BBAF-6B3361A20F5B}" sibTransId="{A65490A1-C5F6-47BE-B0BB-8523DFB5A8A3}"/>
    <dgm:cxn modelId="{C1C6E772-9FC0-4322-BCBA-42B247A48771}" type="presOf" srcId="{7CC67052-6168-4595-8DA3-82A7D67F7D3A}" destId="{DD8E167E-167E-4659-8FCA-5351B41C31DA}" srcOrd="0" destOrd="0" presId="urn:microsoft.com/office/officeart/2005/8/layout/cycle5"/>
    <dgm:cxn modelId="{29E23C95-3C88-439C-AB20-79FE8B48081A}" type="presOf" srcId="{784F4A4A-5555-4F18-9D9C-4F7D84F40718}" destId="{AD94C4CB-BEEC-4756-A279-CBAE795946B4}" srcOrd="0" destOrd="0" presId="urn:microsoft.com/office/officeart/2005/8/layout/cycle5"/>
    <dgm:cxn modelId="{76BA3F9C-0363-4AA5-A655-D7CDFF769973}" type="presOf" srcId="{ABE00013-4D4D-45EA-8BE5-72430A0562BA}" destId="{FB57DDF6-B270-4A40-9ABC-77C3B2C6FAE2}" srcOrd="0" destOrd="0" presId="urn:microsoft.com/office/officeart/2005/8/layout/cycle5"/>
    <dgm:cxn modelId="{C9F15EBB-8A79-4556-A8AA-D6163C1A96BB}" type="presOf" srcId="{0BA39247-A9D5-4843-A66A-9A1DDEBBBFD9}" destId="{071554C9-D1A9-49E9-806D-D1A3C5A1B1E4}" srcOrd="0" destOrd="0" presId="urn:microsoft.com/office/officeart/2005/8/layout/cycle5"/>
    <dgm:cxn modelId="{E8D6AECB-1ECC-4EC1-BF3D-E8F15B1CA8A5}" type="presOf" srcId="{EC221A92-8101-42F1-87EF-16222B5EDD20}" destId="{447CDF7C-EE9E-42AE-8F0C-D42D5139E87A}" srcOrd="0" destOrd="0" presId="urn:microsoft.com/office/officeart/2005/8/layout/cycle5"/>
    <dgm:cxn modelId="{F83D7BCF-F1FA-48C6-A98A-83EAA28ED5D7}" type="presOf" srcId="{0F96C9D9-12D9-4A94-8D1F-2DEA35B5A696}" destId="{F8CBA492-D8E1-404F-A28B-2E95E84F72DC}" srcOrd="0" destOrd="0" presId="urn:microsoft.com/office/officeart/2005/8/layout/cycle5"/>
    <dgm:cxn modelId="{1EB26DD0-2669-4256-9B06-D25D1C3AEF3F}" type="presOf" srcId="{308D649E-3D3D-47A4-9694-90B85EF66778}" destId="{9FB4ED7B-713B-40AA-BFEB-7303BF627D3E}" srcOrd="0" destOrd="0" presId="urn:microsoft.com/office/officeart/2005/8/layout/cycle5"/>
    <dgm:cxn modelId="{63DF20E6-155F-44E6-891E-48DEEFB57090}" srcId="{A6896989-D2FA-4C2F-AC21-EC86438C03A3}" destId="{308D649E-3D3D-47A4-9694-90B85EF66778}" srcOrd="1" destOrd="0" parTransId="{7E9A9099-7889-47EB-AE81-45F3EA588F20}" sibTransId="{ABE00013-4D4D-45EA-8BE5-72430A0562BA}"/>
    <dgm:cxn modelId="{356763EA-045C-44FC-AA27-01F04F042457}" srcId="{A6896989-D2FA-4C2F-AC21-EC86438C03A3}" destId="{4D88BC1B-CF2B-4E6F-9F99-C465D6C755B9}" srcOrd="4" destOrd="0" parTransId="{AE4269B1-5EF8-4B3C-B5A8-7A36090420EF}" sibTransId="{0F96C9D9-12D9-4A94-8D1F-2DEA35B5A696}"/>
    <dgm:cxn modelId="{FAD859EC-F805-4238-8A22-F3E447AA6EE4}" srcId="{A6896989-D2FA-4C2F-AC21-EC86438C03A3}" destId="{EC221A92-8101-42F1-87EF-16222B5EDD20}" srcOrd="0" destOrd="0" parTransId="{56A577E1-8575-4BFB-8A05-19F990F6AC3C}" sibTransId="{784F4A4A-5555-4F18-9D9C-4F7D84F40718}"/>
    <dgm:cxn modelId="{EF1264F5-6BEB-43FA-99C1-F0BA6FE30253}" type="presOf" srcId="{9497AC26-4906-41FD-8333-D57F2D93A369}" destId="{7CBDBD04-24B1-4BAF-9447-05E3FBF316A8}" srcOrd="0" destOrd="0" presId="urn:microsoft.com/office/officeart/2005/8/layout/cycle5"/>
    <dgm:cxn modelId="{BAD3DAF6-DE26-4712-9EA3-3024B096C0A0}" type="presOf" srcId="{A6896989-D2FA-4C2F-AC21-EC86438C03A3}" destId="{80A20A0B-B9CE-48E1-8908-D98DCEF351DA}" srcOrd="0" destOrd="0" presId="urn:microsoft.com/office/officeart/2005/8/layout/cycle5"/>
    <dgm:cxn modelId="{92D30F2F-3D8A-4D88-BAE0-A8622063DF98}" type="presParOf" srcId="{80A20A0B-B9CE-48E1-8908-D98DCEF351DA}" destId="{447CDF7C-EE9E-42AE-8F0C-D42D5139E87A}" srcOrd="0" destOrd="0" presId="urn:microsoft.com/office/officeart/2005/8/layout/cycle5"/>
    <dgm:cxn modelId="{648E0B32-A3B0-4462-9D02-BB145F9CBE5A}" type="presParOf" srcId="{80A20A0B-B9CE-48E1-8908-D98DCEF351DA}" destId="{42E91D5D-C3C0-4FD1-BECB-1DD8397C652C}" srcOrd="1" destOrd="0" presId="urn:microsoft.com/office/officeart/2005/8/layout/cycle5"/>
    <dgm:cxn modelId="{12B98126-0256-4E07-947B-2292055EAAF1}" type="presParOf" srcId="{80A20A0B-B9CE-48E1-8908-D98DCEF351DA}" destId="{AD94C4CB-BEEC-4756-A279-CBAE795946B4}" srcOrd="2" destOrd="0" presId="urn:microsoft.com/office/officeart/2005/8/layout/cycle5"/>
    <dgm:cxn modelId="{D8884C6C-2026-49B1-93B3-37019B77B3B2}" type="presParOf" srcId="{80A20A0B-B9CE-48E1-8908-D98DCEF351DA}" destId="{9FB4ED7B-713B-40AA-BFEB-7303BF627D3E}" srcOrd="3" destOrd="0" presId="urn:microsoft.com/office/officeart/2005/8/layout/cycle5"/>
    <dgm:cxn modelId="{E65A65AA-2406-475E-B797-62F021E4F424}" type="presParOf" srcId="{80A20A0B-B9CE-48E1-8908-D98DCEF351DA}" destId="{7E60A92B-80FF-4B2E-871C-6CBFFD877ECF}" srcOrd="4" destOrd="0" presId="urn:microsoft.com/office/officeart/2005/8/layout/cycle5"/>
    <dgm:cxn modelId="{E0BC5F1E-7351-4C4F-8808-CFA754A886E6}" type="presParOf" srcId="{80A20A0B-B9CE-48E1-8908-D98DCEF351DA}" destId="{FB57DDF6-B270-4A40-9ABC-77C3B2C6FAE2}" srcOrd="5" destOrd="0" presId="urn:microsoft.com/office/officeart/2005/8/layout/cycle5"/>
    <dgm:cxn modelId="{BA1446FD-AE97-4988-841C-6210892FDD5D}" type="presParOf" srcId="{80A20A0B-B9CE-48E1-8908-D98DCEF351DA}" destId="{DD8E167E-167E-4659-8FCA-5351B41C31DA}" srcOrd="6" destOrd="0" presId="urn:microsoft.com/office/officeart/2005/8/layout/cycle5"/>
    <dgm:cxn modelId="{4DD8B33E-E495-4714-8414-4D87DFBF75B8}" type="presParOf" srcId="{80A20A0B-B9CE-48E1-8908-D98DCEF351DA}" destId="{8C8B5A3B-9BFF-4343-A3D8-E196A7058531}" srcOrd="7" destOrd="0" presId="urn:microsoft.com/office/officeart/2005/8/layout/cycle5"/>
    <dgm:cxn modelId="{259DE8A3-B7D4-407A-902D-69249B936ABE}" type="presParOf" srcId="{80A20A0B-B9CE-48E1-8908-D98DCEF351DA}" destId="{6CF5A43E-BE38-4D26-A884-D19A53EFE140}" srcOrd="8" destOrd="0" presId="urn:microsoft.com/office/officeart/2005/8/layout/cycle5"/>
    <dgm:cxn modelId="{5FFAEDB1-96C6-4F92-9774-5B49BEC4465A}" type="presParOf" srcId="{80A20A0B-B9CE-48E1-8908-D98DCEF351DA}" destId="{071554C9-D1A9-49E9-806D-D1A3C5A1B1E4}" srcOrd="9" destOrd="0" presId="urn:microsoft.com/office/officeart/2005/8/layout/cycle5"/>
    <dgm:cxn modelId="{6DF83167-68CD-4DEC-A6B9-286744E1C265}" type="presParOf" srcId="{80A20A0B-B9CE-48E1-8908-D98DCEF351DA}" destId="{20F70294-D8CD-4C87-9BF5-E597DFCD3704}" srcOrd="10" destOrd="0" presId="urn:microsoft.com/office/officeart/2005/8/layout/cycle5"/>
    <dgm:cxn modelId="{79F9C6F8-472B-4EAA-A238-A530193EBA23}" type="presParOf" srcId="{80A20A0B-B9CE-48E1-8908-D98DCEF351DA}" destId="{7CBDBD04-24B1-4BAF-9447-05E3FBF316A8}" srcOrd="11" destOrd="0" presId="urn:microsoft.com/office/officeart/2005/8/layout/cycle5"/>
    <dgm:cxn modelId="{BCE2E53E-4239-460D-9D5F-442F218FA65A}" type="presParOf" srcId="{80A20A0B-B9CE-48E1-8908-D98DCEF351DA}" destId="{65C850BE-62CF-490A-AF2A-D34B200B77E8}" srcOrd="12" destOrd="0" presId="urn:microsoft.com/office/officeart/2005/8/layout/cycle5"/>
    <dgm:cxn modelId="{D907E3E2-6E1A-4567-A6BF-0D68C3E0EEA2}" type="presParOf" srcId="{80A20A0B-B9CE-48E1-8908-D98DCEF351DA}" destId="{807DC92A-4E79-41A9-99E1-AD095213668E}" srcOrd="13" destOrd="0" presId="urn:microsoft.com/office/officeart/2005/8/layout/cycle5"/>
    <dgm:cxn modelId="{3989FB70-3005-4803-AFB8-EBEDED417914}" type="presParOf" srcId="{80A20A0B-B9CE-48E1-8908-D98DCEF351DA}" destId="{F8CBA492-D8E1-404F-A28B-2E95E84F72DC}" srcOrd="14" destOrd="0" presId="urn:microsoft.com/office/officeart/2005/8/layout/cycle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851C6FF-25AF-4B24-A59F-E9BBED45412A}" type="doc">
      <dgm:prSet loTypeId="urn:microsoft.com/office/officeart/2005/8/layout/default" loCatId="list" qsTypeId="urn:microsoft.com/office/officeart/2005/8/quickstyle/simple1" qsCatId="simple" csTypeId="urn:microsoft.com/office/officeart/2005/8/colors/accent1_2" csCatId="accent1" phldr="1"/>
      <dgm:spPr/>
    </dgm:pt>
    <dgm:pt modelId="{8557B28F-91E2-4C61-A47D-F5975C957A0C}">
      <dgm:prSet phldrT="[Text]" custT="1"/>
      <dgm:spPr>
        <a:solidFill>
          <a:srgbClr val="FF0000">
            <a:alpha val="50000"/>
          </a:srgbClr>
        </a:solidFill>
        <a:ln>
          <a:noFill/>
        </a:ln>
      </dgm:spPr>
      <dgm:t>
        <a:bodyPr/>
        <a:lstStyle/>
        <a:p>
          <a:r>
            <a:rPr lang="en-AU" sz="1200" dirty="0">
              <a:solidFill>
                <a:schemeClr val="tx2"/>
              </a:solidFill>
            </a:rPr>
            <a:t>Mechanical</a:t>
          </a:r>
        </a:p>
      </dgm:t>
    </dgm:pt>
    <dgm:pt modelId="{1FAAA283-7FA7-45BA-89B6-79834DCD9ABB}" type="parTrans" cxnId="{052B5469-167B-4B1D-B805-B5F6E8092508}">
      <dgm:prSet/>
      <dgm:spPr/>
      <dgm:t>
        <a:bodyPr/>
        <a:lstStyle/>
        <a:p>
          <a:endParaRPr lang="en-AU"/>
        </a:p>
      </dgm:t>
    </dgm:pt>
    <dgm:pt modelId="{7A492502-56A0-4FBE-AB79-136226ADB365}" type="sibTrans" cxnId="{052B5469-167B-4B1D-B805-B5F6E8092508}">
      <dgm:prSet/>
      <dgm:spPr/>
      <dgm:t>
        <a:bodyPr/>
        <a:lstStyle/>
        <a:p>
          <a:endParaRPr lang="en-AU"/>
        </a:p>
      </dgm:t>
    </dgm:pt>
    <dgm:pt modelId="{A42B721A-C49A-4E60-8C72-5CAFAD088002}">
      <dgm:prSet phldrT="[Text]" custT="1"/>
      <dgm:spPr>
        <a:solidFill>
          <a:srgbClr val="92D050">
            <a:alpha val="50000"/>
          </a:srgbClr>
        </a:solidFill>
        <a:ln>
          <a:noFill/>
        </a:ln>
      </dgm:spPr>
      <dgm:t>
        <a:bodyPr/>
        <a:lstStyle/>
        <a:p>
          <a:r>
            <a:rPr lang="en-AU" sz="1200" dirty="0">
              <a:solidFill>
                <a:schemeClr val="tx2"/>
              </a:solidFill>
            </a:rPr>
            <a:t>Computer</a:t>
          </a:r>
        </a:p>
      </dgm:t>
    </dgm:pt>
    <dgm:pt modelId="{7EDDEF35-487D-4330-A450-36B96BF7AF10}" type="parTrans" cxnId="{9099A9AF-4F97-40F9-BA15-DC22816EED4B}">
      <dgm:prSet/>
      <dgm:spPr/>
      <dgm:t>
        <a:bodyPr/>
        <a:lstStyle/>
        <a:p>
          <a:endParaRPr lang="en-AU"/>
        </a:p>
      </dgm:t>
    </dgm:pt>
    <dgm:pt modelId="{D6E479A5-5563-420A-A707-CBF5E84D07EF}" type="sibTrans" cxnId="{9099A9AF-4F97-40F9-BA15-DC22816EED4B}">
      <dgm:prSet/>
      <dgm:spPr/>
      <dgm:t>
        <a:bodyPr/>
        <a:lstStyle/>
        <a:p>
          <a:endParaRPr lang="en-AU"/>
        </a:p>
      </dgm:t>
    </dgm:pt>
    <dgm:pt modelId="{F05B4149-2F02-41E1-8991-809B701587F8}">
      <dgm:prSet phldrT="[Text]" custT="1"/>
      <dgm:spPr>
        <a:solidFill>
          <a:srgbClr val="FFC000">
            <a:alpha val="50000"/>
          </a:srgbClr>
        </a:solidFill>
        <a:ln>
          <a:noFill/>
        </a:ln>
      </dgm:spPr>
      <dgm:t>
        <a:bodyPr/>
        <a:lstStyle/>
        <a:p>
          <a:r>
            <a:rPr lang="en-AU" sz="1200" dirty="0">
              <a:solidFill>
                <a:schemeClr val="tx2"/>
              </a:solidFill>
            </a:rPr>
            <a:t>Electrical / Electronics</a:t>
          </a:r>
        </a:p>
      </dgm:t>
    </dgm:pt>
    <dgm:pt modelId="{07B989E1-A8DE-4333-9E1B-0B8EBDA557D4}" type="parTrans" cxnId="{390A0286-C2BD-465A-AD8E-EAB07911CCDF}">
      <dgm:prSet/>
      <dgm:spPr/>
      <dgm:t>
        <a:bodyPr/>
        <a:lstStyle/>
        <a:p>
          <a:endParaRPr lang="en-AU"/>
        </a:p>
      </dgm:t>
    </dgm:pt>
    <dgm:pt modelId="{78631471-85C1-4C3F-8A68-9036391327D1}" type="sibTrans" cxnId="{390A0286-C2BD-465A-AD8E-EAB07911CCDF}">
      <dgm:prSet/>
      <dgm:spPr/>
      <dgm:t>
        <a:bodyPr/>
        <a:lstStyle/>
        <a:p>
          <a:endParaRPr lang="en-AU"/>
        </a:p>
      </dgm:t>
    </dgm:pt>
    <dgm:pt modelId="{91AD12A8-412D-47EA-955D-64ECC55B68EF}">
      <dgm:prSet phldrT="[Text]" custT="1"/>
      <dgm:spPr>
        <a:solidFill>
          <a:srgbClr val="92D050">
            <a:alpha val="50000"/>
          </a:srgbClr>
        </a:solidFill>
        <a:ln>
          <a:noFill/>
        </a:ln>
      </dgm:spPr>
      <dgm:t>
        <a:bodyPr/>
        <a:lstStyle/>
        <a:p>
          <a:r>
            <a:rPr lang="en-AU" sz="1200" dirty="0">
              <a:solidFill>
                <a:schemeClr val="tx2"/>
              </a:solidFill>
            </a:rPr>
            <a:t>Control Systems</a:t>
          </a:r>
        </a:p>
      </dgm:t>
    </dgm:pt>
    <dgm:pt modelId="{934254E1-CB3E-4042-9812-D89F35340817}" type="parTrans" cxnId="{00FDAAFC-B6DC-407B-91CB-EE60B34256E2}">
      <dgm:prSet/>
      <dgm:spPr/>
      <dgm:t>
        <a:bodyPr/>
        <a:lstStyle/>
        <a:p>
          <a:endParaRPr lang="en-AU"/>
        </a:p>
      </dgm:t>
    </dgm:pt>
    <dgm:pt modelId="{ABF8E8E1-E5E9-42A1-BF39-10581D44005E}" type="sibTrans" cxnId="{00FDAAFC-B6DC-407B-91CB-EE60B34256E2}">
      <dgm:prSet/>
      <dgm:spPr/>
      <dgm:t>
        <a:bodyPr/>
        <a:lstStyle/>
        <a:p>
          <a:endParaRPr lang="en-AU"/>
        </a:p>
      </dgm:t>
    </dgm:pt>
    <dgm:pt modelId="{72D85EDC-9AE5-4940-AFE3-1D814826F570}" type="pres">
      <dgm:prSet presAssocID="{E851C6FF-25AF-4B24-A59F-E9BBED45412A}" presName="diagram" presStyleCnt="0">
        <dgm:presLayoutVars>
          <dgm:dir/>
          <dgm:resizeHandles val="exact"/>
        </dgm:presLayoutVars>
      </dgm:prSet>
      <dgm:spPr/>
    </dgm:pt>
    <dgm:pt modelId="{400394B2-33A6-4C5B-BE25-88929D37FA79}" type="pres">
      <dgm:prSet presAssocID="{8557B28F-91E2-4C61-A47D-F5975C957A0C}" presName="node" presStyleLbl="node1" presStyleIdx="0" presStyleCnt="4" custLinFactNeighborX="0">
        <dgm:presLayoutVars>
          <dgm:bulletEnabled val="1"/>
        </dgm:presLayoutVars>
      </dgm:prSet>
      <dgm:spPr/>
    </dgm:pt>
    <dgm:pt modelId="{BE3544C8-DDA3-496D-82A8-20C3C9DCE7B7}" type="pres">
      <dgm:prSet presAssocID="{7A492502-56A0-4FBE-AB79-136226ADB365}" presName="sibTrans" presStyleCnt="0"/>
      <dgm:spPr/>
    </dgm:pt>
    <dgm:pt modelId="{D984090E-066C-4470-8B67-A34B629BBD03}" type="pres">
      <dgm:prSet presAssocID="{A42B721A-C49A-4E60-8C72-5CAFAD088002}" presName="node" presStyleLbl="node1" presStyleIdx="1" presStyleCnt="4">
        <dgm:presLayoutVars>
          <dgm:bulletEnabled val="1"/>
        </dgm:presLayoutVars>
      </dgm:prSet>
      <dgm:spPr/>
    </dgm:pt>
    <dgm:pt modelId="{9A16D6BA-2025-4D36-B559-08445C32B9F1}" type="pres">
      <dgm:prSet presAssocID="{D6E479A5-5563-420A-A707-CBF5E84D07EF}" presName="sibTrans" presStyleCnt="0"/>
      <dgm:spPr/>
    </dgm:pt>
    <dgm:pt modelId="{4A8FD3EC-877E-46BF-BEB5-AB649F8F4975}" type="pres">
      <dgm:prSet presAssocID="{91AD12A8-412D-47EA-955D-64ECC55B68EF}" presName="node" presStyleLbl="node1" presStyleIdx="2" presStyleCnt="4">
        <dgm:presLayoutVars>
          <dgm:bulletEnabled val="1"/>
        </dgm:presLayoutVars>
      </dgm:prSet>
      <dgm:spPr/>
    </dgm:pt>
    <dgm:pt modelId="{9B89EA00-6094-4D12-BB27-96A55AD43DF8}" type="pres">
      <dgm:prSet presAssocID="{ABF8E8E1-E5E9-42A1-BF39-10581D44005E}" presName="sibTrans" presStyleCnt="0"/>
      <dgm:spPr/>
    </dgm:pt>
    <dgm:pt modelId="{5F0F3804-791D-40AA-9572-22C5235AFF8A}" type="pres">
      <dgm:prSet presAssocID="{F05B4149-2F02-41E1-8991-809B701587F8}" presName="node" presStyleLbl="node1" presStyleIdx="3" presStyleCnt="4">
        <dgm:presLayoutVars>
          <dgm:bulletEnabled val="1"/>
        </dgm:presLayoutVars>
      </dgm:prSet>
      <dgm:spPr/>
    </dgm:pt>
  </dgm:ptLst>
  <dgm:cxnLst>
    <dgm:cxn modelId="{052B5469-167B-4B1D-B805-B5F6E8092508}" srcId="{E851C6FF-25AF-4B24-A59F-E9BBED45412A}" destId="{8557B28F-91E2-4C61-A47D-F5975C957A0C}" srcOrd="0" destOrd="0" parTransId="{1FAAA283-7FA7-45BA-89B6-79834DCD9ABB}" sibTransId="{7A492502-56A0-4FBE-AB79-136226ADB365}"/>
    <dgm:cxn modelId="{1D5EA64B-40DE-463A-90DE-A0D33C024936}" type="presOf" srcId="{F05B4149-2F02-41E1-8991-809B701587F8}" destId="{5F0F3804-791D-40AA-9572-22C5235AFF8A}" srcOrd="0" destOrd="0" presId="urn:microsoft.com/office/officeart/2005/8/layout/default"/>
    <dgm:cxn modelId="{9C2E6C74-EAA9-46ED-8FBA-3FFB08B228A7}" type="presOf" srcId="{8557B28F-91E2-4C61-A47D-F5975C957A0C}" destId="{400394B2-33A6-4C5B-BE25-88929D37FA79}" srcOrd="0" destOrd="0" presId="urn:microsoft.com/office/officeart/2005/8/layout/default"/>
    <dgm:cxn modelId="{390A0286-C2BD-465A-AD8E-EAB07911CCDF}" srcId="{E851C6FF-25AF-4B24-A59F-E9BBED45412A}" destId="{F05B4149-2F02-41E1-8991-809B701587F8}" srcOrd="3" destOrd="0" parTransId="{07B989E1-A8DE-4333-9E1B-0B8EBDA557D4}" sibTransId="{78631471-85C1-4C3F-8A68-9036391327D1}"/>
    <dgm:cxn modelId="{9099A9AF-4F97-40F9-BA15-DC22816EED4B}" srcId="{E851C6FF-25AF-4B24-A59F-E9BBED45412A}" destId="{A42B721A-C49A-4E60-8C72-5CAFAD088002}" srcOrd="1" destOrd="0" parTransId="{7EDDEF35-487D-4330-A450-36B96BF7AF10}" sibTransId="{D6E479A5-5563-420A-A707-CBF5E84D07EF}"/>
    <dgm:cxn modelId="{0E7A99C0-A82D-4C3C-81D4-6CF9154A08AA}" type="presOf" srcId="{91AD12A8-412D-47EA-955D-64ECC55B68EF}" destId="{4A8FD3EC-877E-46BF-BEB5-AB649F8F4975}" srcOrd="0" destOrd="0" presId="urn:microsoft.com/office/officeart/2005/8/layout/default"/>
    <dgm:cxn modelId="{D93F40D1-C006-4350-8BDC-402611EBCE7C}" type="presOf" srcId="{A42B721A-C49A-4E60-8C72-5CAFAD088002}" destId="{D984090E-066C-4470-8B67-A34B629BBD03}" srcOrd="0" destOrd="0" presId="urn:microsoft.com/office/officeart/2005/8/layout/default"/>
    <dgm:cxn modelId="{00FDAAFC-B6DC-407B-91CB-EE60B34256E2}" srcId="{E851C6FF-25AF-4B24-A59F-E9BBED45412A}" destId="{91AD12A8-412D-47EA-955D-64ECC55B68EF}" srcOrd="2" destOrd="0" parTransId="{934254E1-CB3E-4042-9812-D89F35340817}" sibTransId="{ABF8E8E1-E5E9-42A1-BF39-10581D44005E}"/>
    <dgm:cxn modelId="{1E60B7FD-D0F2-4C70-943A-B987A341090F}" type="presOf" srcId="{E851C6FF-25AF-4B24-A59F-E9BBED45412A}" destId="{72D85EDC-9AE5-4940-AFE3-1D814826F570}" srcOrd="0" destOrd="0" presId="urn:microsoft.com/office/officeart/2005/8/layout/default"/>
    <dgm:cxn modelId="{D4116209-806D-49EA-B3EC-5C07FE54FB27}" type="presParOf" srcId="{72D85EDC-9AE5-4940-AFE3-1D814826F570}" destId="{400394B2-33A6-4C5B-BE25-88929D37FA79}" srcOrd="0" destOrd="0" presId="urn:microsoft.com/office/officeart/2005/8/layout/default"/>
    <dgm:cxn modelId="{BC14D50E-205F-48B2-A299-AE77A9376BA5}" type="presParOf" srcId="{72D85EDC-9AE5-4940-AFE3-1D814826F570}" destId="{BE3544C8-DDA3-496D-82A8-20C3C9DCE7B7}" srcOrd="1" destOrd="0" presId="urn:microsoft.com/office/officeart/2005/8/layout/default"/>
    <dgm:cxn modelId="{9208CA69-0E5D-424F-86B6-E5672CE8684D}" type="presParOf" srcId="{72D85EDC-9AE5-4940-AFE3-1D814826F570}" destId="{D984090E-066C-4470-8B67-A34B629BBD03}" srcOrd="2" destOrd="0" presId="urn:microsoft.com/office/officeart/2005/8/layout/default"/>
    <dgm:cxn modelId="{D006891B-8C79-4075-8C8D-737A34D5F849}" type="presParOf" srcId="{72D85EDC-9AE5-4940-AFE3-1D814826F570}" destId="{9A16D6BA-2025-4D36-B559-08445C32B9F1}" srcOrd="3" destOrd="0" presId="urn:microsoft.com/office/officeart/2005/8/layout/default"/>
    <dgm:cxn modelId="{DEBAD3A9-6FE3-41EA-A46B-AD075AEA9C9D}" type="presParOf" srcId="{72D85EDC-9AE5-4940-AFE3-1D814826F570}" destId="{4A8FD3EC-877E-46BF-BEB5-AB649F8F4975}" srcOrd="4" destOrd="0" presId="urn:microsoft.com/office/officeart/2005/8/layout/default"/>
    <dgm:cxn modelId="{7EE2316E-CB3A-4717-BB87-7F35DFB3822C}" type="presParOf" srcId="{72D85EDC-9AE5-4940-AFE3-1D814826F570}" destId="{9B89EA00-6094-4D12-BB27-96A55AD43DF8}" srcOrd="5" destOrd="0" presId="urn:microsoft.com/office/officeart/2005/8/layout/default"/>
    <dgm:cxn modelId="{02000000-D8C4-44E5-9D1E-C98841771C68}" type="presParOf" srcId="{72D85EDC-9AE5-4940-AFE3-1D814826F570}" destId="{5F0F3804-791D-40AA-9572-22C5235AFF8A}" srcOrd="6" destOrd="0" presId="urn:microsoft.com/office/officeart/2005/8/layout/default"/>
  </dgm:cxnLst>
  <dgm:bg/>
  <dgm:whole/>
  <dgm:extLst>
    <a:ext uri="http://schemas.microsoft.com/office/drawing/2008/diagram">
      <dsp:dataModelExt xmlns:dsp="http://schemas.microsoft.com/office/drawing/2008/diagram" relId="rId11"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7CDF7C-EE9E-42AE-8F0C-D42D5139E87A}">
      <dsp:nvSpPr>
        <dsp:cNvPr id="0" name=""/>
        <dsp:cNvSpPr/>
      </dsp:nvSpPr>
      <dsp:spPr>
        <a:xfrm>
          <a:off x="2606343" y="-134812"/>
          <a:ext cx="1623012" cy="1178444"/>
        </a:xfrm>
        <a:prstGeom prst="roundRect">
          <a:avLst/>
        </a:prstGeom>
        <a:solidFill>
          <a:srgbClr val="FFC000">
            <a:alpha val="50000"/>
          </a:srgb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AU" sz="1800" kern="1200" dirty="0">
              <a:solidFill>
                <a:schemeClr val="tx2"/>
              </a:solidFill>
            </a:rPr>
            <a:t>Output Signal Conditioning and Interfacing</a:t>
          </a:r>
        </a:p>
      </dsp:txBody>
      <dsp:txXfrm>
        <a:off x="2663870" y="-77285"/>
        <a:ext cx="1507958" cy="1063390"/>
      </dsp:txXfrm>
    </dsp:sp>
    <dsp:sp modelId="{AD94C4CB-BEEC-4756-A279-CBAE795946B4}">
      <dsp:nvSpPr>
        <dsp:cNvPr id="0" name=""/>
        <dsp:cNvSpPr/>
      </dsp:nvSpPr>
      <dsp:spPr>
        <a:xfrm>
          <a:off x="2295220" y="644390"/>
          <a:ext cx="3397924" cy="3397924"/>
        </a:xfrm>
        <a:custGeom>
          <a:avLst/>
          <a:gdLst/>
          <a:ahLst/>
          <a:cxnLst/>
          <a:rect l="0" t="0" r="0" b="0"/>
          <a:pathLst>
            <a:path>
              <a:moveTo>
                <a:pt x="2151304" y="61323"/>
              </a:moveTo>
              <a:arcTo wR="1698962" hR="1698962" stAng="17126460" swAng="1389167"/>
            </a:path>
          </a:pathLst>
        </a:custGeom>
        <a:noFill/>
        <a:ln w="57150" cap="flat" cmpd="sng" algn="ctr">
          <a:solidFill>
            <a:scrgbClr r="0" g="0" b="0">
              <a:shade val="95000"/>
              <a:satMod val="105000"/>
            </a:scrgbClr>
          </a:solidFill>
          <a:prstDash val="solid"/>
          <a:tailEnd type="arrow"/>
        </a:ln>
        <a:effectLst/>
      </dsp:spPr>
      <dsp:style>
        <a:lnRef idx="1">
          <a:scrgbClr r="0" g="0" b="0"/>
        </a:lnRef>
        <a:fillRef idx="0">
          <a:scrgbClr r="0" g="0" b="0"/>
        </a:fillRef>
        <a:effectRef idx="0">
          <a:scrgbClr r="0" g="0" b="0"/>
        </a:effectRef>
        <a:fontRef idx="minor"/>
      </dsp:style>
    </dsp:sp>
    <dsp:sp modelId="{9FB4ED7B-713B-40AA-BFEB-7303BF627D3E}">
      <dsp:nvSpPr>
        <dsp:cNvPr id="0" name=""/>
        <dsp:cNvSpPr/>
      </dsp:nvSpPr>
      <dsp:spPr>
        <a:xfrm>
          <a:off x="4620800" y="1164825"/>
          <a:ext cx="1623012" cy="1178444"/>
        </a:xfrm>
        <a:prstGeom prst="roundRect">
          <a:avLst/>
        </a:prstGeom>
        <a:solidFill>
          <a:srgbClr val="FF0000">
            <a:alpha val="50000"/>
          </a:srgb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AU" sz="1700" kern="1200" dirty="0">
              <a:solidFill>
                <a:schemeClr val="tx2"/>
              </a:solidFill>
            </a:rPr>
            <a:t>Actuators</a:t>
          </a:r>
        </a:p>
      </dsp:txBody>
      <dsp:txXfrm>
        <a:off x="4678327" y="1222352"/>
        <a:ext cx="1507958" cy="1063390"/>
      </dsp:txXfrm>
    </dsp:sp>
    <dsp:sp modelId="{FB57DDF6-B270-4A40-9ABC-77C3B2C6FAE2}">
      <dsp:nvSpPr>
        <dsp:cNvPr id="0" name=""/>
        <dsp:cNvSpPr/>
      </dsp:nvSpPr>
      <dsp:spPr>
        <a:xfrm>
          <a:off x="2232568" y="-91882"/>
          <a:ext cx="3397924" cy="3397924"/>
        </a:xfrm>
        <a:custGeom>
          <a:avLst/>
          <a:gdLst/>
          <a:ahLst/>
          <a:cxnLst/>
          <a:rect l="0" t="0" r="0" b="0"/>
          <a:pathLst>
            <a:path>
              <a:moveTo>
                <a:pt x="3158006" y="2569400"/>
              </a:moveTo>
              <a:arcTo wR="1698962" hR="1698962" stAng="1849171" swAng="938659"/>
            </a:path>
          </a:pathLst>
        </a:custGeom>
        <a:noFill/>
        <a:ln w="57150" cap="flat" cmpd="sng" algn="ctr">
          <a:solidFill>
            <a:scrgbClr r="0" g="0" b="0">
              <a:shade val="95000"/>
              <a:satMod val="105000"/>
            </a:scrgbClr>
          </a:solidFill>
          <a:prstDash val="solid"/>
          <a:tailEnd type="arrow"/>
        </a:ln>
        <a:effectLst/>
      </dsp:spPr>
      <dsp:style>
        <a:lnRef idx="1">
          <a:scrgbClr r="0" g="0" b="0"/>
        </a:lnRef>
        <a:fillRef idx="0">
          <a:scrgbClr r="0" g="0" b="0"/>
        </a:fillRef>
        <a:effectRef idx="0">
          <a:scrgbClr r="0" g="0" b="0"/>
        </a:effectRef>
        <a:fontRef idx="minor"/>
      </dsp:style>
    </dsp:sp>
    <dsp:sp modelId="{DD8E167E-167E-4659-8FCA-5351B41C31DA}">
      <dsp:nvSpPr>
        <dsp:cNvPr id="0" name=""/>
        <dsp:cNvSpPr/>
      </dsp:nvSpPr>
      <dsp:spPr>
        <a:xfrm>
          <a:off x="3696653" y="2938638"/>
          <a:ext cx="1623012" cy="1178444"/>
        </a:xfrm>
        <a:prstGeom prst="roundRect">
          <a:avLst/>
        </a:prstGeom>
        <a:solidFill>
          <a:srgbClr val="FFC000">
            <a:alpha val="50000"/>
          </a:srgb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AU" sz="1700" kern="1200" dirty="0">
              <a:solidFill>
                <a:schemeClr val="tx2"/>
              </a:solidFill>
            </a:rPr>
            <a:t>Sensors</a:t>
          </a:r>
        </a:p>
      </dsp:txBody>
      <dsp:txXfrm>
        <a:off x="3754180" y="2996165"/>
        <a:ext cx="1507958" cy="1063390"/>
      </dsp:txXfrm>
    </dsp:sp>
    <dsp:sp modelId="{6CF5A43E-BE38-4D26-A884-D19A53EFE140}">
      <dsp:nvSpPr>
        <dsp:cNvPr id="0" name=""/>
        <dsp:cNvSpPr/>
      </dsp:nvSpPr>
      <dsp:spPr>
        <a:xfrm>
          <a:off x="1686787" y="516263"/>
          <a:ext cx="3397924" cy="3397924"/>
        </a:xfrm>
        <a:custGeom>
          <a:avLst/>
          <a:gdLst/>
          <a:ahLst/>
          <a:cxnLst/>
          <a:rect l="0" t="0" r="0" b="0"/>
          <a:pathLst>
            <a:path>
              <a:moveTo>
                <a:pt x="1896100" y="3386448"/>
              </a:moveTo>
              <a:arcTo wR="1698962" hR="1698962" stAng="5000202" swAng="704222"/>
            </a:path>
          </a:pathLst>
        </a:custGeom>
        <a:noFill/>
        <a:ln w="57150" cap="flat" cmpd="sng" algn="ctr">
          <a:solidFill>
            <a:scrgbClr r="0" g="0" b="0">
              <a:shade val="95000"/>
              <a:satMod val="105000"/>
            </a:scrgbClr>
          </a:solidFill>
          <a:prstDash val="solid"/>
          <a:tailEnd type="arrow"/>
        </a:ln>
        <a:effectLst/>
      </dsp:spPr>
      <dsp:style>
        <a:lnRef idx="1">
          <a:scrgbClr r="0" g="0" b="0"/>
        </a:lnRef>
        <a:fillRef idx="0">
          <a:scrgbClr r="0" g="0" b="0"/>
        </a:fillRef>
        <a:effectRef idx="0">
          <a:scrgbClr r="0" g="0" b="0"/>
        </a:effectRef>
        <a:fontRef idx="minor"/>
      </dsp:style>
    </dsp:sp>
    <dsp:sp modelId="{071554C9-D1A9-49E9-806D-D1A3C5A1B1E4}">
      <dsp:nvSpPr>
        <dsp:cNvPr id="0" name=""/>
        <dsp:cNvSpPr/>
      </dsp:nvSpPr>
      <dsp:spPr>
        <a:xfrm>
          <a:off x="1499268" y="2939191"/>
          <a:ext cx="1622030" cy="1177338"/>
        </a:xfrm>
        <a:prstGeom prst="roundRect">
          <a:avLst/>
        </a:prstGeom>
        <a:solidFill>
          <a:srgbClr val="FFC000">
            <a:alpha val="50000"/>
          </a:srgb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AU" sz="1700" kern="1200" dirty="0">
              <a:solidFill>
                <a:schemeClr val="tx2"/>
              </a:solidFill>
            </a:rPr>
            <a:t>Input Signal Conditioning and Interfacing</a:t>
          </a:r>
        </a:p>
      </dsp:txBody>
      <dsp:txXfrm>
        <a:off x="1556741" y="2996664"/>
        <a:ext cx="1507084" cy="1062392"/>
      </dsp:txXfrm>
    </dsp:sp>
    <dsp:sp modelId="{7CBDBD04-24B1-4BAF-9447-05E3FBF316A8}">
      <dsp:nvSpPr>
        <dsp:cNvPr id="0" name=""/>
        <dsp:cNvSpPr/>
      </dsp:nvSpPr>
      <dsp:spPr>
        <a:xfrm>
          <a:off x="1092094" y="-165707"/>
          <a:ext cx="3397924" cy="3397924"/>
        </a:xfrm>
        <a:custGeom>
          <a:avLst/>
          <a:gdLst/>
          <a:ahLst/>
          <a:cxnLst/>
          <a:rect l="0" t="0" r="0" b="0"/>
          <a:pathLst>
            <a:path>
              <a:moveTo>
                <a:pt x="613691" y="3006119"/>
              </a:moveTo>
              <a:arcTo wR="1698962" hR="1698962" stAng="7782075" swAng="1015099"/>
            </a:path>
          </a:pathLst>
        </a:custGeom>
        <a:noFill/>
        <a:ln w="57150" cap="flat" cmpd="sng" algn="ctr">
          <a:solidFill>
            <a:scrgbClr r="0" g="0" b="0">
              <a:shade val="95000"/>
              <a:satMod val="105000"/>
            </a:scrgbClr>
          </a:solidFill>
          <a:prstDash val="solid"/>
          <a:tailEnd type="arrow"/>
        </a:ln>
        <a:effectLst/>
      </dsp:spPr>
      <dsp:style>
        <a:lnRef idx="1">
          <a:scrgbClr r="0" g="0" b="0"/>
        </a:lnRef>
        <a:fillRef idx="0">
          <a:scrgbClr r="0" g="0" b="0"/>
        </a:fillRef>
        <a:effectRef idx="0">
          <a:scrgbClr r="0" g="0" b="0"/>
        </a:effectRef>
        <a:fontRef idx="minor"/>
      </dsp:style>
    </dsp:sp>
    <dsp:sp modelId="{65C850BE-62CF-490A-AF2A-D34B200B77E8}">
      <dsp:nvSpPr>
        <dsp:cNvPr id="0" name=""/>
        <dsp:cNvSpPr/>
      </dsp:nvSpPr>
      <dsp:spPr>
        <a:xfrm>
          <a:off x="511031" y="1148068"/>
          <a:ext cx="1623012" cy="1178444"/>
        </a:xfrm>
        <a:prstGeom prst="roundRect">
          <a:avLst/>
        </a:prstGeom>
        <a:solidFill>
          <a:srgbClr val="92D050">
            <a:alpha val="50000"/>
          </a:srgb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AU" sz="1700" kern="1200" dirty="0">
              <a:solidFill>
                <a:schemeClr val="tx2"/>
              </a:solidFill>
            </a:rPr>
            <a:t>Digital Control Architectures</a:t>
          </a:r>
        </a:p>
      </dsp:txBody>
      <dsp:txXfrm>
        <a:off x="568558" y="1205595"/>
        <a:ext cx="1507958" cy="1063390"/>
      </dsp:txXfrm>
    </dsp:sp>
    <dsp:sp modelId="{F8CBA492-D8E1-404F-A28B-2E95E84F72DC}">
      <dsp:nvSpPr>
        <dsp:cNvPr id="0" name=""/>
        <dsp:cNvSpPr/>
      </dsp:nvSpPr>
      <dsp:spPr>
        <a:xfrm>
          <a:off x="1029409" y="656358"/>
          <a:ext cx="3397924" cy="3397924"/>
        </a:xfrm>
        <a:custGeom>
          <a:avLst/>
          <a:gdLst/>
          <a:ahLst/>
          <a:cxnLst/>
          <a:rect l="0" t="0" r="0" b="0"/>
          <a:pathLst>
            <a:path>
              <a:moveTo>
                <a:pt x="682033" y="337959"/>
              </a:moveTo>
              <a:arcTo wR="1698962" hR="1698962" stAng="13993995" swAng="1481817"/>
            </a:path>
          </a:pathLst>
        </a:custGeom>
        <a:noFill/>
        <a:ln w="57150" cap="flat" cmpd="sng" algn="ctr">
          <a:solidFill>
            <a:scrgbClr r="0" g="0" b="0">
              <a:shade val="95000"/>
              <a:satMod val="105000"/>
            </a:scrgbClr>
          </a:solidFill>
          <a:prstDash val="solid"/>
          <a:tailEnd type="arrow"/>
        </a:ln>
        <a:effectLst/>
      </dsp:spPr>
      <dsp:style>
        <a:lnRef idx="1">
          <a:scrgbClr r="0" g="0" b="0"/>
        </a:lnRef>
        <a:fillRef idx="0">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0394B2-33A6-4C5B-BE25-88929D37FA79}">
      <dsp:nvSpPr>
        <dsp:cNvPr id="0" name=""/>
        <dsp:cNvSpPr/>
      </dsp:nvSpPr>
      <dsp:spPr>
        <a:xfrm>
          <a:off x="210953" y="618"/>
          <a:ext cx="886173" cy="531704"/>
        </a:xfrm>
        <a:prstGeom prst="rect">
          <a:avLst/>
        </a:prstGeom>
        <a:solidFill>
          <a:srgbClr val="FF0000">
            <a:alpha val="50000"/>
          </a:srgb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AU" sz="1200" kern="1200" dirty="0">
              <a:solidFill>
                <a:schemeClr val="tx2"/>
              </a:solidFill>
            </a:rPr>
            <a:t>Mechanical</a:t>
          </a:r>
        </a:p>
      </dsp:txBody>
      <dsp:txXfrm>
        <a:off x="210953" y="618"/>
        <a:ext cx="886173" cy="531704"/>
      </dsp:txXfrm>
    </dsp:sp>
    <dsp:sp modelId="{D984090E-066C-4470-8B67-A34B629BBD03}">
      <dsp:nvSpPr>
        <dsp:cNvPr id="0" name=""/>
        <dsp:cNvSpPr/>
      </dsp:nvSpPr>
      <dsp:spPr>
        <a:xfrm>
          <a:off x="1185745" y="618"/>
          <a:ext cx="886173" cy="531704"/>
        </a:xfrm>
        <a:prstGeom prst="rect">
          <a:avLst/>
        </a:prstGeom>
        <a:solidFill>
          <a:srgbClr val="92D050">
            <a:alpha val="50000"/>
          </a:srgb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AU" sz="1200" kern="1200" dirty="0">
              <a:solidFill>
                <a:schemeClr val="tx2"/>
              </a:solidFill>
            </a:rPr>
            <a:t>Computer</a:t>
          </a:r>
        </a:p>
      </dsp:txBody>
      <dsp:txXfrm>
        <a:off x="1185745" y="618"/>
        <a:ext cx="886173" cy="531704"/>
      </dsp:txXfrm>
    </dsp:sp>
    <dsp:sp modelId="{4A8FD3EC-877E-46BF-BEB5-AB649F8F4975}">
      <dsp:nvSpPr>
        <dsp:cNvPr id="0" name=""/>
        <dsp:cNvSpPr/>
      </dsp:nvSpPr>
      <dsp:spPr>
        <a:xfrm>
          <a:off x="210953" y="620939"/>
          <a:ext cx="886173" cy="531704"/>
        </a:xfrm>
        <a:prstGeom prst="rect">
          <a:avLst/>
        </a:prstGeom>
        <a:solidFill>
          <a:srgbClr val="92D050">
            <a:alpha val="50000"/>
          </a:srgb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AU" sz="1200" kern="1200" dirty="0">
              <a:solidFill>
                <a:schemeClr val="tx2"/>
              </a:solidFill>
            </a:rPr>
            <a:t>Control Systems</a:t>
          </a:r>
        </a:p>
      </dsp:txBody>
      <dsp:txXfrm>
        <a:off x="210953" y="620939"/>
        <a:ext cx="886173" cy="531704"/>
      </dsp:txXfrm>
    </dsp:sp>
    <dsp:sp modelId="{5F0F3804-791D-40AA-9572-22C5235AFF8A}">
      <dsp:nvSpPr>
        <dsp:cNvPr id="0" name=""/>
        <dsp:cNvSpPr/>
      </dsp:nvSpPr>
      <dsp:spPr>
        <a:xfrm>
          <a:off x="1185745" y="620939"/>
          <a:ext cx="886173" cy="531704"/>
        </a:xfrm>
        <a:prstGeom prst="rect">
          <a:avLst/>
        </a:prstGeom>
        <a:solidFill>
          <a:srgbClr val="FFC000">
            <a:alpha val="50000"/>
          </a:srgb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AU" sz="1200" kern="1200" dirty="0">
              <a:solidFill>
                <a:schemeClr val="tx2"/>
              </a:solidFill>
            </a:rPr>
            <a:t>Electrical / Electronics</a:t>
          </a:r>
        </a:p>
      </dsp:txBody>
      <dsp:txXfrm>
        <a:off x="1185745" y="620939"/>
        <a:ext cx="886173" cy="531704"/>
      </dsp:txXfrm>
    </dsp:sp>
  </dsp:spTree>
</dsp:drawing>
</file>

<file path=ppt/diagrams/layout1.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0B0CACB-2089-4B43-A357-7C487CA33ADC}" type="datetimeFigureOut">
              <a:rPr lang="en-AU" smtClean="0"/>
              <a:t>19/03/2020</a:t>
            </a:fld>
            <a:endParaRPr lang="en-AU"/>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AA68271-3C47-432D-B0FF-83D8C8CA780A}" type="slidenum">
              <a:rPr lang="en-AU" smtClean="0"/>
              <a:t>‹#›</a:t>
            </a:fld>
            <a:endParaRPr lang="en-AU"/>
          </a:p>
        </p:txBody>
      </p:sp>
    </p:spTree>
    <p:extLst>
      <p:ext uri="{BB962C8B-B14F-4D97-AF65-F5344CB8AC3E}">
        <p14:creationId xmlns:p14="http://schemas.microsoft.com/office/powerpoint/2010/main" val="5142199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male">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727654" y="3297665"/>
            <a:ext cx="5833801" cy="150096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sz="quarter" idx="10"/>
          </p:nvPr>
        </p:nvSpPr>
        <p:spPr>
          <a:xfrm>
            <a:off x="727654" y="5233764"/>
            <a:ext cx="4439073" cy="1241425"/>
          </a:xfrm>
          <a:prstGeom prst="rect">
            <a:avLst/>
          </a:prstGeom>
        </p:spPr>
        <p:txBody>
          <a:bodyPr vert="horz"/>
          <a:lstStyle>
            <a:lvl1pPr>
              <a:spcBef>
                <a:spcPts val="0"/>
              </a:spcBef>
              <a:spcAft>
                <a:spcPts val="400"/>
              </a:spcAft>
              <a:defRPr/>
            </a:lvl1pPr>
          </a:lstStyle>
          <a:p>
            <a:pPr lvl="0"/>
            <a:r>
              <a:rPr lang="en-US"/>
              <a:t>Click to edit Master text styles</a:t>
            </a:r>
          </a:p>
        </p:txBody>
      </p:sp>
    </p:spTree>
    <p:extLst>
      <p:ext uri="{BB962C8B-B14F-4D97-AF65-F5344CB8AC3E}">
        <p14:creationId xmlns:p14="http://schemas.microsoft.com/office/powerpoint/2010/main" val="41702206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 column image">
    <p:bg>
      <p:bgPr>
        <a:blipFill rotWithShape="1">
          <a:blip r:embed="rId2"/>
          <a:stretch>
            <a:fillRect/>
          </a:stretch>
        </a:blipFill>
        <a:effectLst/>
      </p:bgPr>
    </p:bg>
    <p:spTree>
      <p:nvGrpSpPr>
        <p:cNvPr id="1" name=""/>
        <p:cNvGrpSpPr/>
        <p:nvPr/>
      </p:nvGrpSpPr>
      <p:grpSpPr>
        <a:xfrm>
          <a:off x="0" y="0"/>
          <a:ext cx="0" cy="0"/>
          <a:chOff x="0" y="0"/>
          <a:chExt cx="0" cy="0"/>
        </a:xfrm>
      </p:grpSpPr>
      <p:sp>
        <p:nvSpPr>
          <p:cNvPr id="5" name="Picture Placeholder 4"/>
          <p:cNvSpPr>
            <a:spLocks noGrp="1"/>
          </p:cNvSpPr>
          <p:nvPr>
            <p:ph type="pic" sz="quarter" idx="11"/>
          </p:nvPr>
        </p:nvSpPr>
        <p:spPr>
          <a:xfrm>
            <a:off x="4741863" y="428369"/>
            <a:ext cx="3978275" cy="4082301"/>
          </a:xfrm>
          <a:prstGeom prst="rect">
            <a:avLst/>
          </a:prstGeom>
        </p:spPr>
        <p:txBody>
          <a:bodyPr vert="horz"/>
          <a:lstStyle/>
          <a:p>
            <a:r>
              <a:rPr lang="en-US"/>
              <a:t>Click icon to add picture</a:t>
            </a:r>
          </a:p>
        </p:txBody>
      </p:sp>
      <p:sp>
        <p:nvSpPr>
          <p:cNvPr id="6" name="Text Placeholder 3"/>
          <p:cNvSpPr>
            <a:spLocks noGrp="1"/>
          </p:cNvSpPr>
          <p:nvPr>
            <p:ph type="body" sz="quarter" idx="12" hasCustomPrompt="1"/>
          </p:nvPr>
        </p:nvSpPr>
        <p:spPr>
          <a:xfrm>
            <a:off x="4741862" y="4801017"/>
            <a:ext cx="3978275" cy="671139"/>
          </a:xfrm>
          <a:prstGeom prst="rect">
            <a:avLst/>
          </a:prstGeom>
        </p:spPr>
        <p:txBody>
          <a:bodyPr vert="horz"/>
          <a:lstStyle>
            <a:lvl1pPr>
              <a:lnSpc>
                <a:spcPts val="1400"/>
              </a:lnSpc>
              <a:spcBef>
                <a:spcPts val="600"/>
              </a:spcBef>
              <a:spcAft>
                <a:spcPts val="600"/>
              </a:spcAft>
              <a:defRPr sz="1000">
                <a:solidFill>
                  <a:schemeClr val="tx2"/>
                </a:solidFill>
              </a:defRPr>
            </a:lvl1pPr>
            <a:lvl2pPr marL="182563" indent="-182563">
              <a:lnSpc>
                <a:spcPts val="1700"/>
              </a:lnSpc>
              <a:spcBef>
                <a:spcPts val="400"/>
              </a:spcBef>
              <a:spcAft>
                <a:spcPts val="400"/>
              </a:spcAft>
              <a:buFont typeface="Arial"/>
              <a:buChar char="•"/>
              <a:defRPr sz="1200">
                <a:solidFill>
                  <a:schemeClr val="tx2"/>
                </a:solidFill>
              </a:defRPr>
            </a:lvl2pPr>
            <a:lvl3pPr>
              <a:spcBef>
                <a:spcPts val="400"/>
              </a:spcBef>
              <a:spcAft>
                <a:spcPts val="400"/>
              </a:spcAft>
              <a:defRPr sz="1200">
                <a:solidFill>
                  <a:schemeClr val="tx2"/>
                </a:solidFill>
              </a:defRPr>
            </a:lvl3pPr>
            <a:lvl4pPr>
              <a:spcBef>
                <a:spcPts val="400"/>
              </a:spcBef>
              <a:spcAft>
                <a:spcPts val="400"/>
              </a:spcAft>
              <a:defRPr sz="1200">
                <a:solidFill>
                  <a:schemeClr val="tx2"/>
                </a:solidFill>
              </a:defRPr>
            </a:lvl4pPr>
            <a:lvl5pPr>
              <a:spcBef>
                <a:spcPts val="400"/>
              </a:spcBef>
              <a:spcAft>
                <a:spcPts val="400"/>
              </a:spcAft>
              <a:defRPr sz="1200">
                <a:solidFill>
                  <a:schemeClr val="tx2"/>
                </a:solidFill>
              </a:defRPr>
            </a:lvl5pPr>
          </a:lstStyle>
          <a:p>
            <a:pPr lvl="0"/>
            <a:r>
              <a:rPr lang="en-AU" dirty="0"/>
              <a:t>Click to add caption</a:t>
            </a:r>
          </a:p>
        </p:txBody>
      </p:sp>
      <p:sp>
        <p:nvSpPr>
          <p:cNvPr id="7" name="Picture Placeholder 4"/>
          <p:cNvSpPr>
            <a:spLocks noGrp="1"/>
          </p:cNvSpPr>
          <p:nvPr>
            <p:ph type="pic" sz="quarter" idx="13"/>
          </p:nvPr>
        </p:nvSpPr>
        <p:spPr>
          <a:xfrm>
            <a:off x="419444" y="428369"/>
            <a:ext cx="3978275" cy="4082301"/>
          </a:xfrm>
          <a:prstGeom prst="rect">
            <a:avLst/>
          </a:prstGeom>
        </p:spPr>
        <p:txBody>
          <a:bodyPr vert="horz"/>
          <a:lstStyle/>
          <a:p>
            <a:r>
              <a:rPr lang="en-US"/>
              <a:t>Click icon to add picture</a:t>
            </a:r>
          </a:p>
        </p:txBody>
      </p:sp>
      <p:sp>
        <p:nvSpPr>
          <p:cNvPr id="9" name="Text Placeholder 3"/>
          <p:cNvSpPr>
            <a:spLocks noGrp="1"/>
          </p:cNvSpPr>
          <p:nvPr>
            <p:ph type="body" sz="quarter" idx="14" hasCustomPrompt="1"/>
          </p:nvPr>
        </p:nvSpPr>
        <p:spPr>
          <a:xfrm>
            <a:off x="419443" y="4801017"/>
            <a:ext cx="3978275" cy="671139"/>
          </a:xfrm>
          <a:prstGeom prst="rect">
            <a:avLst/>
          </a:prstGeom>
        </p:spPr>
        <p:txBody>
          <a:bodyPr vert="horz"/>
          <a:lstStyle>
            <a:lvl1pPr>
              <a:lnSpc>
                <a:spcPts val="1400"/>
              </a:lnSpc>
              <a:spcBef>
                <a:spcPts val="600"/>
              </a:spcBef>
              <a:spcAft>
                <a:spcPts val="600"/>
              </a:spcAft>
              <a:defRPr sz="1000">
                <a:solidFill>
                  <a:schemeClr val="tx2"/>
                </a:solidFill>
              </a:defRPr>
            </a:lvl1pPr>
            <a:lvl2pPr marL="182563" indent="-182563">
              <a:lnSpc>
                <a:spcPts val="1700"/>
              </a:lnSpc>
              <a:spcBef>
                <a:spcPts val="400"/>
              </a:spcBef>
              <a:spcAft>
                <a:spcPts val="400"/>
              </a:spcAft>
              <a:buFont typeface="Arial"/>
              <a:buChar char="•"/>
              <a:defRPr sz="1200">
                <a:solidFill>
                  <a:schemeClr val="tx2"/>
                </a:solidFill>
              </a:defRPr>
            </a:lvl2pPr>
            <a:lvl3pPr>
              <a:spcBef>
                <a:spcPts val="400"/>
              </a:spcBef>
              <a:spcAft>
                <a:spcPts val="400"/>
              </a:spcAft>
              <a:defRPr sz="1200">
                <a:solidFill>
                  <a:schemeClr val="tx2"/>
                </a:solidFill>
              </a:defRPr>
            </a:lvl3pPr>
            <a:lvl4pPr>
              <a:spcBef>
                <a:spcPts val="400"/>
              </a:spcBef>
              <a:spcAft>
                <a:spcPts val="400"/>
              </a:spcAft>
              <a:defRPr sz="1200">
                <a:solidFill>
                  <a:schemeClr val="tx2"/>
                </a:solidFill>
              </a:defRPr>
            </a:lvl4pPr>
            <a:lvl5pPr>
              <a:spcBef>
                <a:spcPts val="400"/>
              </a:spcBef>
              <a:spcAft>
                <a:spcPts val="400"/>
              </a:spcAft>
              <a:defRPr sz="1200">
                <a:solidFill>
                  <a:schemeClr val="tx2"/>
                </a:solidFill>
              </a:defRPr>
            </a:lvl5pPr>
          </a:lstStyle>
          <a:p>
            <a:pPr lvl="0"/>
            <a:r>
              <a:rPr lang="en-AU" dirty="0"/>
              <a:t>Click to add caption</a:t>
            </a:r>
          </a:p>
        </p:txBody>
      </p:sp>
    </p:spTree>
    <p:extLst>
      <p:ext uri="{BB962C8B-B14F-4D97-AF65-F5344CB8AC3E}">
        <p14:creationId xmlns:p14="http://schemas.microsoft.com/office/powerpoint/2010/main" val="15669190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Large image">
    <p:bg>
      <p:bgPr>
        <a:blipFill rotWithShape="1">
          <a:blip r:embed="rId2"/>
          <a:stretch>
            <a:fillRect/>
          </a:stretch>
        </a:blipFill>
        <a:effectLst/>
      </p:bgPr>
    </p:bg>
    <p:spTree>
      <p:nvGrpSpPr>
        <p:cNvPr id="1" name=""/>
        <p:cNvGrpSpPr/>
        <p:nvPr/>
      </p:nvGrpSpPr>
      <p:grpSpPr>
        <a:xfrm>
          <a:off x="0" y="0"/>
          <a:ext cx="0" cy="0"/>
          <a:chOff x="0" y="0"/>
          <a:chExt cx="0" cy="0"/>
        </a:xfrm>
      </p:grpSpPr>
      <p:sp>
        <p:nvSpPr>
          <p:cNvPr id="6" name="Text Placeholder 3"/>
          <p:cNvSpPr>
            <a:spLocks noGrp="1"/>
          </p:cNvSpPr>
          <p:nvPr>
            <p:ph type="body" sz="quarter" idx="12" hasCustomPrompt="1"/>
          </p:nvPr>
        </p:nvSpPr>
        <p:spPr>
          <a:xfrm>
            <a:off x="6706292" y="421960"/>
            <a:ext cx="2013845" cy="4978975"/>
          </a:xfrm>
          <a:prstGeom prst="rect">
            <a:avLst/>
          </a:prstGeom>
        </p:spPr>
        <p:txBody>
          <a:bodyPr vert="horz"/>
          <a:lstStyle>
            <a:lvl1pPr>
              <a:lnSpc>
                <a:spcPts val="1400"/>
              </a:lnSpc>
              <a:spcBef>
                <a:spcPts val="600"/>
              </a:spcBef>
              <a:spcAft>
                <a:spcPts val="600"/>
              </a:spcAft>
              <a:defRPr sz="1000">
                <a:solidFill>
                  <a:schemeClr val="tx2"/>
                </a:solidFill>
              </a:defRPr>
            </a:lvl1pPr>
            <a:lvl2pPr marL="182563" indent="-182563">
              <a:lnSpc>
                <a:spcPts val="1700"/>
              </a:lnSpc>
              <a:spcBef>
                <a:spcPts val="400"/>
              </a:spcBef>
              <a:spcAft>
                <a:spcPts val="400"/>
              </a:spcAft>
              <a:buFont typeface="Arial"/>
              <a:buChar char="•"/>
              <a:defRPr sz="1200">
                <a:solidFill>
                  <a:schemeClr val="tx2"/>
                </a:solidFill>
              </a:defRPr>
            </a:lvl2pPr>
            <a:lvl3pPr>
              <a:spcBef>
                <a:spcPts val="400"/>
              </a:spcBef>
              <a:spcAft>
                <a:spcPts val="400"/>
              </a:spcAft>
              <a:defRPr sz="1200">
                <a:solidFill>
                  <a:schemeClr val="tx2"/>
                </a:solidFill>
              </a:defRPr>
            </a:lvl3pPr>
            <a:lvl4pPr>
              <a:spcBef>
                <a:spcPts val="400"/>
              </a:spcBef>
              <a:spcAft>
                <a:spcPts val="400"/>
              </a:spcAft>
              <a:defRPr sz="1200">
                <a:solidFill>
                  <a:schemeClr val="tx2"/>
                </a:solidFill>
              </a:defRPr>
            </a:lvl4pPr>
            <a:lvl5pPr>
              <a:spcBef>
                <a:spcPts val="400"/>
              </a:spcBef>
              <a:spcAft>
                <a:spcPts val="400"/>
              </a:spcAft>
              <a:defRPr sz="1200">
                <a:solidFill>
                  <a:schemeClr val="tx2"/>
                </a:solidFill>
              </a:defRPr>
            </a:lvl5pPr>
          </a:lstStyle>
          <a:p>
            <a:pPr lvl="0"/>
            <a:r>
              <a:rPr lang="en-AU" dirty="0"/>
              <a:t>Click to add caption</a:t>
            </a:r>
          </a:p>
        </p:txBody>
      </p:sp>
      <p:sp>
        <p:nvSpPr>
          <p:cNvPr id="7" name="Picture Placeholder 4"/>
          <p:cNvSpPr>
            <a:spLocks noGrp="1"/>
          </p:cNvSpPr>
          <p:nvPr>
            <p:ph type="pic" sz="quarter" idx="13"/>
          </p:nvPr>
        </p:nvSpPr>
        <p:spPr>
          <a:xfrm>
            <a:off x="419444" y="428369"/>
            <a:ext cx="5907023" cy="4972566"/>
          </a:xfrm>
          <a:prstGeom prst="rect">
            <a:avLst/>
          </a:prstGeom>
        </p:spPr>
        <p:txBody>
          <a:bodyPr vert="horz"/>
          <a:lstStyle/>
          <a:p>
            <a:r>
              <a:rPr lang="en-US"/>
              <a:t>Click icon to add picture</a:t>
            </a:r>
          </a:p>
        </p:txBody>
      </p:sp>
    </p:spTree>
    <p:extLst>
      <p:ext uri="{BB962C8B-B14F-4D97-AF65-F5344CB8AC3E}">
        <p14:creationId xmlns:p14="http://schemas.microsoft.com/office/powerpoint/2010/main" val="22786316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female">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727654" y="3297665"/>
            <a:ext cx="5833801" cy="150096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sz="quarter" idx="10"/>
          </p:nvPr>
        </p:nvSpPr>
        <p:spPr>
          <a:xfrm>
            <a:off x="727654" y="5233764"/>
            <a:ext cx="4439073" cy="1241425"/>
          </a:xfrm>
          <a:prstGeom prst="rect">
            <a:avLst/>
          </a:prstGeom>
        </p:spPr>
        <p:txBody>
          <a:bodyPr vert="horz"/>
          <a:lstStyle>
            <a:lvl1pPr>
              <a:spcBef>
                <a:spcPts val="0"/>
              </a:spcBef>
              <a:spcAft>
                <a:spcPts val="400"/>
              </a:spcAft>
              <a:defRPr/>
            </a:lvl1pPr>
          </a:lstStyle>
          <a:p>
            <a:pPr lvl="0"/>
            <a:r>
              <a:rPr lang="en-US"/>
              <a:t>Click to edit Master text styles</a:t>
            </a:r>
          </a:p>
        </p:txBody>
      </p:sp>
    </p:spTree>
    <p:extLst>
      <p:ext uri="{BB962C8B-B14F-4D97-AF65-F5344CB8AC3E}">
        <p14:creationId xmlns:p14="http://schemas.microsoft.com/office/powerpoint/2010/main" val="21335256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female 2">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727654" y="3297665"/>
            <a:ext cx="5833801" cy="150096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sz="quarter" idx="10"/>
          </p:nvPr>
        </p:nvSpPr>
        <p:spPr>
          <a:xfrm>
            <a:off x="727654" y="5233764"/>
            <a:ext cx="4439073" cy="1241425"/>
          </a:xfrm>
          <a:prstGeom prst="rect">
            <a:avLst/>
          </a:prstGeom>
        </p:spPr>
        <p:txBody>
          <a:bodyPr vert="horz"/>
          <a:lstStyle>
            <a:lvl1pPr>
              <a:spcBef>
                <a:spcPts val="0"/>
              </a:spcBef>
              <a:spcAft>
                <a:spcPts val="400"/>
              </a:spcAft>
              <a:defRPr/>
            </a:lvl1pPr>
          </a:lstStyle>
          <a:p>
            <a:pPr lvl="0"/>
            <a:r>
              <a:rPr lang="en-US"/>
              <a:t>Click to edit Master text styles</a:t>
            </a:r>
          </a:p>
        </p:txBody>
      </p:sp>
    </p:spTree>
    <p:extLst>
      <p:ext uri="{BB962C8B-B14F-4D97-AF65-F5344CB8AC3E}">
        <p14:creationId xmlns:p14="http://schemas.microsoft.com/office/powerpoint/2010/main" val="33367368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texture1">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727654" y="858944"/>
            <a:ext cx="5833801" cy="150096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sz="quarter" idx="10"/>
          </p:nvPr>
        </p:nvSpPr>
        <p:spPr>
          <a:xfrm>
            <a:off x="727654" y="2795043"/>
            <a:ext cx="4439073" cy="1241425"/>
          </a:xfrm>
          <a:prstGeom prst="rect">
            <a:avLst/>
          </a:prstGeom>
        </p:spPr>
        <p:txBody>
          <a:bodyPr vert="horz"/>
          <a:lstStyle>
            <a:lvl1pPr>
              <a:spcBef>
                <a:spcPts val="0"/>
              </a:spcBef>
              <a:spcAft>
                <a:spcPts val="400"/>
              </a:spcAft>
              <a:defRPr/>
            </a:lvl1pPr>
          </a:lstStyle>
          <a:p>
            <a:pPr lvl="0"/>
            <a:r>
              <a:rPr lang="en-US"/>
              <a:t>Click to edit Master text styles</a:t>
            </a:r>
          </a:p>
        </p:txBody>
      </p:sp>
    </p:spTree>
    <p:extLst>
      <p:ext uri="{BB962C8B-B14F-4D97-AF65-F5344CB8AC3E}">
        <p14:creationId xmlns:p14="http://schemas.microsoft.com/office/powerpoint/2010/main" val="80210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Slide-texture2">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727654" y="858944"/>
            <a:ext cx="5833801" cy="150096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sz="quarter" idx="10"/>
          </p:nvPr>
        </p:nvSpPr>
        <p:spPr>
          <a:xfrm>
            <a:off x="727654" y="2795043"/>
            <a:ext cx="4439073" cy="1241425"/>
          </a:xfrm>
          <a:prstGeom prst="rect">
            <a:avLst/>
          </a:prstGeom>
        </p:spPr>
        <p:txBody>
          <a:bodyPr vert="horz"/>
          <a:lstStyle>
            <a:lvl1pPr>
              <a:spcBef>
                <a:spcPts val="0"/>
              </a:spcBef>
              <a:spcAft>
                <a:spcPts val="400"/>
              </a:spcAft>
              <a:defRPr/>
            </a:lvl1pPr>
          </a:lstStyle>
          <a:p>
            <a:pPr lvl="0"/>
            <a:r>
              <a:rPr lang="en-US"/>
              <a:t>Click to edit Master text styles</a:t>
            </a:r>
          </a:p>
        </p:txBody>
      </p:sp>
    </p:spTree>
    <p:extLst>
      <p:ext uri="{BB962C8B-B14F-4D97-AF65-F5344CB8AC3E}">
        <p14:creationId xmlns:p14="http://schemas.microsoft.com/office/powerpoint/2010/main" val="38592619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_Title Slide-texture2">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727654" y="858944"/>
            <a:ext cx="5833801" cy="150096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sz="quarter" idx="10"/>
          </p:nvPr>
        </p:nvSpPr>
        <p:spPr>
          <a:xfrm>
            <a:off x="727654" y="2795043"/>
            <a:ext cx="4439073" cy="1241425"/>
          </a:xfrm>
          <a:prstGeom prst="rect">
            <a:avLst/>
          </a:prstGeom>
        </p:spPr>
        <p:txBody>
          <a:bodyPr vert="horz"/>
          <a:lstStyle>
            <a:lvl1pPr>
              <a:spcBef>
                <a:spcPts val="0"/>
              </a:spcBef>
              <a:spcAft>
                <a:spcPts val="400"/>
              </a:spcAft>
              <a:defRPr/>
            </a:lvl1pPr>
          </a:lstStyle>
          <a:p>
            <a:pPr lvl="0"/>
            <a:r>
              <a:rPr lang="en-US"/>
              <a:t>Click to edit Master text styles</a:t>
            </a:r>
          </a:p>
        </p:txBody>
      </p:sp>
    </p:spTree>
    <p:extLst>
      <p:ext uri="{BB962C8B-B14F-4D97-AF65-F5344CB8AC3E}">
        <p14:creationId xmlns:p14="http://schemas.microsoft.com/office/powerpoint/2010/main" val="16048045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Intro page">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439196"/>
            <a:ext cx="8229600" cy="5021090"/>
          </a:xfrm>
          <a:prstGeom prst="rect">
            <a:avLst/>
          </a:prstGeom>
        </p:spPr>
        <p:txBody>
          <a:bodyPr vert="horz"/>
          <a:lstStyle>
            <a:lvl1pPr>
              <a:lnSpc>
                <a:spcPts val="3800"/>
              </a:lnSpc>
              <a:spcBef>
                <a:spcPts val="2200"/>
              </a:spcBef>
              <a:spcAft>
                <a:spcPts val="2200"/>
              </a:spcAft>
              <a:defRPr sz="3000" b="1" i="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5840230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ext content">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439196"/>
            <a:ext cx="8229600" cy="517149"/>
          </a:xfrm>
          <a:prstGeom prst="rect">
            <a:avLst/>
          </a:prstGeom>
        </p:spPr>
        <p:txBody>
          <a:bodyPr vert="horz"/>
          <a:lstStyle>
            <a:lvl1pPr>
              <a:lnSpc>
                <a:spcPts val="2400"/>
              </a:lnSpc>
              <a:spcBef>
                <a:spcPts val="1000"/>
              </a:spcBef>
              <a:spcAft>
                <a:spcPts val="1000"/>
              </a:spcAft>
              <a:defRPr sz="3600" b="1" i="0">
                <a:solidFill>
                  <a:schemeClr val="bg1"/>
                </a:solidFill>
              </a:defRPr>
            </a:lvl1pPr>
          </a:lstStyle>
          <a:p>
            <a:r>
              <a:rPr lang="en-US" dirty="0"/>
              <a:t>Click to edit Master title style</a:t>
            </a:r>
          </a:p>
        </p:txBody>
      </p:sp>
      <p:sp>
        <p:nvSpPr>
          <p:cNvPr id="4" name="Text Placeholder 3"/>
          <p:cNvSpPr>
            <a:spLocks noGrp="1"/>
          </p:cNvSpPr>
          <p:nvPr>
            <p:ph type="body" sz="quarter" idx="10"/>
          </p:nvPr>
        </p:nvSpPr>
        <p:spPr>
          <a:xfrm>
            <a:off x="457200" y="1191237"/>
            <a:ext cx="8229600" cy="4437567"/>
          </a:xfrm>
          <a:prstGeom prst="rect">
            <a:avLst/>
          </a:prstGeom>
        </p:spPr>
        <p:txBody>
          <a:bodyPr vert="horz"/>
          <a:lstStyle>
            <a:lvl1pPr marL="285750" indent="-285750">
              <a:lnSpc>
                <a:spcPct val="100000"/>
              </a:lnSpc>
              <a:spcBef>
                <a:spcPts val="600"/>
              </a:spcBef>
              <a:spcAft>
                <a:spcPts val="400"/>
              </a:spcAft>
              <a:buFont typeface="Arial" pitchFamily="34" charset="0"/>
              <a:buChar char="•"/>
              <a:defRPr sz="1800">
                <a:solidFill>
                  <a:schemeClr val="tx2"/>
                </a:solidFill>
              </a:defRPr>
            </a:lvl1pPr>
            <a:lvl2pPr marL="536575" indent="-176213">
              <a:lnSpc>
                <a:spcPct val="100000"/>
              </a:lnSpc>
              <a:spcBef>
                <a:spcPts val="600"/>
              </a:spcBef>
              <a:spcAft>
                <a:spcPts val="400"/>
              </a:spcAft>
              <a:buFont typeface="Arial"/>
              <a:buChar char="•"/>
              <a:defRPr sz="1800">
                <a:solidFill>
                  <a:schemeClr val="tx2"/>
                </a:solidFill>
              </a:defRPr>
            </a:lvl2pPr>
            <a:lvl3pPr>
              <a:lnSpc>
                <a:spcPct val="100000"/>
              </a:lnSpc>
              <a:spcBef>
                <a:spcPts val="600"/>
              </a:spcBef>
              <a:spcAft>
                <a:spcPts val="400"/>
              </a:spcAft>
              <a:defRPr sz="1800">
                <a:solidFill>
                  <a:schemeClr val="tx2"/>
                </a:solidFill>
              </a:defRPr>
            </a:lvl3pPr>
            <a:lvl4pPr>
              <a:spcBef>
                <a:spcPts val="400"/>
              </a:spcBef>
              <a:spcAft>
                <a:spcPts val="400"/>
              </a:spcAft>
              <a:defRPr sz="1200">
                <a:solidFill>
                  <a:schemeClr val="tx2"/>
                </a:solidFill>
              </a:defRPr>
            </a:lvl4pPr>
            <a:lvl5pPr>
              <a:spcBef>
                <a:spcPts val="400"/>
              </a:spcBef>
              <a:spcAft>
                <a:spcPts val="400"/>
              </a:spcAft>
              <a:defRPr sz="1200">
                <a:solidFill>
                  <a:schemeClr val="tx2"/>
                </a:solidFill>
              </a:defRPr>
            </a:lvl5pPr>
          </a:lstStyle>
          <a:p>
            <a:pPr lvl="0"/>
            <a:r>
              <a:rPr lang="en-US" dirty="0"/>
              <a:t>Click to edit Master text styles</a:t>
            </a:r>
          </a:p>
          <a:p>
            <a:pPr lvl="1"/>
            <a:endParaRPr lang="en-US" dirty="0"/>
          </a:p>
          <a:p>
            <a:pPr lvl="2"/>
            <a:endParaRPr lang="en-US" dirty="0"/>
          </a:p>
        </p:txBody>
      </p:sp>
    </p:spTree>
    <p:extLst>
      <p:ext uri="{BB962C8B-B14F-4D97-AF65-F5344CB8AC3E}">
        <p14:creationId xmlns:p14="http://schemas.microsoft.com/office/powerpoint/2010/main" val="18326657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ext and image">
    <p:bg>
      <p:bgPr>
        <a:blipFill rotWithShape="1">
          <a:blip r:embed="rId2"/>
          <a:stretch>
            <a:fillRect/>
          </a:stretch>
        </a:blipFill>
        <a:effectLst/>
      </p:bgPr>
    </p:bg>
    <p:spTree>
      <p:nvGrpSpPr>
        <p:cNvPr id="1" name=""/>
        <p:cNvGrpSpPr/>
        <p:nvPr/>
      </p:nvGrpSpPr>
      <p:grpSpPr>
        <a:xfrm>
          <a:off x="0" y="0"/>
          <a:ext cx="0" cy="0"/>
          <a:chOff x="0" y="0"/>
          <a:chExt cx="0" cy="0"/>
        </a:xfrm>
      </p:grpSpPr>
      <p:sp>
        <p:nvSpPr>
          <p:cNvPr id="5" name="Picture Placeholder 4"/>
          <p:cNvSpPr>
            <a:spLocks noGrp="1"/>
          </p:cNvSpPr>
          <p:nvPr>
            <p:ph type="pic" sz="quarter" idx="11"/>
          </p:nvPr>
        </p:nvSpPr>
        <p:spPr>
          <a:xfrm>
            <a:off x="4741863" y="428369"/>
            <a:ext cx="3978275" cy="4284095"/>
          </a:xfrm>
          <a:prstGeom prst="rect">
            <a:avLst/>
          </a:prstGeom>
        </p:spPr>
        <p:txBody>
          <a:bodyPr vert="horz"/>
          <a:lstStyle/>
          <a:p>
            <a:r>
              <a:rPr lang="en-US"/>
              <a:t>Click icon to add picture</a:t>
            </a:r>
          </a:p>
        </p:txBody>
      </p:sp>
      <p:sp>
        <p:nvSpPr>
          <p:cNvPr id="6" name="Text Placeholder 3"/>
          <p:cNvSpPr>
            <a:spLocks noGrp="1"/>
          </p:cNvSpPr>
          <p:nvPr>
            <p:ph type="body" sz="quarter" idx="12" hasCustomPrompt="1"/>
          </p:nvPr>
        </p:nvSpPr>
        <p:spPr>
          <a:xfrm>
            <a:off x="4741862" y="4939386"/>
            <a:ext cx="3978275" cy="671139"/>
          </a:xfrm>
          <a:prstGeom prst="rect">
            <a:avLst/>
          </a:prstGeom>
        </p:spPr>
        <p:txBody>
          <a:bodyPr vert="horz"/>
          <a:lstStyle>
            <a:lvl1pPr>
              <a:lnSpc>
                <a:spcPts val="1400"/>
              </a:lnSpc>
              <a:spcBef>
                <a:spcPts val="600"/>
              </a:spcBef>
              <a:spcAft>
                <a:spcPts val="600"/>
              </a:spcAft>
              <a:defRPr sz="1000">
                <a:solidFill>
                  <a:schemeClr val="tx2"/>
                </a:solidFill>
              </a:defRPr>
            </a:lvl1pPr>
            <a:lvl2pPr marL="182563" indent="-182563">
              <a:lnSpc>
                <a:spcPts val="1700"/>
              </a:lnSpc>
              <a:spcBef>
                <a:spcPts val="400"/>
              </a:spcBef>
              <a:spcAft>
                <a:spcPts val="400"/>
              </a:spcAft>
              <a:buFont typeface="Arial"/>
              <a:buChar char="•"/>
              <a:defRPr sz="1200">
                <a:solidFill>
                  <a:schemeClr val="tx2"/>
                </a:solidFill>
              </a:defRPr>
            </a:lvl2pPr>
            <a:lvl3pPr>
              <a:spcBef>
                <a:spcPts val="400"/>
              </a:spcBef>
              <a:spcAft>
                <a:spcPts val="400"/>
              </a:spcAft>
              <a:defRPr sz="1200">
                <a:solidFill>
                  <a:schemeClr val="tx2"/>
                </a:solidFill>
              </a:defRPr>
            </a:lvl3pPr>
            <a:lvl4pPr>
              <a:spcBef>
                <a:spcPts val="400"/>
              </a:spcBef>
              <a:spcAft>
                <a:spcPts val="400"/>
              </a:spcAft>
              <a:defRPr sz="1200">
                <a:solidFill>
                  <a:schemeClr val="tx2"/>
                </a:solidFill>
              </a:defRPr>
            </a:lvl4pPr>
            <a:lvl5pPr>
              <a:spcBef>
                <a:spcPts val="400"/>
              </a:spcBef>
              <a:spcAft>
                <a:spcPts val="400"/>
              </a:spcAft>
              <a:defRPr sz="1200">
                <a:solidFill>
                  <a:schemeClr val="tx2"/>
                </a:solidFill>
              </a:defRPr>
            </a:lvl5pPr>
          </a:lstStyle>
          <a:p>
            <a:pPr lvl="0"/>
            <a:r>
              <a:rPr lang="en-AU" dirty="0"/>
              <a:t>Click to add caption</a:t>
            </a:r>
          </a:p>
        </p:txBody>
      </p:sp>
      <p:sp>
        <p:nvSpPr>
          <p:cNvPr id="8" name="Title 1"/>
          <p:cNvSpPr>
            <a:spLocks noGrp="1"/>
          </p:cNvSpPr>
          <p:nvPr>
            <p:ph type="title"/>
          </p:nvPr>
        </p:nvSpPr>
        <p:spPr>
          <a:xfrm>
            <a:off x="457200" y="439196"/>
            <a:ext cx="4001911" cy="978441"/>
          </a:xfrm>
          <a:prstGeom prst="rect">
            <a:avLst/>
          </a:prstGeom>
        </p:spPr>
        <p:txBody>
          <a:bodyPr vert="horz"/>
          <a:lstStyle>
            <a:lvl1pPr>
              <a:lnSpc>
                <a:spcPts val="2400"/>
              </a:lnSpc>
              <a:spcBef>
                <a:spcPts val="1000"/>
              </a:spcBef>
              <a:spcAft>
                <a:spcPts val="1000"/>
              </a:spcAft>
              <a:defRPr sz="1800" b="1" i="0">
                <a:solidFill>
                  <a:schemeClr val="bg1"/>
                </a:solidFill>
              </a:defRPr>
            </a:lvl1pPr>
          </a:lstStyle>
          <a:p>
            <a:r>
              <a:rPr lang="en-US"/>
              <a:t>Click to edit Master title style</a:t>
            </a:r>
            <a:endParaRPr lang="en-US" dirty="0"/>
          </a:p>
        </p:txBody>
      </p:sp>
      <p:sp>
        <p:nvSpPr>
          <p:cNvPr id="7" name="Text Placeholder 3"/>
          <p:cNvSpPr>
            <a:spLocks noGrp="1"/>
          </p:cNvSpPr>
          <p:nvPr>
            <p:ph type="body" sz="quarter" idx="13"/>
          </p:nvPr>
        </p:nvSpPr>
        <p:spPr>
          <a:xfrm>
            <a:off x="457200" y="1638086"/>
            <a:ext cx="4001911" cy="3990718"/>
          </a:xfrm>
          <a:prstGeom prst="rect">
            <a:avLst/>
          </a:prstGeom>
        </p:spPr>
        <p:txBody>
          <a:bodyPr vert="horz"/>
          <a:lstStyle>
            <a:lvl1pPr>
              <a:lnSpc>
                <a:spcPts val="1900"/>
              </a:lnSpc>
              <a:spcBef>
                <a:spcPts val="600"/>
              </a:spcBef>
              <a:spcAft>
                <a:spcPts val="600"/>
              </a:spcAft>
              <a:defRPr sz="1400">
                <a:solidFill>
                  <a:schemeClr val="tx2"/>
                </a:solidFill>
              </a:defRPr>
            </a:lvl1pPr>
            <a:lvl2pPr marL="182563" indent="-182563">
              <a:lnSpc>
                <a:spcPts val="1700"/>
              </a:lnSpc>
              <a:spcBef>
                <a:spcPts val="400"/>
              </a:spcBef>
              <a:spcAft>
                <a:spcPts val="400"/>
              </a:spcAft>
              <a:buFont typeface="Arial"/>
              <a:buChar char="•"/>
              <a:defRPr sz="1200">
                <a:solidFill>
                  <a:schemeClr val="tx2"/>
                </a:solidFill>
              </a:defRPr>
            </a:lvl2pPr>
            <a:lvl3pPr>
              <a:spcBef>
                <a:spcPts val="400"/>
              </a:spcBef>
              <a:spcAft>
                <a:spcPts val="400"/>
              </a:spcAft>
              <a:defRPr sz="1200">
                <a:solidFill>
                  <a:schemeClr val="tx2"/>
                </a:solidFill>
              </a:defRPr>
            </a:lvl3pPr>
            <a:lvl4pPr>
              <a:spcBef>
                <a:spcPts val="400"/>
              </a:spcBef>
              <a:spcAft>
                <a:spcPts val="400"/>
              </a:spcAft>
              <a:defRPr sz="1200">
                <a:solidFill>
                  <a:schemeClr val="tx2"/>
                </a:solidFill>
              </a:defRPr>
            </a:lvl4pPr>
            <a:lvl5pPr>
              <a:spcBef>
                <a:spcPts val="400"/>
              </a:spcBef>
              <a:spcAft>
                <a:spcPts val="400"/>
              </a:spcAft>
              <a:defRPr sz="1200">
                <a:solidFill>
                  <a:schemeClr val="tx2"/>
                </a:solidFill>
              </a:defRPr>
            </a:lvl5pPr>
          </a:lstStyle>
          <a:p>
            <a:pPr lvl="0"/>
            <a:r>
              <a:rPr lang="en-US"/>
              <a:t>Click to edit Master text styles</a:t>
            </a:r>
          </a:p>
        </p:txBody>
      </p:sp>
    </p:spTree>
    <p:extLst>
      <p:ext uri="{BB962C8B-B14F-4D97-AF65-F5344CB8AC3E}">
        <p14:creationId xmlns:p14="http://schemas.microsoft.com/office/powerpoint/2010/main" val="32855942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3"/>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68373127"/>
      </p:ext>
    </p:extLst>
  </p:cSld>
  <p:clrMap bg1="lt1" tx1="dk1" bg2="lt2" tx2="dk2" accent1="accent1" accent2="accent2" accent3="accent3" accent4="accent4" accent5="accent5" accent6="accent6" hlink="hlink" folHlink="folHlink"/>
  <p:sldLayoutIdLst>
    <p:sldLayoutId id="2147483711" r:id="rId1"/>
    <p:sldLayoutId id="2147483718" r:id="rId2"/>
    <p:sldLayoutId id="2147483722" r:id="rId3"/>
    <p:sldLayoutId id="2147483719" r:id="rId4"/>
    <p:sldLayoutId id="2147483720" r:id="rId5"/>
    <p:sldLayoutId id="2147483721" r:id="rId6"/>
    <p:sldLayoutId id="2147483717" r:id="rId7"/>
    <p:sldLayoutId id="2147483712" r:id="rId8"/>
    <p:sldLayoutId id="2147483714" r:id="rId9"/>
    <p:sldLayoutId id="2147483715" r:id="rId10"/>
    <p:sldLayoutId id="2147483716" r:id="rId11"/>
  </p:sldLayoutIdLst>
  <p:txStyles>
    <p:titleStyle>
      <a:lvl1pPr algn="l" defTabSz="457200" rtl="0" eaLnBrk="1" latinLnBrk="0" hangingPunct="1">
        <a:spcBef>
          <a:spcPts val="200"/>
        </a:spcBef>
        <a:buNone/>
        <a:defRPr sz="4000" kern="1200">
          <a:solidFill>
            <a:schemeClr val="tx1"/>
          </a:solidFill>
          <a:latin typeface="+mj-lt"/>
          <a:ea typeface="+mj-ea"/>
          <a:cs typeface="+mj-cs"/>
        </a:defRPr>
      </a:lvl1pPr>
    </p:titleStyle>
    <p:bodyStyle>
      <a:lvl1pPr marL="0" indent="0" algn="l" defTabSz="457200" rtl="0" eaLnBrk="1" latinLnBrk="0" hangingPunct="1">
        <a:spcBef>
          <a:spcPts val="400"/>
        </a:spcBef>
        <a:buFontTx/>
        <a:buNone/>
        <a:defRPr sz="1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8.xml"/><Relationship Id="rId4" Type="http://schemas.openxmlformats.org/officeDocument/2006/relationships/image" Target="../media/image3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8.xml"/><Relationship Id="rId4" Type="http://schemas.openxmlformats.org/officeDocument/2006/relationships/image" Target="../media/image49.png"/></Relationships>
</file>

<file path=ppt/slides/_rels/slide44.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8.xml"/><Relationship Id="rId5" Type="http://schemas.openxmlformats.org/officeDocument/2006/relationships/image" Target="../media/image54.png"/><Relationship Id="rId4" Type="http://schemas.openxmlformats.org/officeDocument/2006/relationships/image" Target="../media/image53.png"/></Relationships>
</file>

<file path=ppt/slides/_rels/slide46.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7654" y="858944"/>
            <a:ext cx="6141776" cy="1500968"/>
          </a:xfrm>
        </p:spPr>
        <p:txBody>
          <a:bodyPr/>
          <a:lstStyle/>
          <a:p>
            <a:r>
              <a:rPr lang="en-AU" dirty="0"/>
              <a:t>Week 1B – Introduction to </a:t>
            </a:r>
            <a:r>
              <a:rPr lang="en-AU" dirty="0" err="1"/>
              <a:t>LabVIEW</a:t>
            </a:r>
            <a:endParaRPr lang="en-AU" dirty="0"/>
          </a:p>
        </p:txBody>
      </p:sp>
      <p:sp>
        <p:nvSpPr>
          <p:cNvPr id="3" name="Text Placeholder 2"/>
          <p:cNvSpPr>
            <a:spLocks noGrp="1"/>
          </p:cNvSpPr>
          <p:nvPr>
            <p:ph type="body" sz="quarter" idx="10"/>
          </p:nvPr>
        </p:nvSpPr>
        <p:spPr>
          <a:xfrm>
            <a:off x="727654" y="2795043"/>
            <a:ext cx="7936952" cy="1241425"/>
          </a:xfrm>
        </p:spPr>
        <p:txBody>
          <a:bodyPr/>
          <a:lstStyle/>
          <a:p>
            <a:r>
              <a:rPr lang="en-AU" sz="2000" dirty="0"/>
              <a:t>Advanced Mechatronics System Design – MANU2451</a:t>
            </a:r>
          </a:p>
          <a:p>
            <a:endParaRPr lang="en-AU" dirty="0"/>
          </a:p>
          <a:p>
            <a:r>
              <a:rPr lang="en-AU" dirty="0"/>
              <a:t>Dr Chow Yin LAI</a:t>
            </a:r>
          </a:p>
          <a:p>
            <a:r>
              <a:rPr lang="en-AU" dirty="0">
                <a:highlight>
                  <a:srgbClr val="0000FF"/>
                </a:highlight>
              </a:rPr>
              <a:t>Edited by Dr Milan Simic</a:t>
            </a:r>
            <a:br>
              <a:rPr lang="en-AU" dirty="0"/>
            </a:br>
            <a:r>
              <a:rPr lang="en-AU" dirty="0"/>
              <a:t>School of Engineering</a:t>
            </a:r>
            <a:br>
              <a:rPr lang="en-AU" dirty="0"/>
            </a:br>
            <a:r>
              <a:rPr lang="en-AU" dirty="0"/>
              <a:t>RMIT University, Victoria, Australia</a:t>
            </a:r>
            <a:br>
              <a:rPr lang="en-AU" dirty="0"/>
            </a:br>
            <a:r>
              <a:rPr lang="en-AU" dirty="0">
                <a:highlight>
                  <a:srgbClr val="0000FF"/>
                </a:highlight>
              </a:rPr>
              <a:t>Email: milan.simic@rmit.edu.au</a:t>
            </a:r>
          </a:p>
          <a:p>
            <a:endParaRPr lang="en-AU" dirty="0"/>
          </a:p>
        </p:txBody>
      </p:sp>
    </p:spTree>
    <p:extLst>
      <p:ext uri="{BB962C8B-B14F-4D97-AF65-F5344CB8AC3E}">
        <p14:creationId xmlns:p14="http://schemas.microsoft.com/office/powerpoint/2010/main" val="30147307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err="1"/>
              <a:t>LabVIEW</a:t>
            </a:r>
            <a:r>
              <a:rPr lang="en-AU" dirty="0"/>
              <a:t> Program</a:t>
            </a:r>
          </a:p>
        </p:txBody>
      </p:sp>
      <p:sp>
        <p:nvSpPr>
          <p:cNvPr id="3" name="Text Placeholder 2"/>
          <p:cNvSpPr>
            <a:spLocks noGrp="1"/>
          </p:cNvSpPr>
          <p:nvPr>
            <p:ph type="body" sz="quarter" idx="10"/>
          </p:nvPr>
        </p:nvSpPr>
        <p:spPr>
          <a:xfrm>
            <a:off x="457200" y="1191237"/>
            <a:ext cx="8229600" cy="4437567"/>
          </a:xfrm>
        </p:spPr>
        <p:txBody>
          <a:bodyPr/>
          <a:lstStyle/>
          <a:p>
            <a:r>
              <a:rPr lang="en-AU" dirty="0"/>
              <a:t>Consists of one or more “</a:t>
            </a:r>
            <a:r>
              <a:rPr lang="en-AU" dirty="0">
                <a:solidFill>
                  <a:schemeClr val="bg1"/>
                </a:solidFill>
              </a:rPr>
              <a:t>virtual instruments </a:t>
            </a:r>
            <a:r>
              <a:rPr lang="en-AU" dirty="0"/>
              <a:t>(VI)”.</a:t>
            </a:r>
          </a:p>
          <a:p>
            <a:pPr lvl="1"/>
            <a:r>
              <a:rPr lang="en-AU" dirty="0"/>
              <a:t>Appearance and operation often imitate actual physical instruments.</a:t>
            </a:r>
          </a:p>
          <a:p>
            <a:r>
              <a:rPr lang="en-AU" dirty="0"/>
              <a:t>A VI has three main parts: </a:t>
            </a:r>
          </a:p>
          <a:p>
            <a:pPr marL="703262" lvl="1" indent="-342900">
              <a:buFont typeface="+mj-lt"/>
              <a:buAutoNum type="arabicPeriod"/>
            </a:pPr>
            <a:r>
              <a:rPr lang="en-AU" dirty="0">
                <a:solidFill>
                  <a:schemeClr val="bg1"/>
                </a:solidFill>
              </a:rPr>
              <a:t>Front panel</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6592" y="2475589"/>
            <a:ext cx="5234394" cy="2932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 Placeholder 2"/>
          <p:cNvSpPr txBox="1">
            <a:spLocks/>
          </p:cNvSpPr>
          <p:nvPr/>
        </p:nvSpPr>
        <p:spPr>
          <a:xfrm>
            <a:off x="181982" y="2753702"/>
            <a:ext cx="3332557" cy="3194337"/>
          </a:xfrm>
          <a:prstGeom prst="rect">
            <a:avLst/>
          </a:prstGeom>
        </p:spPr>
        <p:txBody>
          <a:bodyPr vert="horz"/>
          <a:lstStyle>
            <a:lvl1pPr marL="285750" indent="-285750" algn="l" defTabSz="457200" rtl="0" eaLnBrk="1" latinLnBrk="0" hangingPunct="1">
              <a:lnSpc>
                <a:spcPct val="100000"/>
              </a:lnSpc>
              <a:spcBef>
                <a:spcPts val="600"/>
              </a:spcBef>
              <a:spcAft>
                <a:spcPts val="400"/>
              </a:spcAft>
              <a:buFont typeface="Arial" pitchFamily="34" charset="0"/>
              <a:buChar char="•"/>
              <a:defRPr sz="1800" kern="1200">
                <a:solidFill>
                  <a:schemeClr val="tx2"/>
                </a:solidFill>
                <a:latin typeface="+mn-lt"/>
                <a:ea typeface="+mn-ea"/>
                <a:cs typeface="+mn-cs"/>
              </a:defRPr>
            </a:lvl1pPr>
            <a:lvl2pPr marL="536575" indent="-176213" algn="l" defTabSz="457200" rtl="0" eaLnBrk="1" latinLnBrk="0" hangingPunct="1">
              <a:lnSpc>
                <a:spcPct val="100000"/>
              </a:lnSpc>
              <a:spcBef>
                <a:spcPts val="600"/>
              </a:spcBef>
              <a:spcAft>
                <a:spcPts val="400"/>
              </a:spcAft>
              <a:buFont typeface="Arial"/>
              <a:buChar char="•"/>
              <a:defRPr sz="1800" kern="1200">
                <a:solidFill>
                  <a:schemeClr val="tx2"/>
                </a:solidFill>
                <a:latin typeface="+mn-lt"/>
                <a:ea typeface="+mn-ea"/>
                <a:cs typeface="+mn-cs"/>
              </a:defRPr>
            </a:lvl2pPr>
            <a:lvl3pPr marL="1143000" indent="-228600" algn="l" defTabSz="457200" rtl="0" eaLnBrk="1" latinLnBrk="0" hangingPunct="1">
              <a:lnSpc>
                <a:spcPct val="100000"/>
              </a:lnSpc>
              <a:spcBef>
                <a:spcPts val="600"/>
              </a:spcBef>
              <a:spcAft>
                <a:spcPts val="400"/>
              </a:spcAft>
              <a:buFont typeface="Arial"/>
              <a:buChar char="•"/>
              <a:defRPr sz="1800" kern="1200">
                <a:solidFill>
                  <a:schemeClr val="tx2"/>
                </a:solidFill>
                <a:latin typeface="+mn-lt"/>
                <a:ea typeface="+mn-ea"/>
                <a:cs typeface="+mn-cs"/>
              </a:defRPr>
            </a:lvl3pPr>
            <a:lvl4pPr marL="1600200" indent="-228600" algn="l" defTabSz="457200" rtl="0" eaLnBrk="1" latinLnBrk="0" hangingPunct="1">
              <a:spcBef>
                <a:spcPts val="400"/>
              </a:spcBef>
              <a:spcAft>
                <a:spcPts val="400"/>
              </a:spcAft>
              <a:buFont typeface="Arial"/>
              <a:buChar char="–"/>
              <a:defRPr sz="1200" kern="1200">
                <a:solidFill>
                  <a:schemeClr val="tx2"/>
                </a:solidFill>
                <a:latin typeface="+mn-lt"/>
                <a:ea typeface="+mn-ea"/>
                <a:cs typeface="+mn-cs"/>
              </a:defRPr>
            </a:lvl4pPr>
            <a:lvl5pPr marL="2057400" indent="-228600" algn="l" defTabSz="457200" rtl="0" eaLnBrk="1" latinLnBrk="0" hangingPunct="1">
              <a:spcBef>
                <a:spcPts val="400"/>
              </a:spcBef>
              <a:spcAft>
                <a:spcPts val="400"/>
              </a:spcAft>
              <a:buFont typeface="Arial"/>
              <a:buChar char="»"/>
              <a:defRPr sz="1200" kern="1200">
                <a:solidFill>
                  <a:schemeClr val="tx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2"/>
            <a:r>
              <a:rPr lang="en-AU" dirty="0"/>
              <a:t>Interactive user interface</a:t>
            </a:r>
          </a:p>
          <a:p>
            <a:pPr lvl="2"/>
            <a:r>
              <a:rPr lang="en-AU" dirty="0"/>
              <a:t>Simulates the front panel of physical instruments</a:t>
            </a:r>
          </a:p>
          <a:p>
            <a:pPr lvl="2"/>
            <a:r>
              <a:rPr lang="en-AU" dirty="0"/>
              <a:t>Can contain knobs, push buttons, graphs, user inputs and indicators.</a:t>
            </a:r>
          </a:p>
        </p:txBody>
      </p:sp>
    </p:spTree>
    <p:extLst>
      <p:ext uri="{BB962C8B-B14F-4D97-AF65-F5344CB8AC3E}">
        <p14:creationId xmlns:p14="http://schemas.microsoft.com/office/powerpoint/2010/main" val="84572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07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err="1"/>
              <a:t>LabVIEW</a:t>
            </a:r>
            <a:r>
              <a:rPr lang="en-AU" dirty="0"/>
              <a:t> Program</a:t>
            </a:r>
          </a:p>
        </p:txBody>
      </p:sp>
      <p:sp>
        <p:nvSpPr>
          <p:cNvPr id="3" name="Text Placeholder 2"/>
          <p:cNvSpPr>
            <a:spLocks noGrp="1"/>
          </p:cNvSpPr>
          <p:nvPr>
            <p:ph type="body" sz="quarter" idx="10"/>
          </p:nvPr>
        </p:nvSpPr>
        <p:spPr>
          <a:xfrm>
            <a:off x="457200" y="1191237"/>
            <a:ext cx="8229600" cy="4437567"/>
          </a:xfrm>
        </p:spPr>
        <p:txBody>
          <a:bodyPr/>
          <a:lstStyle/>
          <a:p>
            <a:pPr marL="703262" lvl="1" indent="-342900">
              <a:buFont typeface="+mj-lt"/>
              <a:buAutoNum type="arabicPeriod" startAt="2"/>
            </a:pPr>
            <a:r>
              <a:rPr lang="en-AU" dirty="0">
                <a:solidFill>
                  <a:schemeClr val="bg1"/>
                </a:solidFill>
              </a:rPr>
              <a:t>Block diagram</a:t>
            </a:r>
          </a:p>
        </p:txBody>
      </p:sp>
      <p:sp>
        <p:nvSpPr>
          <p:cNvPr id="5" name="Text Placeholder 2"/>
          <p:cNvSpPr txBox="1">
            <a:spLocks/>
          </p:cNvSpPr>
          <p:nvPr/>
        </p:nvSpPr>
        <p:spPr>
          <a:xfrm>
            <a:off x="181983" y="1635074"/>
            <a:ext cx="3227042" cy="3194337"/>
          </a:xfrm>
          <a:prstGeom prst="rect">
            <a:avLst/>
          </a:prstGeom>
        </p:spPr>
        <p:txBody>
          <a:bodyPr vert="horz"/>
          <a:lstStyle>
            <a:lvl1pPr marL="285750" indent="-285750" algn="l" defTabSz="457200" rtl="0" eaLnBrk="1" latinLnBrk="0" hangingPunct="1">
              <a:lnSpc>
                <a:spcPct val="100000"/>
              </a:lnSpc>
              <a:spcBef>
                <a:spcPts val="600"/>
              </a:spcBef>
              <a:spcAft>
                <a:spcPts val="400"/>
              </a:spcAft>
              <a:buFont typeface="Arial" pitchFamily="34" charset="0"/>
              <a:buChar char="•"/>
              <a:defRPr sz="1800" kern="1200">
                <a:solidFill>
                  <a:schemeClr val="tx2"/>
                </a:solidFill>
                <a:latin typeface="+mn-lt"/>
                <a:ea typeface="+mn-ea"/>
                <a:cs typeface="+mn-cs"/>
              </a:defRPr>
            </a:lvl1pPr>
            <a:lvl2pPr marL="536575" indent="-176213" algn="l" defTabSz="457200" rtl="0" eaLnBrk="1" latinLnBrk="0" hangingPunct="1">
              <a:lnSpc>
                <a:spcPct val="100000"/>
              </a:lnSpc>
              <a:spcBef>
                <a:spcPts val="600"/>
              </a:spcBef>
              <a:spcAft>
                <a:spcPts val="400"/>
              </a:spcAft>
              <a:buFont typeface="Arial"/>
              <a:buChar char="•"/>
              <a:defRPr sz="1800" kern="1200">
                <a:solidFill>
                  <a:schemeClr val="tx2"/>
                </a:solidFill>
                <a:latin typeface="+mn-lt"/>
                <a:ea typeface="+mn-ea"/>
                <a:cs typeface="+mn-cs"/>
              </a:defRPr>
            </a:lvl2pPr>
            <a:lvl3pPr marL="1143000" indent="-228600" algn="l" defTabSz="457200" rtl="0" eaLnBrk="1" latinLnBrk="0" hangingPunct="1">
              <a:lnSpc>
                <a:spcPct val="100000"/>
              </a:lnSpc>
              <a:spcBef>
                <a:spcPts val="600"/>
              </a:spcBef>
              <a:spcAft>
                <a:spcPts val="400"/>
              </a:spcAft>
              <a:buFont typeface="Arial"/>
              <a:buChar char="•"/>
              <a:defRPr sz="1800" kern="1200">
                <a:solidFill>
                  <a:schemeClr val="tx2"/>
                </a:solidFill>
                <a:latin typeface="+mn-lt"/>
                <a:ea typeface="+mn-ea"/>
                <a:cs typeface="+mn-cs"/>
              </a:defRPr>
            </a:lvl3pPr>
            <a:lvl4pPr marL="1600200" indent="-228600" algn="l" defTabSz="457200" rtl="0" eaLnBrk="1" latinLnBrk="0" hangingPunct="1">
              <a:spcBef>
                <a:spcPts val="400"/>
              </a:spcBef>
              <a:spcAft>
                <a:spcPts val="400"/>
              </a:spcAft>
              <a:buFont typeface="Arial"/>
              <a:buChar char="–"/>
              <a:defRPr sz="1200" kern="1200">
                <a:solidFill>
                  <a:schemeClr val="tx2"/>
                </a:solidFill>
                <a:latin typeface="+mn-lt"/>
                <a:ea typeface="+mn-ea"/>
                <a:cs typeface="+mn-cs"/>
              </a:defRPr>
            </a:lvl4pPr>
            <a:lvl5pPr marL="2057400" indent="-228600" algn="l" defTabSz="457200" rtl="0" eaLnBrk="1" latinLnBrk="0" hangingPunct="1">
              <a:spcBef>
                <a:spcPts val="400"/>
              </a:spcBef>
              <a:spcAft>
                <a:spcPts val="400"/>
              </a:spcAft>
              <a:buFont typeface="Arial"/>
              <a:buChar char="»"/>
              <a:defRPr sz="1200" kern="1200">
                <a:solidFill>
                  <a:schemeClr val="tx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2"/>
            <a:r>
              <a:rPr lang="en-AU" dirty="0"/>
              <a:t>Source code.</a:t>
            </a:r>
          </a:p>
          <a:p>
            <a:pPr lvl="2"/>
            <a:r>
              <a:rPr lang="en-AU" dirty="0"/>
              <a:t>The actual executable program.</a:t>
            </a:r>
          </a:p>
          <a:p>
            <a:pPr lvl="2"/>
            <a:r>
              <a:rPr lang="en-AU" dirty="0"/>
              <a:t>Block diagram has corresponding front panel objects, so data can pass from user to program and back to user.</a:t>
            </a:r>
          </a:p>
        </p:txBody>
      </p:sp>
      <p:pic>
        <p:nvPicPr>
          <p:cNvPr id="409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auto">
          <a:xfrm>
            <a:off x="3391272" y="1505535"/>
            <a:ext cx="5477523" cy="34534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26553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err="1"/>
              <a:t>LabVIEW</a:t>
            </a:r>
            <a:r>
              <a:rPr lang="en-AU" dirty="0"/>
              <a:t> Program</a:t>
            </a:r>
          </a:p>
        </p:txBody>
      </p:sp>
      <p:sp>
        <p:nvSpPr>
          <p:cNvPr id="3" name="Text Placeholder 2"/>
          <p:cNvSpPr>
            <a:spLocks noGrp="1"/>
          </p:cNvSpPr>
          <p:nvPr>
            <p:ph type="body" sz="quarter" idx="10"/>
          </p:nvPr>
        </p:nvSpPr>
        <p:spPr>
          <a:xfrm>
            <a:off x="457200" y="1191237"/>
            <a:ext cx="8229600" cy="4437567"/>
          </a:xfrm>
        </p:spPr>
        <p:txBody>
          <a:bodyPr/>
          <a:lstStyle/>
          <a:p>
            <a:pPr marL="703262" lvl="1" indent="-342900">
              <a:buFont typeface="+mj-lt"/>
              <a:buAutoNum type="arabicPeriod" startAt="3"/>
            </a:pPr>
            <a:r>
              <a:rPr lang="en-AU" dirty="0"/>
              <a:t>Icon</a:t>
            </a:r>
          </a:p>
        </p:txBody>
      </p:sp>
      <p:sp>
        <p:nvSpPr>
          <p:cNvPr id="5" name="Text Placeholder 2"/>
          <p:cNvSpPr txBox="1">
            <a:spLocks/>
          </p:cNvSpPr>
          <p:nvPr/>
        </p:nvSpPr>
        <p:spPr>
          <a:xfrm>
            <a:off x="181982" y="1635074"/>
            <a:ext cx="4931555" cy="3194337"/>
          </a:xfrm>
          <a:prstGeom prst="rect">
            <a:avLst/>
          </a:prstGeom>
        </p:spPr>
        <p:txBody>
          <a:bodyPr vert="horz"/>
          <a:lstStyle>
            <a:lvl1pPr marL="285750" indent="-285750" algn="l" defTabSz="457200" rtl="0" eaLnBrk="1" latinLnBrk="0" hangingPunct="1">
              <a:lnSpc>
                <a:spcPct val="100000"/>
              </a:lnSpc>
              <a:spcBef>
                <a:spcPts val="600"/>
              </a:spcBef>
              <a:spcAft>
                <a:spcPts val="400"/>
              </a:spcAft>
              <a:buFont typeface="Arial" pitchFamily="34" charset="0"/>
              <a:buChar char="•"/>
              <a:defRPr sz="1800" kern="1200">
                <a:solidFill>
                  <a:schemeClr val="tx2"/>
                </a:solidFill>
                <a:latin typeface="+mn-lt"/>
                <a:ea typeface="+mn-ea"/>
                <a:cs typeface="+mn-cs"/>
              </a:defRPr>
            </a:lvl1pPr>
            <a:lvl2pPr marL="536575" indent="-176213" algn="l" defTabSz="457200" rtl="0" eaLnBrk="1" latinLnBrk="0" hangingPunct="1">
              <a:lnSpc>
                <a:spcPct val="100000"/>
              </a:lnSpc>
              <a:spcBef>
                <a:spcPts val="600"/>
              </a:spcBef>
              <a:spcAft>
                <a:spcPts val="400"/>
              </a:spcAft>
              <a:buFont typeface="Arial"/>
              <a:buChar char="•"/>
              <a:defRPr sz="1800" kern="1200">
                <a:solidFill>
                  <a:schemeClr val="tx2"/>
                </a:solidFill>
                <a:latin typeface="+mn-lt"/>
                <a:ea typeface="+mn-ea"/>
                <a:cs typeface="+mn-cs"/>
              </a:defRPr>
            </a:lvl2pPr>
            <a:lvl3pPr marL="1143000" indent="-228600" algn="l" defTabSz="457200" rtl="0" eaLnBrk="1" latinLnBrk="0" hangingPunct="1">
              <a:lnSpc>
                <a:spcPct val="100000"/>
              </a:lnSpc>
              <a:spcBef>
                <a:spcPts val="600"/>
              </a:spcBef>
              <a:spcAft>
                <a:spcPts val="400"/>
              </a:spcAft>
              <a:buFont typeface="Arial"/>
              <a:buChar char="•"/>
              <a:defRPr sz="1800" kern="1200">
                <a:solidFill>
                  <a:schemeClr val="tx2"/>
                </a:solidFill>
                <a:latin typeface="+mn-lt"/>
                <a:ea typeface="+mn-ea"/>
                <a:cs typeface="+mn-cs"/>
              </a:defRPr>
            </a:lvl3pPr>
            <a:lvl4pPr marL="1600200" indent="-228600" algn="l" defTabSz="457200" rtl="0" eaLnBrk="1" latinLnBrk="0" hangingPunct="1">
              <a:spcBef>
                <a:spcPts val="400"/>
              </a:spcBef>
              <a:spcAft>
                <a:spcPts val="400"/>
              </a:spcAft>
              <a:buFont typeface="Arial"/>
              <a:buChar char="–"/>
              <a:defRPr sz="1200" kern="1200">
                <a:solidFill>
                  <a:schemeClr val="tx2"/>
                </a:solidFill>
                <a:latin typeface="+mn-lt"/>
                <a:ea typeface="+mn-ea"/>
                <a:cs typeface="+mn-cs"/>
              </a:defRPr>
            </a:lvl4pPr>
            <a:lvl5pPr marL="2057400" indent="-228600" algn="l" defTabSz="457200" rtl="0" eaLnBrk="1" latinLnBrk="0" hangingPunct="1">
              <a:spcBef>
                <a:spcPts val="400"/>
              </a:spcBef>
              <a:spcAft>
                <a:spcPts val="400"/>
              </a:spcAft>
              <a:buFont typeface="Arial"/>
              <a:buChar char="»"/>
              <a:defRPr sz="1200" kern="1200">
                <a:solidFill>
                  <a:schemeClr val="tx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2"/>
            <a:r>
              <a:rPr lang="en-AU" dirty="0"/>
              <a:t>To use a VI as a subroutine for another VI, it must have an icon with connector.</a:t>
            </a:r>
          </a:p>
          <a:p>
            <a:pPr lvl="2"/>
            <a:r>
              <a:rPr lang="en-AU" dirty="0"/>
              <a:t>Called “</a:t>
            </a:r>
            <a:r>
              <a:rPr lang="en-AU" dirty="0" err="1"/>
              <a:t>SubVI</a:t>
            </a:r>
            <a:r>
              <a:rPr lang="en-AU" dirty="0"/>
              <a:t>”</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61549" y="1562470"/>
            <a:ext cx="16383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174804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Content</a:t>
            </a:r>
          </a:p>
        </p:txBody>
      </p:sp>
      <p:sp>
        <p:nvSpPr>
          <p:cNvPr id="3" name="Text Placeholder 2"/>
          <p:cNvSpPr>
            <a:spLocks noGrp="1"/>
          </p:cNvSpPr>
          <p:nvPr>
            <p:ph type="body" sz="quarter" idx="10"/>
          </p:nvPr>
        </p:nvSpPr>
        <p:spPr/>
        <p:txBody>
          <a:bodyPr/>
          <a:lstStyle/>
          <a:p>
            <a:r>
              <a:rPr lang="en-AU" dirty="0">
                <a:solidFill>
                  <a:schemeClr val="tx1">
                    <a:lumMod val="75000"/>
                  </a:schemeClr>
                </a:solidFill>
              </a:rPr>
              <a:t>Introduction to </a:t>
            </a:r>
            <a:r>
              <a:rPr lang="en-AU" dirty="0" err="1">
                <a:solidFill>
                  <a:schemeClr val="tx1">
                    <a:lumMod val="75000"/>
                  </a:schemeClr>
                </a:solidFill>
              </a:rPr>
              <a:t>LabVIEW</a:t>
            </a:r>
            <a:endParaRPr lang="en-AU" dirty="0">
              <a:solidFill>
                <a:schemeClr val="tx1">
                  <a:lumMod val="75000"/>
                </a:schemeClr>
              </a:solidFill>
            </a:endParaRPr>
          </a:p>
          <a:p>
            <a:r>
              <a:rPr lang="en-AU" dirty="0"/>
              <a:t>The </a:t>
            </a:r>
            <a:r>
              <a:rPr lang="en-AU" dirty="0" err="1"/>
              <a:t>LabVIEW</a:t>
            </a:r>
            <a:r>
              <a:rPr lang="en-AU" dirty="0"/>
              <a:t> Environment</a:t>
            </a:r>
          </a:p>
          <a:p>
            <a:r>
              <a:rPr lang="en-AU" dirty="0">
                <a:solidFill>
                  <a:schemeClr val="tx1">
                    <a:lumMod val="75000"/>
                  </a:schemeClr>
                </a:solidFill>
              </a:rPr>
              <a:t>Getting Started</a:t>
            </a:r>
          </a:p>
          <a:p>
            <a:r>
              <a:rPr lang="en-AU" dirty="0" err="1">
                <a:solidFill>
                  <a:schemeClr val="tx1">
                    <a:lumMod val="75000"/>
                  </a:schemeClr>
                </a:solidFill>
              </a:rPr>
              <a:t>LabVIEW</a:t>
            </a:r>
            <a:r>
              <a:rPr lang="en-AU" dirty="0">
                <a:solidFill>
                  <a:schemeClr val="tx1">
                    <a:lumMod val="75000"/>
                  </a:schemeClr>
                </a:solidFill>
              </a:rPr>
              <a:t> Foundations</a:t>
            </a:r>
          </a:p>
          <a:p>
            <a:endParaRPr lang="en-AU" dirty="0">
              <a:solidFill>
                <a:schemeClr val="tx1">
                  <a:lumMod val="75000"/>
                </a:schemeClr>
              </a:solidFill>
            </a:endParaRPr>
          </a:p>
          <a:p>
            <a:endParaRPr lang="en-AU" dirty="0">
              <a:solidFill>
                <a:schemeClr val="tx1">
                  <a:lumMod val="75000"/>
                </a:schemeClr>
              </a:solidFill>
            </a:endParaRPr>
          </a:p>
        </p:txBody>
      </p:sp>
    </p:spTree>
    <p:extLst>
      <p:ext uri="{BB962C8B-B14F-4D97-AF65-F5344CB8AC3E}">
        <p14:creationId xmlns:p14="http://schemas.microsoft.com/office/powerpoint/2010/main" val="25346786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err="1"/>
              <a:t>LabVIEW</a:t>
            </a:r>
            <a:r>
              <a:rPr lang="en-AU" dirty="0"/>
              <a:t> Project</a:t>
            </a:r>
          </a:p>
        </p:txBody>
      </p:sp>
      <p:sp>
        <p:nvSpPr>
          <p:cNvPr id="3" name="Text Placeholder 2"/>
          <p:cNvSpPr>
            <a:spLocks noGrp="1"/>
          </p:cNvSpPr>
          <p:nvPr>
            <p:ph type="body" sz="quarter" idx="10"/>
          </p:nvPr>
        </p:nvSpPr>
        <p:spPr/>
        <p:txBody>
          <a:bodyPr/>
          <a:lstStyle/>
          <a:p>
            <a:r>
              <a:rPr lang="en-AU" dirty="0"/>
              <a:t>Launch </a:t>
            </a:r>
            <a:r>
              <a:rPr lang="en-AU" dirty="0" err="1"/>
              <a:t>LabVIEW</a:t>
            </a:r>
            <a:endParaRPr lang="en-AU" dirty="0"/>
          </a:p>
          <a:p>
            <a:endParaRPr lang="en-AU" dirty="0"/>
          </a:p>
          <a:p>
            <a:endParaRPr lang="en-AU" dirty="0"/>
          </a:p>
          <a:p>
            <a:endParaRPr lang="en-AU" dirty="0"/>
          </a:p>
          <a:p>
            <a:endParaRPr lang="en-AU" dirty="0"/>
          </a:p>
          <a:p>
            <a:endParaRPr lang="en-AU" dirty="0"/>
          </a:p>
          <a:p>
            <a:endParaRPr lang="en-AU" dirty="0"/>
          </a:p>
          <a:p>
            <a:endParaRPr lang="en-AU" dirty="0"/>
          </a:p>
          <a:p>
            <a:endParaRPr lang="en-AU" dirty="0"/>
          </a:p>
          <a:p>
            <a:endParaRPr lang="en-AU" dirty="0"/>
          </a:p>
          <a:p>
            <a:endParaRPr lang="en-AU" dirty="0"/>
          </a:p>
          <a:p>
            <a:r>
              <a:rPr lang="en-AU" dirty="0"/>
              <a:t>Click Close on pop-up dialogue</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5580" y="1624125"/>
            <a:ext cx="6331258" cy="38858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08297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err="1"/>
              <a:t>LabVIEW</a:t>
            </a:r>
            <a:r>
              <a:rPr lang="en-AU" dirty="0"/>
              <a:t> Project</a:t>
            </a:r>
          </a:p>
        </p:txBody>
      </p:sp>
      <p:sp>
        <p:nvSpPr>
          <p:cNvPr id="3" name="Text Placeholder 2"/>
          <p:cNvSpPr>
            <a:spLocks noGrp="1"/>
          </p:cNvSpPr>
          <p:nvPr>
            <p:ph type="body" sz="quarter" idx="10"/>
          </p:nvPr>
        </p:nvSpPr>
        <p:spPr>
          <a:xfrm>
            <a:off x="457200" y="1191237"/>
            <a:ext cx="4523173" cy="4437567"/>
          </a:xfrm>
        </p:spPr>
        <p:txBody>
          <a:bodyPr/>
          <a:lstStyle/>
          <a:p>
            <a:r>
              <a:rPr lang="en-AU" dirty="0"/>
              <a:t>Click on Create Project</a:t>
            </a:r>
          </a:p>
          <a:p>
            <a:pPr lvl="1"/>
            <a:r>
              <a:rPr lang="en-AU" dirty="0"/>
              <a:t>Choose “Blank Project” </a:t>
            </a:r>
            <a:r>
              <a:rPr lang="en-AU" dirty="0">
                <a:sym typeface="Wingdings" pitchFamily="2" charset="2"/>
              </a:rPr>
              <a:t> Finish.</a:t>
            </a:r>
          </a:p>
          <a:p>
            <a:pPr lvl="1"/>
            <a:r>
              <a:rPr lang="en-AU" dirty="0">
                <a:sym typeface="Wingdings" pitchFamily="2" charset="2"/>
              </a:rPr>
              <a:t>The Project Explorer window will appear (as shown on the right).</a:t>
            </a:r>
          </a:p>
          <a:p>
            <a:pPr lvl="1"/>
            <a:r>
              <a:rPr lang="en-AU" dirty="0">
                <a:sym typeface="Wingdings" pitchFamily="2" charset="2"/>
              </a:rPr>
              <a:t>Project allows you to organize your VI.</a:t>
            </a:r>
          </a:p>
          <a:p>
            <a:pPr lvl="1"/>
            <a:r>
              <a:rPr lang="en-AU" dirty="0">
                <a:sym typeface="Wingdings" pitchFamily="2" charset="2"/>
              </a:rPr>
              <a:t>When you save your project, </a:t>
            </a:r>
            <a:r>
              <a:rPr lang="en-AU" dirty="0" err="1">
                <a:sym typeface="Wingdings" pitchFamily="2" charset="2"/>
              </a:rPr>
              <a:t>LabVIEW</a:t>
            </a:r>
            <a:r>
              <a:rPr lang="en-AU" dirty="0">
                <a:sym typeface="Wingdings" pitchFamily="2" charset="2"/>
              </a:rPr>
              <a:t> creates a project file (.</a:t>
            </a:r>
            <a:r>
              <a:rPr lang="en-AU" dirty="0" err="1">
                <a:sym typeface="Wingdings" pitchFamily="2" charset="2"/>
              </a:rPr>
              <a:t>lvproj</a:t>
            </a:r>
            <a:r>
              <a:rPr lang="en-AU" dirty="0">
                <a:sym typeface="Wingdings" pitchFamily="2" charset="2"/>
              </a:rPr>
              <a:t>).</a:t>
            </a:r>
          </a:p>
          <a:p>
            <a:pPr lvl="2"/>
            <a:r>
              <a:rPr lang="en-AU" dirty="0">
                <a:sym typeface="Wingdings" pitchFamily="2" charset="2"/>
              </a:rPr>
              <a:t>It stores the files contained in the project, configuration, build and deployment information.</a:t>
            </a:r>
          </a:p>
          <a:p>
            <a:pPr lvl="1"/>
            <a:r>
              <a:rPr lang="en-AU" dirty="0">
                <a:sym typeface="Wingdings" pitchFamily="2" charset="2"/>
              </a:rPr>
              <a:t>Note: “My Computer” is the “target” in this project  where the VI will be deployed. </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10411" y="1022134"/>
            <a:ext cx="3667943" cy="41357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05204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17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Adding Items to Project</a:t>
            </a:r>
          </a:p>
        </p:txBody>
      </p:sp>
      <p:sp>
        <p:nvSpPr>
          <p:cNvPr id="3" name="Text Placeholder 2"/>
          <p:cNvSpPr>
            <a:spLocks noGrp="1"/>
          </p:cNvSpPr>
          <p:nvPr>
            <p:ph type="body" sz="quarter" idx="10"/>
          </p:nvPr>
        </p:nvSpPr>
        <p:spPr/>
        <p:txBody>
          <a:bodyPr/>
          <a:lstStyle/>
          <a:p>
            <a:r>
              <a:rPr lang="en-AU" dirty="0"/>
              <a:t>Highlight the “My Computer” and right click.</a:t>
            </a:r>
          </a:p>
          <a:p>
            <a:pPr lvl="1"/>
            <a:r>
              <a:rPr lang="en-AU" dirty="0"/>
              <a:t>Choose </a:t>
            </a:r>
            <a:r>
              <a:rPr lang="en-AU" dirty="0">
                <a:solidFill>
                  <a:schemeClr val="bg1"/>
                </a:solidFill>
              </a:rPr>
              <a:t>New </a:t>
            </a:r>
            <a:r>
              <a:rPr lang="en-AU" dirty="0">
                <a:solidFill>
                  <a:schemeClr val="bg1"/>
                </a:solidFill>
                <a:sym typeface="Wingdings" pitchFamily="2" charset="2"/>
              </a:rPr>
              <a:t> VI</a:t>
            </a:r>
          </a:p>
          <a:p>
            <a:pPr lvl="2"/>
            <a:r>
              <a:rPr lang="en-AU" dirty="0">
                <a:sym typeface="Wingdings" pitchFamily="2" charset="2"/>
              </a:rPr>
              <a:t>You will get a “Front Panel” and a “Block Diagram” window. </a:t>
            </a:r>
          </a:p>
          <a:p>
            <a:pPr lvl="2"/>
            <a:r>
              <a:rPr lang="en-AU" dirty="0">
                <a:sym typeface="Wingdings" pitchFamily="2" charset="2"/>
              </a:rPr>
              <a:t>Go to “Windows”  “Tile Left and Right” (Optional):</a:t>
            </a:r>
            <a:endParaRPr lang="en-AU" dirty="0"/>
          </a:p>
        </p:txBody>
      </p:sp>
      <p:pic>
        <p:nvPicPr>
          <p:cNvPr id="8194" name="Picture 2"/>
          <p:cNvPicPr>
            <a:picLocks noChangeAspect="1" noChangeArrowheads="1"/>
          </p:cNvPicPr>
          <p:nvPr/>
        </p:nvPicPr>
        <p:blipFill>
          <a:blip r:embed="rId2" cstate="print">
            <a:extLst>
              <a:ext uri="{28A0092B-C50C-407E-A947-70E740481C1C}">
                <a14:useLocalDpi xmlns:a14="http://schemas.microsoft.com/office/drawing/2010/main"/>
              </a:ext>
            </a:extLst>
          </a:blip>
          <a:srcRect/>
          <a:stretch>
            <a:fillRect/>
          </a:stretch>
        </p:blipFill>
        <p:spPr bwMode="auto">
          <a:xfrm>
            <a:off x="1722268" y="2840853"/>
            <a:ext cx="5450889" cy="3066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550283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Front Panels</a:t>
            </a:r>
          </a:p>
        </p:txBody>
      </p:sp>
      <p:sp>
        <p:nvSpPr>
          <p:cNvPr id="3" name="Text Placeholder 2"/>
          <p:cNvSpPr>
            <a:spLocks noGrp="1"/>
          </p:cNvSpPr>
          <p:nvPr>
            <p:ph type="body" sz="quarter" idx="10"/>
          </p:nvPr>
        </p:nvSpPr>
        <p:spPr>
          <a:xfrm>
            <a:off x="457200" y="1038687"/>
            <a:ext cx="8229600" cy="4590117"/>
          </a:xfrm>
        </p:spPr>
        <p:txBody>
          <a:bodyPr/>
          <a:lstStyle/>
          <a:p>
            <a:r>
              <a:rPr lang="en-AU" dirty="0"/>
              <a:t>If you right click on the Front Panel, you will see a list of items (Controls and Indicators) for you to choose.</a:t>
            </a:r>
          </a:p>
          <a:p>
            <a:pPr lvl="1"/>
            <a:r>
              <a:rPr lang="en-AU" dirty="0"/>
              <a:t>Controls allow user to input values.</a:t>
            </a:r>
          </a:p>
          <a:p>
            <a:pPr lvl="1"/>
            <a:r>
              <a:rPr lang="en-AU" dirty="0"/>
              <a:t>Indicators show the output values produced by the program.</a:t>
            </a:r>
          </a:p>
        </p:txBody>
      </p:sp>
      <p:pic>
        <p:nvPicPr>
          <p:cNvPr id="921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auto">
          <a:xfrm>
            <a:off x="594803" y="2645546"/>
            <a:ext cx="3338004" cy="3685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 Placeholder 2"/>
          <p:cNvSpPr txBox="1">
            <a:spLocks/>
          </p:cNvSpPr>
          <p:nvPr/>
        </p:nvSpPr>
        <p:spPr>
          <a:xfrm>
            <a:off x="4412202" y="2512380"/>
            <a:ext cx="4274598" cy="4590117"/>
          </a:xfrm>
          <a:prstGeom prst="rect">
            <a:avLst/>
          </a:prstGeom>
        </p:spPr>
        <p:txBody>
          <a:bodyPr vert="horz"/>
          <a:lstStyle>
            <a:lvl1pPr marL="285750" indent="-285750" algn="l" defTabSz="457200" rtl="0" eaLnBrk="1" latinLnBrk="0" hangingPunct="1">
              <a:lnSpc>
                <a:spcPct val="100000"/>
              </a:lnSpc>
              <a:spcBef>
                <a:spcPts val="600"/>
              </a:spcBef>
              <a:spcAft>
                <a:spcPts val="400"/>
              </a:spcAft>
              <a:buFont typeface="Arial" pitchFamily="34" charset="0"/>
              <a:buChar char="•"/>
              <a:defRPr sz="1800" kern="1200">
                <a:solidFill>
                  <a:schemeClr val="tx2"/>
                </a:solidFill>
                <a:latin typeface="+mn-lt"/>
                <a:ea typeface="+mn-ea"/>
                <a:cs typeface="+mn-cs"/>
              </a:defRPr>
            </a:lvl1pPr>
            <a:lvl2pPr marL="536575" indent="-176213" algn="l" defTabSz="457200" rtl="0" eaLnBrk="1" latinLnBrk="0" hangingPunct="1">
              <a:lnSpc>
                <a:spcPct val="100000"/>
              </a:lnSpc>
              <a:spcBef>
                <a:spcPts val="600"/>
              </a:spcBef>
              <a:spcAft>
                <a:spcPts val="400"/>
              </a:spcAft>
              <a:buFont typeface="Arial"/>
              <a:buChar char="•"/>
              <a:defRPr sz="1800" kern="1200">
                <a:solidFill>
                  <a:schemeClr val="tx2"/>
                </a:solidFill>
                <a:latin typeface="+mn-lt"/>
                <a:ea typeface="+mn-ea"/>
                <a:cs typeface="+mn-cs"/>
              </a:defRPr>
            </a:lvl2pPr>
            <a:lvl3pPr marL="1143000" indent="-228600" algn="l" defTabSz="457200" rtl="0" eaLnBrk="1" latinLnBrk="0" hangingPunct="1">
              <a:lnSpc>
                <a:spcPct val="100000"/>
              </a:lnSpc>
              <a:spcBef>
                <a:spcPts val="600"/>
              </a:spcBef>
              <a:spcAft>
                <a:spcPts val="400"/>
              </a:spcAft>
              <a:buFont typeface="Arial"/>
              <a:buChar char="•"/>
              <a:defRPr sz="1800" kern="1200">
                <a:solidFill>
                  <a:schemeClr val="tx2"/>
                </a:solidFill>
                <a:latin typeface="+mn-lt"/>
                <a:ea typeface="+mn-ea"/>
                <a:cs typeface="+mn-cs"/>
              </a:defRPr>
            </a:lvl3pPr>
            <a:lvl4pPr marL="1600200" indent="-228600" algn="l" defTabSz="457200" rtl="0" eaLnBrk="1" latinLnBrk="0" hangingPunct="1">
              <a:spcBef>
                <a:spcPts val="400"/>
              </a:spcBef>
              <a:spcAft>
                <a:spcPts val="400"/>
              </a:spcAft>
              <a:buFont typeface="Arial"/>
              <a:buChar char="–"/>
              <a:defRPr sz="1200" kern="1200">
                <a:solidFill>
                  <a:schemeClr val="tx2"/>
                </a:solidFill>
                <a:latin typeface="+mn-lt"/>
                <a:ea typeface="+mn-ea"/>
                <a:cs typeface="+mn-cs"/>
              </a:defRPr>
            </a:lvl4pPr>
            <a:lvl5pPr marL="2057400" indent="-228600" algn="l" defTabSz="457200" rtl="0" eaLnBrk="1" latinLnBrk="0" hangingPunct="1">
              <a:spcBef>
                <a:spcPts val="400"/>
              </a:spcBef>
              <a:spcAft>
                <a:spcPts val="400"/>
              </a:spcAft>
              <a:buFont typeface="Arial"/>
              <a:buChar char="»"/>
              <a:defRPr sz="1200" kern="1200">
                <a:solidFill>
                  <a:schemeClr val="tx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AU" dirty="0"/>
              <a:t>Select and drop the item onto your front panel.</a:t>
            </a:r>
          </a:p>
        </p:txBody>
      </p:sp>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9914" y="3275860"/>
            <a:ext cx="1934237" cy="2598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67097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2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2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Front Panels</a:t>
            </a:r>
          </a:p>
        </p:txBody>
      </p:sp>
      <p:sp>
        <p:nvSpPr>
          <p:cNvPr id="3" name="Text Placeholder 2"/>
          <p:cNvSpPr>
            <a:spLocks noGrp="1"/>
          </p:cNvSpPr>
          <p:nvPr>
            <p:ph type="body" sz="quarter" idx="10"/>
          </p:nvPr>
        </p:nvSpPr>
        <p:spPr>
          <a:xfrm>
            <a:off x="457200" y="1038687"/>
            <a:ext cx="8229600" cy="4590117"/>
          </a:xfrm>
        </p:spPr>
        <p:txBody>
          <a:bodyPr/>
          <a:lstStyle/>
          <a:p>
            <a:r>
              <a:rPr lang="en-AU" dirty="0"/>
              <a:t>You can then resize the object if you want.</a:t>
            </a:r>
          </a:p>
          <a:p>
            <a:r>
              <a:rPr lang="en-AU" dirty="0"/>
              <a:t>Also, by default the item has a range of 0 to 10.</a:t>
            </a:r>
          </a:p>
          <a:p>
            <a:pPr lvl="1"/>
            <a:r>
              <a:rPr lang="en-AU" dirty="0"/>
              <a:t>If you would like </a:t>
            </a:r>
            <a:r>
              <a:rPr lang="en-AU" dirty="0">
                <a:solidFill>
                  <a:schemeClr val="bg1"/>
                </a:solidFill>
              </a:rPr>
              <a:t>another range</a:t>
            </a:r>
            <a:r>
              <a:rPr lang="en-AU" dirty="0"/>
              <a:t>, say 20 to 50,</a:t>
            </a:r>
          </a:p>
          <a:p>
            <a:pPr lvl="2"/>
            <a:r>
              <a:rPr lang="en-AU" dirty="0"/>
              <a:t>Click on 0 and change to 20</a:t>
            </a:r>
          </a:p>
          <a:p>
            <a:pPr lvl="2"/>
            <a:r>
              <a:rPr lang="en-AU" dirty="0"/>
              <a:t>Click on 10 and change to 50</a:t>
            </a:r>
          </a:p>
          <a:p>
            <a:endParaRPr lang="en-AU"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00465" y="2259877"/>
            <a:ext cx="2667000" cy="292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21887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Block Diagram</a:t>
            </a:r>
          </a:p>
        </p:txBody>
      </p:sp>
      <p:sp>
        <p:nvSpPr>
          <p:cNvPr id="3" name="Text Placeholder 2"/>
          <p:cNvSpPr>
            <a:spLocks noGrp="1"/>
          </p:cNvSpPr>
          <p:nvPr>
            <p:ph type="body" sz="quarter" idx="10"/>
          </p:nvPr>
        </p:nvSpPr>
        <p:spPr>
          <a:xfrm>
            <a:off x="457200" y="1191237"/>
            <a:ext cx="6312023" cy="4437567"/>
          </a:xfrm>
        </p:spPr>
        <p:txBody>
          <a:bodyPr/>
          <a:lstStyle/>
          <a:p>
            <a:r>
              <a:rPr lang="en-AU" dirty="0"/>
              <a:t>Note: When you dropped a control onto the front panel, a </a:t>
            </a:r>
            <a:r>
              <a:rPr lang="en-AU" dirty="0">
                <a:solidFill>
                  <a:schemeClr val="bg1"/>
                </a:solidFill>
              </a:rPr>
              <a:t>corresponding item appears </a:t>
            </a:r>
            <a:r>
              <a:rPr lang="en-AU" dirty="0"/>
              <a:t>on the block diagram as well. </a:t>
            </a:r>
          </a:p>
          <a:p>
            <a:pPr lvl="1"/>
            <a:r>
              <a:rPr lang="en-AU" dirty="0"/>
              <a:t>It will be expecting values the user enter through the front panel, and uses that value in block diagram for operations.</a:t>
            </a:r>
          </a:p>
          <a:p>
            <a:r>
              <a:rPr lang="en-AU" dirty="0"/>
              <a:t>Now you would like to create a program to do something about the knob value.</a:t>
            </a:r>
          </a:p>
          <a:p>
            <a:pPr lvl="1"/>
            <a:r>
              <a:rPr lang="en-AU" dirty="0"/>
              <a:t>Right click on the block diagram.</a:t>
            </a:r>
          </a:p>
          <a:p>
            <a:pPr lvl="1"/>
            <a:r>
              <a:rPr lang="en-AU" dirty="0"/>
              <a:t>A list of functions will be provided.</a:t>
            </a:r>
          </a:p>
          <a:p>
            <a:pPr lvl="1"/>
            <a:r>
              <a:rPr lang="en-AU" dirty="0"/>
              <a:t>Note that this list is different from the ones given on front panel previously.</a:t>
            </a:r>
          </a:p>
        </p:txBody>
      </p:sp>
      <p:pic>
        <p:nvPicPr>
          <p:cNvPr id="1126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auto">
          <a:xfrm>
            <a:off x="6784001" y="817107"/>
            <a:ext cx="2127718" cy="48116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15413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26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Teaching Schedule</a:t>
            </a:r>
          </a:p>
        </p:txBody>
      </p:sp>
      <p:graphicFrame>
        <p:nvGraphicFramePr>
          <p:cNvPr id="5" name="Table 4"/>
          <p:cNvGraphicFramePr>
            <a:graphicFrameLocks noGrp="1"/>
          </p:cNvGraphicFramePr>
          <p:nvPr/>
        </p:nvGraphicFramePr>
        <p:xfrm>
          <a:off x="670588" y="1003374"/>
          <a:ext cx="7871521" cy="5684520"/>
        </p:xfrm>
        <a:graphic>
          <a:graphicData uri="http://schemas.openxmlformats.org/drawingml/2006/table">
            <a:tbl>
              <a:tblPr firstRow="1" bandRow="1">
                <a:tableStyleId>{073A0DAA-6AF3-43AB-8588-CEC1D06C72B9}</a:tableStyleId>
              </a:tblPr>
              <a:tblGrid>
                <a:gridCol w="639226">
                  <a:extLst>
                    <a:ext uri="{9D8B030D-6E8A-4147-A177-3AD203B41FA5}">
                      <a16:colId xmlns:a16="http://schemas.microsoft.com/office/drawing/2014/main" val="20000"/>
                    </a:ext>
                  </a:extLst>
                </a:gridCol>
                <a:gridCol w="225743">
                  <a:extLst>
                    <a:ext uri="{9D8B030D-6E8A-4147-A177-3AD203B41FA5}">
                      <a16:colId xmlns:a16="http://schemas.microsoft.com/office/drawing/2014/main" val="20001"/>
                    </a:ext>
                  </a:extLst>
                </a:gridCol>
                <a:gridCol w="2168160">
                  <a:extLst>
                    <a:ext uri="{9D8B030D-6E8A-4147-A177-3AD203B41FA5}">
                      <a16:colId xmlns:a16="http://schemas.microsoft.com/office/drawing/2014/main" val="20002"/>
                    </a:ext>
                  </a:extLst>
                </a:gridCol>
                <a:gridCol w="2125102">
                  <a:extLst>
                    <a:ext uri="{9D8B030D-6E8A-4147-A177-3AD203B41FA5}">
                      <a16:colId xmlns:a16="http://schemas.microsoft.com/office/drawing/2014/main" val="20003"/>
                    </a:ext>
                  </a:extLst>
                </a:gridCol>
                <a:gridCol w="2713290">
                  <a:extLst>
                    <a:ext uri="{9D8B030D-6E8A-4147-A177-3AD203B41FA5}">
                      <a16:colId xmlns:a16="http://schemas.microsoft.com/office/drawing/2014/main" val="20004"/>
                    </a:ext>
                  </a:extLst>
                </a:gridCol>
              </a:tblGrid>
              <a:tr h="370840">
                <a:tc>
                  <a:txBody>
                    <a:bodyPr/>
                    <a:lstStyle/>
                    <a:p>
                      <a:r>
                        <a:rPr lang="en-AU" sz="1200" dirty="0">
                          <a:solidFill>
                            <a:schemeClr val="tx2"/>
                          </a:solidFill>
                        </a:rPr>
                        <a:t>Week</a:t>
                      </a:r>
                    </a:p>
                  </a:txBody>
                  <a:tcPr/>
                </a:tc>
                <a:tc>
                  <a:txBody>
                    <a:bodyPr/>
                    <a:lstStyle/>
                    <a:p>
                      <a:endParaRPr lang="en-AU" sz="1200" dirty="0">
                        <a:solidFill>
                          <a:schemeClr val="tx2"/>
                        </a:solidFill>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AU" sz="1200" dirty="0">
                          <a:solidFill>
                            <a:schemeClr val="tx2"/>
                          </a:solidFill>
                        </a:rPr>
                        <a:t>Class Activity Before</a:t>
                      </a:r>
                    </a:p>
                  </a:txBody>
                  <a:tcPr/>
                </a:tc>
                <a:tc>
                  <a:txBody>
                    <a:bodyPr/>
                    <a:lstStyle/>
                    <a:p>
                      <a:r>
                        <a:rPr lang="en-AU" sz="1200" dirty="0">
                          <a:solidFill>
                            <a:schemeClr val="tx2"/>
                          </a:solidFill>
                        </a:rPr>
                        <a:t>Lecture</a:t>
                      </a:r>
                    </a:p>
                  </a:txBody>
                  <a:tcPr/>
                </a:tc>
                <a:tc>
                  <a:txBody>
                    <a:bodyPr/>
                    <a:lstStyle/>
                    <a:p>
                      <a:r>
                        <a:rPr lang="en-AU" sz="1200" dirty="0">
                          <a:solidFill>
                            <a:schemeClr val="tx2"/>
                          </a:solidFill>
                        </a:rPr>
                        <a:t>Class Activity During or After</a:t>
                      </a:r>
                    </a:p>
                  </a:txBody>
                  <a:tcPr/>
                </a:tc>
                <a:extLst>
                  <a:ext uri="{0D108BD9-81ED-4DB2-BD59-A6C34878D82A}">
                    <a16:rowId xmlns:a16="http://schemas.microsoft.com/office/drawing/2014/main" val="10000"/>
                  </a:ext>
                </a:extLst>
              </a:tr>
              <a:tr h="370840">
                <a:tc>
                  <a:txBody>
                    <a:bodyPr/>
                    <a:lstStyle/>
                    <a:p>
                      <a:r>
                        <a:rPr lang="en-AU" sz="1200" dirty="0">
                          <a:solidFill>
                            <a:schemeClr val="tx2"/>
                          </a:solidFill>
                        </a:rPr>
                        <a:t>1</a:t>
                      </a:r>
                    </a:p>
                  </a:txBody>
                  <a:tcPr/>
                </a:tc>
                <a:tc>
                  <a:txBody>
                    <a:bodyPr/>
                    <a:lstStyle/>
                    <a:p>
                      <a:endParaRPr lang="en-AU" sz="1200" dirty="0">
                        <a:solidFill>
                          <a:schemeClr val="tx2"/>
                        </a:solidFill>
                      </a:endParaRPr>
                    </a:p>
                  </a:txBody>
                  <a:tcPr/>
                </a:tc>
                <a:tc>
                  <a:txBody>
                    <a:bodyPr/>
                    <a:lstStyle/>
                    <a:p>
                      <a:endParaRPr lang="en-AU" sz="1200" dirty="0">
                        <a:solidFill>
                          <a:schemeClr val="tx2"/>
                        </a:solidFill>
                      </a:endParaRPr>
                    </a:p>
                  </a:txBody>
                  <a:tcPr>
                    <a:solidFill>
                      <a:schemeClr val="tx1">
                        <a:lumMod val="75000"/>
                      </a:schemeClr>
                    </a:solidFill>
                  </a:tcPr>
                </a:tc>
                <a:tc>
                  <a:txBody>
                    <a:bodyPr/>
                    <a:lstStyle/>
                    <a:p>
                      <a:r>
                        <a:rPr lang="en-AU" sz="1200" dirty="0">
                          <a:solidFill>
                            <a:schemeClr val="tx2"/>
                          </a:solidFill>
                        </a:rPr>
                        <a:t>Introduction to the Course / Introduction</a:t>
                      </a:r>
                      <a:r>
                        <a:rPr lang="en-AU" sz="1200" baseline="0" dirty="0">
                          <a:solidFill>
                            <a:schemeClr val="tx2"/>
                          </a:solidFill>
                        </a:rPr>
                        <a:t> to </a:t>
                      </a:r>
                      <a:r>
                        <a:rPr lang="en-AU" sz="1200" baseline="0" dirty="0" err="1">
                          <a:solidFill>
                            <a:schemeClr val="tx2"/>
                          </a:solidFill>
                        </a:rPr>
                        <a:t>LabVIEW</a:t>
                      </a:r>
                      <a:endParaRPr lang="en-AU" sz="1200" dirty="0">
                        <a:solidFill>
                          <a:schemeClr val="tx2"/>
                        </a:solidFill>
                      </a:endParaRPr>
                    </a:p>
                  </a:txBody>
                  <a:tcPr/>
                </a:tc>
                <a:tc>
                  <a:txBody>
                    <a:bodyPr/>
                    <a:lstStyle/>
                    <a:p>
                      <a:r>
                        <a:rPr lang="en-AU" sz="1200" dirty="0" err="1">
                          <a:solidFill>
                            <a:schemeClr val="tx2"/>
                          </a:solidFill>
                        </a:rPr>
                        <a:t>LabVIEW</a:t>
                      </a:r>
                      <a:r>
                        <a:rPr lang="en-AU" sz="1200" dirty="0">
                          <a:solidFill>
                            <a:schemeClr val="tx2"/>
                          </a:solidFill>
                        </a:rPr>
                        <a:t> Programming</a:t>
                      </a:r>
                    </a:p>
                  </a:txBody>
                  <a:tcPr/>
                </a:tc>
                <a:extLst>
                  <a:ext uri="{0D108BD9-81ED-4DB2-BD59-A6C34878D82A}">
                    <a16:rowId xmlns:a16="http://schemas.microsoft.com/office/drawing/2014/main" val="10001"/>
                  </a:ext>
                </a:extLst>
              </a:tr>
              <a:tr h="370840">
                <a:tc>
                  <a:txBody>
                    <a:bodyPr/>
                    <a:lstStyle/>
                    <a:p>
                      <a:r>
                        <a:rPr lang="en-AU" sz="1200" dirty="0">
                          <a:solidFill>
                            <a:schemeClr val="tx2"/>
                          </a:solidFill>
                        </a:rPr>
                        <a:t>2</a:t>
                      </a:r>
                    </a:p>
                  </a:txBody>
                  <a:tcPr/>
                </a:tc>
                <a:tc>
                  <a:txBody>
                    <a:bodyPr/>
                    <a:lstStyle/>
                    <a:p>
                      <a:endParaRPr lang="en-AU" sz="1200" dirty="0">
                        <a:solidFill>
                          <a:schemeClr val="tx2"/>
                        </a:solidFill>
                      </a:endParaRPr>
                    </a:p>
                  </a:txBody>
                  <a:tcPr/>
                </a:tc>
                <a:tc>
                  <a:txBody>
                    <a:bodyPr/>
                    <a:lstStyle/>
                    <a:p>
                      <a:endParaRPr lang="en-AU" sz="1200" dirty="0">
                        <a:solidFill>
                          <a:schemeClr val="tx2"/>
                        </a:solidFill>
                      </a:endParaRPr>
                    </a:p>
                  </a:txBody>
                  <a:tcPr>
                    <a:solidFill>
                      <a:schemeClr val="tx1">
                        <a:lumMod val="75000"/>
                      </a:schemeClr>
                    </a:solidFill>
                  </a:tcPr>
                </a:tc>
                <a:tc>
                  <a:txBody>
                    <a:bodyPr/>
                    <a:lstStyle/>
                    <a:p>
                      <a:r>
                        <a:rPr lang="en-AU" sz="1200" dirty="0">
                          <a:solidFill>
                            <a:schemeClr val="tx2"/>
                          </a:solidFill>
                        </a:rPr>
                        <a:t>Introduction</a:t>
                      </a:r>
                      <a:r>
                        <a:rPr lang="en-AU" sz="1200" baseline="0" dirty="0">
                          <a:solidFill>
                            <a:schemeClr val="tx2"/>
                          </a:solidFill>
                        </a:rPr>
                        <a:t> to </a:t>
                      </a:r>
                      <a:r>
                        <a:rPr lang="en-AU" sz="1200" baseline="0" dirty="0" err="1">
                          <a:solidFill>
                            <a:schemeClr val="tx2"/>
                          </a:solidFill>
                        </a:rPr>
                        <a:t>LabVIEW</a:t>
                      </a:r>
                      <a:r>
                        <a:rPr lang="en-AU" sz="1200" baseline="0" dirty="0">
                          <a:solidFill>
                            <a:schemeClr val="tx2"/>
                          </a:solidFill>
                        </a:rPr>
                        <a:t> / Data Acquisition</a:t>
                      </a:r>
                      <a:endParaRPr lang="en-AU" sz="1200" dirty="0">
                        <a:solidFill>
                          <a:schemeClr val="tx2"/>
                        </a:solidFill>
                      </a:endParaRPr>
                    </a:p>
                  </a:txBody>
                  <a:tcPr/>
                </a:tc>
                <a:tc>
                  <a:txBody>
                    <a:bodyPr/>
                    <a:lstStyle/>
                    <a:p>
                      <a:r>
                        <a:rPr lang="en-AU" sz="1200" dirty="0" err="1">
                          <a:solidFill>
                            <a:schemeClr val="tx2"/>
                          </a:solidFill>
                        </a:rPr>
                        <a:t>LabVIEW</a:t>
                      </a:r>
                      <a:r>
                        <a:rPr lang="en-AU" sz="1200" dirty="0">
                          <a:solidFill>
                            <a:schemeClr val="tx2"/>
                          </a:solidFill>
                        </a:rPr>
                        <a:t> Programming</a:t>
                      </a:r>
                    </a:p>
                  </a:txBody>
                  <a:tcPr/>
                </a:tc>
                <a:extLst>
                  <a:ext uri="{0D108BD9-81ED-4DB2-BD59-A6C34878D82A}">
                    <a16:rowId xmlns:a16="http://schemas.microsoft.com/office/drawing/2014/main" val="10002"/>
                  </a:ext>
                </a:extLst>
              </a:tr>
              <a:tr h="370840">
                <a:tc>
                  <a:txBody>
                    <a:bodyPr/>
                    <a:lstStyle/>
                    <a:p>
                      <a:r>
                        <a:rPr lang="en-AU" sz="1200" dirty="0">
                          <a:solidFill>
                            <a:schemeClr val="tx2"/>
                          </a:solidFill>
                        </a:rPr>
                        <a:t>3</a:t>
                      </a:r>
                    </a:p>
                  </a:txBody>
                  <a:tcPr/>
                </a:tc>
                <a:tc>
                  <a:txBody>
                    <a:bodyPr/>
                    <a:lstStyle/>
                    <a:p>
                      <a:endParaRPr lang="en-AU" sz="1200" dirty="0">
                        <a:solidFill>
                          <a:schemeClr val="tx2"/>
                        </a:solidFill>
                      </a:endParaRPr>
                    </a:p>
                  </a:txBody>
                  <a:tcPr/>
                </a:tc>
                <a:tc>
                  <a:txBody>
                    <a:bodyPr/>
                    <a:lstStyle/>
                    <a:p>
                      <a:endParaRPr lang="en-AU" sz="1200" dirty="0">
                        <a:solidFill>
                          <a:schemeClr val="tx2"/>
                        </a:solidFill>
                      </a:endParaRPr>
                    </a:p>
                  </a:txBody>
                  <a:tcPr>
                    <a:solidFill>
                      <a:schemeClr val="tx1">
                        <a:lumMod val="75000"/>
                      </a:schemeClr>
                    </a:solidFill>
                  </a:tcPr>
                </a:tc>
                <a:tc>
                  <a:txBody>
                    <a:bodyPr/>
                    <a:lstStyle/>
                    <a:p>
                      <a:r>
                        <a:rPr lang="en-AU" sz="1200" dirty="0">
                          <a:solidFill>
                            <a:schemeClr val="tx2"/>
                          </a:solidFill>
                        </a:rPr>
                        <a:t>Gripper / Introduction to </a:t>
                      </a:r>
                      <a:r>
                        <a:rPr lang="en-AU" sz="1200" dirty="0" err="1">
                          <a:solidFill>
                            <a:schemeClr val="tx2"/>
                          </a:solidFill>
                        </a:rPr>
                        <a:t>Solidworks</a:t>
                      </a:r>
                      <a:r>
                        <a:rPr lang="en-AU" sz="1200" dirty="0">
                          <a:solidFill>
                            <a:schemeClr val="tx2"/>
                          </a:solidFill>
                        </a:rPr>
                        <a:t> / Safety </a:t>
                      </a:r>
                    </a:p>
                  </a:txBody>
                  <a:tcPr/>
                </a:tc>
                <a:tc>
                  <a:txBody>
                    <a:bodyPr/>
                    <a:lstStyle/>
                    <a:p>
                      <a:r>
                        <a:rPr lang="en-AU" sz="1200" dirty="0">
                          <a:solidFill>
                            <a:schemeClr val="tx2"/>
                          </a:solidFill>
                        </a:rPr>
                        <a:t>Gripper</a:t>
                      </a:r>
                      <a:r>
                        <a:rPr lang="en-AU" sz="1200" baseline="0" dirty="0">
                          <a:solidFill>
                            <a:schemeClr val="tx2"/>
                          </a:solidFill>
                        </a:rPr>
                        <a:t> Design</a:t>
                      </a:r>
                      <a:endParaRPr lang="en-AU" sz="1200" dirty="0">
                        <a:solidFill>
                          <a:schemeClr val="tx2"/>
                        </a:solidFill>
                      </a:endParaRPr>
                    </a:p>
                  </a:txBody>
                  <a:tcPr/>
                </a:tc>
                <a:extLst>
                  <a:ext uri="{0D108BD9-81ED-4DB2-BD59-A6C34878D82A}">
                    <a16:rowId xmlns:a16="http://schemas.microsoft.com/office/drawing/2014/main" val="10004"/>
                  </a:ext>
                </a:extLst>
              </a:tr>
              <a:tr h="370840">
                <a:tc>
                  <a:txBody>
                    <a:bodyPr/>
                    <a:lstStyle/>
                    <a:p>
                      <a:r>
                        <a:rPr lang="en-AU" sz="1200" dirty="0">
                          <a:solidFill>
                            <a:schemeClr val="tx2"/>
                          </a:solidFill>
                        </a:rPr>
                        <a:t>4</a:t>
                      </a:r>
                    </a:p>
                  </a:txBody>
                  <a:tcPr/>
                </a:tc>
                <a:tc>
                  <a:txBody>
                    <a:bodyPr/>
                    <a:lstStyle/>
                    <a:p>
                      <a:endParaRPr lang="en-AU" sz="1200" dirty="0">
                        <a:solidFill>
                          <a:schemeClr val="tx2"/>
                        </a:solidFill>
                      </a:endParaRPr>
                    </a:p>
                  </a:txBody>
                  <a:tcPr/>
                </a:tc>
                <a:tc>
                  <a:txBody>
                    <a:bodyPr/>
                    <a:lstStyle/>
                    <a:p>
                      <a:endParaRPr lang="en-AU" sz="1200" dirty="0">
                        <a:solidFill>
                          <a:schemeClr val="tx2"/>
                        </a:solidFill>
                      </a:endParaRPr>
                    </a:p>
                  </a:txBody>
                  <a:tcPr>
                    <a:solidFill>
                      <a:schemeClr val="tx1">
                        <a:lumMod val="75000"/>
                      </a:schemeClr>
                    </a:solidFill>
                  </a:tcPr>
                </a:tc>
                <a:tc>
                  <a:txBody>
                    <a:bodyPr/>
                    <a:lstStyle/>
                    <a:p>
                      <a:r>
                        <a:rPr lang="en-AU" sz="1200" dirty="0">
                          <a:solidFill>
                            <a:schemeClr val="tx2"/>
                          </a:solidFill>
                        </a:rPr>
                        <a:t>Sensors I</a:t>
                      </a:r>
                    </a:p>
                  </a:txBody>
                  <a:tcPr/>
                </a:tc>
                <a:tc>
                  <a:txBody>
                    <a:bodyPr/>
                    <a:lstStyle/>
                    <a:p>
                      <a:r>
                        <a:rPr lang="en-AU" sz="1200" dirty="0" err="1">
                          <a:solidFill>
                            <a:schemeClr val="tx2"/>
                          </a:solidFill>
                        </a:rPr>
                        <a:t>myRIO</a:t>
                      </a:r>
                      <a:r>
                        <a:rPr lang="en-AU" sz="1200" baseline="0" dirty="0">
                          <a:solidFill>
                            <a:schemeClr val="tx2"/>
                          </a:solidFill>
                        </a:rPr>
                        <a:t> Programming for Sensor Signal Reading / Gripper Design</a:t>
                      </a:r>
                      <a:endParaRPr lang="en-AU" sz="1200" dirty="0">
                        <a:solidFill>
                          <a:schemeClr val="tx2"/>
                        </a:solidFill>
                      </a:endParaRPr>
                    </a:p>
                  </a:txBody>
                  <a:tcPr/>
                </a:tc>
                <a:extLst>
                  <a:ext uri="{0D108BD9-81ED-4DB2-BD59-A6C34878D82A}">
                    <a16:rowId xmlns:a16="http://schemas.microsoft.com/office/drawing/2014/main" val="10005"/>
                  </a:ext>
                </a:extLst>
              </a:tr>
              <a:tr h="370840">
                <a:tc>
                  <a:txBody>
                    <a:bodyPr/>
                    <a:lstStyle/>
                    <a:p>
                      <a:r>
                        <a:rPr lang="en-AU" sz="1200" dirty="0">
                          <a:solidFill>
                            <a:schemeClr val="tx2"/>
                          </a:solidFill>
                        </a:rPr>
                        <a:t>5</a:t>
                      </a:r>
                    </a:p>
                  </a:txBody>
                  <a:tcPr/>
                </a:tc>
                <a:tc>
                  <a:txBody>
                    <a:bodyPr/>
                    <a:lstStyle/>
                    <a:p>
                      <a:endParaRPr lang="en-AU" sz="1200" dirty="0">
                        <a:solidFill>
                          <a:schemeClr val="tx2"/>
                        </a:solidFill>
                      </a:endParaRPr>
                    </a:p>
                  </a:txBody>
                  <a:tcPr/>
                </a:tc>
                <a:tc>
                  <a:txBody>
                    <a:bodyPr/>
                    <a:lstStyle/>
                    <a:p>
                      <a:endParaRPr lang="en-AU" sz="1200" dirty="0">
                        <a:solidFill>
                          <a:schemeClr val="tx2"/>
                        </a:solidFill>
                      </a:endParaRPr>
                    </a:p>
                  </a:txBody>
                  <a:tcPr>
                    <a:solidFill>
                      <a:schemeClr val="tx1">
                        <a:lumMod val="75000"/>
                      </a:schemeClr>
                    </a:solidFill>
                  </a:tcPr>
                </a:tc>
                <a:tc>
                  <a:txBody>
                    <a:bodyPr/>
                    <a:lstStyle/>
                    <a:p>
                      <a:r>
                        <a:rPr lang="en-AU" sz="1200" dirty="0">
                          <a:solidFill>
                            <a:schemeClr val="tx2"/>
                          </a:solidFill>
                        </a:rPr>
                        <a:t>Sensors II</a:t>
                      </a:r>
                    </a:p>
                  </a:txBody>
                  <a:tcPr/>
                </a:tc>
                <a:tc>
                  <a:txBody>
                    <a:bodyPr/>
                    <a:lstStyle/>
                    <a:p>
                      <a:r>
                        <a:rPr lang="en-AU" sz="1200" baseline="0" dirty="0" err="1">
                          <a:solidFill>
                            <a:schemeClr val="tx2"/>
                          </a:solidFill>
                        </a:rPr>
                        <a:t>myRIO</a:t>
                      </a:r>
                      <a:r>
                        <a:rPr lang="en-AU" sz="1200" baseline="0" dirty="0">
                          <a:solidFill>
                            <a:schemeClr val="tx2"/>
                          </a:solidFill>
                        </a:rPr>
                        <a:t> Programming for Sensor Signal Reading </a:t>
                      </a:r>
                      <a:endParaRPr lang="en-AU" sz="1200" dirty="0">
                        <a:solidFill>
                          <a:schemeClr val="tx2"/>
                        </a:solidFill>
                      </a:endParaRPr>
                    </a:p>
                  </a:txBody>
                  <a:tcPr/>
                </a:tc>
                <a:extLst>
                  <a:ext uri="{0D108BD9-81ED-4DB2-BD59-A6C34878D82A}">
                    <a16:rowId xmlns:a16="http://schemas.microsoft.com/office/drawing/2014/main" val="10006"/>
                  </a:ext>
                </a:extLst>
              </a:tr>
              <a:tr h="370840">
                <a:tc>
                  <a:txBody>
                    <a:bodyPr/>
                    <a:lstStyle/>
                    <a:p>
                      <a:r>
                        <a:rPr lang="en-AU" sz="1200" dirty="0">
                          <a:solidFill>
                            <a:schemeClr val="tx2"/>
                          </a:solidFill>
                        </a:rPr>
                        <a:t>6</a:t>
                      </a:r>
                    </a:p>
                  </a:txBody>
                  <a:tcPr/>
                </a:tc>
                <a:tc>
                  <a:txBody>
                    <a:bodyPr/>
                    <a:lstStyle/>
                    <a:p>
                      <a:endParaRPr lang="en-AU" sz="1200" dirty="0">
                        <a:solidFill>
                          <a:schemeClr val="tx2"/>
                        </a:solidFill>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AU" sz="1200" dirty="0">
                        <a:solidFill>
                          <a:schemeClr val="tx2"/>
                        </a:solidFill>
                      </a:endParaRPr>
                    </a:p>
                  </a:txBody>
                  <a:tcPr>
                    <a:solidFill>
                      <a:schemeClr val="tx1">
                        <a:lumMod val="75000"/>
                      </a:schemeClr>
                    </a:solidFill>
                  </a:tcPr>
                </a:tc>
                <a:tc>
                  <a:txBody>
                    <a:bodyPr/>
                    <a:lstStyle/>
                    <a:p>
                      <a:r>
                        <a:rPr lang="en-AU" sz="1200" dirty="0">
                          <a:solidFill>
                            <a:schemeClr val="tx2"/>
                          </a:solidFill>
                        </a:rPr>
                        <a:t>Actuators  I</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AU" sz="1200" kern="1200" dirty="0">
                          <a:solidFill>
                            <a:schemeClr val="tx2"/>
                          </a:solidFill>
                          <a:latin typeface="+mn-lt"/>
                          <a:ea typeface="+mn-ea"/>
                          <a:cs typeface="+mn-cs"/>
                        </a:rPr>
                        <a:t>3D Printing</a:t>
                      </a:r>
                    </a:p>
                  </a:txBody>
                  <a:tcPr>
                    <a:solidFill>
                      <a:schemeClr val="tx1"/>
                    </a:solidFill>
                  </a:tcPr>
                </a:tc>
                <a:extLst>
                  <a:ext uri="{0D108BD9-81ED-4DB2-BD59-A6C34878D82A}">
                    <a16:rowId xmlns:a16="http://schemas.microsoft.com/office/drawing/2014/main" val="10007"/>
                  </a:ext>
                </a:extLst>
              </a:tr>
              <a:tr h="370840">
                <a:tc>
                  <a:txBody>
                    <a:bodyPr/>
                    <a:lstStyle/>
                    <a:p>
                      <a:r>
                        <a:rPr lang="en-AU" sz="1200" dirty="0">
                          <a:solidFill>
                            <a:schemeClr val="tx2"/>
                          </a:solidFill>
                        </a:rPr>
                        <a:t>7</a:t>
                      </a:r>
                    </a:p>
                  </a:txBody>
                  <a:tcPr/>
                </a:tc>
                <a:tc>
                  <a:txBody>
                    <a:bodyPr/>
                    <a:lstStyle/>
                    <a:p>
                      <a:endParaRPr lang="en-AU" sz="1200" dirty="0">
                        <a:solidFill>
                          <a:schemeClr val="tx2"/>
                        </a:solidFill>
                      </a:endParaRPr>
                    </a:p>
                  </a:txBody>
                  <a:tcPr/>
                </a:tc>
                <a:tc>
                  <a:txBody>
                    <a:bodyPr/>
                    <a:lstStyle/>
                    <a:p>
                      <a:r>
                        <a:rPr lang="en-AU" sz="1200" dirty="0">
                          <a:solidFill>
                            <a:srgbClr val="FF0000"/>
                          </a:solidFill>
                        </a:rPr>
                        <a:t>LabVIEW Assessment.</a:t>
                      </a:r>
                    </a:p>
                    <a:p>
                      <a:endParaRPr lang="en-AU" sz="1200" dirty="0">
                        <a:solidFill>
                          <a:schemeClr val="tx2"/>
                        </a:solidFill>
                      </a:endParaRPr>
                    </a:p>
                  </a:txBody>
                  <a:tcPr>
                    <a:noFill/>
                  </a:tcPr>
                </a:tc>
                <a:tc>
                  <a:txBody>
                    <a:bodyPr/>
                    <a:lstStyle/>
                    <a:p>
                      <a:r>
                        <a:rPr lang="en-AU" sz="1200" dirty="0">
                          <a:solidFill>
                            <a:schemeClr val="tx2"/>
                          </a:solidFill>
                        </a:rPr>
                        <a:t>DC Motors I</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sz="1200" b="0" i="0" u="none" strike="noStrike" kern="1200" cap="none" spc="0" normalizeH="0" baseline="0" noProof="0" dirty="0" err="1">
                          <a:ln>
                            <a:noFill/>
                          </a:ln>
                          <a:solidFill>
                            <a:srgbClr val="000000"/>
                          </a:solidFill>
                          <a:effectLst/>
                          <a:uLnTx/>
                          <a:uFillTx/>
                          <a:latin typeface="+mn-lt"/>
                          <a:ea typeface="+mn-ea"/>
                          <a:cs typeface="+mn-cs"/>
                        </a:rPr>
                        <a:t>Matlab</a:t>
                      </a:r>
                      <a:r>
                        <a:rPr kumimoji="0" lang="en-AU" sz="1200" b="0" i="0" u="none" strike="noStrike" kern="1200" cap="none" spc="0" normalizeH="0" baseline="0" noProof="0" dirty="0">
                          <a:ln>
                            <a:noFill/>
                          </a:ln>
                          <a:solidFill>
                            <a:srgbClr val="000000"/>
                          </a:solidFill>
                          <a:effectLst/>
                          <a:uLnTx/>
                          <a:uFillTx/>
                          <a:latin typeface="+mn-lt"/>
                          <a:ea typeface="+mn-ea"/>
                          <a:cs typeface="+mn-cs"/>
                        </a:rPr>
                        <a:t> Simulink Simulation</a:t>
                      </a:r>
                      <a:endParaRPr lang="en-AU" dirty="0"/>
                    </a:p>
                  </a:txBody>
                  <a:tcPr/>
                </a:tc>
                <a:extLst>
                  <a:ext uri="{0D108BD9-81ED-4DB2-BD59-A6C34878D82A}">
                    <a16:rowId xmlns:a16="http://schemas.microsoft.com/office/drawing/2014/main" val="10008"/>
                  </a:ext>
                </a:extLst>
              </a:tr>
              <a:tr h="370840">
                <a:tc>
                  <a:txBody>
                    <a:bodyPr/>
                    <a:lstStyle/>
                    <a:p>
                      <a:r>
                        <a:rPr lang="en-AU" sz="1200" dirty="0">
                          <a:solidFill>
                            <a:schemeClr val="tx2"/>
                          </a:solidFill>
                        </a:rPr>
                        <a:t>8</a:t>
                      </a:r>
                    </a:p>
                  </a:txBody>
                  <a:tcPr/>
                </a:tc>
                <a:tc>
                  <a:txBody>
                    <a:bodyPr/>
                    <a:lstStyle/>
                    <a:p>
                      <a:endParaRPr lang="en-AU" sz="1200" dirty="0">
                        <a:solidFill>
                          <a:schemeClr val="tx2"/>
                        </a:solidFill>
                      </a:endParaRPr>
                    </a:p>
                  </a:txBody>
                  <a:tcPr/>
                </a:tc>
                <a:tc>
                  <a:txBody>
                    <a:bodyPr/>
                    <a:lstStyle/>
                    <a:p>
                      <a:r>
                        <a:rPr lang="en-AU" sz="1200" dirty="0">
                          <a:solidFill>
                            <a:srgbClr val="FF0000"/>
                          </a:solidFill>
                        </a:rPr>
                        <a:t>Design report submission </a:t>
                      </a:r>
                    </a:p>
                    <a:p>
                      <a:endParaRPr lang="en-AU" sz="1200" dirty="0">
                        <a:solidFill>
                          <a:srgbClr val="FF0000"/>
                        </a:solidFill>
                      </a:endParaRPr>
                    </a:p>
                  </a:txBody>
                  <a:tcP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AU" sz="1200" dirty="0">
                          <a:solidFill>
                            <a:schemeClr val="tx2"/>
                          </a:solidFill>
                        </a:rPr>
                        <a:t>DC Motors II</a:t>
                      </a:r>
                    </a:p>
                  </a:txBody>
                  <a:tcPr/>
                </a:tc>
                <a:tc>
                  <a:txBody>
                    <a:bodyPr/>
                    <a:lstStyle/>
                    <a:p>
                      <a:pPr marL="0" algn="l" defTabSz="457200" rtl="0" eaLnBrk="1" latinLnBrk="0" hangingPunct="1"/>
                      <a:r>
                        <a:rPr lang="en-AU" sz="1200" kern="1200" dirty="0" err="1">
                          <a:solidFill>
                            <a:schemeClr val="tx2"/>
                          </a:solidFill>
                          <a:latin typeface="+mn-lt"/>
                          <a:ea typeface="+mn-ea"/>
                          <a:cs typeface="+mn-cs"/>
                        </a:rPr>
                        <a:t>Matlab</a:t>
                      </a:r>
                      <a:r>
                        <a:rPr lang="en-AU" sz="1200" kern="1200" dirty="0">
                          <a:solidFill>
                            <a:schemeClr val="tx2"/>
                          </a:solidFill>
                          <a:latin typeface="+mn-lt"/>
                          <a:ea typeface="+mn-ea"/>
                          <a:cs typeface="+mn-cs"/>
                        </a:rPr>
                        <a:t> Simulink Simulation /  </a:t>
                      </a:r>
                      <a:r>
                        <a:rPr lang="en-AU" sz="1200" kern="1200" dirty="0" err="1">
                          <a:solidFill>
                            <a:schemeClr val="tx2"/>
                          </a:solidFill>
                          <a:latin typeface="+mn-lt"/>
                          <a:ea typeface="+mn-ea"/>
                          <a:cs typeface="+mn-cs"/>
                        </a:rPr>
                        <a:t>myRIO</a:t>
                      </a:r>
                      <a:r>
                        <a:rPr lang="en-AU" sz="1200" kern="1200" dirty="0">
                          <a:solidFill>
                            <a:schemeClr val="tx2"/>
                          </a:solidFill>
                          <a:latin typeface="+mn-lt"/>
                          <a:ea typeface="+mn-ea"/>
                          <a:cs typeface="+mn-cs"/>
                        </a:rPr>
                        <a:t> Programming for Control</a:t>
                      </a:r>
                    </a:p>
                  </a:txBody>
                  <a:tcPr/>
                </a:tc>
                <a:extLst>
                  <a:ext uri="{0D108BD9-81ED-4DB2-BD59-A6C34878D82A}">
                    <a16:rowId xmlns:a16="http://schemas.microsoft.com/office/drawing/2014/main" val="10009"/>
                  </a:ext>
                </a:extLst>
              </a:tr>
              <a:tr h="0">
                <a:tc>
                  <a:txBody>
                    <a:bodyPr/>
                    <a:lstStyle/>
                    <a:p>
                      <a:r>
                        <a:rPr lang="en-AU" sz="1200" dirty="0">
                          <a:solidFill>
                            <a:schemeClr val="tx2"/>
                          </a:solidFill>
                        </a:rPr>
                        <a:t>9</a:t>
                      </a:r>
                    </a:p>
                  </a:txBody>
                  <a:tcPr/>
                </a:tc>
                <a:tc>
                  <a:txBody>
                    <a:bodyPr/>
                    <a:lstStyle/>
                    <a:p>
                      <a:endParaRPr lang="en-AU" sz="1200" dirty="0">
                        <a:solidFill>
                          <a:schemeClr val="tx2"/>
                        </a:solidFill>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AU" sz="1200" dirty="0">
                        <a:solidFill>
                          <a:schemeClr val="tx2"/>
                        </a:solidFill>
                      </a:endParaRPr>
                    </a:p>
                  </a:txBody>
                  <a:tcPr>
                    <a:solidFill>
                      <a:schemeClr val="tx1">
                        <a:lumMod val="75000"/>
                      </a:schemeClr>
                    </a:solidFill>
                  </a:tcPr>
                </a:tc>
                <a:tc>
                  <a:txBody>
                    <a:bodyPr/>
                    <a:lstStyle/>
                    <a:p>
                      <a:r>
                        <a:rPr lang="en-AU" sz="1200" dirty="0">
                          <a:solidFill>
                            <a:schemeClr val="tx2"/>
                          </a:solidFill>
                        </a:rPr>
                        <a:t>Actuators</a:t>
                      </a:r>
                      <a:r>
                        <a:rPr lang="en-AU" sz="1200" baseline="0" dirty="0">
                          <a:solidFill>
                            <a:schemeClr val="tx2"/>
                          </a:solidFill>
                        </a:rPr>
                        <a:t> II</a:t>
                      </a:r>
                      <a:endParaRPr lang="en-AU" sz="1200" dirty="0">
                        <a:solidFill>
                          <a:schemeClr val="tx2"/>
                        </a:solidFill>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sz="1200" b="0" i="0" u="none" strike="noStrike" kern="1200" cap="none" spc="0" normalizeH="0" baseline="0" noProof="0" dirty="0" err="1">
                          <a:ln>
                            <a:noFill/>
                          </a:ln>
                          <a:solidFill>
                            <a:srgbClr val="000000"/>
                          </a:solidFill>
                          <a:effectLst/>
                          <a:uLnTx/>
                          <a:uFillTx/>
                          <a:latin typeface="+mn-lt"/>
                          <a:ea typeface="+mn-ea"/>
                          <a:cs typeface="+mn-cs"/>
                        </a:rPr>
                        <a:t>Matlab</a:t>
                      </a:r>
                      <a:r>
                        <a:rPr kumimoji="0" lang="en-AU" sz="1200" b="0" i="0" u="none" strike="noStrike" kern="1200" cap="none" spc="0" normalizeH="0" baseline="0" noProof="0" dirty="0">
                          <a:ln>
                            <a:noFill/>
                          </a:ln>
                          <a:solidFill>
                            <a:srgbClr val="000000"/>
                          </a:solidFill>
                          <a:effectLst/>
                          <a:uLnTx/>
                          <a:uFillTx/>
                          <a:latin typeface="+mn-lt"/>
                          <a:ea typeface="+mn-ea"/>
                          <a:cs typeface="+mn-cs"/>
                        </a:rPr>
                        <a:t> Simulink Simulation / Assemble Gripper</a:t>
                      </a:r>
                      <a:endParaRPr lang="en-AU" sz="1200" dirty="0">
                        <a:solidFill>
                          <a:schemeClr val="tx2"/>
                        </a:solidFill>
                      </a:endParaRPr>
                    </a:p>
                  </a:txBody>
                  <a:tcPr/>
                </a:tc>
                <a:extLst>
                  <a:ext uri="{0D108BD9-81ED-4DB2-BD59-A6C34878D82A}">
                    <a16:rowId xmlns:a16="http://schemas.microsoft.com/office/drawing/2014/main" val="10010"/>
                  </a:ext>
                </a:extLst>
              </a:tr>
              <a:tr h="370840">
                <a:tc>
                  <a:txBody>
                    <a:bodyPr/>
                    <a:lstStyle/>
                    <a:p>
                      <a:r>
                        <a:rPr lang="en-AU" sz="1200" dirty="0">
                          <a:solidFill>
                            <a:schemeClr val="tx2"/>
                          </a:solidFill>
                        </a:rPr>
                        <a:t>10</a:t>
                      </a:r>
                    </a:p>
                  </a:txBody>
                  <a:tcPr/>
                </a:tc>
                <a:tc>
                  <a:txBody>
                    <a:bodyPr/>
                    <a:lstStyle/>
                    <a:p>
                      <a:endParaRPr lang="en-AU" sz="1200" dirty="0">
                        <a:solidFill>
                          <a:schemeClr val="tx2"/>
                        </a:solidFill>
                      </a:endParaRPr>
                    </a:p>
                  </a:txBody>
                  <a:tcPr/>
                </a:tc>
                <a:tc>
                  <a:txBody>
                    <a:bodyPr/>
                    <a:lstStyle/>
                    <a:p>
                      <a:endParaRPr lang="en-AU" sz="1200" dirty="0">
                        <a:solidFill>
                          <a:schemeClr val="tx2"/>
                        </a:solidFill>
                      </a:endParaRPr>
                    </a:p>
                  </a:txBody>
                  <a:tcPr>
                    <a:solidFill>
                      <a:schemeClr val="tx1">
                        <a:lumMod val="75000"/>
                      </a:schemeClr>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AU" sz="1200" dirty="0" err="1">
                          <a:solidFill>
                            <a:schemeClr val="tx2"/>
                          </a:solidFill>
                        </a:rPr>
                        <a:t>Modeling</a:t>
                      </a:r>
                      <a:r>
                        <a:rPr lang="en-AU" sz="1200" dirty="0">
                          <a:solidFill>
                            <a:schemeClr val="tx2"/>
                          </a:solidFill>
                        </a:rPr>
                        <a:t> and System Identification</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0" lang="en-AU" sz="1200" b="0" i="0" u="none" strike="noStrike" kern="1200" cap="none" spc="0" normalizeH="0" baseline="0" noProof="0" dirty="0" err="1">
                          <a:ln>
                            <a:noFill/>
                          </a:ln>
                          <a:solidFill>
                            <a:srgbClr val="000000"/>
                          </a:solidFill>
                          <a:effectLst/>
                          <a:uLnTx/>
                          <a:uFillTx/>
                          <a:latin typeface="+mn-lt"/>
                          <a:ea typeface="+mn-ea"/>
                          <a:cs typeface="+mn-cs"/>
                        </a:rPr>
                        <a:t>Matlab</a:t>
                      </a:r>
                      <a:r>
                        <a:rPr kumimoji="0" lang="en-AU" sz="1200" b="0" i="0" u="none" strike="noStrike" kern="1200" cap="none" spc="0" normalizeH="0" baseline="0" noProof="0" dirty="0">
                          <a:ln>
                            <a:noFill/>
                          </a:ln>
                          <a:solidFill>
                            <a:srgbClr val="000000"/>
                          </a:solidFill>
                          <a:effectLst/>
                          <a:uLnTx/>
                          <a:uFillTx/>
                          <a:latin typeface="+mn-lt"/>
                          <a:ea typeface="+mn-ea"/>
                          <a:cs typeface="+mn-cs"/>
                        </a:rPr>
                        <a:t> Simulink Simulation /</a:t>
                      </a:r>
                      <a:endParaRPr lang="en-AU" sz="1200" dirty="0">
                        <a:solidFill>
                          <a:schemeClr val="tx2"/>
                        </a:solidFill>
                      </a:endParaRPr>
                    </a:p>
                    <a:p>
                      <a:r>
                        <a:rPr lang="en-AU" sz="1200" dirty="0">
                          <a:solidFill>
                            <a:schemeClr val="tx2"/>
                          </a:solidFill>
                        </a:rPr>
                        <a:t>Test Gripper</a:t>
                      </a:r>
                    </a:p>
                  </a:txBody>
                  <a:tcPr/>
                </a:tc>
                <a:extLst>
                  <a:ext uri="{0D108BD9-81ED-4DB2-BD59-A6C34878D82A}">
                    <a16:rowId xmlns:a16="http://schemas.microsoft.com/office/drawing/2014/main" val="10011"/>
                  </a:ext>
                </a:extLst>
              </a:tr>
              <a:tr h="370840">
                <a:tc>
                  <a:txBody>
                    <a:bodyPr/>
                    <a:lstStyle/>
                    <a:p>
                      <a:r>
                        <a:rPr lang="en-AU" sz="1200" dirty="0">
                          <a:solidFill>
                            <a:schemeClr val="tx2"/>
                          </a:solidFill>
                        </a:rPr>
                        <a:t>11</a:t>
                      </a:r>
                    </a:p>
                  </a:txBody>
                  <a:tcPr/>
                </a:tc>
                <a:tc>
                  <a:txBody>
                    <a:bodyPr/>
                    <a:lstStyle/>
                    <a:p>
                      <a:endParaRPr lang="en-AU" sz="1200" dirty="0">
                        <a:solidFill>
                          <a:schemeClr val="tx2"/>
                        </a:solidFill>
                      </a:endParaRPr>
                    </a:p>
                  </a:txBody>
                  <a:tcPr/>
                </a:tc>
                <a:tc>
                  <a:txBody>
                    <a:bodyPr/>
                    <a:lstStyle/>
                    <a:p>
                      <a:endParaRPr lang="en-AU" sz="1200" dirty="0">
                        <a:solidFill>
                          <a:schemeClr val="tx2"/>
                        </a:solidFill>
                      </a:endParaRPr>
                    </a:p>
                  </a:txBody>
                  <a:tcPr>
                    <a:solidFill>
                      <a:schemeClr val="tx1">
                        <a:lumMod val="75000"/>
                      </a:schemeClr>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AU" sz="1200" dirty="0">
                          <a:solidFill>
                            <a:schemeClr val="tx2"/>
                          </a:solidFill>
                        </a:rPr>
                        <a:t>Artificial Intelligence I</a:t>
                      </a:r>
                    </a:p>
                  </a:txBody>
                  <a:tcPr/>
                </a:tc>
                <a:tc>
                  <a:txBody>
                    <a:bodyPr/>
                    <a:lstStyle/>
                    <a:p>
                      <a:r>
                        <a:rPr lang="en-AU" sz="1200" dirty="0" err="1">
                          <a:solidFill>
                            <a:schemeClr val="tx2"/>
                          </a:solidFill>
                        </a:rPr>
                        <a:t>Matlab</a:t>
                      </a:r>
                      <a:r>
                        <a:rPr lang="en-AU" sz="1200" dirty="0">
                          <a:solidFill>
                            <a:schemeClr val="tx2"/>
                          </a:solidFill>
                        </a:rPr>
                        <a:t> Simulation / Finalize Gripper</a:t>
                      </a:r>
                    </a:p>
                  </a:txBody>
                  <a:tcPr/>
                </a:tc>
                <a:extLst>
                  <a:ext uri="{0D108BD9-81ED-4DB2-BD59-A6C34878D82A}">
                    <a16:rowId xmlns:a16="http://schemas.microsoft.com/office/drawing/2014/main" val="3584006945"/>
                  </a:ext>
                </a:extLst>
              </a:tr>
              <a:tr h="370840">
                <a:tc>
                  <a:txBody>
                    <a:bodyPr/>
                    <a:lstStyle/>
                    <a:p>
                      <a:r>
                        <a:rPr lang="en-AU" sz="1200" dirty="0">
                          <a:solidFill>
                            <a:schemeClr val="tx2"/>
                          </a:solidFill>
                        </a:rPr>
                        <a:t>12</a:t>
                      </a:r>
                    </a:p>
                  </a:txBody>
                  <a:tcPr/>
                </a:tc>
                <a:tc>
                  <a:txBody>
                    <a:bodyPr/>
                    <a:lstStyle/>
                    <a:p>
                      <a:endParaRPr lang="en-AU" sz="1200" dirty="0">
                        <a:solidFill>
                          <a:schemeClr val="tx2"/>
                        </a:solidFill>
                      </a:endParaRPr>
                    </a:p>
                  </a:txBody>
                  <a:tcPr/>
                </a:tc>
                <a:tc>
                  <a:txBody>
                    <a:bodyPr/>
                    <a:lstStyle/>
                    <a:p>
                      <a:r>
                        <a:rPr lang="en-AU" sz="1200" dirty="0">
                          <a:solidFill>
                            <a:schemeClr val="tx2"/>
                          </a:solidFill>
                        </a:rPr>
                        <a:t>Gripper Demonstration </a:t>
                      </a:r>
                      <a:r>
                        <a:rPr lang="en-AU" sz="1200" baseline="0" dirty="0">
                          <a:solidFill>
                            <a:schemeClr val="tx2"/>
                          </a:solidFill>
                        </a:rPr>
                        <a:t>/ Submission of Report</a:t>
                      </a:r>
                      <a:endParaRPr lang="en-AU" sz="1200" dirty="0">
                        <a:solidFill>
                          <a:schemeClr val="tx2"/>
                        </a:solidFill>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AU" sz="1200" dirty="0">
                          <a:solidFill>
                            <a:schemeClr val="tx2"/>
                          </a:solidFill>
                        </a:rPr>
                        <a:t>Artificial Intelligent II</a:t>
                      </a:r>
                    </a:p>
                  </a:txBody>
                  <a:tcPr/>
                </a:tc>
                <a:tc>
                  <a:txBody>
                    <a:bodyPr/>
                    <a:lstStyle/>
                    <a:p>
                      <a:r>
                        <a:rPr lang="en-AU" sz="1200" dirty="0">
                          <a:solidFill>
                            <a:schemeClr val="tx2"/>
                          </a:solidFill>
                        </a:rPr>
                        <a:t>Revision</a:t>
                      </a:r>
                    </a:p>
                  </a:txBody>
                  <a:tcPr/>
                </a:tc>
                <a:extLst>
                  <a:ext uri="{0D108BD9-81ED-4DB2-BD59-A6C34878D82A}">
                    <a16:rowId xmlns:a16="http://schemas.microsoft.com/office/drawing/2014/main" val="10012"/>
                  </a:ext>
                </a:extLst>
              </a:tr>
            </a:tbl>
          </a:graphicData>
        </a:graphic>
      </p:graphicFrame>
      <p:sp>
        <p:nvSpPr>
          <p:cNvPr id="6" name="Rounded Rectangle 5">
            <a:extLst>
              <a:ext uri="{FF2B5EF4-FFF2-40B4-BE49-F238E27FC236}">
                <a16:creationId xmlns:a16="http://schemas.microsoft.com/office/drawing/2014/main" id="{1E8F4FB8-F788-4FCC-B5E0-4CDE96538896}"/>
              </a:ext>
            </a:extLst>
          </p:cNvPr>
          <p:cNvSpPr/>
          <p:nvPr/>
        </p:nvSpPr>
        <p:spPr>
          <a:xfrm>
            <a:off x="311335" y="1324327"/>
            <a:ext cx="8521329" cy="546409"/>
          </a:xfrm>
          <a:prstGeom prst="roundRect">
            <a:avLst/>
          </a:prstGeom>
          <a:noFill/>
          <a:ln w="25400">
            <a:solidFill>
              <a:srgbClr val="3333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2179234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Block Diagram</a:t>
            </a:r>
          </a:p>
        </p:txBody>
      </p:sp>
      <p:sp>
        <p:nvSpPr>
          <p:cNvPr id="3" name="Text Placeholder 2"/>
          <p:cNvSpPr>
            <a:spLocks noGrp="1"/>
          </p:cNvSpPr>
          <p:nvPr>
            <p:ph type="body" sz="quarter" idx="10"/>
          </p:nvPr>
        </p:nvSpPr>
        <p:spPr>
          <a:xfrm>
            <a:off x="457200" y="1191237"/>
            <a:ext cx="4825014" cy="4437567"/>
          </a:xfrm>
        </p:spPr>
        <p:txBody>
          <a:bodyPr/>
          <a:lstStyle/>
          <a:p>
            <a:r>
              <a:rPr lang="en-AU" dirty="0"/>
              <a:t>Choose “Add” from Numeric and place it to the right of the knob.</a:t>
            </a:r>
          </a:p>
          <a:p>
            <a:r>
              <a:rPr lang="en-AU" dirty="0"/>
              <a:t>When you hover your mouse around the right triangle of the knob, the mouse will change to the wiring tool.</a:t>
            </a:r>
          </a:p>
          <a:p>
            <a:r>
              <a:rPr lang="en-AU" dirty="0"/>
              <a:t>Click and drag a wire until it connects with one terminal of the “Add” icon.</a:t>
            </a:r>
          </a:p>
          <a:p>
            <a:endParaRPr lang="en-AU" dirty="0"/>
          </a:p>
          <a:p>
            <a:endParaRPr lang="en-AU" dirty="0"/>
          </a:p>
        </p:txBody>
      </p:sp>
      <p:pic>
        <p:nvPicPr>
          <p:cNvPr id="1229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76022" y="560681"/>
            <a:ext cx="3171825" cy="2114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76021" y="2833364"/>
            <a:ext cx="3171825" cy="2114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97521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2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Block Diagram</a:t>
            </a:r>
          </a:p>
        </p:txBody>
      </p:sp>
      <p:sp>
        <p:nvSpPr>
          <p:cNvPr id="3" name="Text Placeholder 2"/>
          <p:cNvSpPr>
            <a:spLocks noGrp="1"/>
          </p:cNvSpPr>
          <p:nvPr>
            <p:ph type="body" sz="quarter" idx="10"/>
          </p:nvPr>
        </p:nvSpPr>
        <p:spPr>
          <a:xfrm>
            <a:off x="457200" y="1191237"/>
            <a:ext cx="4825014" cy="4437567"/>
          </a:xfrm>
        </p:spPr>
        <p:txBody>
          <a:bodyPr/>
          <a:lstStyle/>
          <a:p>
            <a:r>
              <a:rPr lang="en-AU" dirty="0"/>
              <a:t>Right click on the 2</a:t>
            </a:r>
            <a:r>
              <a:rPr lang="en-AU" baseline="30000" dirty="0"/>
              <a:t>nd</a:t>
            </a:r>
            <a:r>
              <a:rPr lang="en-AU" dirty="0"/>
              <a:t> terminal of “Add”, and choose Create </a:t>
            </a:r>
            <a:r>
              <a:rPr lang="en-AU" dirty="0">
                <a:sym typeface="Wingdings" pitchFamily="2" charset="2"/>
              </a:rPr>
              <a:t> Control.</a:t>
            </a:r>
          </a:p>
          <a:p>
            <a:pPr lvl="1"/>
            <a:r>
              <a:rPr lang="en-AU" dirty="0">
                <a:sym typeface="Wingdings" pitchFamily="2" charset="2"/>
              </a:rPr>
              <a:t>Notice also that a control is added to the front panel!</a:t>
            </a:r>
          </a:p>
          <a:p>
            <a:r>
              <a:rPr lang="en-AU" dirty="0">
                <a:sym typeface="Wingdings" pitchFamily="2" charset="2"/>
              </a:rPr>
              <a:t>To see the result of addition, right click on the output side of the “Add” icon, and choose Create  Indicator.</a:t>
            </a:r>
          </a:p>
          <a:p>
            <a:pPr lvl="1"/>
            <a:r>
              <a:rPr lang="en-AU" dirty="0">
                <a:sym typeface="Wingdings" pitchFamily="2" charset="2"/>
              </a:rPr>
              <a:t>Again, an indicator is added to the front panel!</a:t>
            </a:r>
          </a:p>
          <a:p>
            <a:r>
              <a:rPr lang="en-AU" dirty="0">
                <a:sym typeface="Wingdings" pitchFamily="2" charset="2"/>
              </a:rPr>
              <a:t>Note: On previous slide, the “Arrow” is broken because there is error in the code.</a:t>
            </a:r>
          </a:p>
          <a:p>
            <a:pPr lvl="1"/>
            <a:r>
              <a:rPr lang="en-AU" dirty="0">
                <a:sym typeface="Wingdings" pitchFamily="2" charset="2"/>
              </a:rPr>
              <a:t>You can double click to see the error.</a:t>
            </a:r>
          </a:p>
          <a:p>
            <a:r>
              <a:rPr lang="en-AU" dirty="0">
                <a:sym typeface="Wingdings" pitchFamily="2" charset="2"/>
              </a:rPr>
              <a:t>Now, the “Arrow” is full meaning that there is no more error.</a:t>
            </a:r>
            <a:endParaRPr lang="en-AU" dirty="0"/>
          </a:p>
          <a:p>
            <a:endParaRPr lang="en-AU" dirty="0"/>
          </a:p>
          <a:p>
            <a:endParaRPr lang="en-AU" dirty="0"/>
          </a:p>
        </p:txBody>
      </p:sp>
      <p:pic>
        <p:nvPicPr>
          <p:cNvPr id="1229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2214" y="249314"/>
            <a:ext cx="3171825"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82212" y="3065016"/>
            <a:ext cx="3171825"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38802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3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First Trial</a:t>
            </a:r>
          </a:p>
        </p:txBody>
      </p:sp>
      <p:sp>
        <p:nvSpPr>
          <p:cNvPr id="3" name="Text Placeholder 2"/>
          <p:cNvSpPr>
            <a:spLocks noGrp="1"/>
          </p:cNvSpPr>
          <p:nvPr>
            <p:ph type="body" sz="quarter" idx="10"/>
          </p:nvPr>
        </p:nvSpPr>
        <p:spPr/>
        <p:txBody>
          <a:bodyPr/>
          <a:lstStyle/>
          <a:p>
            <a:r>
              <a:rPr lang="en-AU" dirty="0"/>
              <a:t>Go back to the front panel.</a:t>
            </a:r>
          </a:p>
          <a:p>
            <a:r>
              <a:rPr lang="en-AU" dirty="0"/>
              <a:t>Turn the knob to any number.</a:t>
            </a:r>
          </a:p>
          <a:p>
            <a:r>
              <a:rPr lang="en-AU" dirty="0"/>
              <a:t>Key in any number to the numerical control (y).</a:t>
            </a:r>
          </a:p>
          <a:p>
            <a:r>
              <a:rPr lang="en-AU" dirty="0"/>
              <a:t>Click the </a:t>
            </a:r>
            <a:r>
              <a:rPr lang="en-AU" dirty="0">
                <a:solidFill>
                  <a:schemeClr val="bg1"/>
                </a:solidFill>
              </a:rPr>
              <a:t>white arrow</a:t>
            </a:r>
            <a:r>
              <a:rPr lang="en-AU" dirty="0"/>
              <a:t>.</a:t>
            </a:r>
          </a:p>
          <a:p>
            <a:r>
              <a:rPr lang="en-AU" dirty="0"/>
              <a:t>You can see the result of the addition shown in the indicator!</a:t>
            </a:r>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1263" y="3313498"/>
            <a:ext cx="3928416" cy="2702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956777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Exercise</a:t>
            </a:r>
          </a:p>
        </p:txBody>
      </p:sp>
      <p:sp>
        <p:nvSpPr>
          <p:cNvPr id="3" name="Text Placeholder 2"/>
          <p:cNvSpPr>
            <a:spLocks noGrp="1"/>
          </p:cNvSpPr>
          <p:nvPr>
            <p:ph type="body" sz="quarter" idx="10"/>
          </p:nvPr>
        </p:nvSpPr>
        <p:spPr/>
        <p:txBody>
          <a:bodyPr/>
          <a:lstStyle/>
          <a:p>
            <a:r>
              <a:rPr lang="en-AU" dirty="0"/>
              <a:t>Assume you have a right triangle.</a:t>
            </a:r>
          </a:p>
          <a:p>
            <a:r>
              <a:rPr lang="en-AU" dirty="0"/>
              <a:t>Key in the lengths of two legs, and calculate the length of hypotenuse.</a:t>
            </a:r>
          </a:p>
          <a:p>
            <a:pPr lvl="1"/>
            <a:r>
              <a:rPr lang="en-AU" dirty="0"/>
              <a:t>C = </a:t>
            </a:r>
            <a:r>
              <a:rPr lang="en-AU" dirty="0" err="1"/>
              <a:t>sqrt</a:t>
            </a:r>
            <a:r>
              <a:rPr lang="en-AU" dirty="0"/>
              <a:t> (A^2 + B^2)</a:t>
            </a:r>
          </a:p>
        </p:txBody>
      </p:sp>
    </p:spTree>
    <p:extLst>
      <p:ext uri="{BB962C8B-B14F-4D97-AF65-F5344CB8AC3E}">
        <p14:creationId xmlns:p14="http://schemas.microsoft.com/office/powerpoint/2010/main" val="28223115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Replacing Items on Front Panel</a:t>
            </a:r>
          </a:p>
        </p:txBody>
      </p:sp>
      <p:sp>
        <p:nvSpPr>
          <p:cNvPr id="3" name="Text Placeholder 2"/>
          <p:cNvSpPr>
            <a:spLocks noGrp="1"/>
          </p:cNvSpPr>
          <p:nvPr>
            <p:ph type="body" sz="quarter" idx="10"/>
          </p:nvPr>
        </p:nvSpPr>
        <p:spPr/>
        <p:txBody>
          <a:bodyPr/>
          <a:lstStyle/>
          <a:p>
            <a:r>
              <a:rPr lang="en-AU" dirty="0"/>
              <a:t>You may want to use different items rather than the default control and indicators.</a:t>
            </a:r>
          </a:p>
          <a:p>
            <a:pPr lvl="1"/>
            <a:r>
              <a:rPr lang="en-AU" dirty="0"/>
              <a:t>Right click on the item </a:t>
            </a:r>
            <a:r>
              <a:rPr lang="en-AU" dirty="0">
                <a:sym typeface="Wingdings" pitchFamily="2" charset="2"/>
              </a:rPr>
              <a:t> Replace  (Find the desired item)</a:t>
            </a:r>
            <a:endParaRPr lang="en-AU" dirty="0"/>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1263" y="2665428"/>
            <a:ext cx="4181475" cy="287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505429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View Terminals as Icons</a:t>
            </a:r>
          </a:p>
        </p:txBody>
      </p:sp>
      <p:sp>
        <p:nvSpPr>
          <p:cNvPr id="3" name="Text Placeholder 2"/>
          <p:cNvSpPr>
            <a:spLocks noGrp="1"/>
          </p:cNvSpPr>
          <p:nvPr>
            <p:ph type="body" sz="quarter" idx="10"/>
          </p:nvPr>
        </p:nvSpPr>
        <p:spPr/>
        <p:txBody>
          <a:bodyPr/>
          <a:lstStyle/>
          <a:p>
            <a:r>
              <a:rPr lang="en-AU" dirty="0"/>
              <a:t>On the Block Diagram, some of the icons look quite big.</a:t>
            </a:r>
          </a:p>
          <a:p>
            <a:pPr lvl="1"/>
            <a:r>
              <a:rPr lang="en-AU" dirty="0"/>
              <a:t>When you have a huge program, the window could become messy.</a:t>
            </a:r>
          </a:p>
          <a:p>
            <a:pPr lvl="1"/>
            <a:r>
              <a:rPr lang="en-AU" dirty="0"/>
              <a:t>To make the display more compact:</a:t>
            </a:r>
          </a:p>
          <a:p>
            <a:pPr lvl="2"/>
            <a:r>
              <a:rPr lang="en-AU" dirty="0"/>
              <a:t>Right click on the item </a:t>
            </a:r>
            <a:r>
              <a:rPr lang="en-AU" dirty="0">
                <a:sym typeface="Wingdings" pitchFamily="2" charset="2"/>
              </a:rPr>
              <a:t> uncheck “display as icon”</a:t>
            </a:r>
            <a:r>
              <a:rPr lang="en-AU" dirty="0"/>
              <a:t> / </a:t>
            </a:r>
            <a:r>
              <a:rPr lang="en-AU" i="1" dirty="0">
                <a:solidFill>
                  <a:srgbClr val="FF0000"/>
                </a:solidFill>
              </a:rPr>
              <a:t>View As Icon</a:t>
            </a:r>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6088" y="2961804"/>
            <a:ext cx="3171825"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34128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3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Tools Palette</a:t>
            </a:r>
          </a:p>
        </p:txBody>
      </p:sp>
      <p:sp>
        <p:nvSpPr>
          <p:cNvPr id="3" name="Text Placeholder 2"/>
          <p:cNvSpPr>
            <a:spLocks noGrp="1"/>
          </p:cNvSpPr>
          <p:nvPr>
            <p:ph type="body" sz="quarter" idx="10"/>
          </p:nvPr>
        </p:nvSpPr>
        <p:spPr/>
        <p:txBody>
          <a:bodyPr/>
          <a:lstStyle/>
          <a:p>
            <a:r>
              <a:rPr lang="en-AU" dirty="0"/>
              <a:t>Recall that when you hover your mouse at the triangle of the Knob, the mouse changes </a:t>
            </a:r>
            <a:r>
              <a:rPr lang="en-AU" u="sng" dirty="0"/>
              <a:t>automatically</a:t>
            </a:r>
            <a:r>
              <a:rPr lang="en-AU" dirty="0"/>
              <a:t> from a cursor to a wiring tool.</a:t>
            </a:r>
          </a:p>
          <a:p>
            <a:r>
              <a:rPr lang="en-AU" dirty="0"/>
              <a:t>You may disable this automatic tool selection if you wish to have some control over the tool.</a:t>
            </a:r>
          </a:p>
          <a:p>
            <a:pPr lvl="1"/>
            <a:r>
              <a:rPr lang="en-AU" dirty="0"/>
              <a:t>View </a:t>
            </a:r>
            <a:r>
              <a:rPr lang="en-AU" dirty="0">
                <a:sym typeface="Wingdings" pitchFamily="2" charset="2"/>
              </a:rPr>
              <a:t> Tool Palette</a:t>
            </a:r>
            <a:r>
              <a:rPr lang="en-AU" dirty="0"/>
              <a:t> </a:t>
            </a:r>
          </a:p>
        </p:txBody>
      </p:sp>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8222" y="3216286"/>
            <a:ext cx="1028700" cy="1685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4380575" y="2939380"/>
            <a:ext cx="2495180" cy="369332"/>
          </a:xfrm>
          <a:prstGeom prst="rect">
            <a:avLst/>
          </a:prstGeom>
          <a:noFill/>
        </p:spPr>
        <p:txBody>
          <a:bodyPr wrap="square" rtlCol="0">
            <a:spAutoFit/>
          </a:bodyPr>
          <a:lstStyle/>
          <a:p>
            <a:pPr algn="ctr"/>
            <a:r>
              <a:rPr lang="en-AU" dirty="0">
                <a:solidFill>
                  <a:schemeClr val="tx2"/>
                </a:solidFill>
              </a:rPr>
              <a:t>On/Off Automatic Tool </a:t>
            </a:r>
          </a:p>
        </p:txBody>
      </p:sp>
      <p:sp>
        <p:nvSpPr>
          <p:cNvPr id="7" name="TextBox 6"/>
          <p:cNvSpPr txBox="1"/>
          <p:nvPr/>
        </p:nvSpPr>
        <p:spPr>
          <a:xfrm>
            <a:off x="2378106" y="3370817"/>
            <a:ext cx="2495180" cy="646331"/>
          </a:xfrm>
          <a:prstGeom prst="rect">
            <a:avLst/>
          </a:prstGeom>
          <a:noFill/>
        </p:spPr>
        <p:txBody>
          <a:bodyPr wrap="square" rtlCol="0">
            <a:spAutoFit/>
          </a:bodyPr>
          <a:lstStyle/>
          <a:p>
            <a:pPr algn="ctr"/>
            <a:r>
              <a:rPr lang="en-AU" dirty="0">
                <a:solidFill>
                  <a:schemeClr val="tx2"/>
                </a:solidFill>
              </a:rPr>
              <a:t>Operating (e.g. turn knobs, switches)</a:t>
            </a:r>
          </a:p>
        </p:txBody>
      </p:sp>
      <p:sp>
        <p:nvSpPr>
          <p:cNvPr id="8" name="TextBox 7"/>
          <p:cNvSpPr txBox="1"/>
          <p:nvPr/>
        </p:nvSpPr>
        <p:spPr>
          <a:xfrm>
            <a:off x="4606956" y="3370817"/>
            <a:ext cx="2042419" cy="646331"/>
          </a:xfrm>
          <a:prstGeom prst="rect">
            <a:avLst/>
          </a:prstGeom>
          <a:noFill/>
        </p:spPr>
        <p:txBody>
          <a:bodyPr wrap="square" rtlCol="0">
            <a:spAutoFit/>
          </a:bodyPr>
          <a:lstStyle/>
          <a:p>
            <a:pPr algn="ctr"/>
            <a:r>
              <a:rPr lang="en-AU" dirty="0">
                <a:solidFill>
                  <a:schemeClr val="tx2"/>
                </a:solidFill>
              </a:rPr>
              <a:t>Positioning and Resizing</a:t>
            </a:r>
          </a:p>
        </p:txBody>
      </p:sp>
      <p:sp>
        <p:nvSpPr>
          <p:cNvPr id="9" name="TextBox 8"/>
          <p:cNvSpPr txBox="1"/>
          <p:nvPr/>
        </p:nvSpPr>
        <p:spPr>
          <a:xfrm>
            <a:off x="6719841" y="3453440"/>
            <a:ext cx="1070036" cy="369332"/>
          </a:xfrm>
          <a:prstGeom prst="rect">
            <a:avLst/>
          </a:prstGeom>
          <a:noFill/>
        </p:spPr>
        <p:txBody>
          <a:bodyPr wrap="square" rtlCol="0">
            <a:spAutoFit/>
          </a:bodyPr>
          <a:lstStyle/>
          <a:p>
            <a:pPr algn="ctr"/>
            <a:r>
              <a:rPr lang="en-AU" dirty="0" err="1">
                <a:solidFill>
                  <a:schemeClr val="tx2"/>
                </a:solidFill>
              </a:rPr>
              <a:t>Labeling</a:t>
            </a:r>
            <a:endParaRPr lang="en-AU" dirty="0">
              <a:solidFill>
                <a:schemeClr val="tx2"/>
              </a:solidFill>
            </a:endParaRPr>
          </a:p>
        </p:txBody>
      </p:sp>
      <p:sp>
        <p:nvSpPr>
          <p:cNvPr id="10" name="TextBox 9"/>
          <p:cNvSpPr txBox="1"/>
          <p:nvPr/>
        </p:nvSpPr>
        <p:spPr>
          <a:xfrm>
            <a:off x="3154902" y="4114757"/>
            <a:ext cx="941587" cy="369332"/>
          </a:xfrm>
          <a:prstGeom prst="rect">
            <a:avLst/>
          </a:prstGeom>
          <a:noFill/>
        </p:spPr>
        <p:txBody>
          <a:bodyPr wrap="square" rtlCol="0">
            <a:spAutoFit/>
          </a:bodyPr>
          <a:lstStyle/>
          <a:p>
            <a:pPr algn="ctr"/>
            <a:r>
              <a:rPr lang="en-AU" dirty="0">
                <a:solidFill>
                  <a:schemeClr val="tx2"/>
                </a:solidFill>
              </a:rPr>
              <a:t>Wiring</a:t>
            </a:r>
          </a:p>
        </p:txBody>
      </p:sp>
      <p:sp>
        <p:nvSpPr>
          <p:cNvPr id="11" name="TextBox 10"/>
          <p:cNvSpPr txBox="1"/>
          <p:nvPr/>
        </p:nvSpPr>
        <p:spPr>
          <a:xfrm>
            <a:off x="5157371" y="4122772"/>
            <a:ext cx="941587" cy="369332"/>
          </a:xfrm>
          <a:prstGeom prst="rect">
            <a:avLst/>
          </a:prstGeom>
          <a:noFill/>
        </p:spPr>
        <p:txBody>
          <a:bodyPr wrap="square" rtlCol="0">
            <a:spAutoFit/>
          </a:bodyPr>
          <a:lstStyle/>
          <a:p>
            <a:pPr algn="ctr"/>
            <a:r>
              <a:rPr lang="en-AU" dirty="0">
                <a:solidFill>
                  <a:schemeClr val="tx2"/>
                </a:solidFill>
              </a:rPr>
              <a:t>Pop-up</a:t>
            </a:r>
          </a:p>
        </p:txBody>
      </p:sp>
      <p:sp>
        <p:nvSpPr>
          <p:cNvPr id="12" name="TextBox 11"/>
          <p:cNvSpPr txBox="1"/>
          <p:nvPr/>
        </p:nvSpPr>
        <p:spPr>
          <a:xfrm>
            <a:off x="6719841" y="4087260"/>
            <a:ext cx="941587" cy="369332"/>
          </a:xfrm>
          <a:prstGeom prst="rect">
            <a:avLst/>
          </a:prstGeom>
          <a:noFill/>
        </p:spPr>
        <p:txBody>
          <a:bodyPr wrap="square" rtlCol="0">
            <a:spAutoFit/>
          </a:bodyPr>
          <a:lstStyle/>
          <a:p>
            <a:pPr algn="ctr"/>
            <a:r>
              <a:rPr lang="en-AU" dirty="0">
                <a:solidFill>
                  <a:schemeClr val="tx2"/>
                </a:solidFill>
              </a:rPr>
              <a:t>Scroll</a:t>
            </a:r>
          </a:p>
        </p:txBody>
      </p:sp>
      <p:sp>
        <p:nvSpPr>
          <p:cNvPr id="13" name="TextBox 12"/>
          <p:cNvSpPr txBox="1"/>
          <p:nvPr/>
        </p:nvSpPr>
        <p:spPr>
          <a:xfrm>
            <a:off x="2659832" y="4590583"/>
            <a:ext cx="1931725" cy="646331"/>
          </a:xfrm>
          <a:prstGeom prst="rect">
            <a:avLst/>
          </a:prstGeom>
          <a:noFill/>
        </p:spPr>
        <p:txBody>
          <a:bodyPr wrap="square" rtlCol="0">
            <a:spAutoFit/>
          </a:bodyPr>
          <a:lstStyle/>
          <a:p>
            <a:pPr algn="ctr"/>
            <a:r>
              <a:rPr lang="en-AU" dirty="0">
                <a:solidFill>
                  <a:schemeClr val="tx2"/>
                </a:solidFill>
              </a:rPr>
              <a:t>Breakpoint (for debugging)</a:t>
            </a:r>
          </a:p>
        </p:txBody>
      </p:sp>
      <p:sp>
        <p:nvSpPr>
          <p:cNvPr id="14" name="TextBox 13"/>
          <p:cNvSpPr txBox="1"/>
          <p:nvPr/>
        </p:nvSpPr>
        <p:spPr>
          <a:xfrm>
            <a:off x="4662301" y="4609166"/>
            <a:ext cx="1931725" cy="369332"/>
          </a:xfrm>
          <a:prstGeom prst="rect">
            <a:avLst/>
          </a:prstGeom>
          <a:noFill/>
        </p:spPr>
        <p:txBody>
          <a:bodyPr wrap="square" rtlCol="0">
            <a:spAutoFit/>
          </a:bodyPr>
          <a:lstStyle/>
          <a:p>
            <a:pPr algn="ctr"/>
            <a:r>
              <a:rPr lang="en-AU" dirty="0">
                <a:solidFill>
                  <a:schemeClr val="tx2"/>
                </a:solidFill>
              </a:rPr>
              <a:t>Probe</a:t>
            </a:r>
          </a:p>
        </p:txBody>
      </p:sp>
      <p:sp>
        <p:nvSpPr>
          <p:cNvPr id="15" name="TextBox 14"/>
          <p:cNvSpPr txBox="1"/>
          <p:nvPr/>
        </p:nvSpPr>
        <p:spPr>
          <a:xfrm>
            <a:off x="6288996" y="4609166"/>
            <a:ext cx="1931725" cy="369332"/>
          </a:xfrm>
          <a:prstGeom prst="rect">
            <a:avLst/>
          </a:prstGeom>
          <a:noFill/>
        </p:spPr>
        <p:txBody>
          <a:bodyPr wrap="square" rtlCol="0">
            <a:spAutoFit/>
          </a:bodyPr>
          <a:lstStyle/>
          <a:p>
            <a:pPr algn="ctr"/>
            <a:r>
              <a:rPr lang="en-AU" dirty="0">
                <a:solidFill>
                  <a:schemeClr val="tx2"/>
                </a:solidFill>
              </a:rPr>
              <a:t>Copy Colour</a:t>
            </a:r>
          </a:p>
        </p:txBody>
      </p:sp>
      <p:sp>
        <p:nvSpPr>
          <p:cNvPr id="16" name="TextBox 15"/>
          <p:cNvSpPr txBox="1"/>
          <p:nvPr/>
        </p:nvSpPr>
        <p:spPr>
          <a:xfrm>
            <a:off x="4348670" y="5157012"/>
            <a:ext cx="2495180" cy="369332"/>
          </a:xfrm>
          <a:prstGeom prst="rect">
            <a:avLst/>
          </a:prstGeom>
          <a:noFill/>
        </p:spPr>
        <p:txBody>
          <a:bodyPr wrap="square" rtlCol="0">
            <a:spAutoFit/>
          </a:bodyPr>
          <a:lstStyle/>
          <a:p>
            <a:pPr algn="ctr"/>
            <a:r>
              <a:rPr lang="en-AU" dirty="0" err="1">
                <a:solidFill>
                  <a:schemeClr val="tx2"/>
                </a:solidFill>
              </a:rPr>
              <a:t>Color</a:t>
            </a:r>
            <a:r>
              <a:rPr lang="en-AU" dirty="0">
                <a:solidFill>
                  <a:schemeClr val="tx2"/>
                </a:solidFill>
              </a:rPr>
              <a:t> Tool </a:t>
            </a:r>
          </a:p>
        </p:txBody>
      </p:sp>
      <p:sp>
        <p:nvSpPr>
          <p:cNvPr id="5" name="Left Brace 4"/>
          <p:cNvSpPr/>
          <p:nvPr/>
        </p:nvSpPr>
        <p:spPr>
          <a:xfrm>
            <a:off x="2219418" y="3045041"/>
            <a:ext cx="284086" cy="2379215"/>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AU"/>
          </a:p>
        </p:txBody>
      </p:sp>
    </p:spTree>
    <p:extLst>
      <p:ext uri="{BB962C8B-B14F-4D97-AF65-F5344CB8AC3E}">
        <p14:creationId xmlns:p14="http://schemas.microsoft.com/office/powerpoint/2010/main" val="148393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17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9" grpId="0"/>
      <p:bldP spid="10" grpId="0"/>
      <p:bldP spid="11" grpId="0"/>
      <p:bldP spid="12" grpId="0"/>
      <p:bldP spid="13" grpId="0"/>
      <p:bldP spid="14" grpId="0"/>
      <p:bldP spid="15" grpId="0"/>
      <p:bldP spid="16" grpId="0"/>
      <p:bldP spid="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The Toolbar</a:t>
            </a:r>
          </a:p>
        </p:txBody>
      </p:sp>
      <p:sp>
        <p:nvSpPr>
          <p:cNvPr id="3" name="Text Placeholder 2"/>
          <p:cNvSpPr>
            <a:spLocks noGrp="1"/>
          </p:cNvSpPr>
          <p:nvPr>
            <p:ph type="body" sz="quarter" idx="10"/>
          </p:nvPr>
        </p:nvSpPr>
        <p:spPr>
          <a:xfrm>
            <a:off x="457200" y="1331650"/>
            <a:ext cx="8229600" cy="4297154"/>
          </a:xfrm>
        </p:spPr>
        <p:txBody>
          <a:bodyPr/>
          <a:lstStyle/>
          <a:p>
            <a:r>
              <a:rPr lang="en-AU" dirty="0"/>
              <a:t>From left to right:</a:t>
            </a:r>
          </a:p>
          <a:p>
            <a:pPr lvl="1"/>
            <a:r>
              <a:rPr lang="en-AU" dirty="0"/>
              <a:t>Run: Starts VI execution</a:t>
            </a:r>
          </a:p>
          <a:p>
            <a:pPr lvl="1"/>
            <a:r>
              <a:rPr lang="en-AU" dirty="0"/>
              <a:t>Continuous Run: Run until the stop button is pressed</a:t>
            </a:r>
          </a:p>
          <a:p>
            <a:pPr lvl="1"/>
            <a:r>
              <a:rPr lang="en-AU" dirty="0"/>
              <a:t>Abort: Stop the VI execution</a:t>
            </a:r>
          </a:p>
          <a:p>
            <a:pPr lvl="1"/>
            <a:r>
              <a:rPr lang="en-AU" dirty="0"/>
              <a:t>Pause: For single step debugging</a:t>
            </a:r>
          </a:p>
          <a:p>
            <a:pPr lvl="1"/>
            <a:r>
              <a:rPr lang="en-AU" dirty="0"/>
              <a:t>Execution Highlight: To see data flow</a:t>
            </a:r>
          </a:p>
          <a:p>
            <a:pPr lvl="1"/>
            <a:r>
              <a:rPr lang="en-AU" dirty="0"/>
              <a:t>Retain Wire Value: Wires will store value that flowed through them the last time the VI was executed. Use Probe to see the value.</a:t>
            </a:r>
          </a:p>
          <a:p>
            <a:pPr lvl="1"/>
            <a:r>
              <a:rPr lang="en-AU" dirty="0"/>
              <a:t>Step into, Step over, Step out: For debugging</a:t>
            </a:r>
          </a:p>
          <a:p>
            <a:pPr lvl="1"/>
            <a:r>
              <a:rPr lang="en-AU" dirty="0"/>
              <a:t>Text setting.</a:t>
            </a:r>
          </a:p>
          <a:p>
            <a:pPr lvl="1"/>
            <a:r>
              <a:rPr lang="en-AU" dirty="0"/>
              <a:t>Align, Distribute, Reorder Object.</a:t>
            </a:r>
          </a:p>
          <a:p>
            <a:pPr lvl="1"/>
            <a:r>
              <a:rPr lang="en-AU" dirty="0"/>
              <a:t>Clean up selection / diagram.</a:t>
            </a:r>
          </a:p>
          <a:p>
            <a:pPr lvl="1"/>
            <a:endParaRPr lang="en-AU" dirty="0"/>
          </a:p>
          <a:p>
            <a:pPr lvl="1"/>
            <a:endParaRPr lang="en-AU" dirty="0"/>
          </a:p>
          <a:p>
            <a:pPr lvl="1"/>
            <a:endParaRPr lang="en-AU" dirty="0"/>
          </a:p>
          <a:p>
            <a:endParaRPr lang="en-AU" dirty="0"/>
          </a:p>
          <a:p>
            <a:endParaRPr lang="en-AU"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6866" y="958755"/>
            <a:ext cx="4819650"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67240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Pop-Up Menus</a:t>
            </a:r>
          </a:p>
        </p:txBody>
      </p:sp>
      <p:sp>
        <p:nvSpPr>
          <p:cNvPr id="3" name="Text Placeholder 2"/>
          <p:cNvSpPr>
            <a:spLocks noGrp="1"/>
          </p:cNvSpPr>
          <p:nvPr>
            <p:ph type="body" sz="quarter" idx="10"/>
          </p:nvPr>
        </p:nvSpPr>
        <p:spPr/>
        <p:txBody>
          <a:bodyPr/>
          <a:lstStyle/>
          <a:p>
            <a:r>
              <a:rPr lang="en-AU" dirty="0"/>
              <a:t>When you </a:t>
            </a:r>
            <a:r>
              <a:rPr lang="en-AU" dirty="0">
                <a:solidFill>
                  <a:schemeClr val="bg1"/>
                </a:solidFill>
              </a:rPr>
              <a:t>right click </a:t>
            </a:r>
            <a:r>
              <a:rPr lang="en-AU" dirty="0"/>
              <a:t>on most items, a </a:t>
            </a:r>
            <a:r>
              <a:rPr lang="en-AU" dirty="0">
                <a:solidFill>
                  <a:schemeClr val="bg1"/>
                </a:solidFill>
              </a:rPr>
              <a:t>pop-up</a:t>
            </a:r>
            <a:r>
              <a:rPr lang="en-AU" dirty="0"/>
              <a:t> menu will appear:</a:t>
            </a:r>
          </a:p>
          <a:p>
            <a:endParaRPr lang="en-AU" dirty="0"/>
          </a:p>
          <a:p>
            <a:endParaRPr lang="en-AU" dirty="0"/>
          </a:p>
          <a:p>
            <a:endParaRPr lang="en-AU" dirty="0"/>
          </a:p>
          <a:p>
            <a:endParaRPr lang="en-AU" dirty="0"/>
          </a:p>
          <a:p>
            <a:endParaRPr lang="en-AU" dirty="0"/>
          </a:p>
          <a:p>
            <a:endParaRPr lang="en-AU" dirty="0"/>
          </a:p>
          <a:p>
            <a:endParaRPr lang="en-AU" dirty="0"/>
          </a:p>
          <a:p>
            <a:endParaRPr lang="en-AU" dirty="0"/>
          </a:p>
          <a:p>
            <a:endParaRPr lang="en-AU" dirty="0"/>
          </a:p>
          <a:p>
            <a:endParaRPr lang="en-AU" dirty="0"/>
          </a:p>
        </p:txBody>
      </p:sp>
      <p:pic>
        <p:nvPicPr>
          <p:cNvPr id="9219"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auto">
          <a:xfrm>
            <a:off x="3388633" y="1866157"/>
            <a:ext cx="1714621" cy="3194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38746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The Help Button</a:t>
            </a:r>
          </a:p>
        </p:txBody>
      </p:sp>
      <p:sp>
        <p:nvSpPr>
          <p:cNvPr id="3" name="Text Placeholder 2"/>
          <p:cNvSpPr>
            <a:spLocks noGrp="1"/>
          </p:cNvSpPr>
          <p:nvPr>
            <p:ph type="body" sz="quarter" idx="10"/>
          </p:nvPr>
        </p:nvSpPr>
        <p:spPr/>
        <p:txBody>
          <a:bodyPr/>
          <a:lstStyle/>
          <a:p>
            <a:r>
              <a:rPr lang="en-AU" dirty="0"/>
              <a:t>On the upper right hand side of the screen, there is a big question mark “?”</a:t>
            </a:r>
          </a:p>
          <a:p>
            <a:r>
              <a:rPr lang="en-AU" dirty="0"/>
              <a:t>If you click it, and hover around items on your VI, you will see a description of the items.</a:t>
            </a:r>
          </a:p>
        </p:txBody>
      </p:sp>
      <p:pic>
        <p:nvPicPr>
          <p:cNvPr id="1024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auto">
          <a:xfrm>
            <a:off x="2601156" y="2539013"/>
            <a:ext cx="3773011" cy="3293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566953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Mechatronics System Components</a:t>
            </a:r>
          </a:p>
        </p:txBody>
      </p:sp>
      <p:graphicFrame>
        <p:nvGraphicFramePr>
          <p:cNvPr id="4" name="Diagram 3"/>
          <p:cNvGraphicFramePr/>
          <p:nvPr/>
        </p:nvGraphicFramePr>
        <p:xfrm>
          <a:off x="1371599" y="1683834"/>
          <a:ext cx="6835699" cy="39822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TextBox 9"/>
          <p:cNvSpPr txBox="1"/>
          <p:nvPr/>
        </p:nvSpPr>
        <p:spPr>
          <a:xfrm>
            <a:off x="3480854" y="1049777"/>
            <a:ext cx="2743200" cy="369332"/>
          </a:xfrm>
          <a:prstGeom prst="rect">
            <a:avLst/>
          </a:prstGeom>
          <a:noFill/>
        </p:spPr>
        <p:txBody>
          <a:bodyPr wrap="square" rtlCol="0">
            <a:spAutoFit/>
          </a:bodyPr>
          <a:lstStyle/>
          <a:p>
            <a:r>
              <a:rPr lang="en-AU" dirty="0">
                <a:solidFill>
                  <a:schemeClr val="tx2"/>
                </a:solidFill>
              </a:rPr>
              <a:t>D/A, Amplifier, </a:t>
            </a:r>
            <a:r>
              <a:rPr lang="en-AU" dirty="0" err="1">
                <a:solidFill>
                  <a:schemeClr val="tx2"/>
                </a:solidFill>
              </a:rPr>
              <a:t>PWM</a:t>
            </a:r>
            <a:r>
              <a:rPr lang="en-AU" dirty="0">
                <a:solidFill>
                  <a:schemeClr val="tx2"/>
                </a:solidFill>
              </a:rPr>
              <a:t> etc.</a:t>
            </a:r>
          </a:p>
        </p:txBody>
      </p:sp>
      <p:sp>
        <p:nvSpPr>
          <p:cNvPr id="11" name="TextBox 10"/>
          <p:cNvSpPr txBox="1"/>
          <p:nvPr/>
        </p:nvSpPr>
        <p:spPr>
          <a:xfrm>
            <a:off x="7654637" y="2976929"/>
            <a:ext cx="1452785" cy="923330"/>
          </a:xfrm>
          <a:prstGeom prst="rect">
            <a:avLst/>
          </a:prstGeom>
          <a:noFill/>
        </p:spPr>
        <p:txBody>
          <a:bodyPr wrap="square" rtlCol="0">
            <a:spAutoFit/>
          </a:bodyPr>
          <a:lstStyle/>
          <a:p>
            <a:r>
              <a:rPr lang="en-AU" dirty="0">
                <a:solidFill>
                  <a:schemeClr val="tx2"/>
                </a:solidFill>
              </a:rPr>
              <a:t>DC Motor, Stepper,</a:t>
            </a:r>
          </a:p>
          <a:p>
            <a:r>
              <a:rPr lang="en-AU" dirty="0">
                <a:solidFill>
                  <a:schemeClr val="tx2"/>
                </a:solidFill>
              </a:rPr>
              <a:t>Servo etc. </a:t>
            </a:r>
          </a:p>
        </p:txBody>
      </p:sp>
      <p:sp>
        <p:nvSpPr>
          <p:cNvPr id="12" name="TextBox 11"/>
          <p:cNvSpPr txBox="1"/>
          <p:nvPr/>
        </p:nvSpPr>
        <p:spPr>
          <a:xfrm>
            <a:off x="6656858" y="4678183"/>
            <a:ext cx="1692068" cy="923330"/>
          </a:xfrm>
          <a:prstGeom prst="rect">
            <a:avLst/>
          </a:prstGeom>
          <a:noFill/>
        </p:spPr>
        <p:txBody>
          <a:bodyPr wrap="square" rtlCol="0">
            <a:spAutoFit/>
          </a:bodyPr>
          <a:lstStyle/>
          <a:p>
            <a:r>
              <a:rPr lang="en-AU" dirty="0">
                <a:solidFill>
                  <a:schemeClr val="tx2"/>
                </a:solidFill>
              </a:rPr>
              <a:t>Potentiometer, Strain gauge, Encoder etc.</a:t>
            </a:r>
          </a:p>
        </p:txBody>
      </p:sp>
      <p:sp>
        <p:nvSpPr>
          <p:cNvPr id="13" name="TextBox 12"/>
          <p:cNvSpPr txBox="1"/>
          <p:nvPr/>
        </p:nvSpPr>
        <p:spPr>
          <a:xfrm>
            <a:off x="1177340" y="4890641"/>
            <a:ext cx="1692068" cy="646331"/>
          </a:xfrm>
          <a:prstGeom prst="rect">
            <a:avLst/>
          </a:prstGeom>
          <a:noFill/>
        </p:spPr>
        <p:txBody>
          <a:bodyPr wrap="square" rtlCol="0">
            <a:spAutoFit/>
          </a:bodyPr>
          <a:lstStyle/>
          <a:p>
            <a:r>
              <a:rPr lang="en-AU" dirty="0">
                <a:solidFill>
                  <a:schemeClr val="tx2"/>
                </a:solidFill>
              </a:rPr>
              <a:t>A/D, Filters, Amplifiers etc.</a:t>
            </a:r>
          </a:p>
        </p:txBody>
      </p:sp>
      <p:sp>
        <p:nvSpPr>
          <p:cNvPr id="14" name="TextBox 13"/>
          <p:cNvSpPr txBox="1"/>
          <p:nvPr/>
        </p:nvSpPr>
        <p:spPr>
          <a:xfrm>
            <a:off x="133812" y="2855996"/>
            <a:ext cx="1868716" cy="1200329"/>
          </a:xfrm>
          <a:prstGeom prst="rect">
            <a:avLst/>
          </a:prstGeom>
          <a:noFill/>
        </p:spPr>
        <p:txBody>
          <a:bodyPr wrap="square" rtlCol="0">
            <a:spAutoFit/>
          </a:bodyPr>
          <a:lstStyle/>
          <a:p>
            <a:r>
              <a:rPr lang="en-AU" dirty="0">
                <a:solidFill>
                  <a:schemeClr val="tx2"/>
                </a:solidFill>
              </a:rPr>
              <a:t>Microcontroller, Control Algorithm, PLC, etc.</a:t>
            </a:r>
          </a:p>
        </p:txBody>
      </p:sp>
      <p:graphicFrame>
        <p:nvGraphicFramePr>
          <p:cNvPr id="15" name="Diagram 14"/>
          <p:cNvGraphicFramePr/>
          <p:nvPr/>
        </p:nvGraphicFramePr>
        <p:xfrm>
          <a:off x="3645440" y="3056131"/>
          <a:ext cx="2282873" cy="115326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6" name="Oval 15">
            <a:extLst>
              <a:ext uri="{FF2B5EF4-FFF2-40B4-BE49-F238E27FC236}">
                <a16:creationId xmlns:a16="http://schemas.microsoft.com/office/drawing/2014/main" id="{3057F2D4-D80C-455C-B006-8EEEB183D04A}"/>
              </a:ext>
            </a:extLst>
          </p:cNvPr>
          <p:cNvSpPr/>
          <p:nvPr/>
        </p:nvSpPr>
        <p:spPr>
          <a:xfrm>
            <a:off x="94935" y="2445198"/>
            <a:ext cx="3616411" cy="1878227"/>
          </a:xfrm>
          <a:prstGeom prst="ellipse">
            <a:avLst/>
          </a:prstGeom>
          <a:noFill/>
          <a:ln w="25400">
            <a:solidFill>
              <a:schemeClr val="bg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314801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Express </a:t>
            </a:r>
            <a:r>
              <a:rPr lang="en-AU" dirty="0" err="1"/>
              <a:t>VIs</a:t>
            </a:r>
            <a:endParaRPr lang="en-AU" dirty="0"/>
          </a:p>
        </p:txBody>
      </p:sp>
      <p:sp>
        <p:nvSpPr>
          <p:cNvPr id="3" name="Text Placeholder 2"/>
          <p:cNvSpPr>
            <a:spLocks noGrp="1"/>
          </p:cNvSpPr>
          <p:nvPr>
            <p:ph type="body" sz="quarter" idx="10"/>
          </p:nvPr>
        </p:nvSpPr>
        <p:spPr/>
        <p:txBody>
          <a:bodyPr/>
          <a:lstStyle/>
          <a:p>
            <a:r>
              <a:rPr lang="en-AU" dirty="0"/>
              <a:t>Special kind of </a:t>
            </a:r>
            <a:r>
              <a:rPr lang="en-AU" dirty="0" err="1"/>
              <a:t>LabVIEW</a:t>
            </a:r>
            <a:r>
              <a:rPr lang="en-AU" dirty="0"/>
              <a:t> functions. </a:t>
            </a:r>
          </a:p>
          <a:p>
            <a:r>
              <a:rPr lang="en-AU" dirty="0"/>
              <a:t>Their behaviour can be defined via a configuration dialogue.</a:t>
            </a:r>
          </a:p>
          <a:p>
            <a:r>
              <a:rPr lang="en-AU" dirty="0"/>
              <a:t>E.g. “Comparison” </a:t>
            </a:r>
            <a:r>
              <a:rPr lang="en-AU" dirty="0">
                <a:sym typeface="Wingdings" pitchFamily="2" charset="2"/>
              </a:rPr>
              <a:t> “Comparison”</a:t>
            </a:r>
          </a:p>
          <a:p>
            <a:endParaRPr lang="en-AU" dirty="0">
              <a:sym typeface="Wingdings" pitchFamily="2" charset="2"/>
            </a:endParaRPr>
          </a:p>
          <a:p>
            <a:endParaRPr lang="en-AU" dirty="0">
              <a:sym typeface="Wingdings" pitchFamily="2" charset="2"/>
            </a:endParaRPr>
          </a:p>
          <a:p>
            <a:endParaRPr lang="en-AU" dirty="0">
              <a:sym typeface="Wingdings" pitchFamily="2" charset="2"/>
            </a:endParaRPr>
          </a:p>
          <a:p>
            <a:r>
              <a:rPr lang="en-AU" dirty="0">
                <a:sym typeface="Wingdings" pitchFamily="2" charset="2"/>
              </a:rPr>
              <a:t>You can resize the </a:t>
            </a:r>
            <a:r>
              <a:rPr lang="en-AU" dirty="0" err="1">
                <a:sym typeface="Wingdings" pitchFamily="2" charset="2"/>
              </a:rPr>
              <a:t>SubVIs</a:t>
            </a:r>
            <a:r>
              <a:rPr lang="en-AU" dirty="0">
                <a:sym typeface="Wingdings" pitchFamily="2" charset="2"/>
              </a:rPr>
              <a:t>:</a:t>
            </a:r>
          </a:p>
          <a:p>
            <a:endParaRPr lang="en-AU" dirty="0">
              <a:sym typeface="Wingdings" pitchFamily="2" charset="2"/>
            </a:endParaRPr>
          </a:p>
          <a:p>
            <a:endParaRPr lang="en-AU" dirty="0">
              <a:sym typeface="Wingdings" pitchFamily="2" charset="2"/>
            </a:endParaRPr>
          </a:p>
          <a:p>
            <a:endParaRPr lang="en-AU" dirty="0">
              <a:sym typeface="Wingdings" pitchFamily="2" charset="2"/>
            </a:endParaRPr>
          </a:p>
          <a:p>
            <a:endParaRPr lang="en-AU" dirty="0">
              <a:sym typeface="Wingdings" pitchFamily="2" charset="2"/>
            </a:endParaRPr>
          </a:p>
          <a:p>
            <a:r>
              <a:rPr lang="en-AU" dirty="0">
                <a:sym typeface="Wingdings" pitchFamily="2" charset="2"/>
              </a:rPr>
              <a:t>You can also insert or remove some Inputs / Outputs.</a:t>
            </a:r>
            <a:endParaRPr lang="en-AU"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09655" y="2396965"/>
            <a:ext cx="4234755" cy="3190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9385" y="2585620"/>
            <a:ext cx="1009650"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10810" y="4142982"/>
            <a:ext cx="1038225"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ight Arrow 3"/>
          <p:cNvSpPr/>
          <p:nvPr/>
        </p:nvSpPr>
        <p:spPr>
          <a:xfrm>
            <a:off x="2827538" y="2764213"/>
            <a:ext cx="790112" cy="357188"/>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004753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26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Content</a:t>
            </a:r>
          </a:p>
        </p:txBody>
      </p:sp>
      <p:sp>
        <p:nvSpPr>
          <p:cNvPr id="3" name="Text Placeholder 2"/>
          <p:cNvSpPr>
            <a:spLocks noGrp="1"/>
          </p:cNvSpPr>
          <p:nvPr>
            <p:ph type="body" sz="quarter" idx="10"/>
          </p:nvPr>
        </p:nvSpPr>
        <p:spPr/>
        <p:txBody>
          <a:bodyPr/>
          <a:lstStyle/>
          <a:p>
            <a:r>
              <a:rPr lang="en-AU" dirty="0">
                <a:solidFill>
                  <a:schemeClr val="tx1">
                    <a:lumMod val="75000"/>
                  </a:schemeClr>
                </a:solidFill>
              </a:rPr>
              <a:t>Introduction to </a:t>
            </a:r>
            <a:r>
              <a:rPr lang="en-AU" dirty="0" err="1">
                <a:solidFill>
                  <a:schemeClr val="tx1">
                    <a:lumMod val="75000"/>
                  </a:schemeClr>
                </a:solidFill>
              </a:rPr>
              <a:t>LabVIEW</a:t>
            </a:r>
            <a:endParaRPr lang="en-AU" dirty="0">
              <a:solidFill>
                <a:schemeClr val="tx1">
                  <a:lumMod val="75000"/>
                </a:schemeClr>
              </a:solidFill>
            </a:endParaRPr>
          </a:p>
          <a:p>
            <a:r>
              <a:rPr lang="en-AU" dirty="0">
                <a:solidFill>
                  <a:schemeClr val="tx1">
                    <a:lumMod val="75000"/>
                  </a:schemeClr>
                </a:solidFill>
              </a:rPr>
              <a:t>The </a:t>
            </a:r>
            <a:r>
              <a:rPr lang="en-AU" dirty="0" err="1">
                <a:solidFill>
                  <a:schemeClr val="tx1">
                    <a:lumMod val="75000"/>
                  </a:schemeClr>
                </a:solidFill>
              </a:rPr>
              <a:t>LabVIEW</a:t>
            </a:r>
            <a:r>
              <a:rPr lang="en-AU" dirty="0">
                <a:solidFill>
                  <a:schemeClr val="tx1">
                    <a:lumMod val="75000"/>
                  </a:schemeClr>
                </a:solidFill>
              </a:rPr>
              <a:t> Environment</a:t>
            </a:r>
          </a:p>
          <a:p>
            <a:r>
              <a:rPr lang="en-AU" dirty="0"/>
              <a:t>Getting Started</a:t>
            </a:r>
          </a:p>
          <a:p>
            <a:r>
              <a:rPr lang="en-AU" dirty="0" err="1">
                <a:solidFill>
                  <a:schemeClr val="tx1">
                    <a:lumMod val="75000"/>
                  </a:schemeClr>
                </a:solidFill>
              </a:rPr>
              <a:t>LabVIEW</a:t>
            </a:r>
            <a:r>
              <a:rPr lang="en-AU" dirty="0">
                <a:solidFill>
                  <a:schemeClr val="tx1">
                    <a:lumMod val="75000"/>
                  </a:schemeClr>
                </a:solidFill>
              </a:rPr>
              <a:t> Foundations</a:t>
            </a:r>
          </a:p>
          <a:p>
            <a:endParaRPr lang="en-AU" dirty="0">
              <a:solidFill>
                <a:schemeClr val="tx1">
                  <a:lumMod val="75000"/>
                </a:schemeClr>
              </a:solidFill>
            </a:endParaRPr>
          </a:p>
          <a:p>
            <a:endParaRPr lang="en-AU" dirty="0"/>
          </a:p>
        </p:txBody>
      </p:sp>
    </p:spTree>
    <p:extLst>
      <p:ext uri="{BB962C8B-B14F-4D97-AF65-F5344CB8AC3E}">
        <p14:creationId xmlns:p14="http://schemas.microsoft.com/office/powerpoint/2010/main" val="41668152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Getting Started</a:t>
            </a:r>
          </a:p>
        </p:txBody>
      </p:sp>
      <p:sp>
        <p:nvSpPr>
          <p:cNvPr id="3" name="Text Placeholder 2"/>
          <p:cNvSpPr>
            <a:spLocks noGrp="1"/>
          </p:cNvSpPr>
          <p:nvPr>
            <p:ph type="body" sz="quarter" idx="10"/>
          </p:nvPr>
        </p:nvSpPr>
        <p:spPr/>
        <p:txBody>
          <a:bodyPr/>
          <a:lstStyle/>
          <a:p>
            <a:r>
              <a:rPr lang="en-AU" dirty="0"/>
              <a:t>Either delete all the items from your VI previously, or create a new VI under “My Computer”.</a:t>
            </a:r>
          </a:p>
          <a:p>
            <a:r>
              <a:rPr lang="en-AU" dirty="0"/>
              <a:t>Right click on the Front Panel, and choose “Graph” </a:t>
            </a:r>
            <a:r>
              <a:rPr lang="en-AU" dirty="0">
                <a:sym typeface="Wingdings" pitchFamily="2" charset="2"/>
              </a:rPr>
              <a:t> “Waveform Chart”.</a:t>
            </a:r>
          </a:p>
          <a:p>
            <a:pPr lvl="1"/>
            <a:r>
              <a:rPr lang="en-AU" dirty="0">
                <a:sym typeface="Wingdings" pitchFamily="2" charset="2"/>
              </a:rPr>
              <a:t>Place it on any desired position on Front Panel.</a:t>
            </a:r>
          </a:p>
          <a:p>
            <a:r>
              <a:rPr lang="en-AU" dirty="0">
                <a:sym typeface="Wingdings" pitchFamily="2" charset="2"/>
              </a:rPr>
              <a:t>Right click on the Front Panel again and choose “Boolean”  “Stop Button”.</a:t>
            </a:r>
            <a:endParaRPr lang="en-AU"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49553" y="3108811"/>
            <a:ext cx="4045993" cy="2937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 Placeholder 2"/>
          <p:cNvSpPr txBox="1">
            <a:spLocks/>
          </p:cNvSpPr>
          <p:nvPr/>
        </p:nvSpPr>
        <p:spPr>
          <a:xfrm>
            <a:off x="457200" y="3108811"/>
            <a:ext cx="4292353" cy="2643920"/>
          </a:xfrm>
          <a:prstGeom prst="rect">
            <a:avLst/>
          </a:prstGeom>
        </p:spPr>
        <p:txBody>
          <a:bodyPr vert="horz"/>
          <a:lstStyle>
            <a:lvl1pPr marL="285750" indent="-285750" algn="l" defTabSz="457200" rtl="0" eaLnBrk="1" latinLnBrk="0" hangingPunct="1">
              <a:lnSpc>
                <a:spcPct val="100000"/>
              </a:lnSpc>
              <a:spcBef>
                <a:spcPts val="600"/>
              </a:spcBef>
              <a:spcAft>
                <a:spcPts val="400"/>
              </a:spcAft>
              <a:buFont typeface="Arial" pitchFamily="34" charset="0"/>
              <a:buChar char="•"/>
              <a:defRPr sz="1800" kern="1200">
                <a:solidFill>
                  <a:schemeClr val="tx2"/>
                </a:solidFill>
                <a:latin typeface="+mn-lt"/>
                <a:ea typeface="+mn-ea"/>
                <a:cs typeface="+mn-cs"/>
              </a:defRPr>
            </a:lvl1pPr>
            <a:lvl2pPr marL="536575" indent="-176213" algn="l" defTabSz="457200" rtl="0" eaLnBrk="1" latinLnBrk="0" hangingPunct="1">
              <a:lnSpc>
                <a:spcPct val="100000"/>
              </a:lnSpc>
              <a:spcBef>
                <a:spcPts val="600"/>
              </a:spcBef>
              <a:spcAft>
                <a:spcPts val="400"/>
              </a:spcAft>
              <a:buFont typeface="Arial"/>
              <a:buChar char="•"/>
              <a:defRPr sz="1800" kern="1200">
                <a:solidFill>
                  <a:schemeClr val="tx2"/>
                </a:solidFill>
                <a:latin typeface="+mn-lt"/>
                <a:ea typeface="+mn-ea"/>
                <a:cs typeface="+mn-cs"/>
              </a:defRPr>
            </a:lvl2pPr>
            <a:lvl3pPr marL="1143000" indent="-228600" algn="l" defTabSz="457200" rtl="0" eaLnBrk="1" latinLnBrk="0" hangingPunct="1">
              <a:lnSpc>
                <a:spcPct val="100000"/>
              </a:lnSpc>
              <a:spcBef>
                <a:spcPts val="600"/>
              </a:spcBef>
              <a:spcAft>
                <a:spcPts val="400"/>
              </a:spcAft>
              <a:buFont typeface="Arial"/>
              <a:buChar char="•"/>
              <a:defRPr sz="1800" kern="1200">
                <a:solidFill>
                  <a:schemeClr val="tx2"/>
                </a:solidFill>
                <a:latin typeface="+mn-lt"/>
                <a:ea typeface="+mn-ea"/>
                <a:cs typeface="+mn-cs"/>
              </a:defRPr>
            </a:lvl3pPr>
            <a:lvl4pPr marL="1600200" indent="-228600" algn="l" defTabSz="457200" rtl="0" eaLnBrk="1" latinLnBrk="0" hangingPunct="1">
              <a:spcBef>
                <a:spcPts val="400"/>
              </a:spcBef>
              <a:spcAft>
                <a:spcPts val="400"/>
              </a:spcAft>
              <a:buFont typeface="Arial"/>
              <a:buChar char="–"/>
              <a:defRPr sz="1200" kern="1200">
                <a:solidFill>
                  <a:schemeClr val="tx2"/>
                </a:solidFill>
                <a:latin typeface="+mn-lt"/>
                <a:ea typeface="+mn-ea"/>
                <a:cs typeface="+mn-cs"/>
              </a:defRPr>
            </a:lvl4pPr>
            <a:lvl5pPr marL="2057400" indent="-228600" algn="l" defTabSz="457200" rtl="0" eaLnBrk="1" latinLnBrk="0" hangingPunct="1">
              <a:spcBef>
                <a:spcPts val="400"/>
              </a:spcBef>
              <a:spcAft>
                <a:spcPts val="400"/>
              </a:spcAft>
              <a:buFont typeface="Arial"/>
              <a:buChar char="»"/>
              <a:defRPr sz="1200" kern="1200">
                <a:solidFill>
                  <a:schemeClr val="tx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1"/>
            <a:r>
              <a:rPr lang="en-AU" dirty="0">
                <a:sym typeface="Wingdings" pitchFamily="2" charset="2"/>
              </a:rPr>
              <a:t>Place it on Front Panel.</a:t>
            </a:r>
          </a:p>
          <a:p>
            <a:pPr lvl="1"/>
            <a:r>
              <a:rPr lang="en-AU" dirty="0">
                <a:sym typeface="Wingdings" pitchFamily="2" charset="2"/>
              </a:rPr>
              <a:t>Resize it since you would want to click stop easily!</a:t>
            </a:r>
            <a:endParaRPr lang="en-AU" dirty="0"/>
          </a:p>
        </p:txBody>
      </p:sp>
    </p:spTree>
    <p:extLst>
      <p:ext uri="{BB962C8B-B14F-4D97-AF65-F5344CB8AC3E}">
        <p14:creationId xmlns:p14="http://schemas.microsoft.com/office/powerpoint/2010/main" val="2134846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Getting Started</a:t>
            </a:r>
          </a:p>
        </p:txBody>
      </p:sp>
      <p:sp>
        <p:nvSpPr>
          <p:cNvPr id="3" name="Text Placeholder 2"/>
          <p:cNvSpPr>
            <a:spLocks noGrp="1"/>
          </p:cNvSpPr>
          <p:nvPr>
            <p:ph type="body" sz="quarter" idx="10"/>
          </p:nvPr>
        </p:nvSpPr>
        <p:spPr/>
        <p:txBody>
          <a:bodyPr/>
          <a:lstStyle/>
          <a:p>
            <a:r>
              <a:rPr lang="en-AU" dirty="0"/>
              <a:t>To change the range of the Y-axis, double click “10” and change to “1”.</a:t>
            </a:r>
          </a:p>
          <a:p>
            <a:r>
              <a:rPr lang="en-AU" dirty="0"/>
              <a:t>Also double click “-10” and change to “0”.</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2121" y="2080473"/>
            <a:ext cx="5181600" cy="3762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757315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Getting Started</a:t>
            </a:r>
          </a:p>
        </p:txBody>
      </p:sp>
      <p:sp>
        <p:nvSpPr>
          <p:cNvPr id="3" name="Text Placeholder 2"/>
          <p:cNvSpPr>
            <a:spLocks noGrp="1"/>
          </p:cNvSpPr>
          <p:nvPr>
            <p:ph type="body" sz="quarter" idx="10"/>
          </p:nvPr>
        </p:nvSpPr>
        <p:spPr/>
        <p:txBody>
          <a:bodyPr/>
          <a:lstStyle/>
          <a:p>
            <a:r>
              <a:rPr lang="en-AU" dirty="0"/>
              <a:t>Now, go to the Block Diagram. </a:t>
            </a:r>
          </a:p>
          <a:p>
            <a:r>
              <a:rPr lang="en-AU" dirty="0"/>
              <a:t>You will see that the Stop Button and Waveform Chart terminals are also there.</a:t>
            </a:r>
          </a:p>
          <a:p>
            <a:endParaRPr lang="en-AU" dirty="0"/>
          </a:p>
          <a:p>
            <a:endParaRPr lang="en-AU" dirty="0"/>
          </a:p>
          <a:p>
            <a:r>
              <a:rPr lang="en-AU" dirty="0"/>
              <a:t>We will connect wires etc. and make a program out of them.</a:t>
            </a:r>
          </a:p>
          <a:p>
            <a:r>
              <a:rPr lang="en-AU" dirty="0"/>
              <a:t>Right click on the Block Diagram, and select “Numeric” </a:t>
            </a:r>
            <a:r>
              <a:rPr lang="en-AU" dirty="0">
                <a:sym typeface="Wingdings" pitchFamily="2" charset="2"/>
              </a:rPr>
              <a:t> “Random Numbers”.</a:t>
            </a:r>
          </a:p>
          <a:p>
            <a:r>
              <a:rPr lang="en-AU" dirty="0">
                <a:sym typeface="Wingdings" pitchFamily="2" charset="2"/>
              </a:rPr>
              <a:t>Connect the Random Number and the Waveform Chart terminals:</a:t>
            </a:r>
            <a:endParaRPr lang="en-AU" dirty="0"/>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14921" b="18505"/>
          <a:stretch/>
        </p:blipFill>
        <p:spPr bwMode="auto">
          <a:xfrm>
            <a:off x="3281316" y="2281558"/>
            <a:ext cx="2190750" cy="5770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t="19001" b="16887"/>
          <a:stretch/>
        </p:blipFill>
        <p:spPr bwMode="auto">
          <a:xfrm>
            <a:off x="3079580" y="4820575"/>
            <a:ext cx="2771775" cy="683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13029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0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Getting Started</a:t>
            </a:r>
          </a:p>
        </p:txBody>
      </p:sp>
      <p:sp>
        <p:nvSpPr>
          <p:cNvPr id="3" name="Text Placeholder 2"/>
          <p:cNvSpPr>
            <a:spLocks noGrp="1"/>
          </p:cNvSpPr>
          <p:nvPr>
            <p:ph type="body" sz="quarter" idx="10"/>
          </p:nvPr>
        </p:nvSpPr>
        <p:spPr/>
        <p:txBody>
          <a:bodyPr/>
          <a:lstStyle/>
          <a:p>
            <a:r>
              <a:rPr lang="en-AU" dirty="0"/>
              <a:t>If you click on the White Arrow on top *a few times in a row*, you will see that the Waveform Chart on Front Panel is slowly being filled. </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2221" y="2044962"/>
            <a:ext cx="5181600" cy="3762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055744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Getting Started</a:t>
            </a:r>
          </a:p>
        </p:txBody>
      </p:sp>
      <p:sp>
        <p:nvSpPr>
          <p:cNvPr id="3" name="Text Placeholder 2"/>
          <p:cNvSpPr>
            <a:spLocks noGrp="1"/>
          </p:cNvSpPr>
          <p:nvPr>
            <p:ph type="body" sz="quarter" idx="10"/>
          </p:nvPr>
        </p:nvSpPr>
        <p:spPr/>
        <p:txBody>
          <a:bodyPr/>
          <a:lstStyle/>
          <a:p>
            <a:r>
              <a:rPr lang="en-AU" dirty="0"/>
              <a:t>To have this process repeated automatically, we need to tell the program to </a:t>
            </a:r>
            <a:r>
              <a:rPr lang="en-AU" dirty="0">
                <a:solidFill>
                  <a:schemeClr val="bg1"/>
                </a:solidFill>
              </a:rPr>
              <a:t>keep going until we press stop</a:t>
            </a:r>
            <a:r>
              <a:rPr lang="en-AU" dirty="0"/>
              <a:t>.</a:t>
            </a:r>
          </a:p>
          <a:p>
            <a:r>
              <a:rPr lang="en-AU" dirty="0"/>
              <a:t>This is where the </a:t>
            </a:r>
            <a:r>
              <a:rPr lang="en-AU" dirty="0">
                <a:solidFill>
                  <a:schemeClr val="bg1"/>
                </a:solidFill>
              </a:rPr>
              <a:t>“While” loop </a:t>
            </a:r>
            <a:r>
              <a:rPr lang="en-AU" dirty="0"/>
              <a:t>comes in.</a:t>
            </a:r>
          </a:p>
          <a:p>
            <a:r>
              <a:rPr lang="en-AU" dirty="0"/>
              <a:t>Go to Block Diagram, select “Structures” </a:t>
            </a:r>
            <a:r>
              <a:rPr lang="en-AU" dirty="0">
                <a:sym typeface="Wingdings" pitchFamily="2" charset="2"/>
              </a:rPr>
              <a:t> “While Loop”.</a:t>
            </a:r>
          </a:p>
          <a:p>
            <a:r>
              <a:rPr lang="en-AU" u="sng" dirty="0">
                <a:sym typeface="Wingdings" pitchFamily="2" charset="2"/>
              </a:rPr>
              <a:t>Enclose</a:t>
            </a:r>
            <a:r>
              <a:rPr lang="en-AU" dirty="0">
                <a:sym typeface="Wingdings" pitchFamily="2" charset="2"/>
              </a:rPr>
              <a:t> all the items (click and drag the mouse across all, then release).</a:t>
            </a:r>
          </a:p>
          <a:p>
            <a:endParaRPr lang="en-AU" dirty="0">
              <a:sym typeface="Wingdings" pitchFamily="2" charset="2"/>
            </a:endParaRPr>
          </a:p>
          <a:p>
            <a:endParaRPr lang="en-AU" dirty="0">
              <a:sym typeface="Wingdings" pitchFamily="2" charset="2"/>
            </a:endParaRPr>
          </a:p>
          <a:p>
            <a:endParaRPr lang="en-AU" dirty="0">
              <a:sym typeface="Wingdings" pitchFamily="2" charset="2"/>
            </a:endParaRPr>
          </a:p>
          <a:p>
            <a:r>
              <a:rPr lang="en-AU" dirty="0">
                <a:sym typeface="Wingdings" pitchFamily="2" charset="2"/>
              </a:rPr>
              <a:t> If you right click on the red button, you will see that it is configured to be “Stop if True”. </a:t>
            </a:r>
          </a:p>
          <a:p>
            <a:pPr lvl="1"/>
            <a:r>
              <a:rPr lang="en-AU" dirty="0">
                <a:sym typeface="Wingdings" pitchFamily="2" charset="2"/>
              </a:rPr>
              <a:t>Run continuously until a true is given.</a:t>
            </a:r>
          </a:p>
          <a:p>
            <a:r>
              <a:rPr lang="en-AU" dirty="0">
                <a:sym typeface="Wingdings" pitchFamily="2" charset="2"/>
              </a:rPr>
              <a:t>Connect the stop button with the red button.</a:t>
            </a:r>
            <a:endParaRPr lang="en-AU" dirty="0"/>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7512" y="3139413"/>
            <a:ext cx="3228975" cy="1076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54832" y="4617220"/>
            <a:ext cx="3238500" cy="1085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77970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12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1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Getting Started</a:t>
            </a:r>
          </a:p>
        </p:txBody>
      </p:sp>
      <p:sp>
        <p:nvSpPr>
          <p:cNvPr id="3" name="Text Placeholder 2"/>
          <p:cNvSpPr>
            <a:spLocks noGrp="1"/>
          </p:cNvSpPr>
          <p:nvPr>
            <p:ph type="body" sz="quarter" idx="10"/>
          </p:nvPr>
        </p:nvSpPr>
        <p:spPr/>
        <p:txBody>
          <a:bodyPr/>
          <a:lstStyle/>
          <a:p>
            <a:r>
              <a:rPr lang="en-AU" dirty="0"/>
              <a:t>Now click on the White Arrow again, and you will see the process continues by itself.</a:t>
            </a:r>
          </a:p>
          <a:p>
            <a:r>
              <a:rPr lang="en-AU" dirty="0"/>
              <a:t>Press the Stop button when you decide to stop the program.</a:t>
            </a:r>
          </a:p>
          <a:p>
            <a:endParaRPr lang="en-AU" dirty="0"/>
          </a:p>
          <a:p>
            <a:endParaRPr lang="en-AU" dirty="0"/>
          </a:p>
          <a:p>
            <a:endParaRPr lang="en-AU" dirty="0"/>
          </a:p>
          <a:p>
            <a:endParaRPr lang="en-AU" dirty="0"/>
          </a:p>
          <a:p>
            <a:endParaRPr lang="en-AU" dirty="0"/>
          </a:p>
          <a:p>
            <a:endParaRPr lang="en-AU" dirty="0"/>
          </a:p>
          <a:p>
            <a:endParaRPr lang="en-AU" dirty="0"/>
          </a:p>
          <a:p>
            <a:endParaRPr lang="en-AU" dirty="0"/>
          </a:p>
          <a:p>
            <a:pPr>
              <a:spcBef>
                <a:spcPts val="0"/>
              </a:spcBef>
              <a:spcAft>
                <a:spcPts val="0"/>
              </a:spcAft>
            </a:pPr>
            <a:endParaRPr lang="en-AU" dirty="0"/>
          </a:p>
          <a:p>
            <a:r>
              <a:rPr lang="en-AU" dirty="0"/>
              <a:t>Save the program as “Random Number.vi”</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5184" y="2342724"/>
            <a:ext cx="4366695" cy="31706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16647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Exercise</a:t>
            </a:r>
          </a:p>
        </p:txBody>
      </p:sp>
      <p:sp>
        <p:nvSpPr>
          <p:cNvPr id="3" name="Text Placeholder 2"/>
          <p:cNvSpPr>
            <a:spLocks noGrp="1"/>
          </p:cNvSpPr>
          <p:nvPr>
            <p:ph type="body" sz="quarter" idx="10"/>
          </p:nvPr>
        </p:nvSpPr>
        <p:spPr/>
        <p:txBody>
          <a:bodyPr/>
          <a:lstStyle/>
          <a:p>
            <a:r>
              <a:rPr lang="en-AU" dirty="0"/>
              <a:t>Create a continuous sine wave using the while loop, and show the wave in a chart.</a:t>
            </a:r>
          </a:p>
          <a:p>
            <a:pPr lvl="1"/>
            <a:r>
              <a:rPr lang="en-AU" dirty="0"/>
              <a:t>Use to key in omega (frequency) and phase.</a:t>
            </a:r>
          </a:p>
          <a:p>
            <a:pPr lvl="1"/>
            <a:r>
              <a:rPr lang="en-AU" dirty="0"/>
              <a:t>Y=sin(omega*t + phase).</a:t>
            </a:r>
          </a:p>
          <a:p>
            <a:pPr lvl="1"/>
            <a:r>
              <a:rPr lang="en-AU" dirty="0"/>
              <a:t>Hint: the “</a:t>
            </a:r>
            <a:r>
              <a:rPr lang="en-AU" dirty="0" err="1"/>
              <a:t>i</a:t>
            </a:r>
            <a:r>
              <a:rPr lang="en-AU" dirty="0"/>
              <a:t>” in the while loop can be used as “t”</a:t>
            </a:r>
          </a:p>
          <a:p>
            <a:pPr lvl="1"/>
            <a:endParaRPr lang="en-AU" dirty="0"/>
          </a:p>
        </p:txBody>
      </p:sp>
    </p:spTree>
    <p:extLst>
      <p:ext uri="{BB962C8B-B14F-4D97-AF65-F5344CB8AC3E}">
        <p14:creationId xmlns:p14="http://schemas.microsoft.com/office/powerpoint/2010/main" val="31435176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Content</a:t>
            </a:r>
          </a:p>
        </p:txBody>
      </p:sp>
      <p:sp>
        <p:nvSpPr>
          <p:cNvPr id="3" name="Text Placeholder 2"/>
          <p:cNvSpPr>
            <a:spLocks noGrp="1"/>
          </p:cNvSpPr>
          <p:nvPr>
            <p:ph type="body" sz="quarter" idx="10"/>
          </p:nvPr>
        </p:nvSpPr>
        <p:spPr/>
        <p:txBody>
          <a:bodyPr/>
          <a:lstStyle/>
          <a:p>
            <a:r>
              <a:rPr lang="en-AU" dirty="0">
                <a:solidFill>
                  <a:schemeClr val="tx1">
                    <a:lumMod val="75000"/>
                  </a:schemeClr>
                </a:solidFill>
              </a:rPr>
              <a:t>Introduction to </a:t>
            </a:r>
            <a:r>
              <a:rPr lang="en-AU" dirty="0" err="1">
                <a:solidFill>
                  <a:schemeClr val="tx1">
                    <a:lumMod val="75000"/>
                  </a:schemeClr>
                </a:solidFill>
              </a:rPr>
              <a:t>LabVIEW</a:t>
            </a:r>
            <a:endParaRPr lang="en-AU" dirty="0">
              <a:solidFill>
                <a:schemeClr val="tx1">
                  <a:lumMod val="75000"/>
                </a:schemeClr>
              </a:solidFill>
            </a:endParaRPr>
          </a:p>
          <a:p>
            <a:r>
              <a:rPr lang="en-AU" dirty="0">
                <a:solidFill>
                  <a:schemeClr val="tx1">
                    <a:lumMod val="75000"/>
                  </a:schemeClr>
                </a:solidFill>
              </a:rPr>
              <a:t>The </a:t>
            </a:r>
            <a:r>
              <a:rPr lang="en-AU" dirty="0" err="1">
                <a:solidFill>
                  <a:schemeClr val="tx1">
                    <a:lumMod val="75000"/>
                  </a:schemeClr>
                </a:solidFill>
              </a:rPr>
              <a:t>LabVIEW</a:t>
            </a:r>
            <a:r>
              <a:rPr lang="en-AU" dirty="0">
                <a:solidFill>
                  <a:schemeClr val="tx1">
                    <a:lumMod val="75000"/>
                  </a:schemeClr>
                </a:solidFill>
              </a:rPr>
              <a:t> Environment</a:t>
            </a:r>
          </a:p>
          <a:p>
            <a:r>
              <a:rPr lang="en-AU" dirty="0">
                <a:solidFill>
                  <a:schemeClr val="tx1">
                    <a:lumMod val="75000"/>
                  </a:schemeClr>
                </a:solidFill>
              </a:rPr>
              <a:t>Getting Started</a:t>
            </a:r>
          </a:p>
          <a:p>
            <a:r>
              <a:rPr lang="en-AU" dirty="0" err="1"/>
              <a:t>LabVIEW</a:t>
            </a:r>
            <a:r>
              <a:rPr lang="en-AU" dirty="0"/>
              <a:t> Foundations</a:t>
            </a:r>
          </a:p>
          <a:p>
            <a:endParaRPr lang="en-AU" dirty="0"/>
          </a:p>
          <a:p>
            <a:endParaRPr lang="en-AU" dirty="0"/>
          </a:p>
        </p:txBody>
      </p:sp>
    </p:spTree>
    <p:extLst>
      <p:ext uri="{BB962C8B-B14F-4D97-AF65-F5344CB8AC3E}">
        <p14:creationId xmlns:p14="http://schemas.microsoft.com/office/powerpoint/2010/main" val="10505164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Mechatronics System Components</a:t>
            </a:r>
          </a:p>
        </p:txBody>
      </p:sp>
      <p:sp>
        <p:nvSpPr>
          <p:cNvPr id="5" name="TextBox 4"/>
          <p:cNvSpPr txBox="1"/>
          <p:nvPr/>
        </p:nvSpPr>
        <p:spPr>
          <a:xfrm>
            <a:off x="422894" y="4824482"/>
            <a:ext cx="3119215" cy="677108"/>
          </a:xfrm>
          <a:prstGeom prst="rect">
            <a:avLst/>
          </a:prstGeom>
          <a:noFill/>
        </p:spPr>
        <p:txBody>
          <a:bodyPr wrap="square" rtlCol="0">
            <a:spAutoFit/>
          </a:bodyPr>
          <a:lstStyle/>
          <a:p>
            <a:pPr algn="ctr"/>
            <a:r>
              <a:rPr lang="en-AU" dirty="0">
                <a:solidFill>
                  <a:srgbClr val="FF0000"/>
                </a:solidFill>
              </a:rPr>
              <a:t>Industrial Robots</a:t>
            </a:r>
          </a:p>
          <a:p>
            <a:pPr algn="ctr"/>
            <a:r>
              <a:rPr lang="en-AU" sz="1000" dirty="0">
                <a:solidFill>
                  <a:schemeClr val="tx2"/>
                </a:solidFill>
              </a:rPr>
              <a:t>https://commons.wikimedia.org/wiki/File:Float_Glass_Unloading.jpg</a:t>
            </a:r>
          </a:p>
        </p:txBody>
      </p:sp>
      <p:pic>
        <p:nvPicPr>
          <p:cNvPr id="7" name="Picture 6"/>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525567" y="2288244"/>
            <a:ext cx="3328461" cy="2496346"/>
          </a:xfrm>
          <a:prstGeom prst="rect">
            <a:avLst/>
          </a:prstGeom>
        </p:spPr>
      </p:pic>
      <p:sp>
        <p:nvSpPr>
          <p:cNvPr id="8" name="TextBox 7"/>
          <p:cNvSpPr txBox="1"/>
          <p:nvPr/>
        </p:nvSpPr>
        <p:spPr>
          <a:xfrm>
            <a:off x="3503646" y="5134121"/>
            <a:ext cx="1734797" cy="923330"/>
          </a:xfrm>
          <a:prstGeom prst="rect">
            <a:avLst/>
          </a:prstGeom>
          <a:solidFill>
            <a:srgbClr val="FF0000">
              <a:alpha val="50000"/>
            </a:srgbClr>
          </a:solidFill>
        </p:spPr>
        <p:txBody>
          <a:bodyPr wrap="square" rtlCol="0">
            <a:spAutoFit/>
          </a:bodyPr>
          <a:lstStyle/>
          <a:p>
            <a:r>
              <a:rPr lang="en-AU" dirty="0">
                <a:solidFill>
                  <a:schemeClr val="tx2"/>
                </a:solidFill>
              </a:rPr>
              <a:t>Actuators: Geared motor at each joint</a:t>
            </a:r>
          </a:p>
        </p:txBody>
      </p:sp>
      <p:cxnSp>
        <p:nvCxnSpPr>
          <p:cNvPr id="10" name="Straight Connector 9"/>
          <p:cNvCxnSpPr/>
          <p:nvPr/>
        </p:nvCxnSpPr>
        <p:spPr>
          <a:xfrm flipH="1" flipV="1">
            <a:off x="3542112" y="3975323"/>
            <a:ext cx="828932" cy="1041058"/>
          </a:xfrm>
          <a:prstGeom prst="line">
            <a:avLst/>
          </a:prstGeom>
          <a:ln w="25400">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flipH="1" flipV="1">
            <a:off x="3230318" y="3143949"/>
            <a:ext cx="1384411" cy="1872432"/>
          </a:xfrm>
          <a:prstGeom prst="line">
            <a:avLst/>
          </a:prstGeom>
          <a:ln w="25400">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3503646" y="995774"/>
            <a:ext cx="1734797" cy="923330"/>
          </a:xfrm>
          <a:prstGeom prst="rect">
            <a:avLst/>
          </a:prstGeom>
          <a:solidFill>
            <a:srgbClr val="FFC000">
              <a:alpha val="50000"/>
            </a:srgbClr>
          </a:solidFill>
        </p:spPr>
        <p:txBody>
          <a:bodyPr wrap="square" rtlCol="0">
            <a:spAutoFit/>
          </a:bodyPr>
          <a:lstStyle/>
          <a:p>
            <a:r>
              <a:rPr lang="en-AU" dirty="0">
                <a:solidFill>
                  <a:schemeClr val="tx2"/>
                </a:solidFill>
              </a:rPr>
              <a:t>Sensors: Encoder at each joint</a:t>
            </a:r>
          </a:p>
        </p:txBody>
      </p:sp>
      <p:cxnSp>
        <p:nvCxnSpPr>
          <p:cNvPr id="19" name="Straight Connector 18"/>
          <p:cNvCxnSpPr/>
          <p:nvPr/>
        </p:nvCxnSpPr>
        <p:spPr>
          <a:xfrm flipH="1">
            <a:off x="3230319" y="2050991"/>
            <a:ext cx="709292" cy="1087920"/>
          </a:xfrm>
          <a:prstGeom prst="line">
            <a:avLst/>
          </a:prstGeom>
          <a:ln w="25400">
            <a:solidFill>
              <a:srgbClr val="FFC000"/>
            </a:solidFill>
            <a:headEnd type="arrow"/>
            <a:tailEnd type="none"/>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flipH="1">
            <a:off x="3503646" y="2050991"/>
            <a:ext cx="649610" cy="1924330"/>
          </a:xfrm>
          <a:prstGeom prst="line">
            <a:avLst/>
          </a:prstGeom>
          <a:ln w="25400">
            <a:solidFill>
              <a:srgbClr val="FFC000"/>
            </a:solidFill>
            <a:headEnd type="arrow"/>
          </a:ln>
        </p:spPr>
        <p:style>
          <a:lnRef idx="2">
            <a:schemeClr val="accent1"/>
          </a:lnRef>
          <a:fillRef idx="0">
            <a:schemeClr val="accent1"/>
          </a:fillRef>
          <a:effectRef idx="1">
            <a:schemeClr val="accent1"/>
          </a:effectRef>
          <a:fontRef idx="minor">
            <a:schemeClr val="tx1"/>
          </a:fontRef>
        </p:style>
      </p:cxnSp>
      <p:sp>
        <p:nvSpPr>
          <p:cNvPr id="30" name="TextBox 29"/>
          <p:cNvSpPr txBox="1"/>
          <p:nvPr/>
        </p:nvSpPr>
        <p:spPr>
          <a:xfrm>
            <a:off x="5830366" y="995774"/>
            <a:ext cx="2535967" cy="369332"/>
          </a:xfrm>
          <a:prstGeom prst="rect">
            <a:avLst/>
          </a:prstGeom>
          <a:solidFill>
            <a:srgbClr val="FFC000">
              <a:alpha val="50000"/>
            </a:srgbClr>
          </a:solidFill>
        </p:spPr>
        <p:txBody>
          <a:bodyPr wrap="square" rtlCol="0">
            <a:spAutoFit/>
          </a:bodyPr>
          <a:lstStyle/>
          <a:p>
            <a:r>
              <a:rPr lang="en-AU" dirty="0">
                <a:solidFill>
                  <a:schemeClr val="tx2"/>
                </a:solidFill>
              </a:rPr>
              <a:t>Input signal interfacing</a:t>
            </a:r>
          </a:p>
        </p:txBody>
      </p:sp>
      <p:sp>
        <p:nvSpPr>
          <p:cNvPr id="31" name="TextBox 30"/>
          <p:cNvSpPr txBox="1"/>
          <p:nvPr/>
        </p:nvSpPr>
        <p:spPr>
          <a:xfrm>
            <a:off x="5947869" y="5411120"/>
            <a:ext cx="2662017" cy="369332"/>
          </a:xfrm>
          <a:prstGeom prst="rect">
            <a:avLst/>
          </a:prstGeom>
          <a:solidFill>
            <a:srgbClr val="FFC000">
              <a:alpha val="50000"/>
            </a:srgbClr>
          </a:solidFill>
        </p:spPr>
        <p:txBody>
          <a:bodyPr wrap="square" rtlCol="0">
            <a:spAutoFit/>
          </a:bodyPr>
          <a:lstStyle/>
          <a:p>
            <a:r>
              <a:rPr lang="en-AU" dirty="0">
                <a:solidFill>
                  <a:schemeClr val="tx2"/>
                </a:solidFill>
              </a:rPr>
              <a:t>Output signal interfacing</a:t>
            </a:r>
          </a:p>
        </p:txBody>
      </p:sp>
      <p:sp>
        <p:nvSpPr>
          <p:cNvPr id="32" name="TextBox 31"/>
          <p:cNvSpPr txBox="1"/>
          <p:nvPr/>
        </p:nvSpPr>
        <p:spPr>
          <a:xfrm>
            <a:off x="5437258" y="1699019"/>
            <a:ext cx="3516599" cy="3416320"/>
          </a:xfrm>
          <a:prstGeom prst="rect">
            <a:avLst/>
          </a:prstGeom>
          <a:solidFill>
            <a:srgbClr val="92D050">
              <a:alpha val="50000"/>
            </a:srgbClr>
          </a:solidFill>
        </p:spPr>
        <p:txBody>
          <a:bodyPr wrap="square" rtlCol="0">
            <a:spAutoFit/>
          </a:bodyPr>
          <a:lstStyle/>
          <a:p>
            <a:r>
              <a:rPr lang="en-AU" dirty="0">
                <a:solidFill>
                  <a:schemeClr val="tx2"/>
                </a:solidFill>
              </a:rPr>
              <a:t>Robot controller:</a:t>
            </a:r>
          </a:p>
          <a:p>
            <a:pPr marL="285750" indent="-285750">
              <a:buFont typeface="Arial" pitchFamily="34" charset="0"/>
              <a:buChar char="•"/>
            </a:pPr>
            <a:r>
              <a:rPr lang="en-AU" dirty="0">
                <a:solidFill>
                  <a:schemeClr val="tx2"/>
                </a:solidFill>
              </a:rPr>
              <a:t>Generate desired motion trajectory</a:t>
            </a:r>
          </a:p>
          <a:p>
            <a:pPr marL="285750" indent="-285750">
              <a:buFont typeface="Arial" pitchFamily="34" charset="0"/>
              <a:buChar char="•"/>
            </a:pPr>
            <a:r>
              <a:rPr lang="en-AU" dirty="0">
                <a:solidFill>
                  <a:schemeClr val="tx2"/>
                </a:solidFill>
              </a:rPr>
              <a:t>Calculate current end-effector position based on angular position (kinematics)</a:t>
            </a:r>
          </a:p>
          <a:p>
            <a:pPr marL="285750" indent="-285750">
              <a:buFont typeface="Arial" pitchFamily="34" charset="0"/>
              <a:buChar char="•"/>
            </a:pPr>
            <a:r>
              <a:rPr lang="en-AU" dirty="0">
                <a:solidFill>
                  <a:schemeClr val="tx2"/>
                </a:solidFill>
              </a:rPr>
              <a:t>Calculate desired angular position for desired end-effector position and trajectory (inverse kinematics)</a:t>
            </a:r>
          </a:p>
          <a:p>
            <a:pPr marL="285750" indent="-285750">
              <a:buFont typeface="Arial" pitchFamily="34" charset="0"/>
              <a:buChar char="•"/>
            </a:pPr>
            <a:r>
              <a:rPr lang="en-AU" dirty="0">
                <a:solidFill>
                  <a:schemeClr val="tx2"/>
                </a:solidFill>
              </a:rPr>
              <a:t>Control algorithm</a:t>
            </a:r>
          </a:p>
          <a:p>
            <a:pPr marL="285750" indent="-285750">
              <a:buFont typeface="Arial" pitchFamily="34" charset="0"/>
              <a:buChar char="•"/>
            </a:pPr>
            <a:r>
              <a:rPr lang="en-AU" dirty="0">
                <a:solidFill>
                  <a:schemeClr val="tx2"/>
                </a:solidFill>
              </a:rPr>
              <a:t>Safety, collision detection etc.</a:t>
            </a:r>
          </a:p>
        </p:txBody>
      </p:sp>
      <p:cxnSp>
        <p:nvCxnSpPr>
          <p:cNvPr id="50" name="Straight Connector 49"/>
          <p:cNvCxnSpPr/>
          <p:nvPr/>
        </p:nvCxnSpPr>
        <p:spPr>
          <a:xfrm flipH="1">
            <a:off x="5353932" y="1132885"/>
            <a:ext cx="397384" cy="0"/>
          </a:xfrm>
          <a:prstGeom prst="line">
            <a:avLst/>
          </a:prstGeom>
          <a:ln w="25400">
            <a:solidFill>
              <a:schemeClr val="tx2"/>
            </a:solidFill>
            <a:headEnd type="arrow"/>
          </a:ln>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flipV="1">
            <a:off x="7060953" y="1410818"/>
            <a:ext cx="0" cy="256567"/>
          </a:xfrm>
          <a:prstGeom prst="line">
            <a:avLst/>
          </a:prstGeom>
          <a:ln w="25400">
            <a:solidFill>
              <a:schemeClr val="tx2"/>
            </a:solidFill>
            <a:headEnd type="arrow"/>
          </a:ln>
        </p:spPr>
        <p:style>
          <a:lnRef idx="2">
            <a:schemeClr val="accent1"/>
          </a:lnRef>
          <a:fillRef idx="0">
            <a:schemeClr val="accent1"/>
          </a:fillRef>
          <a:effectRef idx="1">
            <a:schemeClr val="accent1"/>
          </a:effectRef>
          <a:fontRef idx="minor">
            <a:schemeClr val="tx1"/>
          </a:fontRef>
        </p:style>
      </p:cxnSp>
      <p:cxnSp>
        <p:nvCxnSpPr>
          <p:cNvPr id="56" name="Straight Connector 55"/>
          <p:cNvCxnSpPr/>
          <p:nvPr/>
        </p:nvCxnSpPr>
        <p:spPr>
          <a:xfrm flipV="1">
            <a:off x="7035306" y="5119123"/>
            <a:ext cx="0" cy="256567"/>
          </a:xfrm>
          <a:prstGeom prst="line">
            <a:avLst/>
          </a:prstGeom>
          <a:ln w="25400">
            <a:solidFill>
              <a:schemeClr val="tx2"/>
            </a:solidFill>
            <a:headEnd type="arrow"/>
          </a:ln>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p:nvCxnSpPr>
        <p:spPr>
          <a:xfrm flipV="1">
            <a:off x="5437254" y="5575275"/>
            <a:ext cx="371742" cy="1"/>
          </a:xfrm>
          <a:prstGeom prst="line">
            <a:avLst/>
          </a:prstGeom>
          <a:ln w="25400">
            <a:solidFill>
              <a:schemeClr val="tx2"/>
            </a:solidFill>
            <a:headEnd type="arrow"/>
          </a:ln>
        </p:spPr>
        <p:style>
          <a:lnRef idx="2">
            <a:schemeClr val="accent1"/>
          </a:lnRef>
          <a:fillRef idx="0">
            <a:schemeClr val="accent1"/>
          </a:fillRef>
          <a:effectRef idx="1">
            <a:schemeClr val="accent1"/>
          </a:effectRef>
          <a:fontRef idx="minor">
            <a:schemeClr val="tx1"/>
          </a:fontRef>
        </p:style>
      </p:cxnSp>
      <p:sp>
        <p:nvSpPr>
          <p:cNvPr id="20" name="Oval 19">
            <a:extLst>
              <a:ext uri="{FF2B5EF4-FFF2-40B4-BE49-F238E27FC236}">
                <a16:creationId xmlns:a16="http://schemas.microsoft.com/office/drawing/2014/main" id="{94F78FF4-5060-400B-ABC7-E0ED63A0097B}"/>
              </a:ext>
            </a:extLst>
          </p:cNvPr>
          <p:cNvSpPr/>
          <p:nvPr/>
        </p:nvSpPr>
        <p:spPr>
          <a:xfrm>
            <a:off x="5129005" y="1660886"/>
            <a:ext cx="2351764" cy="466435"/>
          </a:xfrm>
          <a:prstGeom prst="ellipse">
            <a:avLst/>
          </a:prstGeom>
          <a:noFill/>
          <a:ln w="25400">
            <a:solidFill>
              <a:schemeClr val="bg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2324086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Numeric Controls and Indicators</a:t>
            </a:r>
          </a:p>
        </p:txBody>
      </p:sp>
      <p:sp>
        <p:nvSpPr>
          <p:cNvPr id="3" name="Text Placeholder 2"/>
          <p:cNvSpPr>
            <a:spLocks noGrp="1"/>
          </p:cNvSpPr>
          <p:nvPr>
            <p:ph type="body" sz="quarter" idx="10"/>
          </p:nvPr>
        </p:nvSpPr>
        <p:spPr/>
        <p:txBody>
          <a:bodyPr/>
          <a:lstStyle/>
          <a:p>
            <a:r>
              <a:rPr lang="en-AU" dirty="0"/>
              <a:t>We have already seen some of these previously:</a:t>
            </a:r>
          </a:p>
          <a:p>
            <a:pPr lvl="1"/>
            <a:endParaRPr lang="en-AU" dirty="0"/>
          </a:p>
        </p:txBody>
      </p:sp>
      <p:pic>
        <p:nvPicPr>
          <p:cNvPr id="1331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auto">
          <a:xfrm>
            <a:off x="2068496" y="1784412"/>
            <a:ext cx="3400148" cy="37654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89237" y="2589875"/>
            <a:ext cx="485775" cy="1181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7654030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Numeric Controls and Indicators</a:t>
            </a:r>
          </a:p>
        </p:txBody>
      </p:sp>
      <p:sp>
        <p:nvSpPr>
          <p:cNvPr id="3" name="Text Placeholder 2"/>
          <p:cNvSpPr>
            <a:spLocks noGrp="1"/>
          </p:cNvSpPr>
          <p:nvPr>
            <p:ph type="body" sz="quarter" idx="10"/>
          </p:nvPr>
        </p:nvSpPr>
        <p:spPr/>
        <p:txBody>
          <a:bodyPr/>
          <a:lstStyle/>
          <a:p>
            <a:r>
              <a:rPr lang="en-AU" dirty="0"/>
              <a:t>Enter and display numeric numbers.</a:t>
            </a:r>
          </a:p>
          <a:p>
            <a:r>
              <a:rPr lang="en-AU" dirty="0"/>
              <a:t>Different representation of data to help use memory more effectively:</a:t>
            </a:r>
          </a:p>
          <a:p>
            <a:pPr lvl="1"/>
            <a:r>
              <a:rPr lang="en-AU" dirty="0"/>
              <a:t>E.g. unsigned instead of signed if only positive value expected; integer instead of double if only integers are used.</a:t>
            </a:r>
          </a:p>
          <a:p>
            <a:pPr lvl="1"/>
            <a:endParaRPr lang="en-AU" dirty="0"/>
          </a:p>
        </p:txBody>
      </p:sp>
      <p:graphicFrame>
        <p:nvGraphicFramePr>
          <p:cNvPr id="4" name="Table 3"/>
          <p:cNvGraphicFramePr>
            <a:graphicFrameLocks noGrp="1"/>
          </p:cNvGraphicFramePr>
          <p:nvPr>
            <p:extLst>
              <p:ext uri="{D42A27DB-BD31-4B8C-83A1-F6EECF244321}">
                <p14:modId xmlns:p14="http://schemas.microsoft.com/office/powerpoint/2010/main" val="2740392208"/>
              </p:ext>
            </p:extLst>
          </p:nvPr>
        </p:nvGraphicFramePr>
        <p:xfrm>
          <a:off x="639189" y="2799672"/>
          <a:ext cx="8167458" cy="3114040"/>
        </p:xfrm>
        <a:graphic>
          <a:graphicData uri="http://schemas.openxmlformats.org/drawingml/2006/table">
            <a:tbl>
              <a:tblPr firstRow="1" bandRow="1">
                <a:tableStyleId>{073A0DAA-6AF3-43AB-8588-CEC1D06C72B9}</a:tableStyleId>
              </a:tblPr>
              <a:tblGrid>
                <a:gridCol w="1544718">
                  <a:extLst>
                    <a:ext uri="{9D8B030D-6E8A-4147-A177-3AD203B41FA5}">
                      <a16:colId xmlns:a16="http://schemas.microsoft.com/office/drawing/2014/main" val="20000"/>
                    </a:ext>
                  </a:extLst>
                </a:gridCol>
                <a:gridCol w="772357">
                  <a:extLst>
                    <a:ext uri="{9D8B030D-6E8A-4147-A177-3AD203B41FA5}">
                      <a16:colId xmlns:a16="http://schemas.microsoft.com/office/drawing/2014/main" val="20001"/>
                    </a:ext>
                  </a:extLst>
                </a:gridCol>
                <a:gridCol w="1429305">
                  <a:extLst>
                    <a:ext uri="{9D8B030D-6E8A-4147-A177-3AD203B41FA5}">
                      <a16:colId xmlns:a16="http://schemas.microsoft.com/office/drawing/2014/main" val="20002"/>
                    </a:ext>
                  </a:extLst>
                </a:gridCol>
                <a:gridCol w="2130641">
                  <a:extLst>
                    <a:ext uri="{9D8B030D-6E8A-4147-A177-3AD203B41FA5}">
                      <a16:colId xmlns:a16="http://schemas.microsoft.com/office/drawing/2014/main" val="20003"/>
                    </a:ext>
                  </a:extLst>
                </a:gridCol>
                <a:gridCol w="932155">
                  <a:extLst>
                    <a:ext uri="{9D8B030D-6E8A-4147-A177-3AD203B41FA5}">
                      <a16:colId xmlns:a16="http://schemas.microsoft.com/office/drawing/2014/main" val="20004"/>
                    </a:ext>
                  </a:extLst>
                </a:gridCol>
                <a:gridCol w="1358282">
                  <a:extLst>
                    <a:ext uri="{9D8B030D-6E8A-4147-A177-3AD203B41FA5}">
                      <a16:colId xmlns:a16="http://schemas.microsoft.com/office/drawing/2014/main" val="20005"/>
                    </a:ext>
                  </a:extLst>
                </a:gridCol>
              </a:tblGrid>
              <a:tr h="370840">
                <a:tc>
                  <a:txBody>
                    <a:bodyPr/>
                    <a:lstStyle/>
                    <a:p>
                      <a:r>
                        <a:rPr lang="en-AU" sz="1400" dirty="0">
                          <a:solidFill>
                            <a:schemeClr val="tx2"/>
                          </a:solidFill>
                        </a:rPr>
                        <a:t>Representation</a:t>
                      </a:r>
                    </a:p>
                  </a:txBody>
                  <a:tcPr/>
                </a:tc>
                <a:tc>
                  <a:txBody>
                    <a:bodyPr/>
                    <a:lstStyle/>
                    <a:p>
                      <a:r>
                        <a:rPr lang="en-AU" sz="1400" dirty="0" err="1">
                          <a:solidFill>
                            <a:schemeClr val="tx2"/>
                          </a:solidFill>
                        </a:rPr>
                        <a:t>Abbre-viation</a:t>
                      </a:r>
                      <a:endParaRPr lang="en-AU" sz="1400" dirty="0">
                        <a:solidFill>
                          <a:schemeClr val="tx2"/>
                        </a:solidFill>
                      </a:endParaRPr>
                    </a:p>
                  </a:txBody>
                  <a:tcPr/>
                </a:tc>
                <a:tc>
                  <a:txBody>
                    <a:bodyPr/>
                    <a:lstStyle/>
                    <a:p>
                      <a:r>
                        <a:rPr lang="en-AU" sz="1400" dirty="0">
                          <a:solidFill>
                            <a:schemeClr val="tx2"/>
                          </a:solidFill>
                        </a:rPr>
                        <a:t>Size (bytes)</a:t>
                      </a:r>
                    </a:p>
                  </a:txBody>
                  <a:tcPr/>
                </a:tc>
                <a:tc>
                  <a:txBody>
                    <a:bodyPr/>
                    <a:lstStyle/>
                    <a:p>
                      <a:r>
                        <a:rPr lang="en-AU" sz="1400" dirty="0">
                          <a:solidFill>
                            <a:schemeClr val="tx2"/>
                          </a:solidFill>
                        </a:rPr>
                        <a:t>Representation</a:t>
                      </a:r>
                    </a:p>
                  </a:txBody>
                  <a:tcPr/>
                </a:tc>
                <a:tc>
                  <a:txBody>
                    <a:bodyPr/>
                    <a:lstStyle/>
                    <a:p>
                      <a:r>
                        <a:rPr lang="en-AU" sz="1400" dirty="0" err="1">
                          <a:solidFill>
                            <a:schemeClr val="tx2"/>
                          </a:solidFill>
                        </a:rPr>
                        <a:t>Abbre-viation</a:t>
                      </a:r>
                      <a:endParaRPr lang="en-AU" sz="1400" dirty="0">
                        <a:solidFill>
                          <a:schemeClr val="tx2"/>
                        </a:solidFill>
                      </a:endParaRPr>
                    </a:p>
                  </a:txBody>
                  <a:tcPr/>
                </a:tc>
                <a:tc>
                  <a:txBody>
                    <a:bodyPr/>
                    <a:lstStyle/>
                    <a:p>
                      <a:r>
                        <a:rPr lang="en-AU" sz="1400" dirty="0">
                          <a:solidFill>
                            <a:schemeClr val="tx2"/>
                          </a:solidFill>
                        </a:rPr>
                        <a:t>Size (bytes)</a:t>
                      </a:r>
                    </a:p>
                  </a:txBody>
                  <a:tcPr/>
                </a:tc>
                <a:extLst>
                  <a:ext uri="{0D108BD9-81ED-4DB2-BD59-A6C34878D82A}">
                    <a16:rowId xmlns:a16="http://schemas.microsoft.com/office/drawing/2014/main" val="10000"/>
                  </a:ext>
                </a:extLst>
              </a:tr>
              <a:tr h="370840">
                <a:tc>
                  <a:txBody>
                    <a:bodyPr/>
                    <a:lstStyle/>
                    <a:p>
                      <a:r>
                        <a:rPr lang="en-AU" sz="1400" dirty="0">
                          <a:solidFill>
                            <a:schemeClr val="tx2"/>
                          </a:solidFill>
                        </a:rPr>
                        <a:t>Byte</a:t>
                      </a:r>
                    </a:p>
                  </a:txBody>
                  <a:tcPr/>
                </a:tc>
                <a:tc>
                  <a:txBody>
                    <a:bodyPr/>
                    <a:lstStyle/>
                    <a:p>
                      <a:r>
                        <a:rPr lang="en-AU" sz="1400" dirty="0">
                          <a:solidFill>
                            <a:schemeClr val="tx2"/>
                          </a:solidFill>
                        </a:rPr>
                        <a:t>I8</a:t>
                      </a:r>
                    </a:p>
                  </a:txBody>
                  <a:tcPr/>
                </a:tc>
                <a:tc>
                  <a:txBody>
                    <a:bodyPr/>
                    <a:lstStyle/>
                    <a:p>
                      <a:r>
                        <a:rPr lang="en-AU" sz="1400" dirty="0">
                          <a:solidFill>
                            <a:schemeClr val="tx2"/>
                          </a:solidFill>
                        </a:rPr>
                        <a:t>1</a:t>
                      </a:r>
                    </a:p>
                  </a:txBody>
                  <a:tcPr/>
                </a:tc>
                <a:tc>
                  <a:txBody>
                    <a:bodyPr/>
                    <a:lstStyle/>
                    <a:p>
                      <a:r>
                        <a:rPr lang="en-AU" sz="1400" dirty="0">
                          <a:solidFill>
                            <a:schemeClr val="tx2"/>
                          </a:solidFill>
                        </a:rPr>
                        <a:t>Unsigned quad</a:t>
                      </a:r>
                    </a:p>
                  </a:txBody>
                  <a:tcPr/>
                </a:tc>
                <a:tc>
                  <a:txBody>
                    <a:bodyPr/>
                    <a:lstStyle/>
                    <a:p>
                      <a:r>
                        <a:rPr lang="en-AU" sz="1400" dirty="0">
                          <a:solidFill>
                            <a:schemeClr val="tx2"/>
                          </a:solidFill>
                        </a:rPr>
                        <a:t>U64</a:t>
                      </a:r>
                    </a:p>
                  </a:txBody>
                  <a:tcPr/>
                </a:tc>
                <a:tc>
                  <a:txBody>
                    <a:bodyPr/>
                    <a:lstStyle/>
                    <a:p>
                      <a:r>
                        <a:rPr lang="en-AU" sz="1400" dirty="0">
                          <a:solidFill>
                            <a:schemeClr val="tx2"/>
                          </a:solidFill>
                        </a:rPr>
                        <a:t>8</a:t>
                      </a:r>
                    </a:p>
                  </a:txBody>
                  <a:tcPr/>
                </a:tc>
                <a:extLst>
                  <a:ext uri="{0D108BD9-81ED-4DB2-BD59-A6C34878D82A}">
                    <a16:rowId xmlns:a16="http://schemas.microsoft.com/office/drawing/2014/main" val="10001"/>
                  </a:ext>
                </a:extLst>
              </a:tr>
              <a:tr h="370840">
                <a:tc>
                  <a:txBody>
                    <a:bodyPr/>
                    <a:lstStyle/>
                    <a:p>
                      <a:r>
                        <a:rPr lang="en-AU" sz="1400" dirty="0">
                          <a:solidFill>
                            <a:schemeClr val="tx2"/>
                          </a:solidFill>
                        </a:rPr>
                        <a:t>Unsigned byte</a:t>
                      </a:r>
                    </a:p>
                  </a:txBody>
                  <a:tcPr/>
                </a:tc>
                <a:tc>
                  <a:txBody>
                    <a:bodyPr/>
                    <a:lstStyle/>
                    <a:p>
                      <a:r>
                        <a:rPr lang="en-AU" sz="1400" dirty="0">
                          <a:solidFill>
                            <a:schemeClr val="tx2"/>
                          </a:solidFill>
                        </a:rPr>
                        <a:t>U8</a:t>
                      </a:r>
                    </a:p>
                  </a:txBody>
                  <a:tcPr/>
                </a:tc>
                <a:tc>
                  <a:txBody>
                    <a:bodyPr/>
                    <a:lstStyle/>
                    <a:p>
                      <a:r>
                        <a:rPr lang="en-AU" sz="1400" dirty="0">
                          <a:solidFill>
                            <a:schemeClr val="tx2"/>
                          </a:solidFill>
                        </a:rPr>
                        <a:t>1</a:t>
                      </a:r>
                    </a:p>
                  </a:txBody>
                  <a:tcPr/>
                </a:tc>
                <a:tc>
                  <a:txBody>
                    <a:bodyPr/>
                    <a:lstStyle/>
                    <a:p>
                      <a:r>
                        <a:rPr lang="en-AU" sz="1400" dirty="0">
                          <a:solidFill>
                            <a:schemeClr val="tx2"/>
                          </a:solidFill>
                        </a:rPr>
                        <a:t>Single precision</a:t>
                      </a:r>
                    </a:p>
                  </a:txBody>
                  <a:tcPr/>
                </a:tc>
                <a:tc>
                  <a:txBody>
                    <a:bodyPr/>
                    <a:lstStyle/>
                    <a:p>
                      <a:r>
                        <a:rPr lang="en-AU" sz="1400" dirty="0">
                          <a:solidFill>
                            <a:schemeClr val="tx2"/>
                          </a:solidFill>
                        </a:rPr>
                        <a:t>SGL</a:t>
                      </a:r>
                    </a:p>
                  </a:txBody>
                  <a:tcPr/>
                </a:tc>
                <a:tc>
                  <a:txBody>
                    <a:bodyPr/>
                    <a:lstStyle/>
                    <a:p>
                      <a:r>
                        <a:rPr lang="en-AU" sz="1400" dirty="0">
                          <a:solidFill>
                            <a:schemeClr val="tx2"/>
                          </a:solidFill>
                        </a:rPr>
                        <a:t>4</a:t>
                      </a:r>
                    </a:p>
                  </a:txBody>
                  <a:tcPr/>
                </a:tc>
                <a:extLst>
                  <a:ext uri="{0D108BD9-81ED-4DB2-BD59-A6C34878D82A}">
                    <a16:rowId xmlns:a16="http://schemas.microsoft.com/office/drawing/2014/main" val="10002"/>
                  </a:ext>
                </a:extLst>
              </a:tr>
              <a:tr h="370840">
                <a:tc>
                  <a:txBody>
                    <a:bodyPr/>
                    <a:lstStyle/>
                    <a:p>
                      <a:r>
                        <a:rPr lang="en-AU" sz="1400" dirty="0">
                          <a:solidFill>
                            <a:schemeClr val="tx2"/>
                          </a:solidFill>
                        </a:rPr>
                        <a:t>Word</a:t>
                      </a:r>
                    </a:p>
                  </a:txBody>
                  <a:tcPr/>
                </a:tc>
                <a:tc>
                  <a:txBody>
                    <a:bodyPr/>
                    <a:lstStyle/>
                    <a:p>
                      <a:r>
                        <a:rPr lang="en-AU" sz="1400" dirty="0">
                          <a:solidFill>
                            <a:schemeClr val="tx2"/>
                          </a:solidFill>
                        </a:rPr>
                        <a:t>I16</a:t>
                      </a:r>
                    </a:p>
                  </a:txBody>
                  <a:tcPr/>
                </a:tc>
                <a:tc>
                  <a:txBody>
                    <a:bodyPr/>
                    <a:lstStyle/>
                    <a:p>
                      <a:r>
                        <a:rPr lang="en-AU" sz="1400" dirty="0">
                          <a:solidFill>
                            <a:schemeClr val="tx2"/>
                          </a:solidFill>
                        </a:rPr>
                        <a:t>2</a:t>
                      </a:r>
                    </a:p>
                  </a:txBody>
                  <a:tcPr/>
                </a:tc>
                <a:tc>
                  <a:txBody>
                    <a:bodyPr/>
                    <a:lstStyle/>
                    <a:p>
                      <a:r>
                        <a:rPr lang="en-AU" sz="1400" dirty="0">
                          <a:solidFill>
                            <a:schemeClr val="tx2"/>
                          </a:solidFill>
                        </a:rPr>
                        <a:t>Double precision </a:t>
                      </a:r>
                    </a:p>
                  </a:txBody>
                  <a:tcPr/>
                </a:tc>
                <a:tc>
                  <a:txBody>
                    <a:bodyPr/>
                    <a:lstStyle/>
                    <a:p>
                      <a:r>
                        <a:rPr lang="en-AU" sz="1400" dirty="0" err="1">
                          <a:solidFill>
                            <a:schemeClr val="tx2"/>
                          </a:solidFill>
                        </a:rPr>
                        <a:t>DBL</a:t>
                      </a:r>
                      <a:endParaRPr lang="en-AU" sz="1400" dirty="0">
                        <a:solidFill>
                          <a:schemeClr val="tx2"/>
                        </a:solidFill>
                      </a:endParaRPr>
                    </a:p>
                  </a:txBody>
                  <a:tcPr/>
                </a:tc>
                <a:tc>
                  <a:txBody>
                    <a:bodyPr/>
                    <a:lstStyle/>
                    <a:p>
                      <a:r>
                        <a:rPr lang="en-AU" sz="1400" dirty="0">
                          <a:solidFill>
                            <a:schemeClr val="tx2"/>
                          </a:solidFill>
                        </a:rPr>
                        <a:t>7</a:t>
                      </a:r>
                    </a:p>
                  </a:txBody>
                  <a:tcPr/>
                </a:tc>
                <a:extLst>
                  <a:ext uri="{0D108BD9-81ED-4DB2-BD59-A6C34878D82A}">
                    <a16:rowId xmlns:a16="http://schemas.microsoft.com/office/drawing/2014/main" val="10003"/>
                  </a:ext>
                </a:extLst>
              </a:tr>
              <a:tr h="370840">
                <a:tc>
                  <a:txBody>
                    <a:bodyPr/>
                    <a:lstStyle/>
                    <a:p>
                      <a:r>
                        <a:rPr lang="en-AU" sz="1400" dirty="0">
                          <a:solidFill>
                            <a:schemeClr val="tx2"/>
                          </a:solidFill>
                        </a:rPr>
                        <a:t>Unsigned</a:t>
                      </a:r>
                      <a:r>
                        <a:rPr lang="en-AU" sz="1400" baseline="0" dirty="0">
                          <a:solidFill>
                            <a:schemeClr val="tx2"/>
                          </a:solidFill>
                        </a:rPr>
                        <a:t> word</a:t>
                      </a:r>
                      <a:endParaRPr lang="en-AU" sz="1400" dirty="0">
                        <a:solidFill>
                          <a:schemeClr val="tx2"/>
                        </a:solidFill>
                      </a:endParaRPr>
                    </a:p>
                  </a:txBody>
                  <a:tcPr/>
                </a:tc>
                <a:tc>
                  <a:txBody>
                    <a:bodyPr/>
                    <a:lstStyle/>
                    <a:p>
                      <a:r>
                        <a:rPr lang="en-AU" sz="1400" dirty="0">
                          <a:solidFill>
                            <a:schemeClr val="tx2"/>
                          </a:solidFill>
                        </a:rPr>
                        <a:t>U16</a:t>
                      </a:r>
                    </a:p>
                  </a:txBody>
                  <a:tcPr/>
                </a:tc>
                <a:tc>
                  <a:txBody>
                    <a:bodyPr/>
                    <a:lstStyle/>
                    <a:p>
                      <a:r>
                        <a:rPr lang="en-AU" sz="1400" dirty="0">
                          <a:solidFill>
                            <a:schemeClr val="tx2"/>
                          </a:solidFill>
                        </a:rPr>
                        <a:t>2</a:t>
                      </a:r>
                    </a:p>
                  </a:txBody>
                  <a:tcPr/>
                </a:tc>
                <a:tc>
                  <a:txBody>
                    <a:bodyPr/>
                    <a:lstStyle/>
                    <a:p>
                      <a:r>
                        <a:rPr lang="en-AU" sz="1400" dirty="0">
                          <a:solidFill>
                            <a:schemeClr val="tx2"/>
                          </a:solidFill>
                        </a:rPr>
                        <a:t>Extended precision</a:t>
                      </a:r>
                    </a:p>
                  </a:txBody>
                  <a:tcPr/>
                </a:tc>
                <a:tc>
                  <a:txBody>
                    <a:bodyPr/>
                    <a:lstStyle/>
                    <a:p>
                      <a:r>
                        <a:rPr lang="en-AU" sz="1400" dirty="0">
                          <a:solidFill>
                            <a:schemeClr val="tx2"/>
                          </a:solidFill>
                        </a:rPr>
                        <a:t>EXT</a:t>
                      </a:r>
                    </a:p>
                  </a:txBody>
                  <a:tcPr/>
                </a:tc>
                <a:tc>
                  <a:txBody>
                    <a:bodyPr/>
                    <a:lstStyle/>
                    <a:p>
                      <a:r>
                        <a:rPr lang="en-AU" sz="1400" dirty="0">
                          <a:solidFill>
                            <a:schemeClr val="tx2"/>
                          </a:solidFill>
                        </a:rPr>
                        <a:t>10</a:t>
                      </a:r>
                      <a:r>
                        <a:rPr lang="en-AU" sz="1400" baseline="30000" dirty="0">
                          <a:solidFill>
                            <a:schemeClr val="tx2"/>
                          </a:solidFill>
                        </a:rPr>
                        <a:t>a</a:t>
                      </a:r>
                      <a:r>
                        <a:rPr lang="en-AU" sz="1400" dirty="0">
                          <a:solidFill>
                            <a:schemeClr val="tx2"/>
                          </a:solidFill>
                        </a:rPr>
                        <a:t>/12</a:t>
                      </a:r>
                      <a:r>
                        <a:rPr lang="en-AU" sz="1400" baseline="30000" dirty="0">
                          <a:solidFill>
                            <a:schemeClr val="tx2"/>
                          </a:solidFill>
                        </a:rPr>
                        <a:t>b</a:t>
                      </a:r>
                      <a:r>
                        <a:rPr lang="en-AU" sz="1400" dirty="0">
                          <a:solidFill>
                            <a:schemeClr val="tx2"/>
                          </a:solidFill>
                        </a:rPr>
                        <a:t>/16</a:t>
                      </a:r>
                      <a:r>
                        <a:rPr lang="en-AU" sz="1400" baseline="30000" dirty="0">
                          <a:solidFill>
                            <a:schemeClr val="tx2"/>
                          </a:solidFill>
                        </a:rPr>
                        <a:t>c</a:t>
                      </a:r>
                    </a:p>
                  </a:txBody>
                  <a:tcPr/>
                </a:tc>
                <a:extLst>
                  <a:ext uri="{0D108BD9-81ED-4DB2-BD59-A6C34878D82A}">
                    <a16:rowId xmlns:a16="http://schemas.microsoft.com/office/drawing/2014/main" val="10004"/>
                  </a:ext>
                </a:extLst>
              </a:tr>
              <a:tr h="370840">
                <a:tc>
                  <a:txBody>
                    <a:bodyPr/>
                    <a:lstStyle/>
                    <a:p>
                      <a:r>
                        <a:rPr lang="en-AU" sz="1400" dirty="0">
                          <a:solidFill>
                            <a:schemeClr val="tx2"/>
                          </a:solidFill>
                        </a:rPr>
                        <a:t>Long</a:t>
                      </a:r>
                    </a:p>
                  </a:txBody>
                  <a:tcPr/>
                </a:tc>
                <a:tc>
                  <a:txBody>
                    <a:bodyPr/>
                    <a:lstStyle/>
                    <a:p>
                      <a:r>
                        <a:rPr lang="en-AU" sz="1400" dirty="0">
                          <a:solidFill>
                            <a:schemeClr val="tx2"/>
                          </a:solidFill>
                        </a:rPr>
                        <a:t>I32</a:t>
                      </a:r>
                    </a:p>
                  </a:txBody>
                  <a:tcPr/>
                </a:tc>
                <a:tc>
                  <a:txBody>
                    <a:bodyPr/>
                    <a:lstStyle/>
                    <a:p>
                      <a:r>
                        <a:rPr lang="en-AU" sz="1400" dirty="0">
                          <a:solidFill>
                            <a:schemeClr val="tx2"/>
                          </a:solidFill>
                        </a:rPr>
                        <a:t>4</a:t>
                      </a:r>
                    </a:p>
                  </a:txBody>
                  <a:tcPr/>
                </a:tc>
                <a:tc>
                  <a:txBody>
                    <a:bodyPr/>
                    <a:lstStyle/>
                    <a:p>
                      <a:r>
                        <a:rPr lang="en-AU" sz="1400" dirty="0">
                          <a:solidFill>
                            <a:schemeClr val="tx2"/>
                          </a:solidFill>
                        </a:rPr>
                        <a:t>Complex single</a:t>
                      </a:r>
                    </a:p>
                  </a:txBody>
                  <a:tcPr/>
                </a:tc>
                <a:tc>
                  <a:txBody>
                    <a:bodyPr/>
                    <a:lstStyle/>
                    <a:p>
                      <a:r>
                        <a:rPr lang="en-AU" sz="1400" dirty="0" err="1">
                          <a:solidFill>
                            <a:schemeClr val="tx2"/>
                          </a:solidFill>
                        </a:rPr>
                        <a:t>CSG</a:t>
                      </a:r>
                      <a:endParaRPr lang="en-AU" sz="1400" dirty="0">
                        <a:solidFill>
                          <a:schemeClr val="tx2"/>
                        </a:solidFill>
                      </a:endParaRPr>
                    </a:p>
                  </a:txBody>
                  <a:tcPr/>
                </a:tc>
                <a:tc>
                  <a:txBody>
                    <a:bodyPr/>
                    <a:lstStyle/>
                    <a:p>
                      <a:r>
                        <a:rPr lang="en-AU" sz="1400" dirty="0">
                          <a:solidFill>
                            <a:schemeClr val="tx2"/>
                          </a:solidFill>
                        </a:rPr>
                        <a:t>8</a:t>
                      </a:r>
                    </a:p>
                  </a:txBody>
                  <a:tcPr/>
                </a:tc>
                <a:extLst>
                  <a:ext uri="{0D108BD9-81ED-4DB2-BD59-A6C34878D82A}">
                    <a16:rowId xmlns:a16="http://schemas.microsoft.com/office/drawing/2014/main" val="10005"/>
                  </a:ext>
                </a:extLst>
              </a:tr>
              <a:tr h="370840">
                <a:tc>
                  <a:txBody>
                    <a:bodyPr/>
                    <a:lstStyle/>
                    <a:p>
                      <a:r>
                        <a:rPr lang="en-AU" sz="1400" dirty="0">
                          <a:solidFill>
                            <a:schemeClr val="tx2"/>
                          </a:solidFill>
                        </a:rPr>
                        <a:t>Unsigned long</a:t>
                      </a:r>
                    </a:p>
                  </a:txBody>
                  <a:tcPr/>
                </a:tc>
                <a:tc>
                  <a:txBody>
                    <a:bodyPr/>
                    <a:lstStyle/>
                    <a:p>
                      <a:r>
                        <a:rPr lang="en-AU" sz="1400" dirty="0">
                          <a:solidFill>
                            <a:schemeClr val="tx2"/>
                          </a:solidFill>
                        </a:rPr>
                        <a:t>U32</a:t>
                      </a:r>
                    </a:p>
                  </a:txBody>
                  <a:tcPr/>
                </a:tc>
                <a:tc>
                  <a:txBody>
                    <a:bodyPr/>
                    <a:lstStyle/>
                    <a:p>
                      <a:r>
                        <a:rPr lang="en-AU" sz="1400" dirty="0">
                          <a:solidFill>
                            <a:schemeClr val="tx2"/>
                          </a:solidFill>
                        </a:rPr>
                        <a:t>4</a:t>
                      </a:r>
                    </a:p>
                  </a:txBody>
                  <a:tcPr/>
                </a:tc>
                <a:tc>
                  <a:txBody>
                    <a:bodyPr/>
                    <a:lstStyle/>
                    <a:p>
                      <a:r>
                        <a:rPr lang="en-AU" sz="1400" dirty="0">
                          <a:solidFill>
                            <a:schemeClr val="tx2"/>
                          </a:solidFill>
                        </a:rPr>
                        <a:t>Complex double</a:t>
                      </a:r>
                    </a:p>
                  </a:txBody>
                  <a:tcPr/>
                </a:tc>
                <a:tc>
                  <a:txBody>
                    <a:bodyPr/>
                    <a:lstStyle/>
                    <a:p>
                      <a:r>
                        <a:rPr lang="en-AU" sz="1400" dirty="0" err="1">
                          <a:solidFill>
                            <a:schemeClr val="tx2"/>
                          </a:solidFill>
                        </a:rPr>
                        <a:t>CDB</a:t>
                      </a:r>
                      <a:endParaRPr lang="en-AU" sz="1400" dirty="0">
                        <a:solidFill>
                          <a:schemeClr val="tx2"/>
                        </a:solidFill>
                      </a:endParaRPr>
                    </a:p>
                  </a:txBody>
                  <a:tcPr/>
                </a:tc>
                <a:tc>
                  <a:txBody>
                    <a:bodyPr/>
                    <a:lstStyle/>
                    <a:p>
                      <a:r>
                        <a:rPr lang="en-AU" sz="1400" dirty="0">
                          <a:solidFill>
                            <a:schemeClr val="tx2"/>
                          </a:solidFill>
                        </a:rPr>
                        <a:t>16</a:t>
                      </a:r>
                    </a:p>
                  </a:txBody>
                  <a:tcPr/>
                </a:tc>
                <a:extLst>
                  <a:ext uri="{0D108BD9-81ED-4DB2-BD59-A6C34878D82A}">
                    <a16:rowId xmlns:a16="http://schemas.microsoft.com/office/drawing/2014/main" val="10006"/>
                  </a:ext>
                </a:extLst>
              </a:tr>
              <a:tr h="370840">
                <a:tc>
                  <a:txBody>
                    <a:bodyPr/>
                    <a:lstStyle/>
                    <a:p>
                      <a:r>
                        <a:rPr lang="en-AU" sz="1400" dirty="0">
                          <a:solidFill>
                            <a:schemeClr val="tx2"/>
                          </a:solidFill>
                        </a:rPr>
                        <a:t>Quad</a:t>
                      </a:r>
                    </a:p>
                  </a:txBody>
                  <a:tcPr/>
                </a:tc>
                <a:tc>
                  <a:txBody>
                    <a:bodyPr/>
                    <a:lstStyle/>
                    <a:p>
                      <a:r>
                        <a:rPr lang="en-AU" sz="1400" dirty="0">
                          <a:solidFill>
                            <a:schemeClr val="tx2"/>
                          </a:solidFill>
                        </a:rPr>
                        <a:t>I64</a:t>
                      </a:r>
                    </a:p>
                  </a:txBody>
                  <a:tcPr/>
                </a:tc>
                <a:tc>
                  <a:txBody>
                    <a:bodyPr/>
                    <a:lstStyle/>
                    <a:p>
                      <a:r>
                        <a:rPr lang="en-AU" sz="1400" dirty="0">
                          <a:solidFill>
                            <a:schemeClr val="tx2"/>
                          </a:solidFill>
                        </a:rPr>
                        <a:t>8</a:t>
                      </a:r>
                    </a:p>
                  </a:txBody>
                  <a:tcPr/>
                </a:tc>
                <a:tc>
                  <a:txBody>
                    <a:bodyPr/>
                    <a:lstStyle/>
                    <a:p>
                      <a:r>
                        <a:rPr lang="en-AU" sz="1400" dirty="0">
                          <a:solidFill>
                            <a:schemeClr val="tx2"/>
                          </a:solidFill>
                        </a:rPr>
                        <a:t>Complex</a:t>
                      </a:r>
                      <a:r>
                        <a:rPr lang="en-AU" sz="1400" baseline="0" dirty="0">
                          <a:solidFill>
                            <a:schemeClr val="tx2"/>
                          </a:solidFill>
                        </a:rPr>
                        <a:t> extended</a:t>
                      </a:r>
                      <a:endParaRPr lang="en-AU" sz="1400" dirty="0">
                        <a:solidFill>
                          <a:schemeClr val="tx2"/>
                        </a:solidFill>
                      </a:endParaRPr>
                    </a:p>
                  </a:txBody>
                  <a:tcPr/>
                </a:tc>
                <a:tc>
                  <a:txBody>
                    <a:bodyPr/>
                    <a:lstStyle/>
                    <a:p>
                      <a:r>
                        <a:rPr lang="en-AU" sz="1400" dirty="0" err="1">
                          <a:solidFill>
                            <a:schemeClr val="tx2"/>
                          </a:solidFill>
                        </a:rPr>
                        <a:t>CXT</a:t>
                      </a:r>
                      <a:endParaRPr lang="en-AU" sz="1400" dirty="0">
                        <a:solidFill>
                          <a:schemeClr val="tx2"/>
                        </a:solidFill>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AU" sz="1400" dirty="0">
                          <a:solidFill>
                            <a:schemeClr val="tx2"/>
                          </a:solidFill>
                        </a:rPr>
                        <a:t>20</a:t>
                      </a:r>
                      <a:r>
                        <a:rPr lang="en-AU" sz="1400" baseline="30000" dirty="0">
                          <a:solidFill>
                            <a:schemeClr val="tx2"/>
                          </a:solidFill>
                        </a:rPr>
                        <a:t>a</a:t>
                      </a:r>
                      <a:r>
                        <a:rPr lang="en-AU" sz="1400" dirty="0">
                          <a:solidFill>
                            <a:schemeClr val="tx2"/>
                          </a:solidFill>
                        </a:rPr>
                        <a:t>/24</a:t>
                      </a:r>
                      <a:r>
                        <a:rPr lang="en-AU" sz="1400" baseline="30000" dirty="0">
                          <a:solidFill>
                            <a:schemeClr val="tx2"/>
                          </a:solidFill>
                        </a:rPr>
                        <a:t>b</a:t>
                      </a:r>
                      <a:r>
                        <a:rPr lang="en-AU" sz="1400" dirty="0">
                          <a:solidFill>
                            <a:schemeClr val="tx2"/>
                          </a:solidFill>
                        </a:rPr>
                        <a:t>/32</a:t>
                      </a:r>
                      <a:r>
                        <a:rPr lang="en-AU" sz="1400" baseline="30000" dirty="0">
                          <a:solidFill>
                            <a:schemeClr val="tx2"/>
                          </a:solidFill>
                        </a:rPr>
                        <a:t>c</a:t>
                      </a:r>
                      <a:endParaRPr lang="en-AU" sz="1400" dirty="0">
                        <a:solidFill>
                          <a:schemeClr val="tx2"/>
                        </a:solidFill>
                      </a:endParaRPr>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34031511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Numeric Controls and Indicators</a:t>
            </a:r>
          </a:p>
        </p:txBody>
      </p:sp>
      <p:sp>
        <p:nvSpPr>
          <p:cNvPr id="3" name="Text Placeholder 2"/>
          <p:cNvSpPr>
            <a:spLocks noGrp="1"/>
          </p:cNvSpPr>
          <p:nvPr>
            <p:ph type="body" sz="quarter" idx="10"/>
          </p:nvPr>
        </p:nvSpPr>
        <p:spPr/>
        <p:txBody>
          <a:bodyPr/>
          <a:lstStyle/>
          <a:p>
            <a:r>
              <a:rPr lang="en-AU" dirty="0"/>
              <a:t>You can change the representation of numeric constants.</a:t>
            </a:r>
          </a:p>
          <a:p>
            <a:pPr lvl="1"/>
            <a:r>
              <a:rPr lang="en-AU" dirty="0"/>
              <a:t>Pop up the object and select “Representation”.</a:t>
            </a:r>
          </a:p>
          <a:p>
            <a:r>
              <a:rPr lang="en-AU" dirty="0"/>
              <a:t>If memory requirement is a concern, use the smallest representation which will not lose any information.</a:t>
            </a:r>
          </a:p>
          <a:p>
            <a:pPr lvl="1"/>
            <a:r>
              <a:rPr lang="en-AU" dirty="0"/>
              <a:t>Check “Adapt to Source” in pop-up menu.</a:t>
            </a:r>
          </a:p>
          <a:p>
            <a:r>
              <a:rPr lang="en-AU" dirty="0"/>
              <a:t>Format and precision *of display only, not internal accuracy*</a:t>
            </a:r>
          </a:p>
          <a:p>
            <a:pPr lvl="1"/>
            <a:r>
              <a:rPr lang="en-AU" dirty="0"/>
              <a:t>Pop up and select “Display Format”.</a:t>
            </a:r>
          </a:p>
          <a:p>
            <a:pPr lvl="1"/>
            <a:r>
              <a:rPr lang="en-AU" dirty="0"/>
              <a:t>“Digits of precision” means number of digits to the right of decimal point.</a:t>
            </a: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8846" y="4387603"/>
            <a:ext cx="561975" cy="266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14775" y="4378078"/>
            <a:ext cx="438150" cy="27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Straight Arrow Connector 4"/>
          <p:cNvCxnSpPr/>
          <p:nvPr/>
        </p:nvCxnSpPr>
        <p:spPr>
          <a:xfrm flipV="1">
            <a:off x="2254928" y="4654303"/>
            <a:ext cx="319596" cy="38821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p:nvPr/>
        </p:nvCxnSpPr>
        <p:spPr>
          <a:xfrm flipH="1" flipV="1">
            <a:off x="4261283" y="4654303"/>
            <a:ext cx="355105" cy="38821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1802167" y="5184559"/>
            <a:ext cx="1491449" cy="646331"/>
          </a:xfrm>
          <a:prstGeom prst="rect">
            <a:avLst/>
          </a:prstGeom>
          <a:noFill/>
        </p:spPr>
        <p:txBody>
          <a:bodyPr wrap="square" rtlCol="0">
            <a:spAutoFit/>
          </a:bodyPr>
          <a:lstStyle/>
          <a:p>
            <a:r>
              <a:rPr lang="en-AU" dirty="0">
                <a:solidFill>
                  <a:schemeClr val="tx2"/>
                </a:solidFill>
              </a:rPr>
              <a:t>4 digits of precision</a:t>
            </a:r>
          </a:p>
        </p:txBody>
      </p:sp>
      <p:sp>
        <p:nvSpPr>
          <p:cNvPr id="12" name="TextBox 11"/>
          <p:cNvSpPr txBox="1"/>
          <p:nvPr/>
        </p:nvSpPr>
        <p:spPr>
          <a:xfrm>
            <a:off x="3977195" y="5166804"/>
            <a:ext cx="1491449" cy="646331"/>
          </a:xfrm>
          <a:prstGeom prst="rect">
            <a:avLst/>
          </a:prstGeom>
          <a:noFill/>
        </p:spPr>
        <p:txBody>
          <a:bodyPr wrap="square" rtlCol="0">
            <a:spAutoFit/>
          </a:bodyPr>
          <a:lstStyle/>
          <a:p>
            <a:r>
              <a:rPr lang="en-AU" dirty="0">
                <a:solidFill>
                  <a:schemeClr val="tx2"/>
                </a:solidFill>
              </a:rPr>
              <a:t>4 significant digits</a:t>
            </a:r>
          </a:p>
        </p:txBody>
      </p:sp>
    </p:spTree>
    <p:extLst>
      <p:ext uri="{BB962C8B-B14F-4D97-AF65-F5344CB8AC3E}">
        <p14:creationId xmlns:p14="http://schemas.microsoft.com/office/powerpoint/2010/main" val="1664979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29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29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Boolean</a:t>
            </a:r>
          </a:p>
        </p:txBody>
      </p:sp>
      <p:sp>
        <p:nvSpPr>
          <p:cNvPr id="3" name="Text Placeholder 2"/>
          <p:cNvSpPr>
            <a:spLocks noGrp="1"/>
          </p:cNvSpPr>
          <p:nvPr>
            <p:ph type="body" sz="quarter" idx="10"/>
          </p:nvPr>
        </p:nvSpPr>
        <p:spPr/>
        <p:txBody>
          <a:bodyPr/>
          <a:lstStyle/>
          <a:p>
            <a:r>
              <a:rPr lang="en-AU" dirty="0"/>
              <a:t>On or Off</a:t>
            </a:r>
          </a:p>
        </p:txBody>
      </p:sp>
      <p:pic>
        <p:nvPicPr>
          <p:cNvPr id="1433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auto">
          <a:xfrm>
            <a:off x="1660125" y="1679509"/>
            <a:ext cx="3835153" cy="42716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00666" y="2462797"/>
            <a:ext cx="1009650" cy="1352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4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21124" y="2510422"/>
            <a:ext cx="962025" cy="1304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7403393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Boolean</a:t>
            </a:r>
          </a:p>
        </p:txBody>
      </p:sp>
      <p:sp>
        <p:nvSpPr>
          <p:cNvPr id="3" name="Text Placeholder 2"/>
          <p:cNvSpPr>
            <a:spLocks noGrp="1"/>
          </p:cNvSpPr>
          <p:nvPr>
            <p:ph type="body" sz="quarter" idx="10"/>
          </p:nvPr>
        </p:nvSpPr>
        <p:spPr>
          <a:xfrm>
            <a:off x="457200" y="1191237"/>
            <a:ext cx="3404586" cy="4437567"/>
          </a:xfrm>
        </p:spPr>
        <p:txBody>
          <a:bodyPr/>
          <a:lstStyle/>
          <a:p>
            <a:r>
              <a:rPr lang="en-AU" dirty="0"/>
              <a:t>Mechanical actions:</a:t>
            </a:r>
          </a:p>
          <a:p>
            <a:pPr lvl="1"/>
            <a:r>
              <a:rPr lang="en-AU" dirty="0"/>
              <a:t>Pop-up </a:t>
            </a:r>
            <a:r>
              <a:rPr lang="en-AU" dirty="0">
                <a:sym typeface="Wingdings" pitchFamily="2" charset="2"/>
              </a:rPr>
              <a:t></a:t>
            </a:r>
            <a:r>
              <a:rPr lang="en-AU" dirty="0"/>
              <a:t> Properties </a:t>
            </a:r>
            <a:r>
              <a:rPr lang="en-AU" dirty="0">
                <a:sym typeface="Wingdings" pitchFamily="2" charset="2"/>
              </a:rPr>
              <a:t> Actions</a:t>
            </a:r>
            <a:endParaRPr lang="en-AU" dirty="0"/>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8387" y="753909"/>
            <a:ext cx="4810125" cy="465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1173578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Strings</a:t>
            </a:r>
          </a:p>
        </p:txBody>
      </p:sp>
      <p:sp>
        <p:nvSpPr>
          <p:cNvPr id="3" name="Text Placeholder 2"/>
          <p:cNvSpPr>
            <a:spLocks noGrp="1"/>
          </p:cNvSpPr>
          <p:nvPr>
            <p:ph type="body" sz="quarter" idx="10"/>
          </p:nvPr>
        </p:nvSpPr>
        <p:spPr>
          <a:xfrm>
            <a:off x="457200" y="1191237"/>
            <a:ext cx="3919490" cy="4437567"/>
          </a:xfrm>
        </p:spPr>
        <p:txBody>
          <a:bodyPr/>
          <a:lstStyle/>
          <a:p>
            <a:r>
              <a:rPr lang="en-AU" dirty="0"/>
              <a:t>Display text data.</a:t>
            </a:r>
          </a:p>
          <a:p>
            <a:r>
              <a:rPr lang="en-AU" dirty="0"/>
              <a:t>Strings most often contain data in ASCII format.</a:t>
            </a:r>
          </a:p>
          <a:p>
            <a:r>
              <a:rPr lang="en-AU" dirty="0"/>
              <a:t>E.g.</a:t>
            </a:r>
          </a:p>
          <a:p>
            <a:r>
              <a:rPr lang="en-AU" dirty="0"/>
              <a:t>Pop-up options:</a:t>
            </a:r>
          </a:p>
          <a:p>
            <a:pPr lvl="1"/>
            <a:r>
              <a:rPr lang="en-AU" dirty="0"/>
              <a:t>Enable wrapping</a:t>
            </a:r>
          </a:p>
          <a:p>
            <a:pPr lvl="1"/>
            <a:endParaRPr lang="en-AU" dirty="0"/>
          </a:p>
          <a:p>
            <a:pPr lvl="1"/>
            <a:endParaRPr lang="en-AU" dirty="0"/>
          </a:p>
          <a:p>
            <a:pPr lvl="1"/>
            <a:r>
              <a:rPr lang="en-AU" dirty="0"/>
              <a:t>Limit to single line</a:t>
            </a:r>
          </a:p>
          <a:p>
            <a:pPr lvl="2"/>
            <a:r>
              <a:rPr lang="en-AU" dirty="0"/>
              <a:t>“Enter” applies the value to the string, instead of starting a new line</a:t>
            </a:r>
          </a:p>
        </p:txBody>
      </p:sp>
      <p:pic>
        <p:nvPicPr>
          <p:cNvPr id="1638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auto">
          <a:xfrm>
            <a:off x="4376690" y="1295217"/>
            <a:ext cx="4429957" cy="3969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8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3844" y="2339083"/>
            <a:ext cx="914400" cy="25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8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53856" y="3429000"/>
            <a:ext cx="714375" cy="73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9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68244" y="3400425"/>
            <a:ext cx="7239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94761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38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39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39196"/>
            <a:ext cx="9144000" cy="517149"/>
          </a:xfrm>
        </p:spPr>
        <p:txBody>
          <a:bodyPr/>
          <a:lstStyle/>
          <a:p>
            <a:pPr algn="ctr"/>
            <a:r>
              <a:rPr lang="en-AU" dirty="0"/>
              <a:t>Example: Convert </a:t>
            </a:r>
            <a:r>
              <a:rPr lang="en-AU" dirty="0" err="1"/>
              <a:t>Celcius</a:t>
            </a:r>
            <a:r>
              <a:rPr lang="en-AU" dirty="0"/>
              <a:t> to Fahrenheit</a:t>
            </a:r>
          </a:p>
        </p:txBody>
      </p:sp>
      <p:sp>
        <p:nvSpPr>
          <p:cNvPr id="3" name="Text Placeholder 2"/>
          <p:cNvSpPr>
            <a:spLocks noGrp="1"/>
          </p:cNvSpPr>
          <p:nvPr>
            <p:ph type="body" sz="quarter" idx="10"/>
          </p:nvPr>
        </p:nvSpPr>
        <p:spPr/>
        <p:txBody>
          <a:bodyPr/>
          <a:lstStyle/>
          <a:p>
            <a:r>
              <a:rPr lang="en-AU" dirty="0" err="1"/>
              <a:t>degF</a:t>
            </a:r>
            <a:r>
              <a:rPr lang="en-AU" dirty="0"/>
              <a:t> = </a:t>
            </a:r>
            <a:r>
              <a:rPr lang="en-AU" dirty="0" err="1"/>
              <a:t>degC</a:t>
            </a:r>
            <a:r>
              <a:rPr lang="en-AU" dirty="0"/>
              <a:t> x 9/5 + 32</a:t>
            </a:r>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350" y="1689994"/>
            <a:ext cx="3686175" cy="310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958787" y="5007006"/>
            <a:ext cx="2663302" cy="1200329"/>
          </a:xfrm>
          <a:prstGeom prst="rect">
            <a:avLst/>
          </a:prstGeom>
          <a:noFill/>
        </p:spPr>
        <p:txBody>
          <a:bodyPr wrap="square" rtlCol="0">
            <a:spAutoFit/>
          </a:bodyPr>
          <a:lstStyle/>
          <a:p>
            <a:r>
              <a:rPr lang="en-AU" dirty="0">
                <a:solidFill>
                  <a:schemeClr val="tx2"/>
                </a:solidFill>
              </a:rPr>
              <a:t>Note: </a:t>
            </a:r>
          </a:p>
          <a:p>
            <a:pPr marL="342900" indent="-342900">
              <a:buAutoNum type="arabicPeriod"/>
            </a:pPr>
            <a:r>
              <a:rPr lang="en-AU" dirty="0">
                <a:solidFill>
                  <a:schemeClr val="tx2"/>
                </a:solidFill>
              </a:rPr>
              <a:t>Change labels</a:t>
            </a:r>
          </a:p>
          <a:p>
            <a:pPr marL="342900" indent="-342900">
              <a:buAutoNum type="arabicPeriod"/>
            </a:pPr>
            <a:r>
              <a:rPr lang="en-AU" dirty="0">
                <a:solidFill>
                  <a:schemeClr val="tx2"/>
                </a:solidFill>
              </a:rPr>
              <a:t>Visible items </a:t>
            </a:r>
            <a:r>
              <a:rPr lang="en-AU" dirty="0">
                <a:solidFill>
                  <a:schemeClr val="tx2"/>
                </a:solidFill>
                <a:sym typeface="Wingdings" pitchFamily="2" charset="2"/>
              </a:rPr>
              <a:t> Digital display</a:t>
            </a:r>
            <a:endParaRPr lang="en-AU" dirty="0">
              <a:solidFill>
                <a:schemeClr val="tx2"/>
              </a:solidFill>
            </a:endParaRPr>
          </a:p>
        </p:txBody>
      </p:sp>
      <p:pic>
        <p:nvPicPr>
          <p:cNvPr id="174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94527" y="1847156"/>
            <a:ext cx="4638675" cy="2790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3121257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Exercise</a:t>
            </a:r>
          </a:p>
        </p:txBody>
      </p:sp>
      <p:sp>
        <p:nvSpPr>
          <p:cNvPr id="3" name="Text Placeholder 2"/>
          <p:cNvSpPr>
            <a:spLocks noGrp="1"/>
          </p:cNvSpPr>
          <p:nvPr>
            <p:ph type="body" sz="quarter" idx="10"/>
          </p:nvPr>
        </p:nvSpPr>
        <p:spPr/>
        <p:txBody>
          <a:bodyPr/>
          <a:lstStyle/>
          <a:p>
            <a:r>
              <a:rPr lang="en-AU" dirty="0"/>
              <a:t>Build a VI which generates a random number between zero and ten, then divide by an given number. If the input number is zero, the VI lights an LED to flag it as “divide by zero” error.</a:t>
            </a:r>
          </a:p>
        </p:txBody>
      </p:sp>
    </p:spTree>
    <p:extLst>
      <p:ext uri="{BB962C8B-B14F-4D97-AF65-F5344CB8AC3E}">
        <p14:creationId xmlns:p14="http://schemas.microsoft.com/office/powerpoint/2010/main" val="167010581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Thank you!</a:t>
            </a:r>
          </a:p>
        </p:txBody>
      </p:sp>
      <p:sp>
        <p:nvSpPr>
          <p:cNvPr id="3" name="Text Placeholder 2"/>
          <p:cNvSpPr>
            <a:spLocks noGrp="1"/>
          </p:cNvSpPr>
          <p:nvPr>
            <p:ph type="body" sz="quarter" idx="10"/>
          </p:nvPr>
        </p:nvSpPr>
        <p:spPr/>
        <p:txBody>
          <a:bodyPr/>
          <a:lstStyle/>
          <a:p>
            <a:r>
              <a:rPr lang="en-AU" sz="1800" dirty="0"/>
              <a:t>Any Questions?</a:t>
            </a:r>
          </a:p>
        </p:txBody>
      </p:sp>
    </p:spTree>
    <p:extLst>
      <p:ext uri="{BB962C8B-B14F-4D97-AF65-F5344CB8AC3E}">
        <p14:creationId xmlns:p14="http://schemas.microsoft.com/office/powerpoint/2010/main" val="24155872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Digital Control Architecture</a:t>
            </a:r>
          </a:p>
        </p:txBody>
      </p:sp>
      <p:sp>
        <p:nvSpPr>
          <p:cNvPr id="3" name="Text Placeholder 2"/>
          <p:cNvSpPr>
            <a:spLocks noGrp="1"/>
          </p:cNvSpPr>
          <p:nvPr>
            <p:ph type="body" sz="quarter" idx="10"/>
          </p:nvPr>
        </p:nvSpPr>
        <p:spPr/>
        <p:txBody>
          <a:bodyPr/>
          <a:lstStyle/>
          <a:p>
            <a:r>
              <a:rPr lang="en-AU" dirty="0"/>
              <a:t>In this course, we will be using </a:t>
            </a:r>
            <a:r>
              <a:rPr lang="en-AU" dirty="0">
                <a:solidFill>
                  <a:schemeClr val="bg1"/>
                </a:solidFill>
              </a:rPr>
              <a:t>National Instruments </a:t>
            </a:r>
            <a:r>
              <a:rPr lang="en-AU" dirty="0" err="1">
                <a:solidFill>
                  <a:schemeClr val="bg1"/>
                </a:solidFill>
              </a:rPr>
              <a:t>myRIO</a:t>
            </a:r>
            <a:r>
              <a:rPr lang="en-AU" dirty="0">
                <a:solidFill>
                  <a:schemeClr val="bg1"/>
                </a:solidFill>
              </a:rPr>
              <a:t> </a:t>
            </a:r>
            <a:r>
              <a:rPr lang="en-AU" dirty="0"/>
              <a:t>1900 as the “</a:t>
            </a:r>
            <a:r>
              <a:rPr lang="en-AU" dirty="0">
                <a:solidFill>
                  <a:schemeClr val="bg1"/>
                </a:solidFill>
              </a:rPr>
              <a:t>brain</a:t>
            </a:r>
            <a:r>
              <a:rPr lang="en-AU" dirty="0"/>
              <a:t>” for the Mechatronic device.</a:t>
            </a:r>
          </a:p>
          <a:p>
            <a:pPr lvl="1"/>
            <a:r>
              <a:rPr lang="en-AU" dirty="0"/>
              <a:t>Read in sensor values.</a:t>
            </a:r>
          </a:p>
          <a:p>
            <a:pPr lvl="1"/>
            <a:r>
              <a:rPr lang="en-AU" dirty="0"/>
              <a:t>Calculate control signals and perform logical operations.</a:t>
            </a:r>
          </a:p>
          <a:p>
            <a:pPr lvl="1"/>
            <a:r>
              <a:rPr lang="en-AU" dirty="0"/>
              <a:t>Send out control signals to control the device.</a:t>
            </a:r>
          </a:p>
          <a:p>
            <a:r>
              <a:rPr lang="en-AU" dirty="0"/>
              <a:t>The </a:t>
            </a:r>
            <a:r>
              <a:rPr lang="en-AU" dirty="0">
                <a:solidFill>
                  <a:schemeClr val="bg1"/>
                </a:solidFill>
              </a:rPr>
              <a:t>programming language </a:t>
            </a:r>
            <a:r>
              <a:rPr lang="en-AU" dirty="0"/>
              <a:t>for the </a:t>
            </a:r>
            <a:r>
              <a:rPr lang="en-AU" dirty="0" err="1"/>
              <a:t>myRIO</a:t>
            </a:r>
            <a:r>
              <a:rPr lang="en-AU" dirty="0"/>
              <a:t> device is </a:t>
            </a:r>
            <a:r>
              <a:rPr lang="en-AU" dirty="0" err="1">
                <a:solidFill>
                  <a:schemeClr val="bg1"/>
                </a:solidFill>
              </a:rPr>
              <a:t>LabVIEW</a:t>
            </a:r>
            <a:r>
              <a:rPr lang="en-AU" dirty="0"/>
              <a:t>.</a:t>
            </a:r>
          </a:p>
          <a:p>
            <a:pPr lvl="1"/>
            <a:r>
              <a:rPr lang="en-AU" dirty="0"/>
              <a:t>Hence we will learn how to program in </a:t>
            </a:r>
            <a:r>
              <a:rPr lang="en-AU" dirty="0" err="1"/>
              <a:t>LabVIEW</a:t>
            </a:r>
            <a:r>
              <a:rPr lang="en-AU" dirty="0"/>
              <a:t> today.</a:t>
            </a:r>
          </a:p>
          <a:p>
            <a:endParaRPr lang="en-AU" dirty="0"/>
          </a:p>
        </p:txBody>
      </p:sp>
    </p:spTree>
    <p:extLst>
      <p:ext uri="{BB962C8B-B14F-4D97-AF65-F5344CB8AC3E}">
        <p14:creationId xmlns:p14="http://schemas.microsoft.com/office/powerpoint/2010/main" val="615627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Content</a:t>
            </a:r>
          </a:p>
        </p:txBody>
      </p:sp>
      <p:sp>
        <p:nvSpPr>
          <p:cNvPr id="3" name="Text Placeholder 2"/>
          <p:cNvSpPr>
            <a:spLocks noGrp="1"/>
          </p:cNvSpPr>
          <p:nvPr>
            <p:ph type="body" sz="quarter" idx="10"/>
          </p:nvPr>
        </p:nvSpPr>
        <p:spPr/>
        <p:txBody>
          <a:bodyPr/>
          <a:lstStyle/>
          <a:p>
            <a:r>
              <a:rPr lang="en-AU" dirty="0"/>
              <a:t>Introduction to </a:t>
            </a:r>
            <a:r>
              <a:rPr lang="en-AU" dirty="0" err="1"/>
              <a:t>LabVIEW</a:t>
            </a:r>
            <a:endParaRPr lang="en-AU" dirty="0"/>
          </a:p>
          <a:p>
            <a:r>
              <a:rPr lang="en-AU" dirty="0"/>
              <a:t>The </a:t>
            </a:r>
            <a:r>
              <a:rPr lang="en-AU" dirty="0" err="1"/>
              <a:t>LabVIEW</a:t>
            </a:r>
            <a:r>
              <a:rPr lang="en-AU" dirty="0"/>
              <a:t> Environment</a:t>
            </a:r>
          </a:p>
          <a:p>
            <a:r>
              <a:rPr lang="en-AU" dirty="0"/>
              <a:t>Getting Started</a:t>
            </a:r>
          </a:p>
          <a:p>
            <a:r>
              <a:rPr lang="en-AU" dirty="0" err="1"/>
              <a:t>LabVIEW</a:t>
            </a:r>
            <a:r>
              <a:rPr lang="en-AU" dirty="0"/>
              <a:t> Foundations</a:t>
            </a:r>
          </a:p>
        </p:txBody>
      </p:sp>
    </p:spTree>
    <p:extLst>
      <p:ext uri="{BB962C8B-B14F-4D97-AF65-F5344CB8AC3E}">
        <p14:creationId xmlns:p14="http://schemas.microsoft.com/office/powerpoint/2010/main" val="21260287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Content</a:t>
            </a:r>
          </a:p>
        </p:txBody>
      </p:sp>
      <p:sp>
        <p:nvSpPr>
          <p:cNvPr id="3" name="Text Placeholder 2"/>
          <p:cNvSpPr>
            <a:spLocks noGrp="1"/>
          </p:cNvSpPr>
          <p:nvPr>
            <p:ph type="body" sz="quarter" idx="10"/>
          </p:nvPr>
        </p:nvSpPr>
        <p:spPr/>
        <p:txBody>
          <a:bodyPr/>
          <a:lstStyle/>
          <a:p>
            <a:r>
              <a:rPr lang="en-AU" dirty="0"/>
              <a:t>Introduction to </a:t>
            </a:r>
            <a:r>
              <a:rPr lang="en-AU" dirty="0" err="1"/>
              <a:t>LabVIEW</a:t>
            </a:r>
            <a:endParaRPr lang="en-AU" dirty="0"/>
          </a:p>
          <a:p>
            <a:r>
              <a:rPr lang="en-AU" dirty="0">
                <a:solidFill>
                  <a:schemeClr val="tx1">
                    <a:lumMod val="75000"/>
                  </a:schemeClr>
                </a:solidFill>
              </a:rPr>
              <a:t>The </a:t>
            </a:r>
            <a:r>
              <a:rPr lang="en-AU" dirty="0" err="1">
                <a:solidFill>
                  <a:schemeClr val="tx1">
                    <a:lumMod val="75000"/>
                  </a:schemeClr>
                </a:solidFill>
              </a:rPr>
              <a:t>LabVIEW</a:t>
            </a:r>
            <a:r>
              <a:rPr lang="en-AU" dirty="0">
                <a:solidFill>
                  <a:schemeClr val="tx1">
                    <a:lumMod val="75000"/>
                  </a:schemeClr>
                </a:solidFill>
              </a:rPr>
              <a:t> Environment</a:t>
            </a:r>
          </a:p>
          <a:p>
            <a:r>
              <a:rPr lang="en-AU" dirty="0">
                <a:solidFill>
                  <a:schemeClr val="tx1">
                    <a:lumMod val="75000"/>
                  </a:schemeClr>
                </a:solidFill>
              </a:rPr>
              <a:t>Getting Started</a:t>
            </a:r>
          </a:p>
          <a:p>
            <a:r>
              <a:rPr lang="en-AU" dirty="0" err="1">
                <a:solidFill>
                  <a:schemeClr val="tx1">
                    <a:lumMod val="75000"/>
                  </a:schemeClr>
                </a:solidFill>
              </a:rPr>
              <a:t>LabVIEW</a:t>
            </a:r>
            <a:r>
              <a:rPr lang="en-AU" dirty="0">
                <a:solidFill>
                  <a:schemeClr val="tx1">
                    <a:lumMod val="75000"/>
                  </a:schemeClr>
                </a:solidFill>
              </a:rPr>
              <a:t> Foundations</a:t>
            </a:r>
          </a:p>
          <a:p>
            <a:endParaRPr lang="en-AU" dirty="0">
              <a:solidFill>
                <a:schemeClr val="tx1">
                  <a:lumMod val="75000"/>
                </a:schemeClr>
              </a:solidFill>
            </a:endParaRPr>
          </a:p>
          <a:p>
            <a:endParaRPr lang="en-AU" dirty="0">
              <a:solidFill>
                <a:schemeClr val="tx1">
                  <a:lumMod val="75000"/>
                </a:schemeClr>
              </a:solidFill>
            </a:endParaRPr>
          </a:p>
        </p:txBody>
      </p:sp>
    </p:spTree>
    <p:extLst>
      <p:ext uri="{BB962C8B-B14F-4D97-AF65-F5344CB8AC3E}">
        <p14:creationId xmlns:p14="http://schemas.microsoft.com/office/powerpoint/2010/main" val="18408448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What is </a:t>
            </a:r>
            <a:r>
              <a:rPr lang="en-AU" dirty="0" err="1"/>
              <a:t>LabVIEW</a:t>
            </a:r>
            <a:r>
              <a:rPr lang="en-AU" dirty="0"/>
              <a:t>?</a:t>
            </a:r>
          </a:p>
        </p:txBody>
      </p:sp>
      <p:sp>
        <p:nvSpPr>
          <p:cNvPr id="3" name="Text Placeholder 2"/>
          <p:cNvSpPr>
            <a:spLocks noGrp="1"/>
          </p:cNvSpPr>
          <p:nvPr>
            <p:ph type="body" sz="quarter" idx="10"/>
          </p:nvPr>
        </p:nvSpPr>
        <p:spPr>
          <a:xfrm>
            <a:off x="457200" y="1029811"/>
            <a:ext cx="8229600" cy="4598994"/>
          </a:xfrm>
        </p:spPr>
        <p:txBody>
          <a:bodyPr/>
          <a:lstStyle/>
          <a:p>
            <a:r>
              <a:rPr lang="en-AU" dirty="0"/>
              <a:t>Short for Laboratory Virtual Instrument Engineering Workbench.</a:t>
            </a:r>
          </a:p>
          <a:p>
            <a:r>
              <a:rPr lang="en-AU" dirty="0"/>
              <a:t>A </a:t>
            </a:r>
            <a:r>
              <a:rPr lang="en-AU" dirty="0">
                <a:solidFill>
                  <a:schemeClr val="bg1"/>
                </a:solidFill>
              </a:rPr>
              <a:t>graphical programming </a:t>
            </a:r>
            <a:r>
              <a:rPr lang="en-AU" dirty="0"/>
              <a:t>environment, instead of text. E.g.</a:t>
            </a:r>
          </a:p>
          <a:p>
            <a:endParaRPr lang="en-AU" dirty="0"/>
          </a:p>
          <a:p>
            <a:endParaRPr lang="en-AU" dirty="0"/>
          </a:p>
          <a:p>
            <a:endParaRPr lang="en-AU" dirty="0"/>
          </a:p>
          <a:p>
            <a:endParaRPr lang="en-AU" dirty="0"/>
          </a:p>
          <a:p>
            <a:endParaRPr lang="en-AU" dirty="0"/>
          </a:p>
          <a:p>
            <a:endParaRPr lang="en-AU" dirty="0"/>
          </a:p>
          <a:p>
            <a:r>
              <a:rPr lang="en-AU" dirty="0"/>
              <a:t>Advantages:</a:t>
            </a:r>
          </a:p>
          <a:p>
            <a:pPr lvl="1"/>
            <a:r>
              <a:rPr lang="en-AU" dirty="0"/>
              <a:t>Hassle free. No fuss with pointers, memory allocation, syntax such as semicolons and curly braces.</a:t>
            </a:r>
          </a:p>
          <a:p>
            <a:pPr lvl="1"/>
            <a:r>
              <a:rPr lang="en-AU" dirty="0"/>
              <a:t>The concept of </a:t>
            </a:r>
            <a:r>
              <a:rPr lang="en-AU" dirty="0">
                <a:solidFill>
                  <a:schemeClr val="bg1"/>
                </a:solidFill>
              </a:rPr>
              <a:t>dataflow</a:t>
            </a:r>
            <a:r>
              <a:rPr lang="en-AU" dirty="0"/>
              <a:t> is familiar to scientists and engineers. One can learn </a:t>
            </a:r>
            <a:r>
              <a:rPr lang="en-AU" dirty="0" err="1"/>
              <a:t>LabVIEW</a:t>
            </a:r>
            <a:r>
              <a:rPr lang="en-AU" dirty="0"/>
              <a:t> even with little or no programming experience.</a:t>
            </a:r>
          </a:p>
          <a:p>
            <a:endParaRPr lang="en-AU" dirty="0"/>
          </a:p>
        </p:txBody>
      </p:sp>
      <p:sp>
        <p:nvSpPr>
          <p:cNvPr id="4" name="TextBox 3"/>
          <p:cNvSpPr txBox="1"/>
          <p:nvPr/>
        </p:nvSpPr>
        <p:spPr>
          <a:xfrm>
            <a:off x="1819922" y="2263806"/>
            <a:ext cx="1219245" cy="1200329"/>
          </a:xfrm>
          <a:prstGeom prst="rect">
            <a:avLst/>
          </a:prstGeom>
          <a:noFill/>
        </p:spPr>
        <p:txBody>
          <a:bodyPr wrap="none" rtlCol="0">
            <a:spAutoFit/>
          </a:bodyPr>
          <a:lstStyle/>
          <a:p>
            <a:r>
              <a:rPr lang="en-AU" dirty="0" err="1">
                <a:solidFill>
                  <a:schemeClr val="tx2"/>
                </a:solidFill>
              </a:rPr>
              <a:t>Int</a:t>
            </a:r>
            <a:r>
              <a:rPr lang="en-AU" dirty="0">
                <a:solidFill>
                  <a:schemeClr val="tx2"/>
                </a:solidFill>
              </a:rPr>
              <a:t> A = 1;</a:t>
            </a:r>
          </a:p>
          <a:p>
            <a:r>
              <a:rPr lang="en-AU" dirty="0" err="1">
                <a:solidFill>
                  <a:schemeClr val="tx2"/>
                </a:solidFill>
              </a:rPr>
              <a:t>Int</a:t>
            </a:r>
            <a:r>
              <a:rPr lang="en-AU" dirty="0">
                <a:solidFill>
                  <a:schemeClr val="tx2"/>
                </a:solidFill>
              </a:rPr>
              <a:t> B = 3;</a:t>
            </a:r>
          </a:p>
          <a:p>
            <a:r>
              <a:rPr lang="en-AU" dirty="0" err="1">
                <a:solidFill>
                  <a:schemeClr val="tx2"/>
                </a:solidFill>
              </a:rPr>
              <a:t>Int</a:t>
            </a:r>
            <a:r>
              <a:rPr lang="en-AU" dirty="0">
                <a:solidFill>
                  <a:schemeClr val="tx2"/>
                </a:solidFill>
              </a:rPr>
              <a:t> Z;</a:t>
            </a:r>
          </a:p>
          <a:p>
            <a:r>
              <a:rPr lang="en-AU" dirty="0">
                <a:solidFill>
                  <a:schemeClr val="tx2"/>
                </a:solidFill>
              </a:rPr>
              <a:t>Z = X + Y;</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16056" y="2263806"/>
            <a:ext cx="1762125" cy="1257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1061188" y="3512229"/>
            <a:ext cx="2736711" cy="369332"/>
          </a:xfrm>
          <a:prstGeom prst="rect">
            <a:avLst/>
          </a:prstGeom>
          <a:noFill/>
        </p:spPr>
        <p:txBody>
          <a:bodyPr wrap="none" rtlCol="0">
            <a:spAutoFit/>
          </a:bodyPr>
          <a:lstStyle/>
          <a:p>
            <a:r>
              <a:rPr lang="en-AU" dirty="0">
                <a:solidFill>
                  <a:schemeClr val="tx2"/>
                </a:solidFill>
              </a:rPr>
              <a:t>Text-based programming</a:t>
            </a:r>
          </a:p>
        </p:txBody>
      </p:sp>
      <p:sp>
        <p:nvSpPr>
          <p:cNvPr id="7" name="TextBox 6"/>
          <p:cNvSpPr txBox="1"/>
          <p:nvPr/>
        </p:nvSpPr>
        <p:spPr>
          <a:xfrm>
            <a:off x="4523480" y="3521106"/>
            <a:ext cx="2659702" cy="646331"/>
          </a:xfrm>
          <a:prstGeom prst="rect">
            <a:avLst/>
          </a:prstGeom>
          <a:noFill/>
        </p:spPr>
        <p:txBody>
          <a:bodyPr wrap="none" rtlCol="0">
            <a:spAutoFit/>
          </a:bodyPr>
          <a:lstStyle/>
          <a:p>
            <a:r>
              <a:rPr lang="en-AU" dirty="0">
                <a:solidFill>
                  <a:schemeClr val="tx2"/>
                </a:solidFill>
              </a:rPr>
              <a:t>Graphical programming,</a:t>
            </a:r>
          </a:p>
          <a:p>
            <a:r>
              <a:rPr lang="en-AU" dirty="0">
                <a:solidFill>
                  <a:schemeClr val="tx2"/>
                </a:solidFill>
              </a:rPr>
              <a:t>“G” Language</a:t>
            </a:r>
          </a:p>
        </p:txBody>
      </p:sp>
    </p:spTree>
    <p:extLst>
      <p:ext uri="{BB962C8B-B14F-4D97-AF65-F5344CB8AC3E}">
        <p14:creationId xmlns:p14="http://schemas.microsoft.com/office/powerpoint/2010/main" val="3589288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What is </a:t>
            </a:r>
            <a:r>
              <a:rPr lang="en-AU" dirty="0" err="1"/>
              <a:t>LabVIEW</a:t>
            </a:r>
            <a:r>
              <a:rPr lang="en-AU" dirty="0"/>
              <a:t>?</a:t>
            </a:r>
          </a:p>
        </p:txBody>
      </p:sp>
      <p:sp>
        <p:nvSpPr>
          <p:cNvPr id="3" name="Text Placeholder 2"/>
          <p:cNvSpPr>
            <a:spLocks noGrp="1"/>
          </p:cNvSpPr>
          <p:nvPr>
            <p:ph type="body" sz="quarter" idx="10"/>
          </p:nvPr>
        </p:nvSpPr>
        <p:spPr/>
        <p:txBody>
          <a:bodyPr/>
          <a:lstStyle/>
          <a:p>
            <a:r>
              <a:rPr lang="en-AU" dirty="0" err="1"/>
              <a:t>LabVIEW</a:t>
            </a:r>
            <a:r>
              <a:rPr lang="en-AU" dirty="0"/>
              <a:t> is also much more than a programming language.</a:t>
            </a:r>
          </a:p>
          <a:p>
            <a:r>
              <a:rPr lang="en-AU" dirty="0"/>
              <a:t>It is specifically designed to take measurements, </a:t>
            </a:r>
            <a:r>
              <a:rPr lang="en-AU" dirty="0" err="1"/>
              <a:t>analyze</a:t>
            </a:r>
            <a:r>
              <a:rPr lang="en-AU" dirty="0"/>
              <a:t> data, and present results to the user.</a:t>
            </a:r>
          </a:p>
          <a:p>
            <a:endParaRPr lang="en-AU" dirty="0"/>
          </a:p>
          <a:p>
            <a:endParaRPr lang="en-AU" dirty="0"/>
          </a:p>
        </p:txBody>
      </p:sp>
      <p:sp>
        <p:nvSpPr>
          <p:cNvPr id="4" name="TextBox 3"/>
          <p:cNvSpPr txBox="1"/>
          <p:nvPr/>
        </p:nvSpPr>
        <p:spPr>
          <a:xfrm>
            <a:off x="5539665" y="4682448"/>
            <a:ext cx="2956266" cy="1015663"/>
          </a:xfrm>
          <a:prstGeom prst="rect">
            <a:avLst/>
          </a:prstGeom>
          <a:noFill/>
        </p:spPr>
        <p:txBody>
          <a:bodyPr wrap="square" rtlCol="0">
            <a:spAutoFit/>
          </a:bodyPr>
          <a:lstStyle/>
          <a:p>
            <a:pPr algn="ctr"/>
            <a:r>
              <a:rPr lang="en-AU" dirty="0" err="1">
                <a:solidFill>
                  <a:srgbClr val="FF0000"/>
                </a:solidFill>
              </a:rPr>
              <a:t>LabVIEW</a:t>
            </a:r>
            <a:r>
              <a:rPr lang="en-AU" dirty="0">
                <a:solidFill>
                  <a:srgbClr val="FF0000"/>
                </a:solidFill>
              </a:rPr>
              <a:t> with Measurement Devices</a:t>
            </a:r>
          </a:p>
          <a:p>
            <a:pPr algn="ctr"/>
            <a:r>
              <a:rPr lang="en-AU" sz="1200" dirty="0">
                <a:solidFill>
                  <a:schemeClr val="tx2"/>
                </a:solidFill>
              </a:rPr>
              <a:t>https://www.flickr.com/photos/national_instruments/3794634513</a:t>
            </a:r>
          </a:p>
        </p:txBody>
      </p:sp>
      <p:pic>
        <p:nvPicPr>
          <p:cNvPr id="2050" name="Picture 2" descr="https://c2.staticflickr.com/4/3569/3794634513_85024d571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4826" y="2263804"/>
            <a:ext cx="3617763" cy="2409431"/>
          </a:xfrm>
          <a:prstGeom prst="rect">
            <a:avLst/>
          </a:prstGeom>
          <a:noFill/>
          <a:extLst>
            <a:ext uri="{909E8E84-426E-40DD-AFC4-6F175D3DCCD1}">
              <a14:hiddenFill xmlns:a14="http://schemas.microsoft.com/office/drawing/2010/main">
                <a:solidFill>
                  <a:srgbClr val="FFFFFF"/>
                </a:solidFill>
              </a14:hiddenFill>
            </a:ext>
          </a:extLst>
        </p:spPr>
      </p:pic>
      <p:sp>
        <p:nvSpPr>
          <p:cNvPr id="6" name="Text Placeholder 2"/>
          <p:cNvSpPr txBox="1">
            <a:spLocks/>
          </p:cNvSpPr>
          <p:nvPr/>
        </p:nvSpPr>
        <p:spPr>
          <a:xfrm>
            <a:off x="457200" y="2292066"/>
            <a:ext cx="4478784" cy="2898213"/>
          </a:xfrm>
          <a:prstGeom prst="rect">
            <a:avLst/>
          </a:prstGeom>
        </p:spPr>
        <p:txBody>
          <a:bodyPr vert="horz"/>
          <a:lstStyle>
            <a:lvl1pPr marL="285750" indent="-285750" algn="l" defTabSz="457200" rtl="0" eaLnBrk="1" latinLnBrk="0" hangingPunct="1">
              <a:lnSpc>
                <a:spcPct val="100000"/>
              </a:lnSpc>
              <a:spcBef>
                <a:spcPts val="600"/>
              </a:spcBef>
              <a:spcAft>
                <a:spcPts val="400"/>
              </a:spcAft>
              <a:buFont typeface="Arial" pitchFamily="34" charset="0"/>
              <a:buChar char="•"/>
              <a:defRPr sz="1800" kern="1200">
                <a:solidFill>
                  <a:schemeClr val="tx2"/>
                </a:solidFill>
                <a:latin typeface="+mn-lt"/>
                <a:ea typeface="+mn-ea"/>
                <a:cs typeface="+mn-cs"/>
              </a:defRPr>
            </a:lvl1pPr>
            <a:lvl2pPr marL="536575" indent="-176213" algn="l" defTabSz="457200" rtl="0" eaLnBrk="1" latinLnBrk="0" hangingPunct="1">
              <a:lnSpc>
                <a:spcPct val="100000"/>
              </a:lnSpc>
              <a:spcBef>
                <a:spcPts val="600"/>
              </a:spcBef>
              <a:spcAft>
                <a:spcPts val="400"/>
              </a:spcAft>
              <a:buFont typeface="Arial"/>
              <a:buChar char="•"/>
              <a:defRPr sz="1800" kern="1200">
                <a:solidFill>
                  <a:schemeClr val="tx2"/>
                </a:solidFill>
                <a:latin typeface="+mn-lt"/>
                <a:ea typeface="+mn-ea"/>
                <a:cs typeface="+mn-cs"/>
              </a:defRPr>
            </a:lvl2pPr>
            <a:lvl3pPr marL="1143000" indent="-228600" algn="l" defTabSz="457200" rtl="0" eaLnBrk="1" latinLnBrk="0" hangingPunct="1">
              <a:lnSpc>
                <a:spcPct val="100000"/>
              </a:lnSpc>
              <a:spcBef>
                <a:spcPts val="600"/>
              </a:spcBef>
              <a:spcAft>
                <a:spcPts val="400"/>
              </a:spcAft>
              <a:buFont typeface="Arial"/>
              <a:buChar char="•"/>
              <a:defRPr sz="1800" kern="1200">
                <a:solidFill>
                  <a:schemeClr val="tx2"/>
                </a:solidFill>
                <a:latin typeface="+mn-lt"/>
                <a:ea typeface="+mn-ea"/>
                <a:cs typeface="+mn-cs"/>
              </a:defRPr>
            </a:lvl3pPr>
            <a:lvl4pPr marL="1600200" indent="-228600" algn="l" defTabSz="457200" rtl="0" eaLnBrk="1" latinLnBrk="0" hangingPunct="1">
              <a:spcBef>
                <a:spcPts val="400"/>
              </a:spcBef>
              <a:spcAft>
                <a:spcPts val="400"/>
              </a:spcAft>
              <a:buFont typeface="Arial"/>
              <a:buChar char="–"/>
              <a:defRPr sz="1200" kern="1200">
                <a:solidFill>
                  <a:schemeClr val="tx2"/>
                </a:solidFill>
                <a:latin typeface="+mn-lt"/>
                <a:ea typeface="+mn-ea"/>
                <a:cs typeface="+mn-cs"/>
              </a:defRPr>
            </a:lvl4pPr>
            <a:lvl5pPr marL="2057400" indent="-228600" algn="l" defTabSz="457200" rtl="0" eaLnBrk="1" latinLnBrk="0" hangingPunct="1">
              <a:spcBef>
                <a:spcPts val="400"/>
              </a:spcBef>
              <a:spcAft>
                <a:spcPts val="400"/>
              </a:spcAft>
              <a:buFont typeface="Arial"/>
              <a:buChar char="»"/>
              <a:defRPr sz="1200" kern="1200">
                <a:solidFill>
                  <a:schemeClr val="tx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1"/>
            <a:r>
              <a:rPr lang="en-AU" dirty="0" err="1"/>
              <a:t>LabVIEW</a:t>
            </a:r>
            <a:r>
              <a:rPr lang="en-AU" dirty="0"/>
              <a:t> can command plug-in </a:t>
            </a:r>
            <a:r>
              <a:rPr lang="en-AU" dirty="0">
                <a:solidFill>
                  <a:schemeClr val="bg1"/>
                </a:solidFill>
              </a:rPr>
              <a:t>data acquisition </a:t>
            </a:r>
            <a:r>
              <a:rPr lang="en-AU" dirty="0"/>
              <a:t>(</a:t>
            </a:r>
            <a:r>
              <a:rPr lang="en-AU" dirty="0" err="1"/>
              <a:t>DAQ</a:t>
            </a:r>
            <a:r>
              <a:rPr lang="en-AU" dirty="0"/>
              <a:t>) devices to acquire or generate </a:t>
            </a:r>
            <a:r>
              <a:rPr lang="en-AU" dirty="0" err="1"/>
              <a:t>analog</a:t>
            </a:r>
            <a:r>
              <a:rPr lang="en-AU" dirty="0"/>
              <a:t> and digital signals.</a:t>
            </a:r>
          </a:p>
          <a:p>
            <a:pPr lvl="2"/>
            <a:r>
              <a:rPr lang="en-AU" dirty="0"/>
              <a:t>E.g. read in sensor signal from load cell, encoder.</a:t>
            </a:r>
          </a:p>
          <a:p>
            <a:pPr lvl="2"/>
            <a:r>
              <a:rPr lang="en-AU" dirty="0"/>
              <a:t>E.g. send out </a:t>
            </a:r>
            <a:r>
              <a:rPr lang="en-AU" dirty="0" err="1"/>
              <a:t>analog</a:t>
            </a:r>
            <a:r>
              <a:rPr lang="en-AU" dirty="0"/>
              <a:t> voltage of </a:t>
            </a:r>
            <a:r>
              <a:rPr lang="en-AU" dirty="0" err="1"/>
              <a:t>PWM</a:t>
            </a:r>
            <a:r>
              <a:rPr lang="en-AU" dirty="0"/>
              <a:t> signal.</a:t>
            </a:r>
          </a:p>
          <a:p>
            <a:pPr lvl="1"/>
            <a:r>
              <a:rPr lang="en-AU" dirty="0"/>
              <a:t>Once the data is acquired, then use </a:t>
            </a:r>
            <a:r>
              <a:rPr lang="en-AU" dirty="0" err="1"/>
              <a:t>LabVIEW</a:t>
            </a:r>
            <a:r>
              <a:rPr lang="en-AU" dirty="0"/>
              <a:t> functions to process and manipulate it.</a:t>
            </a:r>
          </a:p>
        </p:txBody>
      </p:sp>
    </p:spTree>
    <p:extLst>
      <p:ext uri="{BB962C8B-B14F-4D97-AF65-F5344CB8AC3E}">
        <p14:creationId xmlns:p14="http://schemas.microsoft.com/office/powerpoint/2010/main" val="2618727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RMIT_TEMPLATE_MASTER_CORE_NEW_STANDARD_2013">
  <a:themeElements>
    <a:clrScheme name="Custom 1">
      <a:dk1>
        <a:srgbClr val="FFFFFF"/>
      </a:dk1>
      <a:lt1>
        <a:srgbClr val="DC291E"/>
      </a:lt1>
      <a:dk2>
        <a:srgbClr val="000000"/>
      </a:dk2>
      <a:lt2>
        <a:srgbClr val="DC291E"/>
      </a:lt2>
      <a:accent1>
        <a:srgbClr val="DC291E"/>
      </a:accent1>
      <a:accent2>
        <a:srgbClr val="000000"/>
      </a:accent2>
      <a:accent3>
        <a:srgbClr val="DC291E"/>
      </a:accent3>
      <a:accent4>
        <a:srgbClr val="000000"/>
      </a:accent4>
      <a:accent5>
        <a:srgbClr val="DC291E"/>
      </a:accent5>
      <a:accent6>
        <a:srgbClr val="000000"/>
      </a:accent6>
      <a:hlink>
        <a:srgbClr val="0000FF"/>
      </a:hlink>
      <a:folHlink>
        <a:srgbClr val="DC291E"/>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RMIT_TEMPLATE_MASTER_CORE_NEW_STANDARD_2013</Template>
  <TotalTime>1871</TotalTime>
  <Words>2510</Words>
  <Application>Microsoft Office PowerPoint</Application>
  <PresentationFormat>On-screen Show (4:3)</PresentationFormat>
  <Paragraphs>423</Paragraphs>
  <Slides>48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48</vt:i4>
      </vt:variant>
    </vt:vector>
  </HeadingPairs>
  <TitlesOfParts>
    <vt:vector size="51" baseType="lpstr">
      <vt:lpstr>Arial</vt:lpstr>
      <vt:lpstr>Calibri</vt:lpstr>
      <vt:lpstr>RMIT_TEMPLATE_MASTER_CORE_NEW_STANDARD_2013</vt:lpstr>
      <vt:lpstr>Week 1B – Introduction to LabVIEW</vt:lpstr>
      <vt:lpstr>Teaching Schedule</vt:lpstr>
      <vt:lpstr>Mechatronics System Components</vt:lpstr>
      <vt:lpstr>Mechatronics System Components</vt:lpstr>
      <vt:lpstr>Digital Control Architecture</vt:lpstr>
      <vt:lpstr>Content</vt:lpstr>
      <vt:lpstr>Content</vt:lpstr>
      <vt:lpstr>What is LabVIEW?</vt:lpstr>
      <vt:lpstr>What is LabVIEW?</vt:lpstr>
      <vt:lpstr>LabVIEW Program</vt:lpstr>
      <vt:lpstr>LabVIEW Program</vt:lpstr>
      <vt:lpstr>LabVIEW Program</vt:lpstr>
      <vt:lpstr>Content</vt:lpstr>
      <vt:lpstr>LabVIEW Project</vt:lpstr>
      <vt:lpstr>LabVIEW Project</vt:lpstr>
      <vt:lpstr>Adding Items to Project</vt:lpstr>
      <vt:lpstr>Front Panels</vt:lpstr>
      <vt:lpstr>Front Panels</vt:lpstr>
      <vt:lpstr>Block Diagram</vt:lpstr>
      <vt:lpstr>Block Diagram</vt:lpstr>
      <vt:lpstr>Block Diagram</vt:lpstr>
      <vt:lpstr>First Trial</vt:lpstr>
      <vt:lpstr>Exercise</vt:lpstr>
      <vt:lpstr>Replacing Items on Front Panel</vt:lpstr>
      <vt:lpstr>View Terminals as Icons</vt:lpstr>
      <vt:lpstr>Tools Palette</vt:lpstr>
      <vt:lpstr>The Toolbar</vt:lpstr>
      <vt:lpstr>Pop-Up Menus</vt:lpstr>
      <vt:lpstr>The Help Button</vt:lpstr>
      <vt:lpstr>Express VIs</vt:lpstr>
      <vt:lpstr>Content</vt:lpstr>
      <vt:lpstr>Getting Started</vt:lpstr>
      <vt:lpstr>Getting Started</vt:lpstr>
      <vt:lpstr>Getting Started</vt:lpstr>
      <vt:lpstr>Getting Started</vt:lpstr>
      <vt:lpstr>Getting Started</vt:lpstr>
      <vt:lpstr>Getting Started</vt:lpstr>
      <vt:lpstr>Exercise</vt:lpstr>
      <vt:lpstr>Content</vt:lpstr>
      <vt:lpstr>Numeric Controls and Indicators</vt:lpstr>
      <vt:lpstr>Numeric Controls and Indicators</vt:lpstr>
      <vt:lpstr>Numeric Controls and Indicators</vt:lpstr>
      <vt:lpstr>Boolean</vt:lpstr>
      <vt:lpstr>Boolean</vt:lpstr>
      <vt:lpstr>Strings</vt:lpstr>
      <vt:lpstr>Example: Convert Celcius to Fahrenheit</vt:lpstr>
      <vt:lpstr>Exercise</vt:lpstr>
      <vt:lpstr>Thank you!</vt:lpstr>
    </vt:vector>
  </TitlesOfParts>
  <Company>RMIT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6 – Introduction to LabVIEW and myRIO</dc:title>
  <dc:creator>Chow Yin Lai</dc:creator>
  <cp:lastModifiedBy>Milan Simic</cp:lastModifiedBy>
  <cp:revision>183</cp:revision>
  <dcterms:created xsi:type="dcterms:W3CDTF">2016-02-08T03:34:34Z</dcterms:created>
  <dcterms:modified xsi:type="dcterms:W3CDTF">2020-03-19T01:45:50Z</dcterms:modified>
</cp:coreProperties>
</file>