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9" r:id="rId1"/>
  </p:sldMasterIdLst>
  <p:notesMasterIdLst>
    <p:notesMasterId r:id="rId42"/>
  </p:notesMasterIdLst>
  <p:sldIdLst>
    <p:sldId id="464" r:id="rId2"/>
    <p:sldId id="465" r:id="rId3"/>
    <p:sldId id="466" r:id="rId4"/>
    <p:sldId id="449" r:id="rId5"/>
    <p:sldId id="437" r:id="rId6"/>
    <p:sldId id="489" r:id="rId7"/>
    <p:sldId id="455" r:id="rId8"/>
    <p:sldId id="495" r:id="rId9"/>
    <p:sldId id="467" r:id="rId10"/>
    <p:sldId id="500" r:id="rId11"/>
    <p:sldId id="431" r:id="rId12"/>
    <p:sldId id="491" r:id="rId13"/>
    <p:sldId id="493" r:id="rId14"/>
    <p:sldId id="432" r:id="rId15"/>
    <p:sldId id="479" r:id="rId16"/>
    <p:sldId id="477" r:id="rId17"/>
    <p:sldId id="475" r:id="rId18"/>
    <p:sldId id="494" r:id="rId19"/>
    <p:sldId id="478" r:id="rId20"/>
    <p:sldId id="405" r:id="rId21"/>
    <p:sldId id="444" r:id="rId22"/>
    <p:sldId id="446" r:id="rId23"/>
    <p:sldId id="423" r:id="rId24"/>
    <p:sldId id="448" r:id="rId25"/>
    <p:sldId id="473" r:id="rId26"/>
    <p:sldId id="440" r:id="rId27"/>
    <p:sldId id="442" r:id="rId28"/>
    <p:sldId id="496" r:id="rId29"/>
    <p:sldId id="471" r:id="rId30"/>
    <p:sldId id="480" r:id="rId31"/>
    <p:sldId id="498" r:id="rId32"/>
    <p:sldId id="481" r:id="rId33"/>
    <p:sldId id="482" r:id="rId34"/>
    <p:sldId id="483" r:id="rId35"/>
    <p:sldId id="487" r:id="rId36"/>
    <p:sldId id="485" r:id="rId37"/>
    <p:sldId id="486" r:id="rId38"/>
    <p:sldId id="488" r:id="rId39"/>
    <p:sldId id="499" r:id="rId40"/>
    <p:sldId id="469" r:id="rId41"/>
  </p:sldIdLst>
  <p:sldSz cx="9144000" cy="6858000" type="screen4x3"/>
  <p:notesSz cx="6797675" cy="9928225"/>
  <p:defaultTextStyle>
    <a:defPPr>
      <a:defRPr lang="en-AU"/>
    </a:defPPr>
    <a:lvl1pPr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4423E57-57E7-4C04-A931-703D0C468C67}">
          <p14:sldIdLst/>
        </p14:section>
        <p14:section name="Untitled Section" id="{DC036A59-7444-4A8C-9B36-543C552E758B}">
          <p14:sldIdLst>
            <p14:sldId id="464"/>
            <p14:sldId id="465"/>
            <p14:sldId id="466"/>
            <p14:sldId id="449"/>
            <p14:sldId id="437"/>
            <p14:sldId id="489"/>
            <p14:sldId id="455"/>
            <p14:sldId id="495"/>
            <p14:sldId id="467"/>
            <p14:sldId id="500"/>
            <p14:sldId id="431"/>
            <p14:sldId id="491"/>
            <p14:sldId id="493"/>
            <p14:sldId id="432"/>
            <p14:sldId id="479"/>
            <p14:sldId id="477"/>
            <p14:sldId id="475"/>
            <p14:sldId id="494"/>
            <p14:sldId id="478"/>
            <p14:sldId id="405"/>
            <p14:sldId id="444"/>
            <p14:sldId id="446"/>
            <p14:sldId id="423"/>
            <p14:sldId id="448"/>
            <p14:sldId id="473"/>
            <p14:sldId id="440"/>
            <p14:sldId id="442"/>
            <p14:sldId id="496"/>
            <p14:sldId id="471"/>
            <p14:sldId id="480"/>
            <p14:sldId id="498"/>
            <p14:sldId id="481"/>
            <p14:sldId id="482"/>
            <p14:sldId id="483"/>
            <p14:sldId id="487"/>
            <p14:sldId id="485"/>
            <p14:sldId id="486"/>
            <p14:sldId id="488"/>
            <p14:sldId id="499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224"/>
    <a:srgbClr val="FF0000"/>
    <a:srgbClr val="110403"/>
    <a:srgbClr val="003366"/>
    <a:srgbClr val="FFFFFF"/>
    <a:srgbClr val="887E6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41" d="100"/>
          <a:sy n="41" d="100"/>
        </p:scale>
        <p:origin x="4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9A5A18-0BAC-4C0C-AC6D-5824816E40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201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3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9750A-B4CC-45B2-AE4A-E6E4AA6B3E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37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44E10-110C-40B3-95E8-71DD89C506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FF66D-77F0-482A-A838-7B366726A3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1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1CDFC-7AA9-4159-905D-7FA36F6DC5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06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2C8A0-830B-41F9-A634-984574595F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18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3FF3A-88EE-400B-87CC-10C8B6EBE8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81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EF40C-47DD-4A46-A8D3-F794CEC22F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8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159E1-CE05-40C3-A3ED-7C59D2B71A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6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9D6C5-3C89-4992-80C7-A642935809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27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CB546-3E0A-4086-90B1-40841A0E15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1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900"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pPr>
              <a:defRPr/>
            </a:pPr>
            <a:fld id="{3A8BC337-375C-4227-AFC2-8618D42524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u.mathwork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42394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51729"/>
            <a:ext cx="7851775" cy="2286000"/>
          </a:xfrm>
        </p:spPr>
        <p:txBody>
          <a:bodyPr/>
          <a:lstStyle/>
          <a:p>
            <a:pPr algn="ctr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Practical-1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(NLR)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73629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Lecturer:</a:t>
            </a:r>
          </a:p>
          <a:p>
            <a:pPr indent="457200" fontAlgn="auto">
              <a:spcBef>
                <a:spcPts val="0"/>
              </a:spcBef>
              <a:spcAft>
                <a:spcPts val="0"/>
              </a:spcAft>
            </a:pPr>
            <a:r>
              <a:rPr lang="en-A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Dr Hamid Khayyam (Australia)</a:t>
            </a:r>
          </a:p>
          <a:p>
            <a:pPr indent="4572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Email: hamid.khayyam@rmit.edu.au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9149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99219"/>
            <a:ext cx="8839200" cy="510381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nonlinear models in </a:t>
            </a:r>
            <a:r>
              <a:rPr lang="en-A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AU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718550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A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Y=b(1) + b(2)*x(:,1).^b(3) +b(4)*x(:,2).^b(5)</a:t>
            </a:r>
          </a:p>
          <a:p>
            <a:pPr marL="457200" indent="-457200">
              <a:buFont typeface="+mj-lt"/>
              <a:buAutoNum type="arabicPeriod"/>
            </a:pPr>
            <a:endParaRPr lang="en-A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Y=x(:,1).*</a:t>
            </a:r>
            <a:r>
              <a:rPr lang="en-A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(x(:,2))</a:t>
            </a:r>
          </a:p>
          <a:p>
            <a:pPr marL="457200" indent="-457200">
              <a:buFont typeface="+mj-lt"/>
              <a:buAutoNum type="arabicPeriod"/>
            </a:pPr>
            <a:endParaRPr lang="en-A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(b(1)*x2 – x(:,3)/b(5))./(1+b2*x(:,1)+b(3)*x(:,2)+b(4)*x(:,3)); </a:t>
            </a:r>
          </a:p>
          <a:p>
            <a:pPr marL="457200" indent="-457200">
              <a:buFont typeface="+mj-lt"/>
              <a:buAutoNum type="arabicPeriod"/>
            </a:pPr>
            <a:endParaRPr lang="en-A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Y=b(1)+b(2) *x(:,1)+b(3) *x(:,2)+b(4) *x(:,3)</a:t>
            </a:r>
          </a:p>
          <a:p>
            <a:pPr marL="457200" indent="-457200">
              <a:buFont typeface="+mj-lt"/>
              <a:buAutoNum type="arabicPeriod"/>
            </a:pPr>
            <a:endParaRPr lang="en-A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Y=b(1)+b(2) *x(:,1)+b(3) *x(:,2)+b(4) *x(:,3)+b(5) *(x(:,1).^2)+b(6) *x(:,3) +b(7) *((x(:,1).*x(:,2).*x(:,3)));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34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30275"/>
            <a:ext cx="8229600" cy="5165725"/>
          </a:xfrm>
        </p:spPr>
        <p:txBody>
          <a:bodyPr/>
          <a:lstStyle/>
          <a:p>
            <a:pPr eaLnBrk="1" fontAlgn="b" hangingPunct="1">
              <a:spcBef>
                <a:spcPct val="0"/>
              </a:spcBef>
              <a:buClrTx/>
            </a:pPr>
            <a:r>
              <a:rPr lang="en-A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solver for non-linear polynomial models.</a:t>
            </a:r>
            <a:endParaRPr lang="en-AU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coefficients for a polynomial p(x) of degree n that is a best fit for the data in y. x is the input ,y is the output.</a:t>
            </a:r>
          </a:p>
          <a:p>
            <a:pPr marL="0" indent="0">
              <a:buNone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b" hangingPunct="1">
              <a:spcBef>
                <a:spcPct val="0"/>
              </a:spcBef>
              <a:buClrTx/>
            </a:pPr>
            <a:r>
              <a:rPr lang="en-A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endParaRPr lang="en-AU" sz="2000" b="1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ypredicted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p,x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y based on 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479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function for non-linear polynomial models: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polyfit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4" y="4724400"/>
            <a:ext cx="3694496" cy="432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52400" y="1828800"/>
            <a:ext cx="3657600" cy="39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3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962400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 ;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x=[0.1 0.2 0.4 0.6 0.9 1.3 1.5 1.7 1.8]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y=[0.75 1.25 1.45 1.25 0.85 0.55 0.35 0.28 0.18]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p1=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(x,y,7);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returns the coefficients for a polynomial p(x) of degree 7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y2=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(p1,x);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plot(x,y,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,x,y2,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'-'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table( y( : ),y2( : ),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Original_y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Predicted_y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})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%Show the results of data of the output and predicted output.</a:t>
            </a:r>
          </a:p>
          <a:p>
            <a:pPr marL="0" indent="0">
              <a:buNone/>
            </a:pP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659"/>
            <a:ext cx="5355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‘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1: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964546" cy="3770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79" y="1524000"/>
            <a:ext cx="5194242" cy="38103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147935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‘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(cont.) 2: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6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(0,1,5);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input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 = 1./(1+x);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output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(x,t,4);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%gives the coefficient 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(0,2);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new x (generate linearly) 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1./(1+xnew);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new y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ynew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p,xnew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sz="2000" dirty="0">
                <a:solidFill>
                  <a:srgbClr val="00B050"/>
                </a:solidFill>
                <a:latin typeface="Courier New" panose="02070309020205020404" pitchFamily="49" charset="0"/>
              </a:rPr>
              <a:t>% polynomial evaluation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x,t,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'o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xnew,tnew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plot(xnew,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ynew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'r--'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't'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tnew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'ynew'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47935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‘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2 (cont.):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87136"/>
            <a:ext cx="5943600" cy="48767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04800" y="147935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‘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2 (cont.):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2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676275"/>
            <a:ext cx="1676400" cy="5813425"/>
          </a:xfrm>
          <a:prstGeom prst="bracketPair">
            <a:avLst/>
          </a:prstGeom>
          <a:ln w="25400"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0             0.562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0             0.58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0             0.549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25             0.572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25             0.6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25             0.572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57             0.744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57             0.749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57             0.742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90             0.776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90             0.789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90             0.824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115             0.959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115             0.993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115             0.949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136             1.248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136             1.282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136             1.304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165             1.492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165             1.468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165             1.49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186             1.854</a:t>
            </a:r>
          </a:p>
          <a:p>
            <a:pPr marL="0" lvl="0" indent="0">
              <a:buNone/>
            </a:pPr>
            <a:r>
              <a:rPr lang="en-A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186            1.804</a:t>
            </a:r>
          </a:p>
          <a:p>
            <a:pPr marL="0" lvl="0" indent="0">
              <a:buNone/>
            </a:pPr>
            <a:endParaRPr lang="en-AU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</a:rPr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2971800"/>
            <a:ext cx="990600" cy="106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A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147935"/>
            <a:ext cx="5432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‘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3: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9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18" y="548243"/>
            <a:ext cx="8229600" cy="5852557"/>
          </a:xfrm>
        </p:spPr>
        <p:txBody>
          <a:bodyPr/>
          <a:lstStyle/>
          <a:p>
            <a:pPr marL="0" lv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plot(data(:,1),data(:,2),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ks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);grid 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plotting with black squares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x=data(:,1);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y=data(:,2);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m1=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(x,y,1);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%build a first order polynomial model ,m1 are the coefficients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p1=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(m1,x);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m2=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(x,y,2);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%build a second order polynomial model ,m2 are the coefficients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p2=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(m2,x);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m3=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(x,y,3);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%build a second order polynomial model ,m3 are the coefficients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76200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‘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3 (cont.):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5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76" y="990600"/>
            <a:ext cx="8641724" cy="5105400"/>
          </a:xfrm>
        </p:spPr>
        <p:txBody>
          <a:bodyPr/>
          <a:lstStyle/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p3=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(m3,x);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m4=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x,log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(y),1);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%build a logarithmic model of order 1 ,m4 are the coefficients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p4=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(m4,x);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figure(2);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subplot(2,2,1),plot(x,y,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ko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),hold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,plot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(x,p1,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'k--'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);grid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,title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'first order'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subplot(2,2,2),plot(x,y,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ko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),hold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,plot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(x,p2,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'k--'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);grid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,title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'second order'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subplot(2,2,3),plot(x,y,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ko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),hold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,plot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(x,p3,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'k--'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);grid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,title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'third order'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subplot(2,2,4),plot(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x,log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(y),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ko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),hold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,plot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(x,p4,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'k--'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);grid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,title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'logarithmic fit'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04800" y="147935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‘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3 (cont.):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1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865687"/>
          </a:xfrm>
        </p:spPr>
        <p:txBody>
          <a:bodyPr/>
          <a:lstStyle/>
          <a:p>
            <a:pPr lvl="0"/>
            <a:endParaRPr lang="en-AU" sz="2000" dirty="0">
              <a:solidFill>
                <a:srgbClr val="000000"/>
              </a:solidFill>
            </a:endParaRPr>
          </a:p>
          <a:p>
            <a:pPr lvl="0"/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192" y="0"/>
            <a:ext cx="5076897" cy="3819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5168"/>
            <a:ext cx="5076897" cy="3819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5213" y="3910097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  <a:r>
              <a:rPr lang="en-A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6343" y="5884843"/>
            <a:ext cx="3132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and polynomial fit  </a:t>
            </a:r>
          </a:p>
        </p:txBody>
      </p:sp>
    </p:spTree>
    <p:extLst>
      <p:ext uri="{BB962C8B-B14F-4D97-AF65-F5344CB8AC3E}">
        <p14:creationId xmlns:p14="http://schemas.microsoft.com/office/powerpoint/2010/main" val="40781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92" y="175946"/>
            <a:ext cx="8229600" cy="375132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76400"/>
            <a:ext cx="4943475" cy="4276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722474"/>
            <a:ext cx="8394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correlation between </a:t>
            </a:r>
            <a:r>
              <a:rPr lang="en-AU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A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Positive linear correlation (</a:t>
            </a:r>
            <a:r>
              <a:rPr lang="en-A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negative linear correlation (</a:t>
            </a:r>
            <a:r>
              <a:rPr lang="en-A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nonlinear correlation (</a:t>
            </a:r>
            <a:r>
              <a:rPr lang="en-A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no correlation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692" y="662828"/>
            <a:ext cx="8033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describe the correlation between input and output variables.</a:t>
            </a:r>
          </a:p>
        </p:txBody>
      </p:sp>
    </p:spTree>
    <p:extLst>
      <p:ext uri="{BB962C8B-B14F-4D97-AF65-F5344CB8AC3E}">
        <p14:creationId xmlns:p14="http://schemas.microsoft.com/office/powerpoint/2010/main" val="411266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76200"/>
            <a:ext cx="8320088" cy="762000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functions solver: lsqcurvefit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066800"/>
            <a:ext cx="82296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AU" sz="2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lsqcurvefit</a:t>
            </a:r>
            <a:r>
              <a:rPr lang="en-AU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</a:t>
            </a:r>
            <a:r>
              <a:rPr lang="en-A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Matlab</a:t>
            </a:r>
            <a:r>
              <a:rPr lang="en-A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solver for non-linear models.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AU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lsqcurvefit(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modelfun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beta0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,x,t)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non-linear curve-fitting (data-fitting) problems in least-squares sense.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: Function you want to fit.</a:t>
            </a:r>
          </a:p>
          <a:p>
            <a:pPr marL="0" lvl="0" indent="0">
              <a:buNone/>
            </a:pP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beta0 — Coefficients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Input data for model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: Out put for model</a:t>
            </a:r>
          </a:p>
          <a:p>
            <a:pPr marL="0" indent="0">
              <a:spcBef>
                <a:spcPts val="600"/>
              </a:spcBef>
              <a:buNone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AU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A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Ypredicted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modelfun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m,x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92" y="1828800"/>
            <a:ext cx="3894607" cy="4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5715000"/>
            <a:ext cx="3694496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3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536" y="525413"/>
            <a:ext cx="8229600" cy="5989681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clear; 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rng(1);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(0,3);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(-1.3*x) + 0.05*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(size(x));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fun = @(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)b(1)*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(b(2)*x);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Defining the Model function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b0 = [1/2,-2]; </a:t>
            </a:r>
            <a:r>
              <a:rPr lang="fr-F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%Coefficient initiation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mdl = lsqcurvefit(fun,b0,x,t);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obtaining the coefficients.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ypredicted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=fun(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plot(x,t,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ko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,x,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ypredicted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'b-'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Data'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'Fitted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 exponential'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'Data and Fitted Curve'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402" y="73407"/>
            <a:ext cx="7840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Non-linear regression function (1) : lsqcurvefit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5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110" y="2514600"/>
            <a:ext cx="5076897" cy="3819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771525"/>
            <a:ext cx="1628775" cy="1885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76200"/>
            <a:ext cx="8831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Non-linear regression function (1) 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lsqcurvefit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6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2925"/>
            <a:ext cx="8229600" cy="5857875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clear ;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rng(1);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[-2,-1.64,-1.33,-0.7,0,0.45,1.2,1.64,2.32,2.9];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 = [0.699369,0.700462,0.695354,1.03905,1.97389,2.41143,1.91091,0.919576,-0.730975,-1.42001];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fun = @(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)b(1)*cos(b(2)*x)+b(2)*sin(b(1)*x);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 = [1,0.2];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mdl = lsqcurvefit(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fun,b,x,t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mdl will be the coefficients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ypredicted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=fun(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%This equals to </a:t>
            </a:r>
            <a:r>
              <a:rPr lang="en-AU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yexpected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 =mdl(:,1)*cos(mdl(:,2)*x)+mdl(:,2)*sin(mdl(:,1)*x)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plot(x,t,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ko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,x,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ypredicted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'b-'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0"/>
            <a:ext cx="7840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Non-linear regression function (2) : lsqcurvefit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25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95609"/>
            <a:ext cx="7361501" cy="55380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52400" y="147935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Non-linear regression function (2) 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lsqcurvefit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6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85992"/>
            <a:ext cx="8915400" cy="5662407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35806"/>
            <a:ext cx="4328868" cy="34734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2654" y="695461"/>
            <a:ext cx="8610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legend(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</a:t>
            </a:r>
            <a:r>
              <a:rPr lang="en-AU" sz="2000" kern="0" dirty="0" err="1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Data'</a:t>
            </a:r>
            <a:r>
              <a:rPr lang="en-AU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,</a:t>
            </a:r>
            <a:r>
              <a:rPr lang="en-AU" sz="2000" kern="0" dirty="0" err="1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'Fitted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 exponential'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)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title(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'Data and Fitted Curve'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)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table( t(: ),</a:t>
            </a:r>
            <a:r>
              <a:rPr lang="en-AU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ypredicted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(:), 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</a:t>
            </a:r>
            <a:r>
              <a:rPr lang="en-AU" sz="2000" kern="0" dirty="0" err="1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VariableNames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,</a:t>
            </a:r>
            <a:r>
              <a:rPr lang="en-AU" sz="2000" kern="0" dirty="0">
                <a:solidFill>
                  <a:srgbClr val="0000FF"/>
                </a:solidFill>
                <a:latin typeface="Courier New" panose="02070309020205020404" pitchFamily="49" charset="0"/>
                <a:cs typeface="Arial"/>
              </a:rPr>
              <a:t>...</a:t>
            </a:r>
            <a:r>
              <a:rPr lang="en-AU" sz="2000" kern="0" dirty="0">
                <a:solidFill>
                  <a:srgbClr val="228B22"/>
                </a:solidFill>
                <a:latin typeface="Courier New" panose="02070309020205020404" pitchFamily="49" charset="0"/>
                <a:cs typeface="Arial"/>
              </a:rPr>
              <a:t> 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   {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 </a:t>
            </a:r>
            <a:r>
              <a:rPr lang="en-AU" sz="2000" kern="0" dirty="0" err="1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Original_y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,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 </a:t>
            </a:r>
            <a:r>
              <a:rPr lang="en-AU" sz="2000" kern="0" dirty="0" err="1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Predicted_y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}) </a:t>
            </a:r>
          </a:p>
          <a:p>
            <a:pPr lvl="0" eaLnBrk="0" fontAlgn="base" hangingPunct="0">
              <a:spcBef>
                <a:spcPts val="600"/>
              </a:spcBef>
              <a:buClr>
                <a:srgbClr val="887E6E"/>
              </a:buClr>
            </a:pPr>
            <a:endParaRPr lang="en-AU" sz="20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47935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Non-linear regression function (2) 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lsqcurvefit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AU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2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25" y="838200"/>
            <a:ext cx="8229600" cy="5562600"/>
          </a:xfrm>
        </p:spPr>
        <p:txBody>
          <a:bodyPr/>
          <a:lstStyle/>
          <a:p>
            <a:r>
              <a:rPr lang="en-A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fitnlm</a:t>
            </a:r>
            <a:r>
              <a:rPr lang="en-A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non-linear regression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solver for non-linear models.</a:t>
            </a:r>
            <a:endParaRPr lang="en-A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mdl =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fitnlm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(x,y,modelfun,beta0)</a:t>
            </a:r>
          </a:p>
          <a:p>
            <a:pPr marL="0" indent="0">
              <a:buNone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Predictor variables(Input)</a:t>
            </a:r>
          </a:p>
          <a:p>
            <a:pPr marL="0" lv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Response variable(output)</a:t>
            </a:r>
          </a:p>
          <a:p>
            <a:pPr marL="0" indent="0">
              <a:buNone/>
            </a:pP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Modelfun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Functional form of the model (model you want to fit )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Beta0: Coefficients</a:t>
            </a:r>
          </a:p>
          <a:p>
            <a:pPr marL="0" indent="0">
              <a:buNone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Predict: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response of the regression model</a:t>
            </a:r>
          </a:p>
          <a:p>
            <a:pPr marL="0" lvl="0" indent="0">
              <a:buNone/>
            </a:pPr>
            <a:r>
              <a:rPr lang="en-A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lv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ypred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A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mdl,Xnew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26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438" y="188930"/>
            <a:ext cx="7980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(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fitnlm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5" y="1762076"/>
            <a:ext cx="3694496" cy="432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5" y="5866867"/>
            <a:ext cx="3694496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762000"/>
            <a:ext cx="8280400" cy="56388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rng(1);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Filename=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'regression2.xlsx'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Sheetread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'Sheet1'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Input1=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'A1:B406'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output1=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'C1:C406'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Input=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(Filename,Sheetread,Input1);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%Read Microsoft Excel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Target=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(Filename,Sheetread,output1 );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x=Input;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t=Target;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modelfun = @(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)(b(1) + b(2)*x(:,1).^b(3) +</a:t>
            </a:r>
            <a:r>
              <a:rPr lang="en-AU" sz="20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b(4)*x(:,2).^b(5)); </a:t>
            </a:r>
            <a:r>
              <a:rPr lang="it-IT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nonlinear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27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381" y="152400"/>
            <a:ext cx="79708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 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1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76" y="1066800"/>
            <a:ext cx="8229600" cy="4865687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beta0 = [-50 500 -1 500 -1]; </a:t>
            </a:r>
            <a:r>
              <a:rPr lang="fr-F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coefficients initiation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fitnlm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(x,t,modelfun,beta0); 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y_expected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predict(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table( t (10:20 ),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y_expected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( 10:20 ), 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TrueLabel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PredictedLabel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})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%Show the results of 1st  to 10th data of the output and predicted output.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MSE_training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 (mean((t -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y_expected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).^2));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RMSE_training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(mean((t -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y_expected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).^2));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28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80" y="152400"/>
            <a:ext cx="827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1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(cont.)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8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732" y="381000"/>
            <a:ext cx="5029636" cy="395698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6" y="4621101"/>
            <a:ext cx="1706562" cy="16712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37038" y="5225500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MSE_training =16.1174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MSE_testing</a:t>
            </a:r>
            <a:r>
              <a:rPr lang="en-AU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=4.0147</a:t>
            </a:r>
          </a:p>
        </p:txBody>
      </p:sp>
    </p:spTree>
    <p:extLst>
      <p:ext uri="{BB962C8B-B14F-4D97-AF65-F5344CB8AC3E}">
        <p14:creationId xmlns:p14="http://schemas.microsoft.com/office/powerpoint/2010/main" val="26378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9"/>
            <a:ext cx="8229600" cy="563562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linear and non-linear regression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93488"/>
            <a:ext cx="3657917" cy="290194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70" y="1539297"/>
            <a:ext cx="3810330" cy="38103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0000" y="5400000"/>
            <a:ext cx="2937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0000" y="5400000"/>
            <a:ext cx="3328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 model </a:t>
            </a:r>
          </a:p>
        </p:txBody>
      </p:sp>
    </p:spTree>
    <p:extLst>
      <p:ext uri="{BB962C8B-B14F-4D97-AF65-F5344CB8AC3E}">
        <p14:creationId xmlns:p14="http://schemas.microsoft.com/office/powerpoint/2010/main" val="1625092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5631"/>
            <a:ext cx="8229600" cy="5795169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rng(1);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Filename=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'regression3.xlsx'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Sheetread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'Sheet1'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Input1=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'A1:C13'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output1=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'D1:D13'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Input=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(Filename,Sheetread,Input1);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%Read Microsoft Excel 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Target=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(Filename,Sheetread,output1 );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x=Input;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t=Target;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beta = [1 1 1 1 1]; </a:t>
            </a:r>
            <a:r>
              <a:rPr lang="fr-FR" dirty="0">
                <a:solidFill>
                  <a:srgbClr val="228B22"/>
                </a:solidFill>
                <a:latin typeface="Courier New" panose="02070309020205020404" pitchFamily="49" charset="0"/>
              </a:rPr>
              <a:t>% coefficient initiation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fun = @(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)((b(1)*x(:,2)-x(:,3)/b(5))./(1+b(2)*x(:,1)+b(3)*x(:,2)+b(4)*x(:,3)));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fitnlm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x,t,fun,beta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30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380" y="152400"/>
            <a:ext cx="827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2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1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y_expected = predict(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table( t( 5:10 ),y_expected( 5:10 ),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Actual_Y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PredictedY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})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%Show the results of 5th  to 10th data of the output and predicted output.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MSE_training= (mean((t -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y_expected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).^2));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RMSE_training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(mean((t -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y_expected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).^2));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31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62400"/>
            <a:ext cx="1505843" cy="18228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05200" y="4972528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MSE_training =0.0230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MSE_testing</a:t>
            </a:r>
            <a:r>
              <a:rPr lang="en-AU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=0.1516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380" y="152400"/>
            <a:ext cx="827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2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(cont.)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84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32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371600"/>
            <a:ext cx="5410200" cy="426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3380" y="152400"/>
            <a:ext cx="827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2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(cont.)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8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978257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Filename=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'regression4.xlsx'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Sheetread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'Sheet1'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Input1=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'A1:C72'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output1=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'D1:D72'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Input=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(Filename,Sheetread,Input1);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%Read Microsoft Excel 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Target=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(Filename,Sheetread,output1 );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x=Input;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t=Target;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xn,sxn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mapminmax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(x');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Standardize x 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tn,stn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]=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mapminmax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(t');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Standardize t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Sheetread1=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'Sheet2'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Input2=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'A1:C3'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971" y="150081"/>
            <a:ext cx="827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3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72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838200"/>
            <a:ext cx="8512175" cy="5546725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Target2 =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'D1:D3'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(Filename,Sheetread1,Input2);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(Filename,Sheetread1,Target2 );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mapminmax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'apply'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',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sxn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The same Process setting of </a:t>
            </a:r>
          </a:p>
          <a:p>
            <a:pPr marL="0" indent="0">
              <a:buNone/>
            </a:pP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%standardization for x should also be applied for </a:t>
            </a:r>
            <a:r>
              <a:rPr lang="en-AU" dirty="0" err="1">
                <a:solidFill>
                  <a:srgbClr val="228B22"/>
                </a:solidFill>
                <a:latin typeface="Courier New" panose="02070309020205020404" pitchFamily="49" charset="0"/>
              </a:rPr>
              <a:t>xnew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AU" dirty="0" err="1">
                <a:solidFill>
                  <a:srgbClr val="228B22"/>
                </a:solidFill>
                <a:latin typeface="Courier New" panose="02070309020205020404" pitchFamily="49" charset="0"/>
              </a:rPr>
              <a:t>xnewn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 is the</a:t>
            </a:r>
          </a:p>
          <a:p>
            <a:pPr marL="0" indent="0">
              <a:buNone/>
            </a:pP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%standardized </a:t>
            </a:r>
            <a:r>
              <a:rPr lang="en-AU" dirty="0" err="1">
                <a:solidFill>
                  <a:srgbClr val="228B22"/>
                </a:solidFill>
                <a:latin typeface="Courier New" panose="02070309020205020404" pitchFamily="49" charset="0"/>
              </a:rPr>
              <a:t>xnew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standardized x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standardized t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xnewn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%standardized </a:t>
            </a:r>
            <a:r>
              <a:rPr lang="en-AU" dirty="0" err="1">
                <a:solidFill>
                  <a:srgbClr val="228B22"/>
                </a:solidFill>
                <a:latin typeface="Courier New" panose="02070309020205020404" pitchFamily="49" charset="0"/>
              </a:rPr>
              <a:t>xnew</a:t>
            </a:r>
            <a:endParaRPr lang="en-AU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beta = [1 1 1 1 1 1]; </a:t>
            </a:r>
            <a:r>
              <a:rPr lang="fr-FR" dirty="0">
                <a:solidFill>
                  <a:srgbClr val="228B22"/>
                </a:solidFill>
                <a:latin typeface="Courier New" panose="02070309020205020404" pitchFamily="49" charset="0"/>
              </a:rPr>
              <a:t>% coefficient initiation</a:t>
            </a:r>
          </a:p>
          <a:p>
            <a:pPr marL="0" lvl="0" indent="0">
              <a:buNone/>
            </a:pPr>
            <a:endParaRPr lang="pl-PL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34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380" y="152400"/>
            <a:ext cx="827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3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(cont.)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61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fun=@(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)b(1)+b(2)*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(:,1)+b(3)*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(:,2)+b(4)*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(:,3)+b(5)*(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(:,1).^2)+b(6)*((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(:,1).*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(:,2).*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(:,3)));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nonlinear model with standardized x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fitnlm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xn,tn,fun,beta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find </a:t>
            </a:r>
            <a:r>
              <a:rPr lang="en-AU" dirty="0" err="1">
                <a:solidFill>
                  <a:srgbClr val="228B22"/>
                </a:solidFill>
                <a:latin typeface="Courier New" panose="02070309020205020404" pitchFamily="49" charset="0"/>
              </a:rPr>
              <a:t>coeffcients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(beta) of model(fun )using normalized x and t 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yfitn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predict(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make prediction based on normalized x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yfit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mapminmax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'reverse'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yfitn,stn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To reverse the prediction to original state using the same process setting of t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table( t( 10:20 ),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yfit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( 10:20 ), 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fr-F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fr-F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TrueLabel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PredictedLabel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})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%Show the results of 5th  to 10th data of the output and predicted output.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MSE_training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=sum((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yfit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-t).^2)/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(t);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MSE for data 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RMSE_training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(sum((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yfit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-t).^2)/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(t));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RMSE for data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University©2018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Aerospace, Mechanical and Manufacturing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35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6200"/>
            <a:ext cx="827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3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(cont.)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72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838200"/>
            <a:ext cx="8229600" cy="4865687"/>
          </a:xfrm>
        </p:spPr>
        <p:txBody>
          <a:bodyPr/>
          <a:lstStyle/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ynewn=predict(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mdl,xnewn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make prediction based on normalized new data</a:t>
            </a:r>
          </a:p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ynew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mapminmax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'reverse'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ynewn,stn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To reverse the normalized ynew and use the processing setting of t</a:t>
            </a:r>
          </a:p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table(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(:),ynew(:),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,{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ObservedValue_Newdata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PredictedValue_newdata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})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show data in output and predicted output</a:t>
            </a:r>
          </a:p>
          <a:p>
            <a:pPr marL="0" lvl="0" indent="0">
              <a:buNone/>
            </a:pP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MSE_testing1=</a:t>
            </a:r>
            <a:r>
              <a:rPr lang="en-AU" dirty="0" err="1">
                <a:solidFill>
                  <a:srgbClr val="228B22"/>
                </a:solidFill>
                <a:latin typeface="Courier New" panose="02070309020205020404" pitchFamily="49" charset="0"/>
              </a:rPr>
              <a:t>mse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(</a:t>
            </a:r>
            <a:r>
              <a:rPr lang="en-AU" dirty="0" err="1">
                <a:solidFill>
                  <a:srgbClr val="228B22"/>
                </a:solidFill>
                <a:latin typeface="Courier New" panose="02070309020205020404" pitchFamily="49" charset="0"/>
              </a:rPr>
              <a:t>tnew,ynew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MSE_testing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=sum((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-ynew).^2)/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MSE for new data</a:t>
            </a:r>
          </a:p>
          <a:p>
            <a:pPr marL="0" lv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RMSE_testing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(sum((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-ynew).^2)/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RMSE for new data</a:t>
            </a:r>
          </a:p>
          <a:p>
            <a:pPr marL="0" lv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Errorpercentage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=((ynew-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)./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)*100;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error percentage for </a:t>
            </a:r>
            <a:r>
              <a:rPr lang="en-AU" dirty="0" err="1">
                <a:solidFill>
                  <a:srgbClr val="228B22"/>
                </a:solidFill>
                <a:latin typeface="Courier New" panose="02070309020205020404" pitchFamily="49" charset="0"/>
              </a:rPr>
              <a:t>tnew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 and ynew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36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380" y="152400"/>
            <a:ext cx="8273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Nonlinear regression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3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fitnlm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(cont.)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6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37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859" y="762000"/>
            <a:ext cx="4973638" cy="39044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0939" y="4994022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MSE_training =11.0469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MSE_testing</a:t>
            </a:r>
            <a:r>
              <a:rPr lang="en-AU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=3.98557</a:t>
            </a:r>
          </a:p>
        </p:txBody>
      </p:sp>
    </p:spTree>
    <p:extLst>
      <p:ext uri="{BB962C8B-B14F-4D97-AF65-F5344CB8AC3E}">
        <p14:creationId xmlns:p14="http://schemas.microsoft.com/office/powerpoint/2010/main" val="2039289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3760297"/>
            <a:ext cx="3429000" cy="2362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38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81000"/>
            <a:ext cx="5608638" cy="2752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4156567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RMSE_training</a:t>
            </a:r>
            <a:r>
              <a:rPr lang="en-AU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=3.3237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8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RMSE_testing</a:t>
            </a:r>
            <a:r>
              <a:rPr lang="en-AU" sz="1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=1.9964</a:t>
            </a:r>
          </a:p>
        </p:txBody>
      </p:sp>
    </p:spTree>
    <p:extLst>
      <p:ext uri="{BB962C8B-B14F-4D97-AF65-F5344CB8AC3E}">
        <p14:creationId xmlns:p14="http://schemas.microsoft.com/office/powerpoint/2010/main" val="708036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2" y="0"/>
            <a:ext cx="8534399" cy="792161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non-linear model functions ( Using combination of Power , Exponential, polynomial functions )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0" y="792160"/>
            <a:ext cx="8610600" cy="56848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fun=@(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)b(1)+b(2)*x(:,1)+b(3)*x(:,2)+b(4)*x(:,3)+b(5)*(x (:,1).^2)+b(6)*((x(:,1).*x(:,2).*x(:,3)));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fun=@(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)b(1)+b(2)*x(:,1)+b(3)*x(:,2)+b(4)*x(:,3)+b(5)*(x(:,1).^2);</a:t>
            </a:r>
          </a:p>
          <a:p>
            <a:pPr marL="342900" indent="-342900">
              <a:buFont typeface="+mj-lt"/>
              <a:buAutoNum type="arabicPeriod"/>
            </a:pPr>
            <a:endParaRPr lang="en-AU" dirty="0"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fun=@(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)b(1)+b(2)*x(:,1)+b(3)*x(:,2)+b(4)*x(:,3)+b(5)*(x(:,1).^2)+b(6)*x(:,2).^2;</a:t>
            </a:r>
          </a:p>
          <a:p>
            <a:pPr marL="342900" indent="-342900">
              <a:buFont typeface="+mj-lt"/>
              <a:buAutoNum type="arabicPeriod"/>
            </a:pPr>
            <a:endParaRPr lang="en-AU" dirty="0"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fun=@(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)b(1)+b(2)*x(:,1)+b(3)*x(:,2)+b(4)*x(:,3)+b(5)*(x(:,1).^2)+b(6)*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(x(:,1));</a:t>
            </a:r>
          </a:p>
          <a:p>
            <a:pPr marL="342900" indent="-342900">
              <a:buFont typeface="+mj-lt"/>
              <a:buAutoNum type="arabicPeriod"/>
            </a:pPr>
            <a:endParaRPr lang="en-AU" dirty="0"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fun=@(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)b(1)+b(2)*x(:,1)+b(3)*x(:,2)+b(4)*x(:,3)+b(5)*(x(:,1).^2)+b(6)*x(:,3) +b(7)*((x(:,1).*x(:,2).*x(:,3)));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fun=@(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b,xn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)b(1)+b(2)*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(:,1)+b(3)*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(:,2)+b(4)*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(:,3)+b(5)*(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(:,1).^2)+b(6)*((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(:,1).*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(:,2).*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(:,3))+b(7).*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(b(8)*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(:,3)))</a:t>
            </a:r>
          </a:p>
          <a:p>
            <a:pPr marL="342900" indent="-342900">
              <a:buFont typeface="+mj-lt"/>
              <a:buAutoNum type="arabicPeriod"/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39</a:t>
            </a:fld>
            <a:endParaRPr lang="en-AU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1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76" y="0"/>
            <a:ext cx="8229600" cy="563561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76" y="540124"/>
            <a:ext cx="8229600" cy="5765239"/>
          </a:xfrm>
        </p:spPr>
        <p:txBody>
          <a:bodyPr/>
          <a:lstStyle/>
          <a:p>
            <a:pPr marL="0" lvl="0" indent="0">
              <a:buNone/>
            </a:pP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used to model a linear relationship between a continuous dependent variables </a:t>
            </a:r>
            <a:r>
              <a:rPr lang="en-AU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Y(output)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independent variables </a:t>
            </a:r>
            <a:r>
              <a:rPr lang="en-AU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X(input)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AU" sz="2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fitlm</a:t>
            </a:r>
            <a:r>
              <a:rPr lang="en-AU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linear regression model.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lvl="0" indent="0">
              <a:buNone/>
            </a:pP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mdl = </a:t>
            </a:r>
            <a:r>
              <a:rPr lang="en-AU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fitlm</a:t>
            </a: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0" indent="0">
              <a:buNone/>
            </a:pP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mdl = </a:t>
            </a:r>
            <a:r>
              <a:rPr lang="en-AU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fitlm</a:t>
            </a: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x,y,modelspec</a:t>
            </a: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0" indent="0">
              <a:buNone/>
            </a:pPr>
            <a:r>
              <a:rPr lang="en-AU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0" lvl="0" indent="0">
              <a:buNone/>
            </a:pP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 Predictor variables(Input)</a:t>
            </a:r>
          </a:p>
          <a:p>
            <a:pPr marL="0" lvl="0" indent="0">
              <a:buNone/>
            </a:pP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Response variable(output)</a:t>
            </a:r>
          </a:p>
          <a:p>
            <a:pPr marL="0" lvl="0" indent="0">
              <a:buNone/>
            </a:pPr>
            <a:r>
              <a:rPr lang="en-AU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modelspec</a:t>
            </a:r>
            <a:r>
              <a:rPr lang="en-A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 specification</a:t>
            </a:r>
          </a:p>
          <a:p>
            <a:r>
              <a:rPr lang="en-A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Predict: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response of linear regression model</a:t>
            </a:r>
          </a:p>
          <a:p>
            <a:pPr marL="0" lvl="0" indent="0">
              <a:buNone/>
            </a:pPr>
            <a:r>
              <a:rPr lang="en-A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lv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ypred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predict(</a:t>
            </a:r>
            <a:r>
              <a:rPr lang="en-A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mdl,Xnew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1" y="2133600"/>
            <a:ext cx="3694496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" y="5872509"/>
            <a:ext cx="3694496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33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625475"/>
          </a:xfrm>
        </p:spPr>
        <p:txBody>
          <a:bodyPr/>
          <a:lstStyle/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for regression functions and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AU" sz="2400" dirty="0">
                <a:solidFill>
                  <a:srgbClr val="00662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https://au.mathworks.com</a:t>
            </a:r>
            <a:endParaRPr lang="en-AU" sz="2400" dirty="0">
              <a:solidFill>
                <a:srgbClr val="0066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A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A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Araghinejad</a:t>
            </a:r>
            <a:r>
              <a:rPr lang="en-A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Data-Driven </a:t>
            </a:r>
            <a:r>
              <a:rPr lang="en-A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A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Using MATLAB® in Environmental Engineering</a:t>
            </a:r>
          </a:p>
          <a:p>
            <a:pPr marL="0" lvl="0" indent="0">
              <a:lnSpc>
                <a:spcPct val="150000"/>
              </a:lnSpc>
              <a:buNone/>
            </a:pPr>
            <a:endParaRPr lang="en-A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AU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40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7081"/>
            <a:ext cx="8229600" cy="4180719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clear;clc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load 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hald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built-in data set in </a:t>
            </a:r>
            <a:r>
              <a:rPr lang="en-AU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Matlab</a:t>
            </a:r>
            <a:endParaRPr lang="en-AU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(ingredients,heat,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'linear'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heatpred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predict(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mdl,ingredients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table( heat( : ),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heatpred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 : ), 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 Heat'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Predicted_heat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})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%Show the results of output data and predicted output.</a:t>
            </a:r>
          </a:p>
          <a:p>
            <a:pPr marL="0" lvl="0" indent="0">
              <a:buNone/>
            </a:pPr>
            <a:endParaRPr lang="en-AU" sz="2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237332"/>
            <a:ext cx="8229600" cy="448468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Linear regression function: </a:t>
            </a:r>
            <a:r>
              <a:rPr lang="en-A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fitlm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4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47935"/>
            <a:ext cx="6978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Linear regression function: </a:t>
            </a:r>
            <a:r>
              <a:rPr lang="en-AU" sz="2400" b="1" kern="0" dirty="0" err="1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fitlm</a:t>
            </a:r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(cont.)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5" y="1066800"/>
            <a:ext cx="4585716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2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71451"/>
            <a:ext cx="8229600" cy="590549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Linear regression function (2): </a:t>
            </a:r>
            <a:r>
              <a:rPr lang="en-A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fitlm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788400" cy="5699125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rng(1);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Filename=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'regression1.xlsx'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Sheetread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'Sheet1'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Input1=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'A1:A100'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output1=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'B1:B100'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Input=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(Filename,Sheetread,Input1);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%Read Microsoft Excel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Target=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(Filename,Sheetread,output1 );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x=Input;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t=Target;</a:t>
            </a:r>
          </a:p>
          <a:p>
            <a:pPr marL="0" lvl="0" indent="0">
              <a:buNone/>
            </a:pP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t= 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fillmissing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</a:t>
            </a:r>
            <a:r>
              <a:rPr lang="en-AU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'spline</a:t>
            </a:r>
            <a:r>
              <a:rPr lang="en-AU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%fill in the missing output data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8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339078"/>
            <a:ext cx="5078408" cy="38164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85042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mdl = </a:t>
            </a:r>
            <a:r>
              <a:rPr lang="en-AU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fitlm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(X,y,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'linear'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);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ypred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predict(</a:t>
            </a:r>
            <a:r>
              <a:rPr lang="en-AU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mdl,X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);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plot(X,y,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'o'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,X,</a:t>
            </a:r>
            <a:r>
              <a:rPr lang="en-AU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ypred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,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'x'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)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legend(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</a:t>
            </a:r>
            <a:r>
              <a:rPr lang="en-AU" sz="2000" kern="0" dirty="0" err="1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Data'</a:t>
            </a:r>
            <a:r>
              <a:rPr lang="en-AU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,</a:t>
            </a:r>
            <a:r>
              <a:rPr lang="en-AU" sz="2000" kern="0" dirty="0" err="1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'Predictions</a:t>
            </a:r>
            <a:r>
              <a:rPr lang="en-AU" sz="2000" kern="0" dirty="0">
                <a:solidFill>
                  <a:srgbClr val="A020F0"/>
                </a:solidFill>
                <a:latin typeface="Courier New" panose="02070309020205020404" pitchFamily="49" charset="0"/>
                <a:cs typeface="Arial"/>
              </a:rPr>
              <a:t>'</a:t>
            </a:r>
            <a:r>
              <a:rPr lang="en-AU" sz="2000" kern="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)</a:t>
            </a:r>
          </a:p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endParaRPr lang="en-AU" sz="2000" kern="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01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5417"/>
            <a:ext cx="8229600" cy="596584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Nonlinear regression models/functions</a:t>
            </a:r>
            <a:br>
              <a:rPr lang="en-AU" sz="24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762001"/>
            <a:ext cx="8229600" cy="5257799"/>
          </a:xfrm>
        </p:spPr>
        <p:txBody>
          <a:bodyPr/>
          <a:lstStyle/>
          <a:p>
            <a:pPr marL="0" lvl="0" indent="0">
              <a:buNone/>
            </a:pPr>
            <a:r>
              <a:rPr lang="en-AU" sz="2000" kern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 model is a nonlinear correlation of 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dependent variables </a:t>
            </a:r>
            <a:r>
              <a:rPr lang="en-AU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Y(output)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independent variables </a:t>
            </a:r>
            <a:r>
              <a:rPr lang="en-AU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X(input)</a:t>
            </a:r>
            <a:r>
              <a:rPr lang="en-A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b" hangingPunct="1">
              <a:spcBef>
                <a:spcPct val="0"/>
              </a:spcBef>
              <a:buClrTx/>
            </a:pPr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b" hangingPunct="1">
              <a:spcBef>
                <a:spcPct val="0"/>
              </a:spcBef>
              <a:buClrTx/>
            </a:pP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Nonlinear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5174761"/>
            <a:ext cx="2959351" cy="845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2378233"/>
            <a:ext cx="3733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esentation-2 13">
    <a:dk1>
      <a:srgbClr val="000000"/>
    </a:dk1>
    <a:lt1>
      <a:srgbClr val="FFFFFF"/>
    </a:lt1>
    <a:dk2>
      <a:srgbClr val="000000"/>
    </a:dk2>
    <a:lt2>
      <a:srgbClr val="808080"/>
    </a:lt2>
    <a:accent1>
      <a:srgbClr val="BEBDB0"/>
    </a:accent1>
    <a:accent2>
      <a:srgbClr val="EE3224"/>
    </a:accent2>
    <a:accent3>
      <a:srgbClr val="FFFFFF"/>
    </a:accent3>
    <a:accent4>
      <a:srgbClr val="000000"/>
    </a:accent4>
    <a:accent5>
      <a:srgbClr val="DBDBD4"/>
    </a:accent5>
    <a:accent6>
      <a:srgbClr val="D82C20"/>
    </a:accent6>
    <a:hlink>
      <a:srgbClr val="000000"/>
    </a:hlink>
    <a:folHlink>
      <a:srgbClr val="FFEE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20085</TotalTime>
  <Words>3546</Words>
  <Application>Microsoft Office PowerPoint</Application>
  <PresentationFormat>On-screen Show (4:3)</PresentationFormat>
  <Paragraphs>433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Courier New</vt:lpstr>
      <vt:lpstr>Times New Roman</vt:lpstr>
      <vt:lpstr>Presentation-2</vt:lpstr>
      <vt:lpstr>Machine Learning Practical-1  Non-linear regression (NLR)</vt:lpstr>
      <vt:lpstr>Regression analysis </vt:lpstr>
      <vt:lpstr>Example of linear and non-linear regression model</vt:lpstr>
      <vt:lpstr>Linear regression model:</vt:lpstr>
      <vt:lpstr>Example of Linear regression function: fitlm</vt:lpstr>
      <vt:lpstr>PowerPoint Presentation</vt:lpstr>
      <vt:lpstr>Example of Linear regression function (2): fitlm (cont.)</vt:lpstr>
      <vt:lpstr>PowerPoint Presentation</vt:lpstr>
      <vt:lpstr>Nonlinear regression models/functions </vt:lpstr>
      <vt:lpstr>Examples of nonlinear models in 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Nonlinear functions solver: lsqcurvefit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non-linear model functions ( Using combination of Power , Exponential, polynomial functions ) : </vt:lpstr>
      <vt:lpstr>References for regression functions and methods:</vt:lpstr>
    </vt:vector>
  </TitlesOfParts>
  <Company>RMIT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Amanda McBurney</dc:creator>
  <cp:lastModifiedBy>Hamid Khayyam</cp:lastModifiedBy>
  <cp:revision>1364</cp:revision>
  <dcterms:created xsi:type="dcterms:W3CDTF">2008-10-15T00:52:08Z</dcterms:created>
  <dcterms:modified xsi:type="dcterms:W3CDTF">2020-05-21T05:52:57Z</dcterms:modified>
</cp:coreProperties>
</file>