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0"/>
  </p:notesMasterIdLst>
  <p:sldIdLst>
    <p:sldId id="560" r:id="rId2"/>
    <p:sldId id="561" r:id="rId3"/>
    <p:sldId id="562" r:id="rId4"/>
    <p:sldId id="473" r:id="rId5"/>
    <p:sldId id="506" r:id="rId6"/>
    <p:sldId id="424" r:id="rId7"/>
    <p:sldId id="555" r:id="rId8"/>
    <p:sldId id="556" r:id="rId9"/>
    <p:sldId id="557" r:id="rId10"/>
    <p:sldId id="558" r:id="rId11"/>
    <p:sldId id="550" r:id="rId12"/>
    <p:sldId id="551" r:id="rId13"/>
    <p:sldId id="552" r:id="rId14"/>
    <p:sldId id="553" r:id="rId15"/>
    <p:sldId id="554" r:id="rId16"/>
    <p:sldId id="547" r:id="rId17"/>
    <p:sldId id="548" r:id="rId18"/>
    <p:sldId id="549" r:id="rId19"/>
    <p:sldId id="507" r:id="rId20"/>
    <p:sldId id="508" r:id="rId21"/>
    <p:sldId id="509" r:id="rId22"/>
    <p:sldId id="510" r:id="rId23"/>
    <p:sldId id="544" r:id="rId24"/>
    <p:sldId id="511" r:id="rId25"/>
    <p:sldId id="505" r:id="rId26"/>
    <p:sldId id="512" r:id="rId27"/>
    <p:sldId id="523" r:id="rId28"/>
    <p:sldId id="524" r:id="rId29"/>
    <p:sldId id="525" r:id="rId30"/>
    <p:sldId id="526" r:id="rId31"/>
    <p:sldId id="545" r:id="rId32"/>
    <p:sldId id="532" r:id="rId33"/>
    <p:sldId id="533" r:id="rId34"/>
    <p:sldId id="534" r:id="rId35"/>
    <p:sldId id="535" r:id="rId36"/>
    <p:sldId id="536" r:id="rId37"/>
    <p:sldId id="537" r:id="rId38"/>
    <p:sldId id="563" r:id="rId39"/>
  </p:sldIdLst>
  <p:sldSz cx="9144000" cy="6858000" type="screen4x3"/>
  <p:notesSz cx="6797675" cy="9928225"/>
  <p:defaultTextStyle>
    <a:defPPr>
      <a:defRPr lang="en-AU"/>
    </a:defPPr>
    <a:lvl1pPr algn="l" rtl="0" fontAlgn="b">
      <a:spcBef>
        <a:spcPct val="0"/>
      </a:spcBef>
      <a:spcAft>
        <a:spcPct val="0"/>
      </a:spcAft>
      <a:defRPr sz="1000" kern="1200">
        <a:solidFill>
          <a:schemeClr val="bg1"/>
        </a:solidFill>
        <a:latin typeface="Arial" charset="0"/>
        <a:ea typeface="+mn-ea"/>
        <a:cs typeface="Arial" charset="0"/>
      </a:defRPr>
    </a:lvl1pPr>
    <a:lvl2pPr marL="457200" algn="l" rtl="0" fontAlgn="b">
      <a:spcBef>
        <a:spcPct val="0"/>
      </a:spcBef>
      <a:spcAft>
        <a:spcPct val="0"/>
      </a:spcAft>
      <a:defRPr sz="1000" kern="1200">
        <a:solidFill>
          <a:schemeClr val="bg1"/>
        </a:solidFill>
        <a:latin typeface="Arial" charset="0"/>
        <a:ea typeface="+mn-ea"/>
        <a:cs typeface="Arial" charset="0"/>
      </a:defRPr>
    </a:lvl2pPr>
    <a:lvl3pPr marL="914400" algn="l" rtl="0" fontAlgn="b">
      <a:spcBef>
        <a:spcPct val="0"/>
      </a:spcBef>
      <a:spcAft>
        <a:spcPct val="0"/>
      </a:spcAft>
      <a:defRPr sz="1000" kern="1200">
        <a:solidFill>
          <a:schemeClr val="bg1"/>
        </a:solidFill>
        <a:latin typeface="Arial" charset="0"/>
        <a:ea typeface="+mn-ea"/>
        <a:cs typeface="Arial" charset="0"/>
      </a:defRPr>
    </a:lvl3pPr>
    <a:lvl4pPr marL="1371600" algn="l" rtl="0" fontAlgn="b">
      <a:spcBef>
        <a:spcPct val="0"/>
      </a:spcBef>
      <a:spcAft>
        <a:spcPct val="0"/>
      </a:spcAft>
      <a:defRPr sz="1000" kern="1200">
        <a:solidFill>
          <a:schemeClr val="bg1"/>
        </a:solidFill>
        <a:latin typeface="Arial" charset="0"/>
        <a:ea typeface="+mn-ea"/>
        <a:cs typeface="Arial" charset="0"/>
      </a:defRPr>
    </a:lvl4pPr>
    <a:lvl5pPr marL="1828800" algn="l" rtl="0" fontAlgn="b">
      <a:spcBef>
        <a:spcPct val="0"/>
      </a:spcBef>
      <a:spcAft>
        <a:spcPct val="0"/>
      </a:spcAft>
      <a:defRPr sz="1000" kern="1200">
        <a:solidFill>
          <a:schemeClr val="bg1"/>
        </a:solidFill>
        <a:latin typeface="Arial" charset="0"/>
        <a:ea typeface="+mn-ea"/>
        <a:cs typeface="Arial" charset="0"/>
      </a:defRPr>
    </a:lvl5pPr>
    <a:lvl6pPr marL="2286000" algn="l" defTabSz="914400" rtl="0" eaLnBrk="1" latinLnBrk="0" hangingPunct="1">
      <a:defRPr sz="1000" kern="1200">
        <a:solidFill>
          <a:schemeClr val="bg1"/>
        </a:solidFill>
        <a:latin typeface="Arial" charset="0"/>
        <a:ea typeface="+mn-ea"/>
        <a:cs typeface="Arial" charset="0"/>
      </a:defRPr>
    </a:lvl6pPr>
    <a:lvl7pPr marL="2743200" algn="l" defTabSz="914400" rtl="0" eaLnBrk="1" latinLnBrk="0" hangingPunct="1">
      <a:defRPr sz="1000" kern="1200">
        <a:solidFill>
          <a:schemeClr val="bg1"/>
        </a:solidFill>
        <a:latin typeface="Arial" charset="0"/>
        <a:ea typeface="+mn-ea"/>
        <a:cs typeface="Arial" charset="0"/>
      </a:defRPr>
    </a:lvl7pPr>
    <a:lvl8pPr marL="3200400" algn="l" defTabSz="914400" rtl="0" eaLnBrk="1" latinLnBrk="0" hangingPunct="1">
      <a:defRPr sz="1000" kern="1200">
        <a:solidFill>
          <a:schemeClr val="bg1"/>
        </a:solidFill>
        <a:latin typeface="Arial" charset="0"/>
        <a:ea typeface="+mn-ea"/>
        <a:cs typeface="Arial" charset="0"/>
      </a:defRPr>
    </a:lvl8pPr>
    <a:lvl9pPr marL="3657600" algn="l" defTabSz="914400" rtl="0" eaLnBrk="1" latinLnBrk="0" hangingPunct="1">
      <a:defRPr sz="1000" kern="1200">
        <a:solidFill>
          <a:schemeClr val="bg1"/>
        </a:solidFill>
        <a:latin typeface="Arial" charset="0"/>
        <a:ea typeface="+mn-ea"/>
        <a:cs typeface="Arial" charset="0"/>
      </a:defRPr>
    </a:lvl9pPr>
  </p:defaultTextStyle>
  <p:extLst>
    <p:ext uri="{521415D9-36F7-43E2-AB2F-B90AF26B5E84}">
      <p14:sectionLst xmlns:p14="http://schemas.microsoft.com/office/powerpoint/2010/main">
        <p14:section name="Default Section" id="{B4423E57-57E7-4C04-A931-703D0C468C67}">
          <p14:sldIdLst>
            <p14:sldId id="560"/>
            <p14:sldId id="561"/>
            <p14:sldId id="562"/>
            <p14:sldId id="473"/>
            <p14:sldId id="506"/>
            <p14:sldId id="424"/>
            <p14:sldId id="555"/>
            <p14:sldId id="556"/>
            <p14:sldId id="557"/>
            <p14:sldId id="558"/>
            <p14:sldId id="550"/>
            <p14:sldId id="551"/>
            <p14:sldId id="552"/>
            <p14:sldId id="553"/>
            <p14:sldId id="554"/>
            <p14:sldId id="547"/>
            <p14:sldId id="548"/>
            <p14:sldId id="549"/>
            <p14:sldId id="507"/>
            <p14:sldId id="508"/>
            <p14:sldId id="509"/>
            <p14:sldId id="510"/>
            <p14:sldId id="544"/>
            <p14:sldId id="511"/>
            <p14:sldId id="505"/>
            <p14:sldId id="512"/>
            <p14:sldId id="523"/>
            <p14:sldId id="524"/>
            <p14:sldId id="525"/>
            <p14:sldId id="526"/>
            <p14:sldId id="545"/>
            <p14:sldId id="532"/>
            <p14:sldId id="533"/>
            <p14:sldId id="534"/>
            <p14:sldId id="535"/>
            <p14:sldId id="536"/>
            <p14:sldId id="537"/>
            <p14:sldId id="563"/>
          </p14:sldIdLst>
        </p14:section>
        <p14:section name="Untitled Section" id="{DC036A59-7444-4A8C-9B36-543C552E758B}">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CE36"/>
    <a:srgbClr val="228B22"/>
    <a:srgbClr val="73D49F"/>
    <a:srgbClr val="2CB22C"/>
    <a:srgbClr val="A6D0A6"/>
    <a:srgbClr val="FF0000"/>
    <a:srgbClr val="EE3224"/>
    <a:srgbClr val="008A3E"/>
    <a:srgbClr val="80C535"/>
    <a:srgbClr val="003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6" autoAdjust="0"/>
    <p:restoredTop sz="94434" autoAdjust="0"/>
  </p:normalViewPr>
  <p:slideViewPr>
    <p:cSldViewPr>
      <p:cViewPr varScale="1">
        <p:scale>
          <a:sx n="127" d="100"/>
          <a:sy n="127" d="100"/>
        </p:scale>
        <p:origin x="1290" y="12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base">
              <a:defRPr sz="1200">
                <a:solidFill>
                  <a:schemeClr val="tx1"/>
                </a:solidFill>
              </a:defRPr>
            </a:lvl1pPr>
          </a:lstStyle>
          <a:p>
            <a:pPr>
              <a:defRPr/>
            </a:pPr>
            <a:endParaRPr lang="en-AU"/>
          </a:p>
        </p:txBody>
      </p:sp>
      <p:sp>
        <p:nvSpPr>
          <p:cNvPr id="41987" name="Rectangle 3"/>
          <p:cNvSpPr>
            <a:spLocks noGrp="1" noChangeArrowheads="1"/>
          </p:cNvSpPr>
          <p:nvPr>
            <p:ph type="dt" idx="1"/>
          </p:nvPr>
        </p:nvSpPr>
        <p:spPr bwMode="auto">
          <a:xfrm>
            <a:off x="3849688"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base">
              <a:defRPr sz="1200">
                <a:solidFill>
                  <a:schemeClr val="tx1"/>
                </a:solidFill>
              </a:defRPr>
            </a:lvl1pPr>
          </a:lstStyle>
          <a:p>
            <a:pPr>
              <a:defRPr/>
            </a:pPr>
            <a:endParaRPr lang="en-AU"/>
          </a:p>
        </p:txBody>
      </p:sp>
      <p:sp>
        <p:nvSpPr>
          <p:cNvPr id="6148"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989" name="Rectangle 5"/>
          <p:cNvSpPr>
            <a:spLocks noGrp="1" noChangeArrowheads="1"/>
          </p:cNvSpPr>
          <p:nvPr>
            <p:ph type="body" sz="quarter" idx="3"/>
          </p:nvPr>
        </p:nvSpPr>
        <p:spPr bwMode="auto">
          <a:xfrm>
            <a:off x="679450" y="4716463"/>
            <a:ext cx="54387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41990" name="Rectangle 6"/>
          <p:cNvSpPr>
            <a:spLocks noGrp="1" noChangeArrowheads="1"/>
          </p:cNvSpPr>
          <p:nvPr>
            <p:ph type="ftr" sz="quarter" idx="4"/>
          </p:nvPr>
        </p:nvSpPr>
        <p:spPr bwMode="auto">
          <a:xfrm>
            <a:off x="0"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fontAlgn="base">
              <a:defRPr sz="1200">
                <a:solidFill>
                  <a:schemeClr val="tx1"/>
                </a:solidFill>
              </a:defRPr>
            </a:lvl1pPr>
          </a:lstStyle>
          <a:p>
            <a:pPr>
              <a:defRPr/>
            </a:pPr>
            <a:endParaRPr lang="en-AU"/>
          </a:p>
        </p:txBody>
      </p:sp>
      <p:sp>
        <p:nvSpPr>
          <p:cNvPr id="41991" name="Rectangle 7"/>
          <p:cNvSpPr>
            <a:spLocks noGrp="1" noChangeArrowheads="1"/>
          </p:cNvSpPr>
          <p:nvPr>
            <p:ph type="sldNum" sz="quarter" idx="5"/>
          </p:nvPr>
        </p:nvSpPr>
        <p:spPr bwMode="auto">
          <a:xfrm>
            <a:off x="3849688"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fontAlgn="base">
              <a:defRPr sz="1200">
                <a:solidFill>
                  <a:schemeClr val="tx1"/>
                </a:solidFill>
              </a:defRPr>
            </a:lvl1pPr>
          </a:lstStyle>
          <a:p>
            <a:pPr>
              <a:defRPr/>
            </a:pPr>
            <a:fld id="{E99A5A18-0BAC-4C0C-AC6D-5824816E4011}" type="slidenum">
              <a:rPr lang="en-AU"/>
              <a:pPr>
                <a:defRPr/>
              </a:pPr>
              <a:t>‹#›</a:t>
            </a:fld>
            <a:endParaRPr lang="en-AU"/>
          </a:p>
        </p:txBody>
      </p:sp>
    </p:spTree>
    <p:extLst>
      <p:ext uri="{BB962C8B-B14F-4D97-AF65-F5344CB8AC3E}">
        <p14:creationId xmlns:p14="http://schemas.microsoft.com/office/powerpoint/2010/main" val="9592017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AU" dirty="0"/>
              <a:t>Note: in</a:t>
            </a:r>
            <a:r>
              <a:rPr lang="en-AU" baseline="0" dirty="0"/>
              <a:t> this series I am going to cover everything to know about NN if you do not have no background required. </a:t>
            </a:r>
            <a:endParaRPr lang="en-AU" dirty="0"/>
          </a:p>
        </p:txBody>
      </p:sp>
      <p:sp>
        <p:nvSpPr>
          <p:cNvPr id="4" name="Slide Number Placeholder 3"/>
          <p:cNvSpPr>
            <a:spLocks noGrp="1"/>
          </p:cNvSpPr>
          <p:nvPr>
            <p:ph type="sldNum" sz="quarter" idx="10"/>
          </p:nvPr>
        </p:nvSpPr>
        <p:spPr/>
        <p:txBody>
          <a:bodyPr/>
          <a:lstStyle/>
          <a:p>
            <a:pPr>
              <a:defRPr/>
            </a:pPr>
            <a:fld id="{E99A5A18-0BAC-4C0C-AC6D-5824816E4011}" type="slidenum">
              <a:rPr lang="en-AU" smtClean="0">
                <a:solidFill>
                  <a:srgbClr val="000000"/>
                </a:solidFill>
              </a:rPr>
              <a:pPr>
                <a:defRPr/>
              </a:pPr>
              <a:t>1</a:t>
            </a:fld>
            <a:endParaRPr lang="en-AU">
              <a:solidFill>
                <a:srgbClr val="000000"/>
              </a:solidFill>
            </a:endParaRPr>
          </a:p>
        </p:txBody>
      </p:sp>
    </p:spTree>
    <p:extLst>
      <p:ext uri="{BB962C8B-B14F-4D97-AF65-F5344CB8AC3E}">
        <p14:creationId xmlns:p14="http://schemas.microsoft.com/office/powerpoint/2010/main" val="3947380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AU" dirty="0"/>
              <a:t>Note: in</a:t>
            </a:r>
            <a:r>
              <a:rPr lang="en-AU" baseline="0" dirty="0"/>
              <a:t> this series I am going to cover everything to know about NN if you do not have no background required. </a:t>
            </a:r>
            <a:endParaRPr lang="en-AU" dirty="0"/>
          </a:p>
        </p:txBody>
      </p:sp>
      <p:sp>
        <p:nvSpPr>
          <p:cNvPr id="4" name="Slide Number Placeholder 3"/>
          <p:cNvSpPr>
            <a:spLocks noGrp="1"/>
          </p:cNvSpPr>
          <p:nvPr>
            <p:ph type="sldNum" sz="quarter" idx="10"/>
          </p:nvPr>
        </p:nvSpPr>
        <p:spPr/>
        <p:txBody>
          <a:bodyPr/>
          <a:lstStyle/>
          <a:p>
            <a:pPr>
              <a:defRPr/>
            </a:pPr>
            <a:fld id="{E99A5A18-0BAC-4C0C-AC6D-5824816E4011}" type="slidenum">
              <a:rPr lang="en-AU" smtClean="0">
                <a:solidFill>
                  <a:srgbClr val="000000"/>
                </a:solidFill>
              </a:rPr>
              <a:pPr>
                <a:defRPr/>
              </a:pPr>
              <a:t>2</a:t>
            </a:fld>
            <a:endParaRPr lang="en-AU">
              <a:solidFill>
                <a:srgbClr val="000000"/>
              </a:solidFill>
            </a:endParaRPr>
          </a:p>
        </p:txBody>
      </p:sp>
    </p:spTree>
    <p:extLst>
      <p:ext uri="{BB962C8B-B14F-4D97-AF65-F5344CB8AC3E}">
        <p14:creationId xmlns:p14="http://schemas.microsoft.com/office/powerpoint/2010/main" val="1558808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AU" dirty="0"/>
              <a:t>Note: in</a:t>
            </a:r>
            <a:r>
              <a:rPr lang="en-AU" baseline="0" dirty="0"/>
              <a:t> this series I am going to cover everything to know about NN if you do not have no background required. </a:t>
            </a:r>
            <a:endParaRPr lang="en-AU" dirty="0"/>
          </a:p>
        </p:txBody>
      </p:sp>
      <p:sp>
        <p:nvSpPr>
          <p:cNvPr id="4" name="Slide Number Placeholder 3"/>
          <p:cNvSpPr>
            <a:spLocks noGrp="1"/>
          </p:cNvSpPr>
          <p:nvPr>
            <p:ph type="sldNum" sz="quarter" idx="10"/>
          </p:nvPr>
        </p:nvSpPr>
        <p:spPr/>
        <p:txBody>
          <a:bodyPr/>
          <a:lstStyle/>
          <a:p>
            <a:pPr>
              <a:defRPr/>
            </a:pPr>
            <a:fld id="{E99A5A18-0BAC-4C0C-AC6D-5824816E4011}" type="slidenum">
              <a:rPr lang="en-AU" smtClean="0">
                <a:solidFill>
                  <a:srgbClr val="000000"/>
                </a:solidFill>
              </a:rPr>
              <a:pPr>
                <a:defRPr/>
              </a:pPr>
              <a:t>3</a:t>
            </a:fld>
            <a:endParaRPr lang="en-AU">
              <a:solidFill>
                <a:srgbClr val="000000"/>
              </a:solidFill>
            </a:endParaRPr>
          </a:p>
        </p:txBody>
      </p:sp>
    </p:spTree>
    <p:extLst>
      <p:ext uri="{BB962C8B-B14F-4D97-AF65-F5344CB8AC3E}">
        <p14:creationId xmlns:p14="http://schemas.microsoft.com/office/powerpoint/2010/main" val="4192332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9939" name="Rectangle 3"/>
          <p:cNvSpPr>
            <a:spLocks noGrp="1" noChangeArrowheads="1"/>
          </p:cNvSpPr>
          <p:nvPr>
            <p:ph type="ctrTitle"/>
          </p:nvPr>
        </p:nvSpPr>
        <p:spPr>
          <a:xfrm>
            <a:off x="682625" y="1557338"/>
            <a:ext cx="6553200" cy="1295400"/>
          </a:xfrm>
        </p:spPr>
        <p:txBody>
          <a:bodyPr/>
          <a:lstStyle>
            <a:lvl1pPr>
              <a:defRPr sz="3200">
                <a:solidFill>
                  <a:schemeClr val="bg1"/>
                </a:solidFill>
              </a:defRPr>
            </a:lvl1pPr>
          </a:lstStyle>
          <a:p>
            <a:pPr lvl="0"/>
            <a:r>
              <a:rPr lang="en-AU" noProof="0"/>
              <a:t>Click to edit Master title style</a:t>
            </a:r>
          </a:p>
        </p:txBody>
      </p:sp>
      <p:sp>
        <p:nvSpPr>
          <p:cNvPr id="39940" name="Rectangle 4"/>
          <p:cNvSpPr>
            <a:spLocks noGrp="1" noChangeArrowheads="1"/>
          </p:cNvSpPr>
          <p:nvPr>
            <p:ph type="subTitle" idx="1"/>
          </p:nvPr>
        </p:nvSpPr>
        <p:spPr>
          <a:xfrm>
            <a:off x="682625" y="3357563"/>
            <a:ext cx="5859463" cy="503237"/>
          </a:xfrm>
        </p:spPr>
        <p:txBody>
          <a:bodyPr/>
          <a:lstStyle>
            <a:lvl1pPr marL="0" indent="0">
              <a:buFontTx/>
              <a:buNone/>
              <a:defRPr sz="2200">
                <a:solidFill>
                  <a:schemeClr val="bg1"/>
                </a:solidFill>
              </a:defRPr>
            </a:lvl1pPr>
          </a:lstStyle>
          <a:p>
            <a:pPr lvl="0"/>
            <a:r>
              <a:rPr lang="en-AU" noProof="0"/>
              <a:t>Click to edit Master subtitle style</a:t>
            </a:r>
          </a:p>
        </p:txBody>
      </p:sp>
    </p:spTree>
    <p:extLst>
      <p:ext uri="{BB962C8B-B14F-4D97-AF65-F5344CB8AC3E}">
        <p14:creationId xmlns:p14="http://schemas.microsoft.com/office/powerpoint/2010/main" val="233361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r>
              <a:rPr lang="en-AU"/>
              <a:t>RMIT University©2015</a:t>
            </a:r>
          </a:p>
        </p:txBody>
      </p:sp>
      <p:sp>
        <p:nvSpPr>
          <p:cNvPr id="5" name="Rectangle 19"/>
          <p:cNvSpPr>
            <a:spLocks noGrp="1" noChangeArrowheads="1"/>
          </p:cNvSpPr>
          <p:nvPr>
            <p:ph type="ftr" sz="quarter" idx="11"/>
          </p:nvPr>
        </p:nvSpPr>
        <p:spPr>
          <a:ln/>
        </p:spPr>
        <p:txBody>
          <a:bodyPr/>
          <a:lstStyle>
            <a:lvl1pPr>
              <a:defRPr/>
            </a:lvl1pPr>
          </a:lstStyle>
          <a:p>
            <a:pPr>
              <a:defRPr/>
            </a:pPr>
            <a:r>
              <a:rPr lang="en-AU"/>
              <a:t>School of Aerospace, Mechanical and Manufacturing Engineering</a:t>
            </a:r>
          </a:p>
        </p:txBody>
      </p:sp>
      <p:sp>
        <p:nvSpPr>
          <p:cNvPr id="6" name="Rectangle 20"/>
          <p:cNvSpPr>
            <a:spLocks noGrp="1" noChangeArrowheads="1"/>
          </p:cNvSpPr>
          <p:nvPr>
            <p:ph type="sldNum" sz="quarter" idx="12"/>
          </p:nvPr>
        </p:nvSpPr>
        <p:spPr>
          <a:ln/>
        </p:spPr>
        <p:txBody>
          <a:bodyPr/>
          <a:lstStyle>
            <a:lvl1pPr>
              <a:defRPr/>
            </a:lvl1pPr>
          </a:lstStyle>
          <a:p>
            <a:pPr>
              <a:defRPr/>
            </a:pPr>
            <a:fld id="{9C39750A-B4CC-45B2-AE4A-E6E4AA6B3E44}" type="slidenum">
              <a:rPr lang="en-AU"/>
              <a:pPr>
                <a:defRPr/>
              </a:pPr>
              <a:t>‹#›</a:t>
            </a:fld>
            <a:endParaRPr lang="en-AU"/>
          </a:p>
        </p:txBody>
      </p:sp>
    </p:spTree>
    <p:extLst>
      <p:ext uri="{BB962C8B-B14F-4D97-AF65-F5344CB8AC3E}">
        <p14:creationId xmlns:p14="http://schemas.microsoft.com/office/powerpoint/2010/main" val="3374377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381000" y="274638"/>
            <a:ext cx="6019800" cy="5891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r>
              <a:rPr lang="en-AU"/>
              <a:t>RMIT University©2015</a:t>
            </a:r>
          </a:p>
        </p:txBody>
      </p:sp>
      <p:sp>
        <p:nvSpPr>
          <p:cNvPr id="5" name="Rectangle 19"/>
          <p:cNvSpPr>
            <a:spLocks noGrp="1" noChangeArrowheads="1"/>
          </p:cNvSpPr>
          <p:nvPr>
            <p:ph type="ftr" sz="quarter" idx="11"/>
          </p:nvPr>
        </p:nvSpPr>
        <p:spPr>
          <a:ln/>
        </p:spPr>
        <p:txBody>
          <a:bodyPr/>
          <a:lstStyle>
            <a:lvl1pPr>
              <a:defRPr/>
            </a:lvl1pPr>
          </a:lstStyle>
          <a:p>
            <a:pPr>
              <a:defRPr/>
            </a:pPr>
            <a:r>
              <a:rPr lang="en-AU"/>
              <a:t>School of Aerospace, Mechanical and Manufacturing Engineering</a:t>
            </a:r>
          </a:p>
        </p:txBody>
      </p:sp>
      <p:sp>
        <p:nvSpPr>
          <p:cNvPr id="6" name="Rectangle 20"/>
          <p:cNvSpPr>
            <a:spLocks noGrp="1" noChangeArrowheads="1"/>
          </p:cNvSpPr>
          <p:nvPr>
            <p:ph type="sldNum" sz="quarter" idx="12"/>
          </p:nvPr>
        </p:nvSpPr>
        <p:spPr>
          <a:ln/>
        </p:spPr>
        <p:txBody>
          <a:bodyPr/>
          <a:lstStyle>
            <a:lvl1pPr>
              <a:defRPr/>
            </a:lvl1pPr>
          </a:lstStyle>
          <a:p>
            <a:pPr>
              <a:defRPr/>
            </a:pPr>
            <a:fld id="{69144E10-110C-40B3-95E8-71DD89C50667}" type="slidenum">
              <a:rPr lang="en-AU"/>
              <a:pPr>
                <a:defRPr/>
              </a:pPr>
              <a:t>‹#›</a:t>
            </a:fld>
            <a:endParaRPr lang="en-AU"/>
          </a:p>
        </p:txBody>
      </p:sp>
    </p:spTree>
    <p:extLst>
      <p:ext uri="{BB962C8B-B14F-4D97-AF65-F5344CB8AC3E}">
        <p14:creationId xmlns:p14="http://schemas.microsoft.com/office/powerpoint/2010/main" val="13094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r>
              <a:rPr lang="en-AU"/>
              <a:t>RMIT University©2015</a:t>
            </a:r>
          </a:p>
        </p:txBody>
      </p:sp>
      <p:sp>
        <p:nvSpPr>
          <p:cNvPr id="5" name="Rectangle 19"/>
          <p:cNvSpPr>
            <a:spLocks noGrp="1" noChangeArrowheads="1"/>
          </p:cNvSpPr>
          <p:nvPr>
            <p:ph type="ftr" sz="quarter" idx="11"/>
          </p:nvPr>
        </p:nvSpPr>
        <p:spPr>
          <a:ln/>
        </p:spPr>
        <p:txBody>
          <a:bodyPr/>
          <a:lstStyle>
            <a:lvl1pPr>
              <a:defRPr/>
            </a:lvl1pPr>
          </a:lstStyle>
          <a:p>
            <a:pPr>
              <a:defRPr/>
            </a:pPr>
            <a:r>
              <a:rPr lang="en-AU"/>
              <a:t>School of Aerospace, Mechanical and Manufacturing Engineering</a:t>
            </a:r>
          </a:p>
        </p:txBody>
      </p:sp>
      <p:sp>
        <p:nvSpPr>
          <p:cNvPr id="6" name="Rectangle 20"/>
          <p:cNvSpPr>
            <a:spLocks noGrp="1" noChangeArrowheads="1"/>
          </p:cNvSpPr>
          <p:nvPr>
            <p:ph type="sldNum" sz="quarter" idx="12"/>
          </p:nvPr>
        </p:nvSpPr>
        <p:spPr>
          <a:ln/>
        </p:spPr>
        <p:txBody>
          <a:bodyPr/>
          <a:lstStyle>
            <a:lvl1pPr>
              <a:defRPr/>
            </a:lvl1pPr>
          </a:lstStyle>
          <a:p>
            <a:pPr>
              <a:defRPr/>
            </a:pPr>
            <a:fld id="{F04FF66D-77F0-482A-A838-7B366726A3CF}" type="slidenum">
              <a:rPr lang="en-AU"/>
              <a:pPr>
                <a:defRPr/>
              </a:pPr>
              <a:t>‹#›</a:t>
            </a:fld>
            <a:endParaRPr lang="en-AU"/>
          </a:p>
        </p:txBody>
      </p:sp>
    </p:spTree>
    <p:extLst>
      <p:ext uri="{BB962C8B-B14F-4D97-AF65-F5344CB8AC3E}">
        <p14:creationId xmlns:p14="http://schemas.microsoft.com/office/powerpoint/2010/main" val="2532125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AU"/>
              <a:t>RMIT University©2015</a:t>
            </a:r>
          </a:p>
        </p:txBody>
      </p:sp>
      <p:sp>
        <p:nvSpPr>
          <p:cNvPr id="5" name="Rectangle 19"/>
          <p:cNvSpPr>
            <a:spLocks noGrp="1" noChangeArrowheads="1"/>
          </p:cNvSpPr>
          <p:nvPr>
            <p:ph type="ftr" sz="quarter" idx="11"/>
          </p:nvPr>
        </p:nvSpPr>
        <p:spPr>
          <a:ln/>
        </p:spPr>
        <p:txBody>
          <a:bodyPr/>
          <a:lstStyle>
            <a:lvl1pPr>
              <a:defRPr/>
            </a:lvl1pPr>
          </a:lstStyle>
          <a:p>
            <a:pPr>
              <a:defRPr/>
            </a:pPr>
            <a:r>
              <a:rPr lang="en-AU"/>
              <a:t>School of Aerospace, Mechanical and Manufacturing Engineering</a:t>
            </a:r>
          </a:p>
        </p:txBody>
      </p:sp>
      <p:sp>
        <p:nvSpPr>
          <p:cNvPr id="6" name="Rectangle 20"/>
          <p:cNvSpPr>
            <a:spLocks noGrp="1" noChangeArrowheads="1"/>
          </p:cNvSpPr>
          <p:nvPr>
            <p:ph type="sldNum" sz="quarter" idx="12"/>
          </p:nvPr>
        </p:nvSpPr>
        <p:spPr>
          <a:ln/>
        </p:spPr>
        <p:txBody>
          <a:bodyPr/>
          <a:lstStyle>
            <a:lvl1pPr>
              <a:defRPr/>
            </a:lvl1pPr>
          </a:lstStyle>
          <a:p>
            <a:pPr>
              <a:defRPr/>
            </a:pPr>
            <a:fld id="{7D51CDFC-7AA9-4159-905D-7FA36F6DC58C}" type="slidenum">
              <a:rPr lang="en-AU"/>
              <a:pPr>
                <a:defRPr/>
              </a:pPr>
              <a:t>‹#›</a:t>
            </a:fld>
            <a:endParaRPr lang="en-AU"/>
          </a:p>
        </p:txBody>
      </p:sp>
    </p:spTree>
    <p:extLst>
      <p:ext uri="{BB962C8B-B14F-4D97-AF65-F5344CB8AC3E}">
        <p14:creationId xmlns:p14="http://schemas.microsoft.com/office/powerpoint/2010/main" val="200906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381000" y="1300163"/>
            <a:ext cx="40386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572000" y="1300163"/>
            <a:ext cx="40386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r>
              <a:rPr lang="en-AU"/>
              <a:t>RMIT University©2015</a:t>
            </a:r>
          </a:p>
        </p:txBody>
      </p:sp>
      <p:sp>
        <p:nvSpPr>
          <p:cNvPr id="6" name="Rectangle 19"/>
          <p:cNvSpPr>
            <a:spLocks noGrp="1" noChangeArrowheads="1"/>
          </p:cNvSpPr>
          <p:nvPr>
            <p:ph type="ftr" sz="quarter" idx="11"/>
          </p:nvPr>
        </p:nvSpPr>
        <p:spPr>
          <a:ln/>
        </p:spPr>
        <p:txBody>
          <a:bodyPr/>
          <a:lstStyle>
            <a:lvl1pPr>
              <a:defRPr/>
            </a:lvl1pPr>
          </a:lstStyle>
          <a:p>
            <a:pPr>
              <a:defRPr/>
            </a:pPr>
            <a:r>
              <a:rPr lang="en-AU"/>
              <a:t>School of Aerospace, Mechanical and Manufacturing Engineering</a:t>
            </a:r>
          </a:p>
        </p:txBody>
      </p:sp>
      <p:sp>
        <p:nvSpPr>
          <p:cNvPr id="7" name="Rectangle 20"/>
          <p:cNvSpPr>
            <a:spLocks noGrp="1" noChangeArrowheads="1"/>
          </p:cNvSpPr>
          <p:nvPr>
            <p:ph type="sldNum" sz="quarter" idx="12"/>
          </p:nvPr>
        </p:nvSpPr>
        <p:spPr>
          <a:ln/>
        </p:spPr>
        <p:txBody>
          <a:bodyPr/>
          <a:lstStyle>
            <a:lvl1pPr>
              <a:defRPr/>
            </a:lvl1pPr>
          </a:lstStyle>
          <a:p>
            <a:pPr>
              <a:defRPr/>
            </a:pPr>
            <a:fld id="{E6B2C8A0-830B-41F9-A634-984574595F65}" type="slidenum">
              <a:rPr lang="en-AU"/>
              <a:pPr>
                <a:defRPr/>
              </a:pPr>
              <a:t>‹#›</a:t>
            </a:fld>
            <a:endParaRPr lang="en-AU"/>
          </a:p>
        </p:txBody>
      </p:sp>
    </p:spTree>
    <p:extLst>
      <p:ext uri="{BB962C8B-B14F-4D97-AF65-F5344CB8AC3E}">
        <p14:creationId xmlns:p14="http://schemas.microsoft.com/office/powerpoint/2010/main" val="2543188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4"/>
          <p:cNvSpPr>
            <a:spLocks noGrp="1" noChangeArrowheads="1"/>
          </p:cNvSpPr>
          <p:nvPr>
            <p:ph type="dt" sz="half" idx="10"/>
          </p:nvPr>
        </p:nvSpPr>
        <p:spPr>
          <a:ln/>
        </p:spPr>
        <p:txBody>
          <a:bodyPr/>
          <a:lstStyle>
            <a:lvl1pPr>
              <a:defRPr/>
            </a:lvl1pPr>
          </a:lstStyle>
          <a:p>
            <a:pPr>
              <a:defRPr/>
            </a:pPr>
            <a:r>
              <a:rPr lang="en-AU"/>
              <a:t>RMIT University©2015</a:t>
            </a:r>
          </a:p>
        </p:txBody>
      </p:sp>
      <p:sp>
        <p:nvSpPr>
          <p:cNvPr id="8" name="Rectangle 19"/>
          <p:cNvSpPr>
            <a:spLocks noGrp="1" noChangeArrowheads="1"/>
          </p:cNvSpPr>
          <p:nvPr>
            <p:ph type="ftr" sz="quarter" idx="11"/>
          </p:nvPr>
        </p:nvSpPr>
        <p:spPr>
          <a:ln/>
        </p:spPr>
        <p:txBody>
          <a:bodyPr/>
          <a:lstStyle>
            <a:lvl1pPr>
              <a:defRPr/>
            </a:lvl1pPr>
          </a:lstStyle>
          <a:p>
            <a:pPr>
              <a:defRPr/>
            </a:pPr>
            <a:r>
              <a:rPr lang="en-AU"/>
              <a:t>School of Aerospace, Mechanical and Manufacturing Engineering</a:t>
            </a:r>
          </a:p>
        </p:txBody>
      </p:sp>
      <p:sp>
        <p:nvSpPr>
          <p:cNvPr id="9" name="Rectangle 20"/>
          <p:cNvSpPr>
            <a:spLocks noGrp="1" noChangeArrowheads="1"/>
          </p:cNvSpPr>
          <p:nvPr>
            <p:ph type="sldNum" sz="quarter" idx="12"/>
          </p:nvPr>
        </p:nvSpPr>
        <p:spPr>
          <a:ln/>
        </p:spPr>
        <p:txBody>
          <a:bodyPr/>
          <a:lstStyle>
            <a:lvl1pPr>
              <a:defRPr/>
            </a:lvl1pPr>
          </a:lstStyle>
          <a:p>
            <a:pPr>
              <a:defRPr/>
            </a:pPr>
            <a:fld id="{CD63FF3A-88EE-400B-87CC-10C8B6EBE8FD}" type="slidenum">
              <a:rPr lang="en-AU"/>
              <a:pPr>
                <a:defRPr/>
              </a:pPr>
              <a:t>‹#›</a:t>
            </a:fld>
            <a:endParaRPr lang="en-AU"/>
          </a:p>
        </p:txBody>
      </p:sp>
    </p:spTree>
    <p:extLst>
      <p:ext uri="{BB962C8B-B14F-4D97-AF65-F5344CB8AC3E}">
        <p14:creationId xmlns:p14="http://schemas.microsoft.com/office/powerpoint/2010/main" val="3003811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r>
              <a:rPr lang="en-AU"/>
              <a:t>RMIT University©2015</a:t>
            </a:r>
          </a:p>
        </p:txBody>
      </p:sp>
      <p:sp>
        <p:nvSpPr>
          <p:cNvPr id="4" name="Rectangle 19"/>
          <p:cNvSpPr>
            <a:spLocks noGrp="1" noChangeArrowheads="1"/>
          </p:cNvSpPr>
          <p:nvPr>
            <p:ph type="ftr" sz="quarter" idx="11"/>
          </p:nvPr>
        </p:nvSpPr>
        <p:spPr>
          <a:ln/>
        </p:spPr>
        <p:txBody>
          <a:bodyPr/>
          <a:lstStyle>
            <a:lvl1pPr>
              <a:defRPr/>
            </a:lvl1pPr>
          </a:lstStyle>
          <a:p>
            <a:pPr>
              <a:defRPr/>
            </a:pPr>
            <a:r>
              <a:rPr lang="en-AU"/>
              <a:t>School of Aerospace, Mechanical and Manufacturing Engineering</a:t>
            </a:r>
          </a:p>
        </p:txBody>
      </p:sp>
      <p:sp>
        <p:nvSpPr>
          <p:cNvPr id="5" name="Rectangle 20"/>
          <p:cNvSpPr>
            <a:spLocks noGrp="1" noChangeArrowheads="1"/>
          </p:cNvSpPr>
          <p:nvPr>
            <p:ph type="sldNum" sz="quarter" idx="12"/>
          </p:nvPr>
        </p:nvSpPr>
        <p:spPr>
          <a:ln/>
        </p:spPr>
        <p:txBody>
          <a:bodyPr/>
          <a:lstStyle>
            <a:lvl1pPr>
              <a:defRPr/>
            </a:lvl1pPr>
          </a:lstStyle>
          <a:p>
            <a:pPr>
              <a:defRPr/>
            </a:pPr>
            <a:fld id="{8EAEF40C-47DD-4A46-A8D3-F794CEC22FF2}" type="slidenum">
              <a:rPr lang="en-AU"/>
              <a:pPr>
                <a:defRPr/>
              </a:pPr>
              <a:t>‹#›</a:t>
            </a:fld>
            <a:endParaRPr lang="en-AU"/>
          </a:p>
        </p:txBody>
      </p:sp>
    </p:spTree>
    <p:extLst>
      <p:ext uri="{BB962C8B-B14F-4D97-AF65-F5344CB8AC3E}">
        <p14:creationId xmlns:p14="http://schemas.microsoft.com/office/powerpoint/2010/main" val="1582872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AU"/>
              <a:t>RMIT University©2015</a:t>
            </a:r>
          </a:p>
        </p:txBody>
      </p:sp>
      <p:sp>
        <p:nvSpPr>
          <p:cNvPr id="3" name="Rectangle 19"/>
          <p:cNvSpPr>
            <a:spLocks noGrp="1" noChangeArrowheads="1"/>
          </p:cNvSpPr>
          <p:nvPr>
            <p:ph type="ftr" sz="quarter" idx="11"/>
          </p:nvPr>
        </p:nvSpPr>
        <p:spPr>
          <a:ln/>
        </p:spPr>
        <p:txBody>
          <a:bodyPr/>
          <a:lstStyle>
            <a:lvl1pPr>
              <a:defRPr/>
            </a:lvl1pPr>
          </a:lstStyle>
          <a:p>
            <a:pPr>
              <a:defRPr/>
            </a:pPr>
            <a:r>
              <a:rPr lang="en-AU"/>
              <a:t>School of Aerospace, Mechanical and Manufacturing Engineering</a:t>
            </a:r>
          </a:p>
        </p:txBody>
      </p:sp>
      <p:sp>
        <p:nvSpPr>
          <p:cNvPr id="4" name="Rectangle 20"/>
          <p:cNvSpPr>
            <a:spLocks noGrp="1" noChangeArrowheads="1"/>
          </p:cNvSpPr>
          <p:nvPr>
            <p:ph type="sldNum" sz="quarter" idx="12"/>
          </p:nvPr>
        </p:nvSpPr>
        <p:spPr>
          <a:ln/>
        </p:spPr>
        <p:txBody>
          <a:bodyPr/>
          <a:lstStyle>
            <a:lvl1pPr>
              <a:defRPr/>
            </a:lvl1pPr>
          </a:lstStyle>
          <a:p>
            <a:pPr>
              <a:defRPr/>
            </a:pPr>
            <a:fld id="{6E1159E1-CE05-40C3-A3ED-7C59D2B71ADC}" type="slidenum">
              <a:rPr lang="en-AU"/>
              <a:pPr>
                <a:defRPr/>
              </a:pPr>
              <a:t>‹#›</a:t>
            </a:fld>
            <a:endParaRPr lang="en-AU"/>
          </a:p>
        </p:txBody>
      </p:sp>
    </p:spTree>
    <p:extLst>
      <p:ext uri="{BB962C8B-B14F-4D97-AF65-F5344CB8AC3E}">
        <p14:creationId xmlns:p14="http://schemas.microsoft.com/office/powerpoint/2010/main" val="4044642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AU"/>
              <a:t>RMIT University©2015</a:t>
            </a:r>
          </a:p>
        </p:txBody>
      </p:sp>
      <p:sp>
        <p:nvSpPr>
          <p:cNvPr id="6" name="Rectangle 19"/>
          <p:cNvSpPr>
            <a:spLocks noGrp="1" noChangeArrowheads="1"/>
          </p:cNvSpPr>
          <p:nvPr>
            <p:ph type="ftr" sz="quarter" idx="11"/>
          </p:nvPr>
        </p:nvSpPr>
        <p:spPr>
          <a:ln/>
        </p:spPr>
        <p:txBody>
          <a:bodyPr/>
          <a:lstStyle>
            <a:lvl1pPr>
              <a:defRPr/>
            </a:lvl1pPr>
          </a:lstStyle>
          <a:p>
            <a:pPr>
              <a:defRPr/>
            </a:pPr>
            <a:r>
              <a:rPr lang="en-AU"/>
              <a:t>School of Aerospace, Mechanical and Manufacturing Engineering</a:t>
            </a:r>
          </a:p>
        </p:txBody>
      </p:sp>
      <p:sp>
        <p:nvSpPr>
          <p:cNvPr id="7" name="Rectangle 20"/>
          <p:cNvSpPr>
            <a:spLocks noGrp="1" noChangeArrowheads="1"/>
          </p:cNvSpPr>
          <p:nvPr>
            <p:ph type="sldNum" sz="quarter" idx="12"/>
          </p:nvPr>
        </p:nvSpPr>
        <p:spPr>
          <a:ln/>
        </p:spPr>
        <p:txBody>
          <a:bodyPr/>
          <a:lstStyle>
            <a:lvl1pPr>
              <a:defRPr/>
            </a:lvl1pPr>
          </a:lstStyle>
          <a:p>
            <a:pPr>
              <a:defRPr/>
            </a:pPr>
            <a:fld id="{B8A9D6C5-3C89-4992-80C7-A642935809E4}" type="slidenum">
              <a:rPr lang="en-AU"/>
              <a:pPr>
                <a:defRPr/>
              </a:pPr>
              <a:t>‹#›</a:t>
            </a:fld>
            <a:endParaRPr lang="en-AU"/>
          </a:p>
        </p:txBody>
      </p:sp>
    </p:spTree>
    <p:extLst>
      <p:ext uri="{BB962C8B-B14F-4D97-AF65-F5344CB8AC3E}">
        <p14:creationId xmlns:p14="http://schemas.microsoft.com/office/powerpoint/2010/main" val="2611278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AU"/>
              <a:t>RMIT University©2015</a:t>
            </a:r>
          </a:p>
        </p:txBody>
      </p:sp>
      <p:sp>
        <p:nvSpPr>
          <p:cNvPr id="6" name="Rectangle 19"/>
          <p:cNvSpPr>
            <a:spLocks noGrp="1" noChangeArrowheads="1"/>
          </p:cNvSpPr>
          <p:nvPr>
            <p:ph type="ftr" sz="quarter" idx="11"/>
          </p:nvPr>
        </p:nvSpPr>
        <p:spPr>
          <a:ln/>
        </p:spPr>
        <p:txBody>
          <a:bodyPr/>
          <a:lstStyle>
            <a:lvl1pPr>
              <a:defRPr/>
            </a:lvl1pPr>
          </a:lstStyle>
          <a:p>
            <a:pPr>
              <a:defRPr/>
            </a:pPr>
            <a:r>
              <a:rPr lang="en-AU"/>
              <a:t>School of Aerospace, Mechanical and Manufacturing Engineering</a:t>
            </a:r>
          </a:p>
        </p:txBody>
      </p:sp>
      <p:sp>
        <p:nvSpPr>
          <p:cNvPr id="7" name="Rectangle 20"/>
          <p:cNvSpPr>
            <a:spLocks noGrp="1" noChangeArrowheads="1"/>
          </p:cNvSpPr>
          <p:nvPr>
            <p:ph type="sldNum" sz="quarter" idx="12"/>
          </p:nvPr>
        </p:nvSpPr>
        <p:spPr>
          <a:ln/>
        </p:spPr>
        <p:txBody>
          <a:bodyPr/>
          <a:lstStyle>
            <a:lvl1pPr>
              <a:defRPr/>
            </a:lvl1pPr>
          </a:lstStyle>
          <a:p>
            <a:pPr>
              <a:defRPr/>
            </a:pPr>
            <a:fld id="{9A5CB546-3E0A-4086-90B1-40841A0E151E}" type="slidenum">
              <a:rPr lang="en-AU"/>
              <a:pPr>
                <a:defRPr/>
              </a:pPr>
              <a:t>‹#›</a:t>
            </a:fld>
            <a:endParaRPr lang="en-AU"/>
          </a:p>
        </p:txBody>
      </p:sp>
    </p:spTree>
    <p:extLst>
      <p:ext uri="{BB962C8B-B14F-4D97-AF65-F5344CB8AC3E}">
        <p14:creationId xmlns:p14="http://schemas.microsoft.com/office/powerpoint/2010/main" val="2169610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1" descr="core foot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81000" y="274638"/>
            <a:ext cx="82296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t>Click to edit Header 1</a:t>
            </a:r>
          </a:p>
        </p:txBody>
      </p:sp>
      <p:sp>
        <p:nvSpPr>
          <p:cNvPr id="1028" name="Rectangle 3"/>
          <p:cNvSpPr>
            <a:spLocks noGrp="1" noChangeArrowheads="1"/>
          </p:cNvSpPr>
          <p:nvPr>
            <p:ph type="body" idx="1"/>
          </p:nvPr>
        </p:nvSpPr>
        <p:spPr bwMode="auto">
          <a:xfrm>
            <a:off x="381000" y="1300163"/>
            <a:ext cx="8229600"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3076" name="Rectangle 4"/>
          <p:cNvSpPr>
            <a:spLocks noGrp="1" noChangeArrowheads="1"/>
          </p:cNvSpPr>
          <p:nvPr>
            <p:ph type="dt" sz="half" idx="2"/>
          </p:nvPr>
        </p:nvSpPr>
        <p:spPr bwMode="auto">
          <a:xfrm>
            <a:off x="444500" y="65659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base">
              <a:defRPr sz="1100"/>
            </a:lvl1pPr>
          </a:lstStyle>
          <a:p>
            <a:pPr>
              <a:defRPr/>
            </a:pPr>
            <a:r>
              <a:rPr lang="en-AU"/>
              <a:t>RMIT University©2015</a:t>
            </a:r>
          </a:p>
        </p:txBody>
      </p:sp>
      <p:sp>
        <p:nvSpPr>
          <p:cNvPr id="3091" name="Rectangle 19"/>
          <p:cNvSpPr>
            <a:spLocks noGrp="1" noChangeArrowheads="1"/>
          </p:cNvSpPr>
          <p:nvPr>
            <p:ph type="ftr" sz="quarter" idx="3"/>
          </p:nvPr>
        </p:nvSpPr>
        <p:spPr bwMode="auto">
          <a:xfrm>
            <a:off x="2611438" y="6575425"/>
            <a:ext cx="383222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base">
              <a:defRPr sz="900"/>
            </a:lvl1pPr>
          </a:lstStyle>
          <a:p>
            <a:pPr>
              <a:defRPr/>
            </a:pPr>
            <a:r>
              <a:rPr lang="en-AU"/>
              <a:t>School of Aerospace, Mechanical and Manufacturing Engineering</a:t>
            </a:r>
          </a:p>
        </p:txBody>
      </p:sp>
      <p:sp>
        <p:nvSpPr>
          <p:cNvPr id="3092" name="Rectangle 20"/>
          <p:cNvSpPr>
            <a:spLocks noGrp="1" noChangeArrowheads="1"/>
          </p:cNvSpPr>
          <p:nvPr>
            <p:ph type="sldNum" sz="quarter" idx="4"/>
          </p:nvPr>
        </p:nvSpPr>
        <p:spPr bwMode="auto">
          <a:xfrm>
            <a:off x="6523038" y="65786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base">
              <a:defRPr sz="1100"/>
            </a:lvl1pPr>
          </a:lstStyle>
          <a:p>
            <a:pPr>
              <a:defRPr/>
            </a:pPr>
            <a:fld id="{3A8BC337-375C-4227-AFC2-8618D4252473}"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3718"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p:txStyles>
    <p:titleStyle>
      <a:lvl1pPr algn="l" rtl="0" eaLnBrk="0" fontAlgn="base" hangingPunct="0">
        <a:spcBef>
          <a:spcPct val="0"/>
        </a:spcBef>
        <a:spcAft>
          <a:spcPct val="0"/>
        </a:spcAft>
        <a:defRPr sz="2500">
          <a:solidFill>
            <a:srgbClr val="EE3224"/>
          </a:solidFill>
          <a:latin typeface="+mj-lt"/>
          <a:ea typeface="+mj-ea"/>
          <a:cs typeface="+mj-cs"/>
        </a:defRPr>
      </a:lvl1pPr>
      <a:lvl2pPr algn="l" rtl="0" eaLnBrk="0" fontAlgn="base" hangingPunct="0">
        <a:spcBef>
          <a:spcPct val="0"/>
        </a:spcBef>
        <a:spcAft>
          <a:spcPct val="0"/>
        </a:spcAft>
        <a:defRPr sz="2500">
          <a:solidFill>
            <a:srgbClr val="EE3224"/>
          </a:solidFill>
          <a:latin typeface="Arial" charset="0"/>
          <a:cs typeface="Arial" charset="0"/>
        </a:defRPr>
      </a:lvl2pPr>
      <a:lvl3pPr algn="l" rtl="0" eaLnBrk="0" fontAlgn="base" hangingPunct="0">
        <a:spcBef>
          <a:spcPct val="0"/>
        </a:spcBef>
        <a:spcAft>
          <a:spcPct val="0"/>
        </a:spcAft>
        <a:defRPr sz="2500">
          <a:solidFill>
            <a:srgbClr val="EE3224"/>
          </a:solidFill>
          <a:latin typeface="Arial" charset="0"/>
          <a:cs typeface="Arial" charset="0"/>
        </a:defRPr>
      </a:lvl3pPr>
      <a:lvl4pPr algn="l" rtl="0" eaLnBrk="0" fontAlgn="base" hangingPunct="0">
        <a:spcBef>
          <a:spcPct val="0"/>
        </a:spcBef>
        <a:spcAft>
          <a:spcPct val="0"/>
        </a:spcAft>
        <a:defRPr sz="2500">
          <a:solidFill>
            <a:srgbClr val="EE3224"/>
          </a:solidFill>
          <a:latin typeface="Arial" charset="0"/>
          <a:cs typeface="Arial" charset="0"/>
        </a:defRPr>
      </a:lvl4pPr>
      <a:lvl5pPr algn="l" rtl="0" eaLnBrk="0" fontAlgn="base" hangingPunct="0">
        <a:spcBef>
          <a:spcPct val="0"/>
        </a:spcBef>
        <a:spcAft>
          <a:spcPct val="0"/>
        </a:spcAft>
        <a:defRPr sz="2500">
          <a:solidFill>
            <a:srgbClr val="EE3224"/>
          </a:solidFill>
          <a:latin typeface="Arial"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p:titleStyle>
    <p:body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hamid.khayyam@rmit.edu.a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AU" dirty="0">
                <a:solidFill>
                  <a:srgbClr val="FFFFFF"/>
                </a:solidFill>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rPr>
              <a:pPr>
                <a:defRPr/>
              </a:pPr>
              <a:t>1</a:t>
            </a:fld>
            <a:endParaRPr lang="en-AU">
              <a:solidFill>
                <a:srgbClr val="FFFFFF"/>
              </a:solidFill>
            </a:endParaRPr>
          </a:p>
        </p:txBody>
      </p:sp>
      <p:sp>
        <p:nvSpPr>
          <p:cNvPr id="26" name="Title 25"/>
          <p:cNvSpPr>
            <a:spLocks noGrp="1"/>
          </p:cNvSpPr>
          <p:nvPr>
            <p:ph type="title"/>
          </p:nvPr>
        </p:nvSpPr>
        <p:spPr>
          <a:xfrm>
            <a:off x="228600" y="131503"/>
            <a:ext cx="8229600" cy="922337"/>
          </a:xfrm>
        </p:spPr>
        <p:txBody>
          <a:bodyPr/>
          <a:lstStyle/>
          <a:p>
            <a:r>
              <a:rPr lang="en-AU" sz="2800" b="1" dirty="0">
                <a:latin typeface="Times New Roman" panose="02020603050405020304" pitchFamily="18" charset="0"/>
                <a:cs typeface="Times New Roman" panose="02020603050405020304" pitchFamily="18" charset="0"/>
              </a:rPr>
              <a:t>About the course  </a:t>
            </a:r>
          </a:p>
        </p:txBody>
      </p:sp>
      <p:sp>
        <p:nvSpPr>
          <p:cNvPr id="8" name="object 3"/>
          <p:cNvSpPr txBox="1"/>
          <p:nvPr/>
        </p:nvSpPr>
        <p:spPr>
          <a:xfrm>
            <a:off x="222250" y="1053840"/>
            <a:ext cx="8610600" cy="5526513"/>
          </a:xfrm>
          <a:prstGeom prst="rect">
            <a:avLst/>
          </a:prstGeom>
        </p:spPr>
        <p:txBody>
          <a:bodyPr vert="horz" wrap="square" lIns="0" tIns="47625" rIns="0" bIns="0" rtlCol="0">
            <a:spAutoFit/>
          </a:bodyPr>
          <a:lstStyle/>
          <a:p>
            <a:pPr marL="12700" fontAlgn="auto">
              <a:spcBef>
                <a:spcPts val="375"/>
              </a:spcBef>
              <a:spcAft>
                <a:spcPts val="0"/>
              </a:spcAft>
              <a:tabLst>
                <a:tab pos="469265" algn="l"/>
                <a:tab pos="469900" algn="l"/>
              </a:tabLst>
            </a:pPr>
            <a:r>
              <a:rPr lang="en-AU" sz="2400" dirty="0">
                <a:solidFill>
                  <a:prstClr val="black"/>
                </a:solidFill>
                <a:latin typeface="Times New Roman" panose="02020603050405020304" pitchFamily="18" charset="0"/>
                <a:cs typeface="Times New Roman" panose="02020603050405020304" pitchFamily="18" charset="0"/>
              </a:rPr>
              <a:t>We are always trying to improve the course so would be very happy to hear any suggestions. The course has been run by using new method Project Based Learning (PBL). We  remind you that:</a:t>
            </a:r>
          </a:p>
          <a:p>
            <a:pPr marL="12700" fontAlgn="auto">
              <a:spcBef>
                <a:spcPts val="375"/>
              </a:spcBef>
              <a:spcAft>
                <a:spcPts val="0"/>
              </a:spcAft>
              <a:tabLst>
                <a:tab pos="469265" algn="l"/>
                <a:tab pos="469900" algn="l"/>
              </a:tabLst>
            </a:pPr>
            <a:endParaRPr lang="en-AU" sz="2400" dirty="0">
              <a:solidFill>
                <a:prstClr val="black"/>
              </a:solidFill>
              <a:latin typeface="Times New Roman" panose="02020603050405020304" pitchFamily="18" charset="0"/>
              <a:cs typeface="Times New Roman" panose="02020603050405020304" pitchFamily="18" charset="0"/>
            </a:endParaRPr>
          </a:p>
          <a:p>
            <a:pPr marL="469900" indent="-457200" fontAlgn="auto">
              <a:spcBef>
                <a:spcPts val="375"/>
              </a:spcBef>
              <a:spcAft>
                <a:spcPts val="0"/>
              </a:spcAft>
              <a:buFontTx/>
              <a:buAutoNum type="arabicParenBoth"/>
              <a:tabLst>
                <a:tab pos="469265" algn="l"/>
                <a:tab pos="469900" algn="l"/>
              </a:tabLst>
            </a:pPr>
            <a:r>
              <a:rPr lang="en-AU" sz="2400" dirty="0">
                <a:solidFill>
                  <a:prstClr val="black"/>
                </a:solidFill>
                <a:latin typeface="Times New Roman" panose="02020603050405020304" pitchFamily="18" charset="0"/>
                <a:cs typeface="Times New Roman" panose="02020603050405020304" pitchFamily="18" charset="0"/>
              </a:rPr>
              <a:t>The course is run in its current configuration for the first time; the number of contact face-to-face hours has been dramatically increased. With the minimum required 12x3=36 hrs, we actually delivered more hours than this minimum: 4x3 + 8x4 = 12+32 = 44 hrs.</a:t>
            </a:r>
          </a:p>
          <a:p>
            <a:pPr marL="12700" fontAlgn="auto">
              <a:spcBef>
                <a:spcPts val="375"/>
              </a:spcBef>
              <a:spcAft>
                <a:spcPts val="0"/>
              </a:spcAft>
              <a:tabLst>
                <a:tab pos="469265" algn="l"/>
                <a:tab pos="469900" algn="l"/>
              </a:tabLst>
            </a:pPr>
            <a:endParaRPr lang="en-AU" sz="2400" dirty="0">
              <a:solidFill>
                <a:prstClr val="black"/>
              </a:solidFill>
              <a:latin typeface="Times New Roman" panose="02020603050405020304" pitchFamily="18" charset="0"/>
              <a:cs typeface="Times New Roman" panose="02020603050405020304" pitchFamily="18" charset="0"/>
            </a:endParaRPr>
          </a:p>
          <a:p>
            <a:pPr marL="12700" fontAlgn="auto">
              <a:spcBef>
                <a:spcPts val="375"/>
              </a:spcBef>
              <a:spcAft>
                <a:spcPts val="0"/>
              </a:spcAft>
              <a:tabLst>
                <a:tab pos="469265" algn="l"/>
                <a:tab pos="469900" algn="l"/>
              </a:tabLst>
            </a:pPr>
            <a:endParaRPr lang="en-AU" sz="2400" dirty="0">
              <a:solidFill>
                <a:prstClr val="black"/>
              </a:solidFill>
              <a:latin typeface="Times New Roman" panose="02020603050405020304" pitchFamily="18" charset="0"/>
              <a:cs typeface="Times New Roman" panose="02020603050405020304" pitchFamily="18" charset="0"/>
            </a:endParaRPr>
          </a:p>
          <a:p>
            <a:pPr marL="12700" fontAlgn="auto">
              <a:spcBef>
                <a:spcPts val="375"/>
              </a:spcBef>
              <a:spcAft>
                <a:spcPts val="0"/>
              </a:spcAft>
              <a:tabLst>
                <a:tab pos="469265" algn="l"/>
                <a:tab pos="469900" algn="l"/>
              </a:tabLst>
            </a:pPr>
            <a:r>
              <a:rPr lang="en-AU" sz="2400" dirty="0">
                <a:solidFill>
                  <a:prstClr val="black"/>
                </a:solidFill>
                <a:latin typeface="Times New Roman" panose="02020603050405020304" pitchFamily="18" charset="0"/>
                <a:cs typeface="Times New Roman" panose="02020603050405020304" pitchFamily="18" charset="0"/>
              </a:rPr>
              <a:t>(2) Our qualified team has designed a modern and relevant context for this Course.</a:t>
            </a:r>
          </a:p>
          <a:p>
            <a:pPr marL="355600" indent="-342900" fontAlgn="auto">
              <a:spcBef>
                <a:spcPts val="375"/>
              </a:spcBef>
              <a:spcAft>
                <a:spcPts val="0"/>
              </a:spcAft>
              <a:buFont typeface="Wingdings" panose="05000000000000000000" pitchFamily="2" charset="2"/>
              <a:buChar char="v"/>
              <a:tabLst>
                <a:tab pos="469265" algn="l"/>
                <a:tab pos="469900" algn="l"/>
              </a:tabLst>
            </a:pPr>
            <a:endParaRPr sz="2400" dirty="0">
              <a:solidFill>
                <a:prstClr val="black"/>
              </a:solidFill>
              <a:latin typeface="Arial"/>
              <a:cs typeface="Arial"/>
            </a:endParaRPr>
          </a:p>
        </p:txBody>
      </p:sp>
    </p:spTree>
    <p:extLst>
      <p:ext uri="{BB962C8B-B14F-4D97-AF65-F5344CB8AC3E}">
        <p14:creationId xmlns:p14="http://schemas.microsoft.com/office/powerpoint/2010/main" val="3723531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9"/>
            <a:ext cx="8229600" cy="563562"/>
          </a:xfrm>
        </p:spPr>
        <p:txBody>
          <a:bodyPr/>
          <a:lstStyle/>
          <a:p>
            <a:r>
              <a:rPr lang="en-AU" sz="2400" b="1" dirty="0">
                <a:latin typeface="Times New Roman" panose="02020603050405020304" pitchFamily="18" charset="0"/>
                <a:cs typeface="Times New Roman" panose="02020603050405020304" pitchFamily="18" charset="0"/>
              </a:rPr>
              <a:t>Steps of An Application of NLR </a:t>
            </a:r>
            <a:endParaRPr lang="en-AU" dirty="0"/>
          </a:p>
        </p:txBody>
      </p:sp>
      <p:sp>
        <p:nvSpPr>
          <p:cNvPr id="3" name="Content Placeholder 2"/>
          <p:cNvSpPr>
            <a:spLocks noGrp="1"/>
          </p:cNvSpPr>
          <p:nvPr>
            <p:ph idx="1"/>
          </p:nvPr>
        </p:nvSpPr>
        <p:spPr>
          <a:xfrm>
            <a:off x="381000" y="1066801"/>
            <a:ext cx="8229600" cy="5099050"/>
          </a:xfrm>
        </p:spPr>
        <p:txBody>
          <a:bodyPr/>
          <a:lstStyle/>
          <a:p>
            <a:pPr marL="400050" lvl="0" indent="-400050">
              <a:lnSpc>
                <a:spcPct val="107000"/>
              </a:lnSpc>
              <a:spcAft>
                <a:spcPts val="800"/>
              </a:spcAft>
              <a:buFont typeface="+mj-lt"/>
              <a:buAutoNum type="romanUcPeriod"/>
            </a:pPr>
            <a:r>
              <a:rPr lang="en-A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Data pre-processing (check for missing data ,standardization)</a:t>
            </a:r>
          </a:p>
          <a:p>
            <a:pPr marL="400050" lvl="0" indent="-400050">
              <a:lnSpc>
                <a:spcPct val="107000"/>
              </a:lnSpc>
              <a:spcAft>
                <a:spcPts val="800"/>
              </a:spcAft>
              <a:buFont typeface="+mj-lt"/>
              <a:buAutoNum type="romanUcPeriod"/>
            </a:pPr>
            <a:r>
              <a:rPr lang="en-A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Define the model function and coefficients initiation </a:t>
            </a:r>
          </a:p>
          <a:p>
            <a:pPr marL="400050" lvl="0" indent="-400050">
              <a:lnSpc>
                <a:spcPct val="107000"/>
              </a:lnSpc>
              <a:spcAft>
                <a:spcPts val="800"/>
              </a:spcAft>
              <a:buFont typeface="+mj-lt"/>
              <a:buAutoNum type="romanUcPeriod"/>
            </a:pPr>
            <a:r>
              <a:rPr lang="en-A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Model development and training </a:t>
            </a:r>
          </a:p>
          <a:p>
            <a:pPr marL="0" lvl="0" indent="0">
              <a:lnSpc>
                <a:spcPct val="107000"/>
              </a:lnSpc>
              <a:spcAft>
                <a:spcPts val="800"/>
              </a:spcAft>
              <a:buNone/>
            </a:pPr>
            <a:r>
              <a:rPr lang="en-AU" dirty="0">
                <a:solidFill>
                  <a:srgbClr val="000000"/>
                </a:solidFill>
                <a:latin typeface="Times New Roman" panose="02020603050405020304" pitchFamily="18" charset="0"/>
                <a:cs typeface="Times New Roman" panose="02020603050405020304" pitchFamily="18" charset="0"/>
              </a:rPr>
              <a:t>       mdl = </a:t>
            </a:r>
            <a:r>
              <a:rPr lang="en-AU" dirty="0" err="1">
                <a:solidFill>
                  <a:srgbClr val="000000"/>
                </a:solidFill>
                <a:latin typeface="Times New Roman" panose="02020603050405020304" pitchFamily="18" charset="0"/>
                <a:cs typeface="Times New Roman" panose="02020603050405020304" pitchFamily="18" charset="0"/>
              </a:rPr>
              <a:t>fitnlm</a:t>
            </a:r>
            <a:r>
              <a:rPr lang="en-AU" dirty="0">
                <a:solidFill>
                  <a:srgbClr val="000000"/>
                </a:solidFill>
                <a:latin typeface="Times New Roman" panose="02020603050405020304" pitchFamily="18" charset="0"/>
                <a:cs typeface="Times New Roman" panose="02020603050405020304" pitchFamily="18" charset="0"/>
              </a:rPr>
              <a:t>(</a:t>
            </a:r>
            <a:r>
              <a:rPr lang="en-AU" dirty="0" err="1">
                <a:solidFill>
                  <a:srgbClr val="000000"/>
                </a:solidFill>
                <a:latin typeface="Times New Roman" panose="02020603050405020304" pitchFamily="18" charset="0"/>
                <a:cs typeface="Times New Roman" panose="02020603050405020304" pitchFamily="18" charset="0"/>
              </a:rPr>
              <a:t>x,t,fun,beta</a:t>
            </a:r>
            <a:r>
              <a:rPr lang="en-AU" dirty="0">
                <a:solidFill>
                  <a:srgbClr val="000000"/>
                </a:solidFill>
                <a:latin typeface="Times New Roman" panose="02020603050405020304" pitchFamily="18" charset="0"/>
                <a:cs typeface="Times New Roman" panose="02020603050405020304" pitchFamily="18" charset="0"/>
              </a:rPr>
              <a:t>);</a:t>
            </a:r>
            <a:endParaRPr lang="en-AU" dirty="0">
              <a:solidFill>
                <a:srgbClr val="228B22"/>
              </a:solidFill>
              <a:latin typeface="Times New Roman" panose="02020603050405020304" pitchFamily="18" charset="0"/>
              <a:cs typeface="Times New Roman" panose="02020603050405020304" pitchFamily="18" charset="0"/>
            </a:endParaRPr>
          </a:p>
          <a:p>
            <a:pPr marL="400050" lvl="0" indent="-400050">
              <a:lnSpc>
                <a:spcPct val="107000"/>
              </a:lnSpc>
              <a:spcAft>
                <a:spcPts val="800"/>
              </a:spcAft>
              <a:buFont typeface="+mj-lt"/>
              <a:buAutoNum type="romanUcPeriod" startAt="4"/>
            </a:pPr>
            <a:r>
              <a:rPr lang="en-A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Simulation (prediction )</a:t>
            </a:r>
          </a:p>
          <a:p>
            <a:pPr marL="0" lvl="0" indent="0">
              <a:lnSpc>
                <a:spcPct val="107000"/>
              </a:lnSpc>
              <a:spcAft>
                <a:spcPts val="800"/>
              </a:spcAft>
              <a:buNone/>
            </a:pPr>
            <a:r>
              <a:rPr lang="en-AU" dirty="0">
                <a:solidFill>
                  <a:srgbClr val="000000"/>
                </a:solidFill>
                <a:latin typeface="Times New Roman" panose="02020603050405020304" pitchFamily="18" charset="0"/>
                <a:cs typeface="Times New Roman" panose="02020603050405020304" pitchFamily="18" charset="0"/>
              </a:rPr>
              <a:t>       </a:t>
            </a:r>
            <a:r>
              <a:rPr lang="en-AU" dirty="0" err="1">
                <a:solidFill>
                  <a:srgbClr val="000000"/>
                </a:solidFill>
                <a:latin typeface="Times New Roman" panose="02020603050405020304" pitchFamily="18" charset="0"/>
                <a:cs typeface="Times New Roman" panose="02020603050405020304" pitchFamily="18" charset="0"/>
              </a:rPr>
              <a:t>Y_predicted</a:t>
            </a:r>
            <a:r>
              <a:rPr lang="en-AU" dirty="0">
                <a:solidFill>
                  <a:srgbClr val="000000"/>
                </a:solidFill>
                <a:latin typeface="Times New Roman" panose="02020603050405020304" pitchFamily="18" charset="0"/>
                <a:cs typeface="Times New Roman" panose="02020603050405020304" pitchFamily="18" charset="0"/>
              </a:rPr>
              <a:t>= predict(</a:t>
            </a:r>
            <a:r>
              <a:rPr lang="en-AU" dirty="0" err="1">
                <a:solidFill>
                  <a:srgbClr val="000000"/>
                </a:solidFill>
                <a:latin typeface="Times New Roman" panose="02020603050405020304" pitchFamily="18" charset="0"/>
                <a:cs typeface="Times New Roman" panose="02020603050405020304" pitchFamily="18" charset="0"/>
              </a:rPr>
              <a:t>Mdl,X</a:t>
            </a:r>
            <a:r>
              <a:rPr lang="en-AU" dirty="0">
                <a:solidFill>
                  <a:srgbClr val="000000"/>
                </a:solidFill>
                <a:latin typeface="Times New Roman" panose="02020603050405020304" pitchFamily="18" charset="0"/>
                <a:cs typeface="Times New Roman" panose="02020603050405020304" pitchFamily="18" charset="0"/>
              </a:rPr>
              <a:t>) ; </a:t>
            </a:r>
          </a:p>
          <a:p>
            <a:pPr marL="419100" indent="-400050">
              <a:lnSpc>
                <a:spcPct val="107000"/>
              </a:lnSpc>
              <a:spcAft>
                <a:spcPts val="800"/>
              </a:spcAft>
              <a:buFont typeface="+mj-lt"/>
              <a:buAutoNum type="romanUcPeriod" startAt="5"/>
            </a:pPr>
            <a:r>
              <a:rPr lang="en-A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Post-processing</a:t>
            </a:r>
          </a:p>
          <a:p>
            <a:pPr marL="323850" lvl="1" indent="0">
              <a:buNone/>
            </a:pPr>
            <a:r>
              <a:rPr lang="en-AU" dirty="0">
                <a:solidFill>
                  <a:srgbClr val="000000"/>
                </a:solidFill>
                <a:latin typeface="Times New Roman" panose="02020603050405020304" pitchFamily="18" charset="0"/>
                <a:cs typeface="Times New Roman" panose="02020603050405020304" pitchFamily="18" charset="0"/>
              </a:rPr>
              <a:t>  MSE, RMSE, R</a:t>
            </a:r>
            <a:endParaRPr lang="en-AU" dirty="0"/>
          </a:p>
        </p:txBody>
      </p:sp>
      <p:sp>
        <p:nvSpPr>
          <p:cNvPr id="4" name="Date Placeholder 3"/>
          <p:cNvSpPr>
            <a:spLocks noGrp="1"/>
          </p:cNvSpPr>
          <p:nvPr>
            <p:ph type="dt" sz="half" idx="10"/>
          </p:nvPr>
        </p:nvSpPr>
        <p:spPr/>
        <p:txBody>
          <a:bodyPr/>
          <a:lstStyle/>
          <a:p>
            <a:pPr>
              <a:defRPr/>
            </a:pPr>
            <a:r>
              <a:rPr lang="en-AU" dirty="0"/>
              <a:t>RMIT University</a:t>
            </a:r>
          </a:p>
        </p:txBody>
      </p:sp>
      <p:sp>
        <p:nvSpPr>
          <p:cNvPr id="5" name="Footer Placeholder 4"/>
          <p:cNvSpPr>
            <a:spLocks noGrp="1"/>
          </p:cNvSpPr>
          <p:nvPr>
            <p:ph type="ftr" sz="quarter" idx="11"/>
          </p:nvPr>
        </p:nvSpPr>
        <p:spPr/>
        <p:txBody>
          <a:bodyPr/>
          <a:lstStyle/>
          <a:p>
            <a:pPr>
              <a:defRPr/>
            </a:pPr>
            <a:r>
              <a:rPr lang="en-AU" dirty="0"/>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pPr>
                <a:defRPr/>
              </a:pPr>
              <a:t>10</a:t>
            </a:fld>
            <a:endParaRPr lang="en-AU"/>
          </a:p>
        </p:txBody>
      </p:sp>
    </p:spTree>
    <p:extLst>
      <p:ext uri="{BB962C8B-B14F-4D97-AF65-F5344CB8AC3E}">
        <p14:creationId xmlns:p14="http://schemas.microsoft.com/office/powerpoint/2010/main" val="3753866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33717"/>
            <a:ext cx="8229600" cy="411051"/>
          </a:xfrm>
        </p:spPr>
        <p:txBody>
          <a:bodyPr/>
          <a:lstStyle/>
          <a:p>
            <a:r>
              <a:rPr lang="en-AU" sz="2400" b="1" dirty="0">
                <a:latin typeface="Times New Roman" panose="02020603050405020304" pitchFamily="18" charset="0"/>
                <a:cs typeface="Times New Roman" panose="02020603050405020304" pitchFamily="18" charset="0"/>
              </a:rPr>
              <a:t>Example of ANN (1) :</a:t>
            </a:r>
            <a:endParaRPr lang="en-AU" sz="2400" b="1" dirty="0">
              <a:solidFill>
                <a:schemeClr val="accent4"/>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950" y="444768"/>
            <a:ext cx="8839199" cy="6229082"/>
          </a:xfrm>
        </p:spPr>
        <p:txBody>
          <a:bodyPr/>
          <a:lstStyle/>
          <a:p>
            <a:pPr marL="0" indent="0">
              <a:buNone/>
            </a:pPr>
            <a:r>
              <a:rPr lang="en-AU" dirty="0">
                <a:solidFill>
                  <a:srgbClr val="228B22"/>
                </a:solidFill>
                <a:latin typeface="Courier New" panose="02070309020205020404" pitchFamily="49" charset="0"/>
              </a:rPr>
              <a:t>%prediction of Torque based on fuel rate and speed</a:t>
            </a:r>
          </a:p>
          <a:p>
            <a:pPr marL="0" indent="0">
              <a:buNone/>
            </a:pPr>
            <a:r>
              <a:rPr lang="en-AU" dirty="0" err="1">
                <a:solidFill>
                  <a:srgbClr val="000000"/>
                </a:solidFill>
                <a:latin typeface="Courier New" panose="02070309020205020404" pitchFamily="49" charset="0"/>
              </a:rPr>
              <a:t>clear;clc</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Filename=</a:t>
            </a:r>
            <a:r>
              <a:rPr lang="en-AU" dirty="0">
                <a:solidFill>
                  <a:srgbClr val="A020F0"/>
                </a:solidFill>
                <a:latin typeface="Courier New" panose="02070309020205020404" pitchFamily="49" charset="0"/>
              </a:rPr>
              <a:t>'DataEngine.xlsx'</a:t>
            </a:r>
            <a:r>
              <a:rPr lang="en-AU" dirty="0">
                <a:solidFill>
                  <a:srgbClr val="000000"/>
                </a:solidFill>
                <a:latin typeface="Courier New" panose="02070309020205020404" pitchFamily="49" charset="0"/>
              </a:rPr>
              <a:t>;</a:t>
            </a:r>
          </a:p>
          <a:p>
            <a:pPr marL="0" indent="0">
              <a:buNone/>
            </a:pPr>
            <a:r>
              <a:rPr lang="en-AU" dirty="0" err="1">
                <a:solidFill>
                  <a:srgbClr val="000000"/>
                </a:solidFill>
                <a:latin typeface="Courier New" panose="02070309020205020404" pitchFamily="49" charset="0"/>
              </a:rPr>
              <a:t>Sheetread</a:t>
            </a:r>
            <a:r>
              <a:rPr lang="en-AU" dirty="0">
                <a:solidFill>
                  <a:srgbClr val="000000"/>
                </a:solidFill>
                <a:latin typeface="Courier New" panose="02070309020205020404" pitchFamily="49" charset="0"/>
              </a:rPr>
              <a:t>=</a:t>
            </a:r>
            <a:r>
              <a:rPr lang="en-AU" dirty="0">
                <a:solidFill>
                  <a:srgbClr val="A020F0"/>
                </a:solidFill>
                <a:latin typeface="Courier New" panose="02070309020205020404" pitchFamily="49" charset="0"/>
              </a:rPr>
              <a:t>'Training'</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Input1=</a:t>
            </a:r>
            <a:r>
              <a:rPr lang="en-AU" dirty="0">
                <a:solidFill>
                  <a:srgbClr val="A020F0"/>
                </a:solidFill>
                <a:latin typeface="Courier New" panose="02070309020205020404" pitchFamily="49" charset="0"/>
              </a:rPr>
              <a:t>'A1:B1194'</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output1=</a:t>
            </a:r>
            <a:r>
              <a:rPr lang="en-AU" dirty="0">
                <a:solidFill>
                  <a:srgbClr val="A020F0"/>
                </a:solidFill>
                <a:latin typeface="Courier New" panose="02070309020205020404" pitchFamily="49" charset="0"/>
              </a:rPr>
              <a:t>'C1:C1194'</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Input=</a:t>
            </a:r>
            <a:r>
              <a:rPr lang="en-AU" dirty="0" err="1">
                <a:solidFill>
                  <a:srgbClr val="000000"/>
                </a:solidFill>
                <a:latin typeface="Courier New" panose="02070309020205020404" pitchFamily="49" charset="0"/>
              </a:rPr>
              <a:t>xlsread</a:t>
            </a:r>
            <a:r>
              <a:rPr lang="en-AU" dirty="0">
                <a:solidFill>
                  <a:srgbClr val="000000"/>
                </a:solidFill>
                <a:latin typeface="Courier New" panose="02070309020205020404" pitchFamily="49" charset="0"/>
              </a:rPr>
              <a:t>(Filename,Sheetread,Input1); </a:t>
            </a:r>
          </a:p>
          <a:p>
            <a:pPr marL="0" indent="0">
              <a:buNone/>
            </a:pPr>
            <a:r>
              <a:rPr lang="en-AU" dirty="0">
                <a:solidFill>
                  <a:srgbClr val="000000"/>
                </a:solidFill>
                <a:latin typeface="Courier New" panose="02070309020205020404" pitchFamily="49" charset="0"/>
              </a:rPr>
              <a:t>Target=</a:t>
            </a:r>
            <a:r>
              <a:rPr lang="en-AU" dirty="0" err="1">
                <a:solidFill>
                  <a:srgbClr val="000000"/>
                </a:solidFill>
                <a:latin typeface="Courier New" panose="02070309020205020404" pitchFamily="49" charset="0"/>
              </a:rPr>
              <a:t>xlsread</a:t>
            </a:r>
            <a:r>
              <a:rPr lang="en-AU" dirty="0">
                <a:solidFill>
                  <a:srgbClr val="000000"/>
                </a:solidFill>
                <a:latin typeface="Courier New" panose="02070309020205020404" pitchFamily="49" charset="0"/>
              </a:rPr>
              <a:t>(Filename,Sheetread,output1 );</a:t>
            </a:r>
          </a:p>
          <a:p>
            <a:pPr marL="0" indent="0">
              <a:buNone/>
            </a:pPr>
            <a:r>
              <a:rPr lang="en-AU" dirty="0">
                <a:solidFill>
                  <a:srgbClr val="000000"/>
                </a:solidFill>
                <a:latin typeface="Courier New" panose="02070309020205020404" pitchFamily="49" charset="0"/>
              </a:rPr>
              <a:t>x=Input;</a:t>
            </a:r>
          </a:p>
          <a:p>
            <a:pPr marL="0" indent="0">
              <a:buNone/>
            </a:pPr>
            <a:r>
              <a:rPr lang="en-AU" dirty="0">
                <a:solidFill>
                  <a:srgbClr val="000000"/>
                </a:solidFill>
                <a:latin typeface="Courier New" panose="02070309020205020404" pitchFamily="49" charset="0"/>
              </a:rPr>
              <a:t>t=Target;</a:t>
            </a:r>
          </a:p>
          <a:p>
            <a:r>
              <a:rPr lang="en-AU" dirty="0">
                <a:solidFill>
                  <a:srgbClr val="000000"/>
                </a:solidFill>
                <a:latin typeface="Courier New" panose="02070309020205020404" pitchFamily="49" charset="0"/>
              </a:rPr>
              <a:t>Sheetread1=</a:t>
            </a:r>
            <a:r>
              <a:rPr lang="en-AU" dirty="0">
                <a:solidFill>
                  <a:srgbClr val="A020F0"/>
                </a:solidFill>
                <a:latin typeface="Courier New" panose="02070309020205020404" pitchFamily="49" charset="0"/>
              </a:rPr>
              <a:t>'</a:t>
            </a:r>
            <a:r>
              <a:rPr lang="en-AU" dirty="0" err="1">
                <a:solidFill>
                  <a:srgbClr val="A020F0"/>
                </a:solidFill>
                <a:latin typeface="Courier New" panose="02070309020205020404" pitchFamily="49" charset="0"/>
              </a:rPr>
              <a:t>Newdata</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a:t>
            </a:r>
          </a:p>
          <a:p>
            <a:r>
              <a:rPr lang="en-AU" dirty="0">
                <a:solidFill>
                  <a:srgbClr val="000000"/>
                </a:solidFill>
                <a:latin typeface="Courier New" panose="02070309020205020404" pitchFamily="49" charset="0"/>
              </a:rPr>
              <a:t>Input2=</a:t>
            </a:r>
            <a:r>
              <a:rPr lang="en-AU" dirty="0">
                <a:solidFill>
                  <a:srgbClr val="A020F0"/>
                </a:solidFill>
                <a:latin typeface="Courier New" panose="02070309020205020404" pitchFamily="49" charset="0"/>
              </a:rPr>
              <a:t>'A1:B3'</a:t>
            </a:r>
            <a:r>
              <a:rPr lang="en-AU" dirty="0">
                <a:solidFill>
                  <a:srgbClr val="000000"/>
                </a:solidFill>
                <a:latin typeface="Courier New" panose="02070309020205020404" pitchFamily="49" charset="0"/>
              </a:rPr>
              <a:t>;</a:t>
            </a:r>
          </a:p>
          <a:p>
            <a:r>
              <a:rPr lang="en-AU" dirty="0">
                <a:solidFill>
                  <a:srgbClr val="000000"/>
                </a:solidFill>
                <a:latin typeface="Courier New" panose="02070309020205020404" pitchFamily="49" charset="0"/>
              </a:rPr>
              <a:t>Target2 =</a:t>
            </a:r>
            <a:r>
              <a:rPr lang="en-AU" dirty="0">
                <a:solidFill>
                  <a:srgbClr val="A020F0"/>
                </a:solidFill>
                <a:latin typeface="Courier New" panose="02070309020205020404" pitchFamily="49" charset="0"/>
              </a:rPr>
              <a:t>'C1:C3'</a:t>
            </a:r>
            <a:r>
              <a:rPr lang="en-AU" dirty="0">
                <a:solidFill>
                  <a:srgbClr val="000000"/>
                </a:solidFill>
                <a:latin typeface="Courier New" panose="02070309020205020404" pitchFamily="49" charset="0"/>
              </a:rPr>
              <a:t>;</a:t>
            </a:r>
          </a:p>
          <a:p>
            <a:pPr marL="0" indent="0">
              <a:buNone/>
            </a:pPr>
            <a:r>
              <a:rPr lang="en-AU" dirty="0" err="1">
                <a:solidFill>
                  <a:srgbClr val="000000"/>
                </a:solidFill>
                <a:latin typeface="Courier New" panose="02070309020205020404" pitchFamily="49" charset="0"/>
              </a:rPr>
              <a:t>Inputnew</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xlsread</a:t>
            </a:r>
            <a:r>
              <a:rPr lang="en-AU" dirty="0">
                <a:solidFill>
                  <a:srgbClr val="000000"/>
                </a:solidFill>
                <a:latin typeface="Courier New" panose="02070309020205020404" pitchFamily="49" charset="0"/>
              </a:rPr>
              <a:t>(Filename,Sheetread1,Input2);</a:t>
            </a:r>
          </a:p>
          <a:p>
            <a:pPr marL="0" indent="0">
              <a:buNone/>
            </a:pPr>
            <a:r>
              <a:rPr lang="en-AU" dirty="0" err="1">
                <a:solidFill>
                  <a:srgbClr val="000000"/>
                </a:solidFill>
                <a:latin typeface="Courier New" panose="02070309020205020404" pitchFamily="49" charset="0"/>
              </a:rPr>
              <a:t>Targetnew</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xlsread</a:t>
            </a:r>
            <a:r>
              <a:rPr lang="en-AU" dirty="0">
                <a:solidFill>
                  <a:srgbClr val="000000"/>
                </a:solidFill>
                <a:latin typeface="Courier New" panose="02070309020205020404" pitchFamily="49" charset="0"/>
              </a:rPr>
              <a:t>(Filename,Sheetread1,Target2 );</a:t>
            </a:r>
          </a:p>
          <a:p>
            <a:pPr marL="0" lvl="0" indent="0">
              <a:buNone/>
            </a:pPr>
            <a:endParaRPr lang="en-AU" dirty="0">
              <a:solidFill>
                <a:srgbClr val="000000"/>
              </a:solidFill>
              <a:latin typeface="Courier New" panose="02070309020205020404" pitchFamily="49" charset="0"/>
            </a:endParaRPr>
          </a:p>
          <a:p>
            <a:pPr marL="0" lvl="0" indent="0">
              <a:buNone/>
            </a:pPr>
            <a:endParaRPr lang="en-AU" dirty="0">
              <a:solidFill>
                <a:srgbClr val="000000"/>
              </a:solidFill>
              <a:latin typeface="Courier New" panose="02070309020205020404" pitchFamily="49" charset="0"/>
            </a:endParaRPr>
          </a:p>
        </p:txBody>
      </p:sp>
      <p:sp>
        <p:nvSpPr>
          <p:cNvPr id="4" name="Date Placeholder 3"/>
          <p:cNvSpPr>
            <a:spLocks noGrp="1"/>
          </p:cNvSpPr>
          <p:nvPr>
            <p:ph type="dt" sz="half" idx="10"/>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latin typeface="Times New Roman" panose="02020603050405020304" pitchFamily="18" charset="0"/>
                <a:cs typeface="Times New Roman" panose="02020603050405020304" pitchFamily="18" charset="0"/>
              </a:rPr>
              <a:pPr>
                <a:defRPr/>
              </a:pPr>
              <a:t>11</a:t>
            </a:fld>
            <a:endParaRPr lang="en-AU">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40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1"/>
            <a:ext cx="8229599" cy="5638800"/>
          </a:xfrm>
        </p:spPr>
        <p:txBody>
          <a:bodyPr/>
          <a:lstStyle/>
          <a:p>
            <a:pPr marL="0" lvl="0" indent="0">
              <a:buNone/>
            </a:pPr>
            <a:r>
              <a:rPr lang="en-AU" dirty="0" err="1">
                <a:solidFill>
                  <a:srgbClr val="000000"/>
                </a:solidFill>
                <a:latin typeface="Courier New" panose="02070309020205020404" pitchFamily="49" charset="0"/>
              </a:rPr>
              <a:t>xnew</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Inputnew</a:t>
            </a:r>
            <a:r>
              <a:rPr lang="en-AU" dirty="0">
                <a:solidFill>
                  <a:srgbClr val="000000"/>
                </a:solidFill>
                <a:latin typeface="Courier New" panose="02070309020205020404" pitchFamily="49" charset="0"/>
              </a:rPr>
              <a:t>; </a:t>
            </a:r>
          </a:p>
          <a:p>
            <a:pPr marL="0" lvl="0" indent="0">
              <a:buNone/>
            </a:pPr>
            <a:r>
              <a:rPr lang="en-AU" dirty="0" err="1">
                <a:solidFill>
                  <a:srgbClr val="000000"/>
                </a:solidFill>
                <a:latin typeface="Courier New" panose="02070309020205020404" pitchFamily="49" charset="0"/>
              </a:rPr>
              <a:t>tnew</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Targetnew</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x=Input';</a:t>
            </a:r>
          </a:p>
          <a:p>
            <a:pPr marL="0" indent="0">
              <a:buNone/>
            </a:pPr>
            <a:r>
              <a:rPr lang="en-AU" dirty="0">
                <a:solidFill>
                  <a:srgbClr val="000000"/>
                </a:solidFill>
                <a:latin typeface="Courier New" panose="02070309020205020404" pitchFamily="49" charset="0"/>
              </a:rPr>
              <a:t>t=Target';</a:t>
            </a:r>
          </a:p>
          <a:p>
            <a:pPr marL="0" indent="0">
              <a:buNone/>
            </a:pPr>
            <a:r>
              <a:rPr lang="en-AU" dirty="0" err="1">
                <a:solidFill>
                  <a:srgbClr val="000000"/>
                </a:solidFill>
                <a:latin typeface="Courier New" panose="02070309020205020404" pitchFamily="49" charset="0"/>
              </a:rPr>
              <a:t>xnew</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Inputnew</a:t>
            </a:r>
            <a:r>
              <a:rPr lang="en-AU" dirty="0">
                <a:solidFill>
                  <a:srgbClr val="000000"/>
                </a:solidFill>
                <a:latin typeface="Courier New" panose="02070309020205020404" pitchFamily="49" charset="0"/>
              </a:rPr>
              <a:t>';</a:t>
            </a:r>
          </a:p>
          <a:p>
            <a:pPr marL="0" indent="0">
              <a:buNone/>
            </a:pPr>
            <a:r>
              <a:rPr lang="en-AU" dirty="0" err="1">
                <a:solidFill>
                  <a:srgbClr val="000000"/>
                </a:solidFill>
                <a:latin typeface="Courier New" panose="02070309020205020404" pitchFamily="49" charset="0"/>
              </a:rPr>
              <a:t>tnew</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Targetnew</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trainFcn = </a:t>
            </a:r>
            <a:r>
              <a:rPr lang="en-AU" dirty="0">
                <a:solidFill>
                  <a:srgbClr val="A020F0"/>
                </a:solidFill>
                <a:latin typeface="Courier New" panose="02070309020205020404" pitchFamily="49" charset="0"/>
              </a:rPr>
              <a:t>'</a:t>
            </a:r>
            <a:r>
              <a:rPr lang="en-AU" dirty="0" err="1">
                <a:solidFill>
                  <a:srgbClr val="A020F0"/>
                </a:solidFill>
                <a:latin typeface="Courier New" panose="02070309020205020404" pitchFamily="49" charset="0"/>
              </a:rPr>
              <a:t>trainlm</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 </a:t>
            </a:r>
            <a:r>
              <a:rPr lang="en-AU" dirty="0" err="1">
                <a:solidFill>
                  <a:srgbClr val="000000"/>
                </a:solidFill>
                <a:latin typeface="Courier New" panose="02070309020205020404" pitchFamily="49" charset="0"/>
              </a:rPr>
              <a:t>hiddenLayerSize</a:t>
            </a:r>
            <a:r>
              <a:rPr lang="en-AU" dirty="0">
                <a:solidFill>
                  <a:srgbClr val="000000"/>
                </a:solidFill>
                <a:latin typeface="Courier New" panose="02070309020205020404" pitchFamily="49" charset="0"/>
              </a:rPr>
              <a:t> = 10;</a:t>
            </a:r>
          </a:p>
          <a:p>
            <a:pPr marL="0" indent="0">
              <a:buNone/>
            </a:pPr>
            <a:r>
              <a:rPr lang="en-AU" dirty="0">
                <a:solidFill>
                  <a:srgbClr val="000000"/>
                </a:solidFill>
                <a:latin typeface="Courier New" panose="02070309020205020404" pitchFamily="49" charset="0"/>
              </a:rPr>
              <a:t>net = </a:t>
            </a:r>
            <a:r>
              <a:rPr lang="en-AU" dirty="0" err="1">
                <a:solidFill>
                  <a:srgbClr val="000000"/>
                </a:solidFill>
                <a:latin typeface="Courier New" panose="02070309020205020404" pitchFamily="49" charset="0"/>
              </a:rPr>
              <a:t>fitnet</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hiddenLayerSize,trainFcn</a:t>
            </a:r>
            <a:r>
              <a:rPr lang="en-AU" dirty="0">
                <a:solidFill>
                  <a:srgbClr val="000000"/>
                </a:solidFill>
                <a:latin typeface="Courier New" panose="02070309020205020404" pitchFamily="49" charset="0"/>
              </a:rPr>
              <a:t>);</a:t>
            </a:r>
          </a:p>
          <a:p>
            <a:pPr marL="0" indent="0">
              <a:buNone/>
            </a:pPr>
            <a:r>
              <a:rPr lang="en-AU" dirty="0" err="1">
                <a:solidFill>
                  <a:srgbClr val="000000"/>
                </a:solidFill>
                <a:latin typeface="Courier New" panose="02070309020205020404" pitchFamily="49" charset="0"/>
              </a:rPr>
              <a:t>net.input.processFcns</a:t>
            </a:r>
            <a:r>
              <a:rPr lang="en-AU" dirty="0">
                <a:solidFill>
                  <a:srgbClr val="000000"/>
                </a:solidFill>
                <a:latin typeface="Courier New" panose="02070309020205020404" pitchFamily="49" charset="0"/>
              </a:rPr>
              <a:t> = {</a:t>
            </a:r>
            <a:r>
              <a:rPr lang="en-AU" dirty="0">
                <a:solidFill>
                  <a:srgbClr val="A020F0"/>
                </a:solidFill>
                <a:latin typeface="Courier New" panose="02070309020205020404" pitchFamily="49" charset="0"/>
              </a:rPr>
              <a:t>'</a:t>
            </a:r>
            <a:r>
              <a:rPr lang="en-AU" dirty="0" err="1">
                <a:solidFill>
                  <a:srgbClr val="A020F0"/>
                </a:solidFill>
                <a:latin typeface="Courier New" panose="02070309020205020404" pitchFamily="49" charset="0"/>
              </a:rPr>
              <a:t>mapminmax</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 To standardize the input</a:t>
            </a:r>
          </a:p>
          <a:p>
            <a:pPr marL="0" indent="0">
              <a:buNone/>
            </a:pPr>
            <a:r>
              <a:rPr lang="en-AU" dirty="0" err="1">
                <a:solidFill>
                  <a:srgbClr val="000000"/>
                </a:solidFill>
                <a:latin typeface="Courier New" panose="02070309020205020404" pitchFamily="49" charset="0"/>
              </a:rPr>
              <a:t>net.output.processFcns</a:t>
            </a:r>
            <a:r>
              <a:rPr lang="en-AU" dirty="0">
                <a:solidFill>
                  <a:srgbClr val="000000"/>
                </a:solidFill>
                <a:latin typeface="Courier New" panose="02070309020205020404" pitchFamily="49" charset="0"/>
              </a:rPr>
              <a:t> = {</a:t>
            </a:r>
            <a:r>
              <a:rPr lang="en-AU" dirty="0">
                <a:solidFill>
                  <a:srgbClr val="A020F0"/>
                </a:solidFill>
                <a:latin typeface="Courier New" panose="02070309020205020404" pitchFamily="49" charset="0"/>
              </a:rPr>
              <a:t>'</a:t>
            </a:r>
            <a:r>
              <a:rPr lang="en-AU" dirty="0" err="1">
                <a:solidFill>
                  <a:srgbClr val="A020F0"/>
                </a:solidFill>
                <a:latin typeface="Courier New" panose="02070309020205020404" pitchFamily="49" charset="0"/>
              </a:rPr>
              <a:t>mapminmax</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 To standardize the output</a:t>
            </a:r>
          </a:p>
          <a:p>
            <a:pPr marL="0" indent="0">
              <a:buNone/>
            </a:pPr>
            <a:r>
              <a:rPr lang="en-AU" dirty="0" err="1">
                <a:latin typeface="Courier New" panose="02070309020205020404" pitchFamily="49" charset="0"/>
              </a:rPr>
              <a:t>RandStream.setGlobalStream</a:t>
            </a:r>
            <a:r>
              <a:rPr lang="en-AU" dirty="0">
                <a:latin typeface="Courier New" panose="02070309020205020404" pitchFamily="49" charset="0"/>
              </a:rPr>
              <a:t> (</a:t>
            </a:r>
            <a:r>
              <a:rPr lang="en-AU" dirty="0" err="1">
                <a:latin typeface="Courier New" panose="02070309020205020404" pitchFamily="49" charset="0"/>
              </a:rPr>
              <a:t>RandStream</a:t>
            </a:r>
            <a:r>
              <a:rPr lang="en-AU" dirty="0">
                <a:latin typeface="Courier New" panose="02070309020205020404" pitchFamily="49" charset="0"/>
              </a:rPr>
              <a:t> (</a:t>
            </a:r>
            <a:r>
              <a:rPr lang="en-AU" dirty="0">
                <a:solidFill>
                  <a:srgbClr val="7030A0"/>
                </a:solidFill>
                <a:latin typeface="Courier New" panose="02070309020205020404" pitchFamily="49" charset="0"/>
              </a:rPr>
              <a:t>'mrg32k3a'</a:t>
            </a:r>
            <a:r>
              <a:rPr lang="en-AU" dirty="0">
                <a:latin typeface="Courier New" panose="02070309020205020404" pitchFamily="49" charset="0"/>
              </a:rPr>
              <a:t>))</a:t>
            </a:r>
            <a:r>
              <a:rPr lang="en-AU" dirty="0">
                <a:solidFill>
                  <a:srgbClr val="228B22"/>
                </a:solidFill>
                <a:latin typeface="Courier New" panose="02070309020205020404" pitchFamily="49" charset="0"/>
              </a:rPr>
              <a:t>;% Just to get the same results; Set random number stream;</a:t>
            </a:r>
          </a:p>
          <a:p>
            <a:pPr marL="0" indent="0">
              <a:buNone/>
            </a:pPr>
            <a:r>
              <a:rPr lang="en-AU" dirty="0" err="1">
                <a:solidFill>
                  <a:srgbClr val="000000"/>
                </a:solidFill>
                <a:latin typeface="Courier New" panose="02070309020205020404" pitchFamily="49" charset="0"/>
              </a:rPr>
              <a:t>net.divideMode</a:t>
            </a:r>
            <a:r>
              <a:rPr lang="en-AU" dirty="0">
                <a:solidFill>
                  <a:srgbClr val="000000"/>
                </a:solidFill>
                <a:latin typeface="Courier New" panose="02070309020205020404" pitchFamily="49" charset="0"/>
              </a:rPr>
              <a:t> = </a:t>
            </a:r>
            <a:r>
              <a:rPr lang="en-AU" dirty="0">
                <a:solidFill>
                  <a:srgbClr val="A020F0"/>
                </a:solidFill>
                <a:latin typeface="Courier New" panose="02070309020205020404" pitchFamily="49" charset="0"/>
              </a:rPr>
              <a:t>'sample'</a:t>
            </a:r>
            <a:r>
              <a:rPr lang="en-AU" dirty="0">
                <a:solidFill>
                  <a:srgbClr val="000000"/>
                </a:solidFill>
                <a:latin typeface="Courier New" panose="02070309020205020404" pitchFamily="49" charset="0"/>
              </a:rPr>
              <a:t>;</a:t>
            </a:r>
          </a:p>
          <a:p>
            <a:pPr marL="0" indent="0">
              <a:buNone/>
            </a:pPr>
            <a:endParaRPr lang="en-AU" sz="1400" dirty="0">
              <a:latin typeface="Times New Roman" panose="02020603050405020304" pitchFamily="18" charset="0"/>
              <a:cs typeface="Times New Roman" panose="02020603050405020304" pitchFamily="18" charset="0"/>
            </a:endParaRPr>
          </a:p>
          <a:p>
            <a:pPr marL="0" indent="0">
              <a:buNone/>
            </a:pPr>
            <a:endParaRPr lang="en-AU" sz="1400" dirty="0">
              <a:latin typeface="Times New Roman" panose="02020603050405020304" pitchFamily="18" charset="0"/>
              <a:cs typeface="Times New Roman" panose="02020603050405020304" pitchFamily="18" charset="0"/>
            </a:endParaRPr>
          </a:p>
          <a:p>
            <a:endParaRPr lang="en-AU"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latin typeface="Times New Roman" panose="02020603050405020304" pitchFamily="18" charset="0"/>
                <a:cs typeface="Times New Roman" panose="02020603050405020304" pitchFamily="18" charset="0"/>
              </a:rPr>
              <a:pPr>
                <a:defRPr/>
              </a:pPr>
              <a:t>12</a:t>
            </a:fld>
            <a:endParaRPr lang="en-AU">
              <a:solidFill>
                <a:srgbClr val="FFFFFF"/>
              </a:solidFill>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199622" y="152400"/>
            <a:ext cx="8229600" cy="411051"/>
          </a:xfrm>
        </p:spPr>
        <p:txBody>
          <a:bodyPr/>
          <a:lstStyle/>
          <a:p>
            <a:r>
              <a:rPr lang="en-AU" sz="2400" b="1" dirty="0">
                <a:latin typeface="Times New Roman" panose="02020603050405020304" pitchFamily="18" charset="0"/>
                <a:cs typeface="Times New Roman" panose="02020603050405020304" pitchFamily="18" charset="0"/>
              </a:rPr>
              <a:t>Example of ANN (1): (cont.)</a:t>
            </a:r>
          </a:p>
        </p:txBody>
      </p:sp>
    </p:spTree>
    <p:extLst>
      <p:ext uri="{BB962C8B-B14F-4D97-AF65-F5344CB8AC3E}">
        <p14:creationId xmlns:p14="http://schemas.microsoft.com/office/powerpoint/2010/main" val="56209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229600" cy="6036600"/>
          </a:xfrm>
        </p:spPr>
        <p:txBody>
          <a:bodyPr/>
          <a:lstStyle/>
          <a:p>
            <a:pPr marL="0" lvl="0" indent="0">
              <a:buNone/>
            </a:pPr>
            <a:r>
              <a:rPr lang="en-AU" dirty="0" err="1">
                <a:solidFill>
                  <a:srgbClr val="000000"/>
                </a:solidFill>
                <a:latin typeface="Courier New" panose="02070309020205020404" pitchFamily="49" charset="0"/>
              </a:rPr>
              <a:t>net.divideParam.trainRatio</a:t>
            </a:r>
            <a:r>
              <a:rPr lang="en-AU" dirty="0">
                <a:solidFill>
                  <a:srgbClr val="000000"/>
                </a:solidFill>
                <a:latin typeface="Courier New" panose="02070309020205020404" pitchFamily="49" charset="0"/>
              </a:rPr>
              <a:t> = 70/100;</a:t>
            </a:r>
          </a:p>
          <a:p>
            <a:pPr marL="0" lvl="0" indent="0">
              <a:buNone/>
            </a:pPr>
            <a:r>
              <a:rPr lang="en-AU" dirty="0" err="1">
                <a:solidFill>
                  <a:srgbClr val="000000"/>
                </a:solidFill>
                <a:latin typeface="Courier New" panose="02070309020205020404" pitchFamily="49" charset="0"/>
              </a:rPr>
              <a:t>net.divideParam.valRatio</a:t>
            </a:r>
            <a:r>
              <a:rPr lang="en-AU" dirty="0">
                <a:solidFill>
                  <a:srgbClr val="000000"/>
                </a:solidFill>
                <a:latin typeface="Courier New" panose="02070309020205020404" pitchFamily="49" charset="0"/>
              </a:rPr>
              <a:t> = 20/100;</a:t>
            </a:r>
          </a:p>
          <a:p>
            <a:pPr marL="0" lvl="0" indent="0">
              <a:buNone/>
            </a:pPr>
            <a:r>
              <a:rPr lang="en-AU" dirty="0" err="1">
                <a:solidFill>
                  <a:srgbClr val="000000"/>
                </a:solidFill>
                <a:latin typeface="Courier New" panose="02070309020205020404" pitchFamily="49" charset="0"/>
              </a:rPr>
              <a:t>net.divideParam.testRatio</a:t>
            </a:r>
            <a:r>
              <a:rPr lang="en-AU" dirty="0">
                <a:solidFill>
                  <a:srgbClr val="000000"/>
                </a:solidFill>
                <a:latin typeface="Courier New" panose="02070309020205020404" pitchFamily="49" charset="0"/>
              </a:rPr>
              <a:t> = 10/100;</a:t>
            </a:r>
          </a:p>
          <a:p>
            <a:pPr marL="0" lvl="0" indent="0">
              <a:buNone/>
            </a:pPr>
            <a:r>
              <a:rPr lang="en-AU" dirty="0" err="1">
                <a:solidFill>
                  <a:srgbClr val="000000"/>
                </a:solidFill>
                <a:latin typeface="Courier New" panose="02070309020205020404" pitchFamily="49" charset="0"/>
              </a:rPr>
              <a:t>net.performFcn</a:t>
            </a:r>
            <a:r>
              <a:rPr lang="en-AU" dirty="0">
                <a:solidFill>
                  <a:srgbClr val="000000"/>
                </a:solidFill>
                <a:latin typeface="Courier New" panose="02070309020205020404" pitchFamily="49" charset="0"/>
              </a:rPr>
              <a:t> = </a:t>
            </a:r>
            <a:r>
              <a:rPr lang="en-AU" dirty="0">
                <a:solidFill>
                  <a:srgbClr val="A020F0"/>
                </a:solidFill>
                <a:latin typeface="Courier New" panose="02070309020205020404" pitchFamily="49" charset="0"/>
              </a:rPr>
              <a:t>'</a:t>
            </a:r>
            <a:r>
              <a:rPr lang="en-AU" dirty="0" err="1">
                <a:solidFill>
                  <a:srgbClr val="A020F0"/>
                </a:solidFill>
                <a:latin typeface="Courier New" panose="02070309020205020404" pitchFamily="49" charset="0"/>
              </a:rPr>
              <a:t>mse</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 Choose MSE for performance</a:t>
            </a:r>
          </a:p>
          <a:p>
            <a:pPr marL="0" lvl="0" indent="0">
              <a:buNone/>
            </a:pP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net,tr</a:t>
            </a:r>
            <a:r>
              <a:rPr lang="en-AU" dirty="0">
                <a:solidFill>
                  <a:srgbClr val="000000"/>
                </a:solidFill>
                <a:latin typeface="Courier New" panose="02070309020205020404" pitchFamily="49" charset="0"/>
              </a:rPr>
              <a:t>] = train(</a:t>
            </a:r>
            <a:r>
              <a:rPr lang="en-AU" dirty="0" err="1">
                <a:solidFill>
                  <a:srgbClr val="000000"/>
                </a:solidFill>
                <a:latin typeface="Courier New" panose="02070309020205020404" pitchFamily="49" charset="0"/>
              </a:rPr>
              <a:t>net,x,t</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y = net(x);</a:t>
            </a:r>
          </a:p>
          <a:p>
            <a:pPr marL="0" indent="0">
              <a:buNone/>
            </a:pPr>
            <a:r>
              <a:rPr lang="en-AU" dirty="0">
                <a:solidFill>
                  <a:srgbClr val="000000"/>
                </a:solidFill>
                <a:latin typeface="Courier New" panose="02070309020205020404" pitchFamily="49" charset="0"/>
              </a:rPr>
              <a:t>e = </a:t>
            </a:r>
            <a:r>
              <a:rPr lang="en-AU" dirty="0" err="1">
                <a:solidFill>
                  <a:srgbClr val="000000"/>
                </a:solidFill>
                <a:latin typeface="Courier New" panose="02070309020205020404" pitchFamily="49" charset="0"/>
              </a:rPr>
              <a:t>gsubtract</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t,y</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performance = perform(</a:t>
            </a:r>
            <a:r>
              <a:rPr lang="en-AU" dirty="0" err="1">
                <a:solidFill>
                  <a:srgbClr val="000000"/>
                </a:solidFill>
                <a:latin typeface="Courier New" panose="02070309020205020404" pitchFamily="49" charset="0"/>
              </a:rPr>
              <a:t>net,t,y</a:t>
            </a:r>
            <a:r>
              <a:rPr lang="en-AU" dirty="0">
                <a:solidFill>
                  <a:srgbClr val="000000"/>
                </a:solidFill>
                <a:latin typeface="Courier New" panose="02070309020205020404" pitchFamily="49" charset="0"/>
              </a:rPr>
              <a:t>);</a:t>
            </a:r>
          </a:p>
          <a:p>
            <a:pPr marL="0" indent="0">
              <a:buNone/>
            </a:pPr>
            <a:r>
              <a:rPr lang="en-AU" dirty="0" err="1">
                <a:solidFill>
                  <a:srgbClr val="000000"/>
                </a:solidFill>
                <a:latin typeface="Courier New" panose="02070309020205020404" pitchFamily="49" charset="0"/>
              </a:rPr>
              <a:t>figure;plotperform</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tr</a:t>
            </a:r>
            <a:r>
              <a:rPr lang="en-AU" dirty="0">
                <a:solidFill>
                  <a:srgbClr val="000000"/>
                </a:solidFill>
                <a:latin typeface="Courier New" panose="02070309020205020404" pitchFamily="49" charset="0"/>
              </a:rPr>
              <a:t>)</a:t>
            </a:r>
          </a:p>
          <a:p>
            <a:pPr marL="0" indent="0">
              <a:buNone/>
            </a:pPr>
            <a:r>
              <a:rPr lang="en-AU" dirty="0" err="1">
                <a:solidFill>
                  <a:srgbClr val="000000"/>
                </a:solidFill>
                <a:latin typeface="Courier New" panose="02070309020205020404" pitchFamily="49" charset="0"/>
              </a:rPr>
              <a:t>figure;plottrainstate</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tr</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figure, </a:t>
            </a:r>
            <a:r>
              <a:rPr lang="en-AU" dirty="0" err="1">
                <a:solidFill>
                  <a:srgbClr val="000000"/>
                </a:solidFill>
                <a:latin typeface="Courier New" panose="02070309020205020404" pitchFamily="49" charset="0"/>
              </a:rPr>
              <a:t>plotregression</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t,y</a:t>
            </a:r>
            <a:r>
              <a:rPr lang="en-AU" dirty="0">
                <a:solidFill>
                  <a:srgbClr val="000000"/>
                </a:solidFill>
                <a:latin typeface="Courier New" panose="02070309020205020404" pitchFamily="49" charset="0"/>
              </a:rPr>
              <a:t>)</a:t>
            </a:r>
            <a:endParaRPr lang="en-AU" dirty="0">
              <a:solidFill>
                <a:srgbClr val="228B22"/>
              </a:solidFill>
              <a:latin typeface="Courier New" panose="02070309020205020404" pitchFamily="49" charset="0"/>
            </a:endParaRPr>
          </a:p>
          <a:p>
            <a:pPr marL="0" indent="0">
              <a:buNone/>
            </a:pPr>
            <a:r>
              <a:rPr lang="en-AU" dirty="0" err="1">
                <a:solidFill>
                  <a:srgbClr val="000000"/>
                </a:solidFill>
                <a:latin typeface="Courier New" panose="02070309020205020404" pitchFamily="49" charset="0"/>
              </a:rPr>
              <a:t>trainTargets</a:t>
            </a:r>
            <a:r>
              <a:rPr lang="en-AU" dirty="0">
                <a:solidFill>
                  <a:srgbClr val="000000"/>
                </a:solidFill>
                <a:latin typeface="Courier New" panose="02070309020205020404" pitchFamily="49" charset="0"/>
              </a:rPr>
              <a:t> = t .* </a:t>
            </a:r>
            <a:r>
              <a:rPr lang="en-AU" dirty="0" err="1">
                <a:solidFill>
                  <a:srgbClr val="000000"/>
                </a:solidFill>
                <a:latin typeface="Courier New" panose="02070309020205020404" pitchFamily="49" charset="0"/>
              </a:rPr>
              <a:t>tr.trainMask</a:t>
            </a:r>
            <a:r>
              <a:rPr lang="en-AU" dirty="0">
                <a:solidFill>
                  <a:srgbClr val="000000"/>
                </a:solidFill>
                <a:latin typeface="Courier New" panose="02070309020205020404" pitchFamily="49" charset="0"/>
              </a:rPr>
              <a:t>{1}; </a:t>
            </a:r>
            <a:endParaRPr lang="en-AU" dirty="0"/>
          </a:p>
        </p:txBody>
      </p:sp>
      <p:sp>
        <p:nvSpPr>
          <p:cNvPr id="4" name="Date Placeholder 3"/>
          <p:cNvSpPr>
            <a:spLocks noGrp="1"/>
          </p:cNvSpPr>
          <p:nvPr>
            <p:ph type="dt" sz="half" idx="10"/>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latin typeface="Times New Roman" panose="02020603050405020304" pitchFamily="18" charset="0"/>
                <a:cs typeface="Times New Roman" panose="02020603050405020304" pitchFamily="18" charset="0"/>
              </a:rPr>
              <a:pPr>
                <a:defRPr/>
              </a:pPr>
              <a:t>13</a:t>
            </a:fld>
            <a:endParaRPr lang="en-AU">
              <a:solidFill>
                <a:srgbClr val="FFFFFF"/>
              </a:solidFill>
              <a:latin typeface="Times New Roman" panose="02020603050405020304" pitchFamily="18" charset="0"/>
              <a:cs typeface="Times New Roman" panose="02020603050405020304" pitchFamily="18" charset="0"/>
            </a:endParaRPr>
          </a:p>
        </p:txBody>
      </p:sp>
      <p:sp>
        <p:nvSpPr>
          <p:cNvPr id="2" name="Rectangle 1"/>
          <p:cNvSpPr/>
          <p:nvPr/>
        </p:nvSpPr>
        <p:spPr>
          <a:xfrm>
            <a:off x="201769" y="283535"/>
            <a:ext cx="3887603" cy="461665"/>
          </a:xfrm>
          <a:prstGeom prst="rect">
            <a:avLst/>
          </a:prstGeom>
        </p:spPr>
        <p:txBody>
          <a:bodyPr wrap="none">
            <a:spAutoFit/>
          </a:bodyPr>
          <a:lstStyle/>
          <a:p>
            <a:r>
              <a:rPr lang="en-AU" sz="2400" b="1" kern="0" dirty="0">
                <a:solidFill>
                  <a:srgbClr val="EE3224"/>
                </a:solidFill>
                <a:latin typeface="Times New Roman" panose="02020603050405020304" pitchFamily="18" charset="0"/>
                <a:cs typeface="Times New Roman" panose="02020603050405020304" pitchFamily="18" charset="0"/>
              </a:rPr>
              <a:t>Example of ANN (1): (cont.)</a:t>
            </a:r>
            <a:endParaRPr lang="en-AU" dirty="0">
              <a:solidFill>
                <a:srgbClr val="FFFFFF"/>
              </a:solidFill>
            </a:endParaRPr>
          </a:p>
        </p:txBody>
      </p:sp>
    </p:spTree>
    <p:extLst>
      <p:ext uri="{BB962C8B-B14F-4D97-AF65-F5344CB8AC3E}">
        <p14:creationId xmlns:p14="http://schemas.microsoft.com/office/powerpoint/2010/main" val="890139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7038" y="838200"/>
            <a:ext cx="8229600" cy="5486400"/>
          </a:xfrm>
        </p:spPr>
        <p:txBody>
          <a:bodyPr/>
          <a:lstStyle/>
          <a:p>
            <a:pPr marL="0" lvl="0" indent="0">
              <a:buNone/>
            </a:pPr>
            <a:r>
              <a:rPr lang="en-AU" dirty="0" err="1">
                <a:solidFill>
                  <a:srgbClr val="000000"/>
                </a:solidFill>
                <a:latin typeface="Courier New" panose="02070309020205020404" pitchFamily="49" charset="0"/>
              </a:rPr>
              <a:t>valTargets</a:t>
            </a:r>
            <a:r>
              <a:rPr lang="en-AU" dirty="0">
                <a:solidFill>
                  <a:srgbClr val="000000"/>
                </a:solidFill>
                <a:latin typeface="Courier New" panose="02070309020205020404" pitchFamily="49" charset="0"/>
              </a:rPr>
              <a:t> = t .* </a:t>
            </a:r>
            <a:r>
              <a:rPr lang="en-AU" dirty="0" err="1">
                <a:solidFill>
                  <a:srgbClr val="000000"/>
                </a:solidFill>
                <a:latin typeface="Courier New" panose="02070309020205020404" pitchFamily="49" charset="0"/>
              </a:rPr>
              <a:t>tr.valMask</a:t>
            </a:r>
            <a:r>
              <a:rPr lang="en-AU" dirty="0">
                <a:solidFill>
                  <a:srgbClr val="000000"/>
                </a:solidFill>
                <a:latin typeface="Courier New" panose="02070309020205020404" pitchFamily="49" charset="0"/>
              </a:rPr>
              <a:t>{1};  </a:t>
            </a:r>
            <a:r>
              <a:rPr lang="en-AU" dirty="0">
                <a:solidFill>
                  <a:srgbClr val="228B22"/>
                </a:solidFill>
                <a:latin typeface="Courier New" panose="02070309020205020404" pitchFamily="49" charset="0"/>
              </a:rPr>
              <a:t>%Select validation data</a:t>
            </a:r>
          </a:p>
          <a:p>
            <a:pPr marL="0" lvl="0" indent="0">
              <a:buNone/>
            </a:pPr>
            <a:r>
              <a:rPr lang="en-AU" dirty="0" err="1">
                <a:solidFill>
                  <a:srgbClr val="000000"/>
                </a:solidFill>
                <a:latin typeface="Courier New" panose="02070309020205020404" pitchFamily="49" charset="0"/>
              </a:rPr>
              <a:t>testTargets</a:t>
            </a:r>
            <a:r>
              <a:rPr lang="en-AU" dirty="0">
                <a:solidFill>
                  <a:srgbClr val="000000"/>
                </a:solidFill>
                <a:latin typeface="Courier New" panose="02070309020205020404" pitchFamily="49" charset="0"/>
              </a:rPr>
              <a:t> = t .* </a:t>
            </a:r>
            <a:r>
              <a:rPr lang="en-AU" dirty="0" err="1">
                <a:solidFill>
                  <a:srgbClr val="000000"/>
                </a:solidFill>
                <a:latin typeface="Courier New" panose="02070309020205020404" pitchFamily="49" charset="0"/>
              </a:rPr>
              <a:t>tr.testMask</a:t>
            </a:r>
            <a:r>
              <a:rPr lang="en-AU" dirty="0">
                <a:solidFill>
                  <a:srgbClr val="000000"/>
                </a:solidFill>
                <a:latin typeface="Courier New" panose="02070309020205020404" pitchFamily="49" charset="0"/>
              </a:rPr>
              <a:t>{1};  </a:t>
            </a:r>
            <a:r>
              <a:rPr lang="en-AU" dirty="0">
                <a:solidFill>
                  <a:srgbClr val="228B22"/>
                </a:solidFill>
                <a:latin typeface="Courier New" panose="02070309020205020404" pitchFamily="49" charset="0"/>
              </a:rPr>
              <a:t>%select test data</a:t>
            </a:r>
          </a:p>
          <a:p>
            <a:pPr marL="0" lvl="0" indent="0">
              <a:buNone/>
            </a:pPr>
            <a:r>
              <a:rPr lang="en-AU" dirty="0" err="1">
                <a:solidFill>
                  <a:srgbClr val="000000"/>
                </a:solidFill>
                <a:latin typeface="Courier New" panose="02070309020205020404" pitchFamily="49" charset="0"/>
              </a:rPr>
              <a:t>trainPerformance</a:t>
            </a:r>
            <a:r>
              <a:rPr lang="en-AU" dirty="0">
                <a:solidFill>
                  <a:srgbClr val="000000"/>
                </a:solidFill>
                <a:latin typeface="Courier New" panose="02070309020205020404" pitchFamily="49" charset="0"/>
              </a:rPr>
              <a:t> = perform(</a:t>
            </a:r>
            <a:r>
              <a:rPr lang="en-AU" dirty="0" err="1">
                <a:solidFill>
                  <a:srgbClr val="000000"/>
                </a:solidFill>
                <a:latin typeface="Courier New" panose="02070309020205020404" pitchFamily="49" charset="0"/>
              </a:rPr>
              <a:t>net,trainTargets,y</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 training data performance </a:t>
            </a:r>
          </a:p>
          <a:p>
            <a:pPr marL="0" lvl="0" indent="0">
              <a:buNone/>
            </a:pPr>
            <a:r>
              <a:rPr lang="en-AU" dirty="0">
                <a:solidFill>
                  <a:srgbClr val="000000"/>
                </a:solidFill>
                <a:latin typeface="Courier New" panose="02070309020205020404" pitchFamily="49" charset="0"/>
              </a:rPr>
              <a:t>valPerformance = perform(</a:t>
            </a:r>
            <a:r>
              <a:rPr lang="en-AU" dirty="0" err="1">
                <a:solidFill>
                  <a:srgbClr val="000000"/>
                </a:solidFill>
                <a:latin typeface="Courier New" panose="02070309020205020404" pitchFamily="49" charset="0"/>
              </a:rPr>
              <a:t>net,valTargets,y</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 validation data performance </a:t>
            </a:r>
          </a:p>
          <a:p>
            <a:pPr marL="0" lvl="0" indent="0">
              <a:buNone/>
            </a:pPr>
            <a:r>
              <a:rPr lang="en-AU" dirty="0" err="1">
                <a:solidFill>
                  <a:srgbClr val="000000"/>
                </a:solidFill>
                <a:latin typeface="Courier New" panose="02070309020205020404" pitchFamily="49" charset="0"/>
              </a:rPr>
              <a:t>testPerformance</a:t>
            </a:r>
            <a:r>
              <a:rPr lang="en-AU" dirty="0">
                <a:solidFill>
                  <a:srgbClr val="000000"/>
                </a:solidFill>
                <a:latin typeface="Courier New" panose="02070309020205020404" pitchFamily="49" charset="0"/>
              </a:rPr>
              <a:t> = perform(</a:t>
            </a:r>
            <a:r>
              <a:rPr lang="en-AU" dirty="0" err="1">
                <a:solidFill>
                  <a:srgbClr val="000000"/>
                </a:solidFill>
                <a:latin typeface="Courier New" panose="02070309020205020404" pitchFamily="49" charset="0"/>
              </a:rPr>
              <a:t>net,testTargets,y</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%test data performance </a:t>
            </a:r>
          </a:p>
          <a:p>
            <a:pPr marL="0" indent="0">
              <a:buNone/>
            </a:pPr>
            <a:r>
              <a:rPr lang="en-AU" dirty="0" err="1">
                <a:solidFill>
                  <a:srgbClr val="000000"/>
                </a:solidFill>
                <a:latin typeface="Courier New" panose="02070309020205020404" pitchFamily="49" charset="0"/>
              </a:rPr>
              <a:t>Ynew</a:t>
            </a:r>
            <a:r>
              <a:rPr lang="en-AU" dirty="0">
                <a:solidFill>
                  <a:srgbClr val="000000"/>
                </a:solidFill>
                <a:latin typeface="Courier New" panose="02070309020205020404" pitchFamily="49" charset="0"/>
              </a:rPr>
              <a:t>=net(</a:t>
            </a:r>
            <a:r>
              <a:rPr lang="en-AU" dirty="0" err="1">
                <a:solidFill>
                  <a:srgbClr val="000000"/>
                </a:solidFill>
                <a:latin typeface="Courier New" panose="02070309020205020404" pitchFamily="49" charset="0"/>
              </a:rPr>
              <a:t>xnew</a:t>
            </a:r>
            <a:r>
              <a:rPr lang="en-AU" dirty="0">
                <a:solidFill>
                  <a:srgbClr val="000000"/>
                </a:solidFill>
                <a:latin typeface="Courier New" panose="02070309020205020404" pitchFamily="49" charset="0"/>
              </a:rPr>
              <a:t>);</a:t>
            </a:r>
            <a:r>
              <a:rPr lang="en-AU" dirty="0">
                <a:solidFill>
                  <a:srgbClr val="228B22"/>
                </a:solidFill>
                <a:latin typeface="Courier New" panose="02070309020205020404" pitchFamily="49" charset="0"/>
              </a:rPr>
              <a:t> %Test the net with new data to calculate the performance and make predictions.</a:t>
            </a:r>
          </a:p>
          <a:p>
            <a:pPr marL="0" indent="0">
              <a:buNone/>
            </a:pPr>
            <a:r>
              <a:rPr lang="en-AU" dirty="0">
                <a:solidFill>
                  <a:srgbClr val="000000"/>
                </a:solidFill>
                <a:latin typeface="Courier New" panose="02070309020205020404" pitchFamily="49" charset="0"/>
              </a:rPr>
              <a:t>table( </a:t>
            </a:r>
            <a:r>
              <a:rPr lang="en-AU" dirty="0" err="1">
                <a:solidFill>
                  <a:srgbClr val="000000"/>
                </a:solidFill>
                <a:latin typeface="Courier New" panose="02070309020205020404" pitchFamily="49" charset="0"/>
              </a:rPr>
              <a:t>tnew</a:t>
            </a:r>
            <a:r>
              <a:rPr lang="en-AU" dirty="0">
                <a:solidFill>
                  <a:srgbClr val="000000"/>
                </a:solidFill>
                <a:latin typeface="Courier New" panose="02070309020205020404" pitchFamily="49" charset="0"/>
              </a:rPr>
              <a:t>( 1: 3)',</a:t>
            </a:r>
            <a:r>
              <a:rPr lang="en-AU" dirty="0" err="1">
                <a:solidFill>
                  <a:srgbClr val="000000"/>
                </a:solidFill>
                <a:latin typeface="Courier New" panose="02070309020205020404" pitchFamily="49" charset="0"/>
              </a:rPr>
              <a:t>Ynew</a:t>
            </a:r>
            <a:r>
              <a:rPr lang="en-AU" dirty="0">
                <a:solidFill>
                  <a:srgbClr val="000000"/>
                </a:solidFill>
                <a:latin typeface="Courier New" panose="02070309020205020404" pitchFamily="49" charset="0"/>
              </a:rPr>
              <a:t>( 1: 3)', </a:t>
            </a:r>
            <a:r>
              <a:rPr lang="en-AU" dirty="0">
                <a:solidFill>
                  <a:srgbClr val="A020F0"/>
                </a:solidFill>
                <a:latin typeface="Courier New" panose="02070309020205020404" pitchFamily="49" charset="0"/>
              </a:rPr>
              <a:t>'</a:t>
            </a:r>
            <a:r>
              <a:rPr lang="en-AU" dirty="0" err="1">
                <a:solidFill>
                  <a:srgbClr val="A020F0"/>
                </a:solidFill>
                <a:latin typeface="Courier New" panose="02070309020205020404" pitchFamily="49" charset="0"/>
              </a:rPr>
              <a:t>VariableNames</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a:t>
            </a:r>
            <a:r>
              <a:rPr lang="en-AU" dirty="0">
                <a:solidFill>
                  <a:srgbClr val="0000FF"/>
                </a:solidFill>
                <a:latin typeface="Courier New" panose="02070309020205020404" pitchFamily="49" charset="0"/>
              </a:rPr>
              <a:t>...</a:t>
            </a:r>
            <a:r>
              <a:rPr lang="en-AU" dirty="0">
                <a:solidFill>
                  <a:srgbClr val="228B22"/>
                </a:solidFill>
                <a:latin typeface="Courier New" panose="02070309020205020404" pitchFamily="49" charset="0"/>
              </a:rPr>
              <a:t> </a:t>
            </a:r>
          </a:p>
          <a:p>
            <a:pPr marL="0" indent="0">
              <a:buNone/>
            </a:pPr>
            <a:r>
              <a:rPr lang="en-AU" dirty="0">
                <a:solidFill>
                  <a:srgbClr val="000000"/>
                </a:solidFill>
                <a:latin typeface="Courier New" panose="02070309020205020404" pitchFamily="49" charset="0"/>
              </a:rPr>
              <a:t>{</a:t>
            </a:r>
            <a:r>
              <a:rPr lang="en-AU" dirty="0">
                <a:solidFill>
                  <a:srgbClr val="A020F0"/>
                </a:solidFill>
                <a:latin typeface="Courier New" panose="02070309020205020404" pitchFamily="49" charset="0"/>
              </a:rPr>
              <a:t>'</a:t>
            </a:r>
            <a:r>
              <a:rPr lang="en-AU" dirty="0" err="1">
                <a:solidFill>
                  <a:srgbClr val="A020F0"/>
                </a:solidFill>
                <a:latin typeface="Courier New" panose="02070309020205020404" pitchFamily="49" charset="0"/>
              </a:rPr>
              <a:t>Actual_Torque</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a:t>
            </a:r>
            <a:r>
              <a:rPr lang="en-AU" dirty="0">
                <a:solidFill>
                  <a:srgbClr val="A020F0"/>
                </a:solidFill>
                <a:latin typeface="Courier New" panose="02070309020205020404" pitchFamily="49" charset="0"/>
              </a:rPr>
              <a:t>' </a:t>
            </a:r>
            <a:r>
              <a:rPr lang="en-AU" dirty="0" err="1">
                <a:solidFill>
                  <a:srgbClr val="A020F0"/>
                </a:solidFill>
                <a:latin typeface="Courier New" panose="02070309020205020404" pitchFamily="49" charset="0"/>
              </a:rPr>
              <a:t>Predicted_Torque</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 </a:t>
            </a:r>
          </a:p>
          <a:p>
            <a:endParaRPr lang="en-AU" dirty="0"/>
          </a:p>
          <a:p>
            <a:pPr marL="0" indent="0">
              <a:buNone/>
            </a:pPr>
            <a:endParaRPr lang="en-AU" dirty="0">
              <a:solidFill>
                <a:srgbClr val="228B22"/>
              </a:solidFill>
              <a:latin typeface="Courier New" panose="02070309020205020404" pitchFamily="49" charset="0"/>
            </a:endParaRPr>
          </a:p>
        </p:txBody>
      </p:sp>
      <p:sp>
        <p:nvSpPr>
          <p:cNvPr id="4" name="Date Placeholder 3"/>
          <p:cNvSpPr>
            <a:spLocks noGrp="1"/>
          </p:cNvSpPr>
          <p:nvPr>
            <p:ph type="dt" sz="half" idx="10"/>
          </p:nvPr>
        </p:nvSpPr>
        <p:spPr/>
        <p:txBody>
          <a:bodyPr/>
          <a:lstStyle/>
          <a:p>
            <a:pPr>
              <a:defRPr/>
            </a:pPr>
            <a:r>
              <a:rPr lang="en-AU" dirty="0">
                <a:solidFill>
                  <a:srgbClr val="FFFFFF"/>
                </a:solidFill>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rPr>
              <a:pPr>
                <a:defRPr/>
              </a:pPr>
              <a:t>14</a:t>
            </a:fld>
            <a:endParaRPr lang="en-AU">
              <a:solidFill>
                <a:srgbClr val="FFFFFF"/>
              </a:solidFill>
            </a:endParaRPr>
          </a:p>
        </p:txBody>
      </p:sp>
      <p:sp>
        <p:nvSpPr>
          <p:cNvPr id="9" name="Rectangle 8"/>
          <p:cNvSpPr/>
          <p:nvPr/>
        </p:nvSpPr>
        <p:spPr>
          <a:xfrm>
            <a:off x="197655" y="76200"/>
            <a:ext cx="3810659" cy="461665"/>
          </a:xfrm>
          <a:prstGeom prst="rect">
            <a:avLst/>
          </a:prstGeom>
        </p:spPr>
        <p:txBody>
          <a:bodyPr wrap="none">
            <a:spAutoFit/>
          </a:bodyPr>
          <a:lstStyle/>
          <a:p>
            <a:r>
              <a:rPr lang="en-AU" sz="2400" b="1" kern="0" dirty="0">
                <a:solidFill>
                  <a:srgbClr val="EE3224"/>
                </a:solidFill>
                <a:latin typeface="Times New Roman" panose="02020603050405020304" pitchFamily="18" charset="0"/>
                <a:cs typeface="Times New Roman" panose="02020603050405020304" pitchFamily="18" charset="0"/>
              </a:rPr>
              <a:t>Example of ANN(1): (cont.)</a:t>
            </a:r>
            <a:endParaRPr lang="en-AU" dirty="0">
              <a:solidFill>
                <a:srgbClr val="FFFFFF"/>
              </a:solidFill>
            </a:endParaRPr>
          </a:p>
        </p:txBody>
      </p:sp>
    </p:spTree>
    <p:extLst>
      <p:ext uri="{BB962C8B-B14F-4D97-AF65-F5344CB8AC3E}">
        <p14:creationId xmlns:p14="http://schemas.microsoft.com/office/powerpoint/2010/main" val="986343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78351"/>
            <a:ext cx="8229600" cy="639762"/>
          </a:xfrm>
        </p:spPr>
        <p:txBody>
          <a:bodyPr/>
          <a:lstStyle/>
          <a:p>
            <a:pPr lvl="0" eaLnBrk="1" fontAlgn="b" hangingPunct="1"/>
            <a:r>
              <a:rPr lang="en-AU" sz="2400" b="1" dirty="0">
                <a:latin typeface="Times New Roman" panose="02020603050405020304" pitchFamily="18" charset="0"/>
                <a:ea typeface="+mn-ea"/>
                <a:cs typeface="Times New Roman" panose="02020603050405020304" pitchFamily="18" charset="0"/>
              </a:rPr>
              <a:t>Example of ANN(1): (cont.)</a:t>
            </a:r>
            <a:br>
              <a:rPr lang="en-AU" sz="1000" kern="1200" dirty="0">
                <a:solidFill>
                  <a:srgbClr val="FFFFFF"/>
                </a:solidFill>
                <a:latin typeface="Arial" charset="0"/>
                <a:ea typeface="+mn-ea"/>
                <a:cs typeface="Arial" charset="0"/>
              </a:rPr>
            </a:br>
            <a:endParaRPr lang="en-AU" dirty="0"/>
          </a:p>
        </p:txBody>
      </p:sp>
      <p:sp>
        <p:nvSpPr>
          <p:cNvPr id="4" name="Date Placeholder 3"/>
          <p:cNvSpPr>
            <a:spLocks noGrp="1"/>
          </p:cNvSpPr>
          <p:nvPr>
            <p:ph type="dt" sz="half" idx="10"/>
          </p:nvPr>
        </p:nvSpPr>
        <p:spPr/>
        <p:txBody>
          <a:bodyPr/>
          <a:lstStyle/>
          <a:p>
            <a:pPr>
              <a:defRPr/>
            </a:pPr>
            <a:r>
              <a:rPr lang="en-AU" dirty="0">
                <a:solidFill>
                  <a:srgbClr val="FFFFFF"/>
                </a:solidFill>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rPr>
              <a:pPr>
                <a:defRPr/>
              </a:pPr>
              <a:t>15</a:t>
            </a:fld>
            <a:endParaRPr lang="en-AU">
              <a:solidFill>
                <a:srgbClr val="FFFFFF"/>
              </a:solidFill>
            </a:endParaRPr>
          </a:p>
        </p:txBody>
      </p:sp>
      <p:pic>
        <p:nvPicPr>
          <p:cNvPr id="9" name="Content Placeholder 8"/>
          <p:cNvPicPr>
            <a:picLocks noGrp="1" noChangeAspect="1"/>
          </p:cNvPicPr>
          <p:nvPr>
            <p:ph idx="1"/>
          </p:nvPr>
        </p:nvPicPr>
        <p:blipFill>
          <a:blip r:embed="rId2"/>
          <a:stretch>
            <a:fillRect/>
          </a:stretch>
        </p:blipFill>
        <p:spPr>
          <a:xfrm>
            <a:off x="1511300" y="3069911"/>
            <a:ext cx="5791200" cy="2209800"/>
          </a:xfrm>
          <a:prstGeom prst="rect">
            <a:avLst/>
          </a:prstGeom>
        </p:spPr>
      </p:pic>
      <p:sp>
        <p:nvSpPr>
          <p:cNvPr id="10" name="Rectangle 9"/>
          <p:cNvSpPr/>
          <p:nvPr/>
        </p:nvSpPr>
        <p:spPr>
          <a:xfrm>
            <a:off x="444500" y="970210"/>
            <a:ext cx="7239000" cy="1200329"/>
          </a:xfrm>
          <a:prstGeom prst="rect">
            <a:avLst/>
          </a:prstGeom>
        </p:spPr>
        <p:txBody>
          <a:bodyPr wrap="square">
            <a:spAutoFit/>
          </a:bodyPr>
          <a:lstStyle/>
          <a:p>
            <a:pPr lvl="0"/>
            <a:r>
              <a:rPr lang="en-AU" sz="1800" dirty="0">
                <a:solidFill>
                  <a:srgbClr val="000000"/>
                </a:solidFill>
                <a:latin typeface="Courier New" panose="02070309020205020404" pitchFamily="49" charset="0"/>
              </a:rPr>
              <a:t>MSE_testing=sum((</a:t>
            </a:r>
            <a:r>
              <a:rPr lang="en-AU" sz="1800" dirty="0" err="1">
                <a:solidFill>
                  <a:srgbClr val="000000"/>
                </a:solidFill>
                <a:latin typeface="Courier New" panose="02070309020205020404" pitchFamily="49" charset="0"/>
              </a:rPr>
              <a:t>tnew-Ynew</a:t>
            </a:r>
            <a:r>
              <a:rPr lang="en-AU" sz="1800" dirty="0">
                <a:solidFill>
                  <a:srgbClr val="000000"/>
                </a:solidFill>
                <a:latin typeface="Courier New" panose="02070309020205020404" pitchFamily="49" charset="0"/>
              </a:rPr>
              <a:t>).^2)/</a:t>
            </a:r>
            <a:r>
              <a:rPr lang="en-AU" sz="1800" dirty="0" err="1">
                <a:solidFill>
                  <a:srgbClr val="000000"/>
                </a:solidFill>
                <a:latin typeface="Courier New" panose="02070309020205020404" pitchFamily="49" charset="0"/>
              </a:rPr>
              <a:t>numel</a:t>
            </a:r>
            <a:r>
              <a:rPr lang="en-AU" sz="1800" dirty="0">
                <a:solidFill>
                  <a:srgbClr val="000000"/>
                </a:solidFill>
                <a:latin typeface="Courier New" panose="02070309020205020404" pitchFamily="49" charset="0"/>
              </a:rPr>
              <a:t>(</a:t>
            </a:r>
            <a:r>
              <a:rPr lang="en-AU" sz="1800" dirty="0" err="1">
                <a:solidFill>
                  <a:srgbClr val="000000"/>
                </a:solidFill>
                <a:latin typeface="Courier New" panose="02070309020205020404" pitchFamily="49" charset="0"/>
              </a:rPr>
              <a:t>tnew</a:t>
            </a:r>
            <a:r>
              <a:rPr lang="en-AU" sz="1800" dirty="0">
                <a:solidFill>
                  <a:srgbClr val="000000"/>
                </a:solidFill>
                <a:latin typeface="Courier New" panose="02070309020205020404" pitchFamily="49" charset="0"/>
              </a:rPr>
              <a:t>); </a:t>
            </a:r>
            <a:r>
              <a:rPr lang="en-AU" sz="1800" dirty="0">
                <a:solidFill>
                  <a:srgbClr val="228B22"/>
                </a:solidFill>
                <a:latin typeface="Courier New" panose="02070309020205020404" pitchFamily="49" charset="0"/>
              </a:rPr>
              <a:t>% Calculate MSE for new data</a:t>
            </a:r>
          </a:p>
          <a:p>
            <a:pPr lvl="0"/>
            <a:r>
              <a:rPr lang="en-AU" sz="1800" dirty="0" err="1">
                <a:solidFill>
                  <a:srgbClr val="000000"/>
                </a:solidFill>
                <a:latin typeface="Courier New" panose="02070309020205020404" pitchFamily="49" charset="0"/>
              </a:rPr>
              <a:t>RMSE_testing</a:t>
            </a:r>
            <a:r>
              <a:rPr lang="en-AU" sz="1800" dirty="0">
                <a:solidFill>
                  <a:srgbClr val="000000"/>
                </a:solidFill>
                <a:latin typeface="Courier New" panose="02070309020205020404" pitchFamily="49" charset="0"/>
              </a:rPr>
              <a:t>=</a:t>
            </a:r>
            <a:r>
              <a:rPr lang="en-AU" sz="1800" dirty="0" err="1">
                <a:solidFill>
                  <a:srgbClr val="000000"/>
                </a:solidFill>
                <a:latin typeface="Courier New" panose="02070309020205020404" pitchFamily="49" charset="0"/>
              </a:rPr>
              <a:t>sqrt</a:t>
            </a:r>
            <a:r>
              <a:rPr lang="en-AU" sz="1800" dirty="0">
                <a:solidFill>
                  <a:srgbClr val="000000"/>
                </a:solidFill>
                <a:latin typeface="Courier New" panose="02070309020205020404" pitchFamily="49" charset="0"/>
              </a:rPr>
              <a:t>(sum((</a:t>
            </a:r>
            <a:r>
              <a:rPr lang="en-AU" sz="1800" dirty="0" err="1">
                <a:solidFill>
                  <a:srgbClr val="000000"/>
                </a:solidFill>
                <a:latin typeface="Courier New" panose="02070309020205020404" pitchFamily="49" charset="0"/>
              </a:rPr>
              <a:t>tnew-Ynew</a:t>
            </a:r>
            <a:r>
              <a:rPr lang="en-AU" sz="1800" dirty="0">
                <a:solidFill>
                  <a:srgbClr val="000000"/>
                </a:solidFill>
                <a:latin typeface="Courier New" panose="02070309020205020404" pitchFamily="49" charset="0"/>
              </a:rPr>
              <a:t>).^2)/</a:t>
            </a:r>
            <a:r>
              <a:rPr lang="en-AU" sz="1800" dirty="0" err="1">
                <a:solidFill>
                  <a:srgbClr val="000000"/>
                </a:solidFill>
                <a:latin typeface="Courier New" panose="02070309020205020404" pitchFamily="49" charset="0"/>
              </a:rPr>
              <a:t>numel</a:t>
            </a:r>
            <a:r>
              <a:rPr lang="en-AU" sz="1800" dirty="0">
                <a:solidFill>
                  <a:srgbClr val="000000"/>
                </a:solidFill>
                <a:latin typeface="Courier New" panose="02070309020205020404" pitchFamily="49" charset="0"/>
              </a:rPr>
              <a:t>(</a:t>
            </a:r>
            <a:r>
              <a:rPr lang="en-AU" sz="1800" dirty="0" err="1">
                <a:solidFill>
                  <a:srgbClr val="000000"/>
                </a:solidFill>
                <a:latin typeface="Courier New" panose="02070309020205020404" pitchFamily="49" charset="0"/>
              </a:rPr>
              <a:t>tnew</a:t>
            </a:r>
            <a:r>
              <a:rPr lang="en-AU" sz="1800" dirty="0">
                <a:solidFill>
                  <a:srgbClr val="000000"/>
                </a:solidFill>
                <a:latin typeface="Courier New" panose="02070309020205020404" pitchFamily="49" charset="0"/>
              </a:rPr>
              <a:t>)); </a:t>
            </a:r>
            <a:r>
              <a:rPr lang="en-AU" sz="1800" dirty="0">
                <a:solidFill>
                  <a:srgbClr val="228B22"/>
                </a:solidFill>
                <a:latin typeface="Courier New" panose="02070309020205020404" pitchFamily="49" charset="0"/>
              </a:rPr>
              <a:t>% Calculate RMSE for new data</a:t>
            </a:r>
          </a:p>
        </p:txBody>
      </p:sp>
    </p:spTree>
    <p:extLst>
      <p:ext uri="{BB962C8B-B14F-4D97-AF65-F5344CB8AC3E}">
        <p14:creationId xmlns:p14="http://schemas.microsoft.com/office/powerpoint/2010/main" val="1024952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latin typeface="Times New Roman" panose="02020603050405020304" pitchFamily="18" charset="0"/>
                <a:cs typeface="Times New Roman" panose="02020603050405020304" pitchFamily="18" charset="0"/>
              </a:rPr>
              <a:pPr>
                <a:defRPr/>
              </a:pPr>
              <a:t>16</a:t>
            </a:fld>
            <a:endParaRPr lang="en-AU">
              <a:solidFill>
                <a:srgbClr val="FFFFFF"/>
              </a:solidFill>
              <a:latin typeface="Times New Roman" panose="02020603050405020304" pitchFamily="18" charset="0"/>
              <a:cs typeface="Times New Roman" panose="02020603050405020304" pitchFamily="18" charset="0"/>
            </a:endParaRPr>
          </a:p>
        </p:txBody>
      </p:sp>
      <p:sp>
        <p:nvSpPr>
          <p:cNvPr id="2" name="Rectangle 1"/>
          <p:cNvSpPr/>
          <p:nvPr/>
        </p:nvSpPr>
        <p:spPr>
          <a:xfrm>
            <a:off x="1511300" y="3984626"/>
            <a:ext cx="1531188" cy="369332"/>
          </a:xfrm>
          <a:prstGeom prst="rect">
            <a:avLst/>
          </a:prstGeom>
        </p:spPr>
        <p:txBody>
          <a:bodyPr wrap="none">
            <a:spAutoFit/>
          </a:bodyPr>
          <a:lstStyle/>
          <a:p>
            <a:r>
              <a:rPr lang="en-AU" sz="1800" b="1" kern="0" dirty="0">
                <a:solidFill>
                  <a:srgbClr val="000000"/>
                </a:solidFill>
                <a:latin typeface="Times New Roman" panose="02020603050405020304" pitchFamily="18" charset="0"/>
                <a:cs typeface="Times New Roman" panose="02020603050405020304" pitchFamily="18" charset="0"/>
              </a:rPr>
              <a:t>Plottrainstate</a:t>
            </a:r>
            <a:endParaRPr lang="en-AU" sz="1800" b="1" dirty="0">
              <a:solidFill>
                <a:srgbClr val="FFFFFF"/>
              </a:solidFill>
            </a:endParaRPr>
          </a:p>
        </p:txBody>
      </p:sp>
      <p:sp>
        <p:nvSpPr>
          <p:cNvPr id="3" name="Rectangle 2"/>
          <p:cNvSpPr/>
          <p:nvPr/>
        </p:nvSpPr>
        <p:spPr>
          <a:xfrm>
            <a:off x="6186890" y="2053043"/>
            <a:ext cx="1402948" cy="369332"/>
          </a:xfrm>
          <a:prstGeom prst="rect">
            <a:avLst/>
          </a:prstGeom>
        </p:spPr>
        <p:txBody>
          <a:bodyPr wrap="none">
            <a:spAutoFit/>
          </a:bodyPr>
          <a:lstStyle/>
          <a:p>
            <a:r>
              <a:rPr lang="en-AU" sz="1800" b="1" kern="0" dirty="0">
                <a:solidFill>
                  <a:srgbClr val="000000"/>
                </a:solidFill>
                <a:latin typeface="Times New Roman" panose="02020603050405020304" pitchFamily="18" charset="0"/>
                <a:cs typeface="Times New Roman" panose="02020603050405020304" pitchFamily="18" charset="0"/>
              </a:rPr>
              <a:t>Plotperform</a:t>
            </a:r>
            <a:endParaRPr lang="en-AU" sz="1800" b="1" dirty="0">
              <a:solidFill>
                <a:srgbClr val="FFFFFF"/>
              </a:solidFill>
            </a:endParaRPr>
          </a:p>
        </p:txBody>
      </p:sp>
      <p:pic>
        <p:nvPicPr>
          <p:cNvPr id="12" name="Picture 11"/>
          <p:cNvPicPr>
            <a:picLocks noChangeAspect="1"/>
          </p:cNvPicPr>
          <p:nvPr/>
        </p:nvPicPr>
        <p:blipFill>
          <a:blip r:embed="rId2"/>
          <a:stretch>
            <a:fillRect/>
          </a:stretch>
        </p:blipFill>
        <p:spPr>
          <a:xfrm>
            <a:off x="4349915" y="2587625"/>
            <a:ext cx="5076897" cy="3819375"/>
          </a:xfrm>
          <a:prstGeom prst="rect">
            <a:avLst/>
          </a:prstGeom>
        </p:spPr>
      </p:pic>
      <p:pic>
        <p:nvPicPr>
          <p:cNvPr id="14" name="Picture 13"/>
          <p:cNvPicPr>
            <a:picLocks noChangeAspect="1"/>
          </p:cNvPicPr>
          <p:nvPr/>
        </p:nvPicPr>
        <p:blipFill>
          <a:blip r:embed="rId3"/>
          <a:stretch>
            <a:fillRect/>
          </a:stretch>
        </p:blipFill>
        <p:spPr>
          <a:xfrm>
            <a:off x="-152400" y="143355"/>
            <a:ext cx="5076897" cy="3819375"/>
          </a:xfrm>
          <a:prstGeom prst="rect">
            <a:avLst/>
          </a:prstGeom>
        </p:spPr>
      </p:pic>
    </p:spTree>
    <p:extLst>
      <p:ext uri="{BB962C8B-B14F-4D97-AF65-F5344CB8AC3E}">
        <p14:creationId xmlns:p14="http://schemas.microsoft.com/office/powerpoint/2010/main" val="440520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latin typeface="Times New Roman" panose="02020603050405020304" pitchFamily="18" charset="0"/>
                <a:cs typeface="Times New Roman" panose="02020603050405020304" pitchFamily="18" charset="0"/>
              </a:rPr>
              <a:pPr>
                <a:defRPr/>
              </a:pPr>
              <a:t>17</a:t>
            </a:fld>
            <a:endParaRPr lang="en-AU">
              <a:solidFill>
                <a:srgbClr val="FFFFFF"/>
              </a:solidFill>
              <a:latin typeface="Times New Roman" panose="02020603050405020304" pitchFamily="18" charset="0"/>
              <a:cs typeface="Times New Roman" panose="02020603050405020304" pitchFamily="18" charset="0"/>
            </a:endParaRPr>
          </a:p>
        </p:txBody>
      </p:sp>
      <p:sp>
        <p:nvSpPr>
          <p:cNvPr id="8" name="Rectangle 7"/>
          <p:cNvSpPr/>
          <p:nvPr/>
        </p:nvSpPr>
        <p:spPr>
          <a:xfrm>
            <a:off x="3888644" y="6015973"/>
            <a:ext cx="1595309" cy="369332"/>
          </a:xfrm>
          <a:prstGeom prst="rect">
            <a:avLst/>
          </a:prstGeom>
        </p:spPr>
        <p:txBody>
          <a:bodyPr wrap="none">
            <a:spAutoFit/>
          </a:bodyPr>
          <a:lstStyle/>
          <a:p>
            <a:r>
              <a:rPr lang="en-AU" sz="1800" b="1" kern="0" dirty="0">
                <a:solidFill>
                  <a:srgbClr val="000000"/>
                </a:solidFill>
                <a:latin typeface="Times New Roman" panose="02020603050405020304" pitchFamily="18" charset="0"/>
                <a:cs typeface="Times New Roman" panose="02020603050405020304" pitchFamily="18" charset="0"/>
              </a:rPr>
              <a:t>Plotregression</a:t>
            </a:r>
            <a:endParaRPr lang="en-AU" sz="1800" b="1" dirty="0">
              <a:solidFill>
                <a:srgbClr val="FFFFFF"/>
              </a:solidFill>
            </a:endParaRPr>
          </a:p>
        </p:txBody>
      </p:sp>
      <p:pic>
        <p:nvPicPr>
          <p:cNvPr id="10" name="Content Placeholder 9"/>
          <p:cNvPicPr>
            <a:picLocks noGrp="1" noChangeAspect="1"/>
          </p:cNvPicPr>
          <p:nvPr>
            <p:ph idx="1"/>
          </p:nvPr>
        </p:nvPicPr>
        <p:blipFill>
          <a:blip r:embed="rId2"/>
          <a:stretch>
            <a:fillRect/>
          </a:stretch>
        </p:blipFill>
        <p:spPr>
          <a:xfrm>
            <a:off x="1905000" y="456127"/>
            <a:ext cx="5562599" cy="5400716"/>
          </a:xfrm>
          <a:prstGeom prst="rect">
            <a:avLst/>
          </a:prstGeom>
        </p:spPr>
      </p:pic>
    </p:spTree>
    <p:extLst>
      <p:ext uri="{BB962C8B-B14F-4D97-AF65-F5344CB8AC3E}">
        <p14:creationId xmlns:p14="http://schemas.microsoft.com/office/powerpoint/2010/main" val="3302197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latin typeface="Times New Roman" panose="02020603050405020304" pitchFamily="18" charset="0"/>
                <a:cs typeface="Times New Roman" panose="02020603050405020304" pitchFamily="18" charset="0"/>
              </a:rPr>
              <a:pPr>
                <a:defRPr/>
              </a:pPr>
              <a:t>18</a:t>
            </a:fld>
            <a:endParaRPr lang="en-AU">
              <a:solidFill>
                <a:srgbClr val="FFFFFF"/>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463818" y="4087981"/>
            <a:ext cx="2255746" cy="338554"/>
          </a:xfrm>
          <a:prstGeom prst="rect">
            <a:avLst/>
          </a:prstGeom>
          <a:noFill/>
        </p:spPr>
        <p:txBody>
          <a:bodyPr wrap="none" rtlCol="0">
            <a:spAutoFit/>
          </a:bodyPr>
          <a:lstStyle/>
          <a:p>
            <a:r>
              <a:rPr lang="en-AU" sz="1600" b="1" dirty="0" err="1">
                <a:solidFill>
                  <a:srgbClr val="000000"/>
                </a:solidFill>
                <a:latin typeface="Times New Roman" panose="02020603050405020304" pitchFamily="18" charset="0"/>
                <a:cs typeface="Times New Roman" panose="02020603050405020304" pitchFamily="18" charset="0"/>
              </a:rPr>
              <a:t>MSE_newdata</a:t>
            </a:r>
            <a:r>
              <a:rPr lang="en-AU" sz="1600" b="1" dirty="0">
                <a:solidFill>
                  <a:srgbClr val="000000"/>
                </a:solidFill>
                <a:latin typeface="Times New Roman" panose="02020603050405020304" pitchFamily="18" charset="0"/>
                <a:cs typeface="Times New Roman" panose="02020603050405020304" pitchFamily="18" charset="0"/>
              </a:rPr>
              <a:t>=67.6933</a:t>
            </a:r>
          </a:p>
        </p:txBody>
      </p:sp>
      <p:sp>
        <p:nvSpPr>
          <p:cNvPr id="15" name="Rectangle 14"/>
          <p:cNvSpPr/>
          <p:nvPr/>
        </p:nvSpPr>
        <p:spPr>
          <a:xfrm>
            <a:off x="409083" y="4725571"/>
            <a:ext cx="2351926" cy="338554"/>
          </a:xfrm>
          <a:prstGeom prst="rect">
            <a:avLst/>
          </a:prstGeom>
        </p:spPr>
        <p:txBody>
          <a:bodyPr wrap="none">
            <a:spAutoFit/>
          </a:bodyPr>
          <a:lstStyle/>
          <a:p>
            <a:r>
              <a:rPr lang="en-AU" sz="1600" b="1" dirty="0">
                <a:solidFill>
                  <a:srgbClr val="000000"/>
                </a:solidFill>
                <a:latin typeface="Times New Roman" panose="02020603050405020304" pitchFamily="18" charset="0"/>
                <a:cs typeface="Times New Roman" panose="02020603050405020304" pitchFamily="18" charset="0"/>
              </a:rPr>
              <a:t> </a:t>
            </a:r>
            <a:r>
              <a:rPr lang="en-AU" sz="1600" b="1" dirty="0" err="1">
                <a:solidFill>
                  <a:srgbClr val="000000"/>
                </a:solidFill>
                <a:latin typeface="Times New Roman" panose="02020603050405020304" pitchFamily="18" charset="0"/>
                <a:cs typeface="Times New Roman" panose="02020603050405020304" pitchFamily="18" charset="0"/>
              </a:rPr>
              <a:t>RMSE_newdata</a:t>
            </a:r>
            <a:r>
              <a:rPr lang="en-AU" sz="1600" b="1" dirty="0">
                <a:solidFill>
                  <a:srgbClr val="000000"/>
                </a:solidFill>
                <a:latin typeface="Times New Roman" panose="02020603050405020304" pitchFamily="18" charset="0"/>
                <a:cs typeface="Times New Roman" panose="02020603050405020304" pitchFamily="18" charset="0"/>
              </a:rPr>
              <a:t>=8.2278</a:t>
            </a:r>
          </a:p>
        </p:txBody>
      </p:sp>
      <p:pic>
        <p:nvPicPr>
          <p:cNvPr id="3" name="Content Placeholder 2"/>
          <p:cNvPicPr>
            <a:picLocks noGrp="1" noChangeAspect="1"/>
          </p:cNvPicPr>
          <p:nvPr>
            <p:ph idx="1"/>
          </p:nvPr>
        </p:nvPicPr>
        <p:blipFill>
          <a:blip r:embed="rId2"/>
          <a:stretch>
            <a:fillRect/>
          </a:stretch>
        </p:blipFill>
        <p:spPr>
          <a:xfrm>
            <a:off x="409083" y="533400"/>
            <a:ext cx="4859223" cy="3038475"/>
          </a:xfrm>
          <a:prstGeom prst="rect">
            <a:avLst/>
          </a:prstGeom>
        </p:spPr>
      </p:pic>
      <p:pic>
        <p:nvPicPr>
          <p:cNvPr id="7" name="Picture 6"/>
          <p:cNvPicPr>
            <a:picLocks noChangeAspect="1"/>
          </p:cNvPicPr>
          <p:nvPr/>
        </p:nvPicPr>
        <p:blipFill>
          <a:blip r:embed="rId3"/>
          <a:stretch>
            <a:fillRect/>
          </a:stretch>
        </p:blipFill>
        <p:spPr>
          <a:xfrm>
            <a:off x="4117976" y="2362200"/>
            <a:ext cx="4538662" cy="2133600"/>
          </a:xfrm>
          <a:prstGeom prst="rect">
            <a:avLst/>
          </a:prstGeom>
        </p:spPr>
      </p:pic>
    </p:spTree>
    <p:extLst>
      <p:ext uri="{BB962C8B-B14F-4D97-AF65-F5344CB8AC3E}">
        <p14:creationId xmlns:p14="http://schemas.microsoft.com/office/powerpoint/2010/main" val="118960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33717"/>
            <a:ext cx="8229600" cy="411051"/>
          </a:xfrm>
        </p:spPr>
        <p:txBody>
          <a:bodyPr/>
          <a:lstStyle/>
          <a:p>
            <a:r>
              <a:rPr lang="en-AU" sz="2400" b="1" dirty="0">
                <a:latin typeface="Times New Roman" panose="02020603050405020304" pitchFamily="18" charset="0"/>
                <a:cs typeface="Times New Roman" panose="02020603050405020304" pitchFamily="18" charset="0"/>
              </a:rPr>
              <a:t>Example of ANN, SVM, and NLR: (ANN) </a:t>
            </a:r>
            <a:endParaRPr lang="en-AU" sz="2400" b="1" dirty="0">
              <a:solidFill>
                <a:schemeClr val="accent4"/>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950" y="444768"/>
            <a:ext cx="8839199" cy="6229082"/>
          </a:xfrm>
        </p:spPr>
        <p:txBody>
          <a:bodyPr/>
          <a:lstStyle/>
          <a:p>
            <a:pPr marL="0" indent="0">
              <a:buNone/>
            </a:pPr>
            <a:r>
              <a:rPr lang="en-AU" dirty="0" err="1">
                <a:solidFill>
                  <a:srgbClr val="000000"/>
                </a:solidFill>
                <a:latin typeface="Courier New" panose="02070309020205020404" pitchFamily="49" charset="0"/>
              </a:rPr>
              <a:t>clear;clc</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Filename=</a:t>
            </a:r>
            <a:r>
              <a:rPr lang="en-AU" dirty="0">
                <a:solidFill>
                  <a:srgbClr val="A020F0"/>
                </a:solidFill>
                <a:latin typeface="Courier New" panose="02070309020205020404" pitchFamily="49" charset="0"/>
              </a:rPr>
              <a:t>'Datachemical.xlsx'</a:t>
            </a:r>
            <a:r>
              <a:rPr lang="en-AU" dirty="0">
                <a:solidFill>
                  <a:srgbClr val="000000"/>
                </a:solidFill>
                <a:latin typeface="Courier New" panose="02070309020205020404" pitchFamily="49" charset="0"/>
              </a:rPr>
              <a:t>;</a:t>
            </a:r>
          </a:p>
          <a:p>
            <a:pPr marL="0" indent="0">
              <a:buNone/>
            </a:pPr>
            <a:r>
              <a:rPr lang="en-AU" dirty="0" err="1">
                <a:solidFill>
                  <a:srgbClr val="000000"/>
                </a:solidFill>
                <a:latin typeface="Courier New" panose="02070309020205020404" pitchFamily="49" charset="0"/>
              </a:rPr>
              <a:t>Sheetread</a:t>
            </a:r>
            <a:r>
              <a:rPr lang="en-AU" dirty="0">
                <a:solidFill>
                  <a:srgbClr val="000000"/>
                </a:solidFill>
                <a:latin typeface="Courier New" panose="02070309020205020404" pitchFamily="49" charset="0"/>
              </a:rPr>
              <a:t>=</a:t>
            </a:r>
            <a:r>
              <a:rPr lang="en-AU" dirty="0">
                <a:solidFill>
                  <a:srgbClr val="A020F0"/>
                </a:solidFill>
                <a:latin typeface="Courier New" panose="02070309020205020404" pitchFamily="49" charset="0"/>
              </a:rPr>
              <a:t>'Training'</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Input1=</a:t>
            </a:r>
            <a:r>
              <a:rPr lang="en-AU" dirty="0">
                <a:solidFill>
                  <a:srgbClr val="A020F0"/>
                </a:solidFill>
                <a:latin typeface="Courier New" panose="02070309020205020404" pitchFamily="49" charset="0"/>
              </a:rPr>
              <a:t>'A1:C72'</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output1=</a:t>
            </a:r>
            <a:r>
              <a:rPr lang="en-AU" dirty="0">
                <a:solidFill>
                  <a:srgbClr val="A020F0"/>
                </a:solidFill>
                <a:latin typeface="Courier New" panose="02070309020205020404" pitchFamily="49" charset="0"/>
              </a:rPr>
              <a:t>'D1:D72'</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Input=</a:t>
            </a:r>
            <a:r>
              <a:rPr lang="en-AU" dirty="0" err="1">
                <a:solidFill>
                  <a:srgbClr val="000000"/>
                </a:solidFill>
                <a:latin typeface="Courier New" panose="02070309020205020404" pitchFamily="49" charset="0"/>
              </a:rPr>
              <a:t>xlsread</a:t>
            </a:r>
            <a:r>
              <a:rPr lang="en-AU" dirty="0">
                <a:solidFill>
                  <a:srgbClr val="000000"/>
                </a:solidFill>
                <a:latin typeface="Courier New" panose="02070309020205020404" pitchFamily="49" charset="0"/>
              </a:rPr>
              <a:t>(Filename,Sheetread,Input1); </a:t>
            </a:r>
          </a:p>
          <a:p>
            <a:pPr marL="0" indent="0">
              <a:buNone/>
            </a:pPr>
            <a:r>
              <a:rPr lang="en-AU" dirty="0">
                <a:solidFill>
                  <a:srgbClr val="000000"/>
                </a:solidFill>
                <a:latin typeface="Courier New" panose="02070309020205020404" pitchFamily="49" charset="0"/>
              </a:rPr>
              <a:t>Target=</a:t>
            </a:r>
            <a:r>
              <a:rPr lang="en-AU" dirty="0" err="1">
                <a:solidFill>
                  <a:srgbClr val="000000"/>
                </a:solidFill>
                <a:latin typeface="Courier New" panose="02070309020205020404" pitchFamily="49" charset="0"/>
              </a:rPr>
              <a:t>xlsread</a:t>
            </a:r>
            <a:r>
              <a:rPr lang="en-AU" dirty="0">
                <a:solidFill>
                  <a:srgbClr val="000000"/>
                </a:solidFill>
                <a:latin typeface="Courier New" panose="02070309020205020404" pitchFamily="49" charset="0"/>
              </a:rPr>
              <a:t>(Filename,Sheetread,output1 );</a:t>
            </a:r>
          </a:p>
          <a:p>
            <a:pPr marL="0" indent="0">
              <a:buNone/>
            </a:pPr>
            <a:r>
              <a:rPr lang="en-AU" dirty="0">
                <a:solidFill>
                  <a:srgbClr val="000000"/>
                </a:solidFill>
                <a:latin typeface="Courier New" panose="02070309020205020404" pitchFamily="49" charset="0"/>
              </a:rPr>
              <a:t>x=Input;</a:t>
            </a:r>
          </a:p>
          <a:p>
            <a:pPr marL="0" indent="0">
              <a:buNone/>
            </a:pPr>
            <a:r>
              <a:rPr lang="en-AU" dirty="0">
                <a:solidFill>
                  <a:srgbClr val="000000"/>
                </a:solidFill>
                <a:latin typeface="Courier New" panose="02070309020205020404" pitchFamily="49" charset="0"/>
              </a:rPr>
              <a:t>t=Target;</a:t>
            </a:r>
          </a:p>
          <a:p>
            <a:pPr marL="0" indent="0">
              <a:buNone/>
            </a:pPr>
            <a:r>
              <a:rPr lang="en-AU" dirty="0">
                <a:solidFill>
                  <a:srgbClr val="000000"/>
                </a:solidFill>
                <a:latin typeface="Courier New" panose="02070309020205020404" pitchFamily="49" charset="0"/>
              </a:rPr>
              <a:t>Sheetread1=</a:t>
            </a:r>
            <a:r>
              <a:rPr lang="en-AU" dirty="0">
                <a:solidFill>
                  <a:srgbClr val="A020F0"/>
                </a:solidFill>
                <a:latin typeface="Courier New" panose="02070309020205020404" pitchFamily="49" charset="0"/>
              </a:rPr>
              <a:t>‘</a:t>
            </a:r>
            <a:r>
              <a:rPr lang="en-AU" dirty="0" err="1">
                <a:solidFill>
                  <a:srgbClr val="A020F0"/>
                </a:solidFill>
                <a:latin typeface="Courier New" panose="02070309020205020404" pitchFamily="49" charset="0"/>
              </a:rPr>
              <a:t>Newdata</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Input2=</a:t>
            </a:r>
            <a:r>
              <a:rPr lang="en-AU" dirty="0">
                <a:solidFill>
                  <a:srgbClr val="A020F0"/>
                </a:solidFill>
                <a:latin typeface="Courier New" panose="02070309020205020404" pitchFamily="49" charset="0"/>
              </a:rPr>
              <a:t>'A1:C3'</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Target2 =</a:t>
            </a:r>
            <a:r>
              <a:rPr lang="en-AU" dirty="0">
                <a:solidFill>
                  <a:srgbClr val="A020F0"/>
                </a:solidFill>
                <a:latin typeface="Courier New" panose="02070309020205020404" pitchFamily="49" charset="0"/>
              </a:rPr>
              <a:t>'D1:D3'</a:t>
            </a:r>
            <a:r>
              <a:rPr lang="en-AU" dirty="0">
                <a:solidFill>
                  <a:srgbClr val="000000"/>
                </a:solidFill>
                <a:latin typeface="Courier New" panose="02070309020205020404" pitchFamily="49" charset="0"/>
              </a:rPr>
              <a:t>;</a:t>
            </a:r>
          </a:p>
          <a:p>
            <a:pPr marL="0" indent="0">
              <a:buNone/>
            </a:pPr>
            <a:r>
              <a:rPr lang="en-AU" dirty="0" err="1">
                <a:solidFill>
                  <a:srgbClr val="000000"/>
                </a:solidFill>
                <a:latin typeface="Courier New" panose="02070309020205020404" pitchFamily="49" charset="0"/>
              </a:rPr>
              <a:t>Inputnew</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xlsread</a:t>
            </a:r>
            <a:r>
              <a:rPr lang="en-AU" dirty="0">
                <a:solidFill>
                  <a:srgbClr val="000000"/>
                </a:solidFill>
                <a:latin typeface="Courier New" panose="02070309020205020404" pitchFamily="49" charset="0"/>
              </a:rPr>
              <a:t>(Filename,Sheetread1,Input2);</a:t>
            </a:r>
          </a:p>
          <a:p>
            <a:pPr marL="0" indent="0">
              <a:buNone/>
            </a:pPr>
            <a:r>
              <a:rPr lang="en-AU" dirty="0" err="1">
                <a:solidFill>
                  <a:srgbClr val="000000"/>
                </a:solidFill>
                <a:latin typeface="Courier New" panose="02070309020205020404" pitchFamily="49" charset="0"/>
              </a:rPr>
              <a:t>Targetnew</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xlsread</a:t>
            </a:r>
            <a:r>
              <a:rPr lang="en-AU" dirty="0">
                <a:solidFill>
                  <a:srgbClr val="000000"/>
                </a:solidFill>
                <a:latin typeface="Courier New" panose="02070309020205020404" pitchFamily="49" charset="0"/>
              </a:rPr>
              <a:t>(Filename,Sheetread1,Target2);</a:t>
            </a:r>
          </a:p>
          <a:p>
            <a:pPr marL="0" lvl="0" indent="0">
              <a:buNone/>
            </a:pPr>
            <a:endParaRPr lang="en-AU" dirty="0">
              <a:solidFill>
                <a:srgbClr val="000000"/>
              </a:solidFill>
              <a:latin typeface="Courier New" panose="02070309020205020404" pitchFamily="49" charset="0"/>
            </a:endParaRPr>
          </a:p>
          <a:p>
            <a:pPr marL="0" lvl="0" indent="0">
              <a:buNone/>
            </a:pPr>
            <a:endParaRPr lang="en-AU" dirty="0">
              <a:solidFill>
                <a:srgbClr val="000000"/>
              </a:solidFill>
              <a:latin typeface="Courier New" panose="02070309020205020404" pitchFamily="49" charset="0"/>
            </a:endParaRPr>
          </a:p>
        </p:txBody>
      </p:sp>
      <p:sp>
        <p:nvSpPr>
          <p:cNvPr id="4" name="Date Placeholder 3"/>
          <p:cNvSpPr>
            <a:spLocks noGrp="1"/>
          </p:cNvSpPr>
          <p:nvPr>
            <p:ph type="dt" sz="half" idx="10"/>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latin typeface="Times New Roman" panose="02020603050405020304" pitchFamily="18" charset="0"/>
                <a:cs typeface="Times New Roman" panose="02020603050405020304" pitchFamily="18" charset="0"/>
              </a:rPr>
              <a:pPr>
                <a:defRPr/>
              </a:pPr>
              <a:t>19</a:t>
            </a:fld>
            <a:endParaRPr lang="en-AU">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1881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AU" dirty="0">
                <a:solidFill>
                  <a:srgbClr val="FFFFFF"/>
                </a:solidFill>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rPr>
              <a:pPr>
                <a:defRPr/>
              </a:pPr>
              <a:t>2</a:t>
            </a:fld>
            <a:endParaRPr lang="en-AU">
              <a:solidFill>
                <a:srgbClr val="FFFFFF"/>
              </a:solidFill>
            </a:endParaRPr>
          </a:p>
        </p:txBody>
      </p:sp>
      <p:sp>
        <p:nvSpPr>
          <p:cNvPr id="26" name="Title 25"/>
          <p:cNvSpPr>
            <a:spLocks noGrp="1"/>
          </p:cNvSpPr>
          <p:nvPr>
            <p:ph type="title"/>
          </p:nvPr>
        </p:nvSpPr>
        <p:spPr>
          <a:xfrm>
            <a:off x="228600" y="131503"/>
            <a:ext cx="8229600" cy="922337"/>
          </a:xfrm>
        </p:spPr>
        <p:txBody>
          <a:bodyPr/>
          <a:lstStyle/>
          <a:p>
            <a:r>
              <a:rPr lang="en-AU" sz="2800" b="1" dirty="0">
                <a:latin typeface="Times New Roman" panose="02020603050405020304" pitchFamily="18" charset="0"/>
                <a:cs typeface="Times New Roman" panose="02020603050405020304" pitchFamily="18" charset="0"/>
              </a:rPr>
              <a:t>About the course   </a:t>
            </a:r>
          </a:p>
        </p:txBody>
      </p:sp>
      <p:sp>
        <p:nvSpPr>
          <p:cNvPr id="8" name="object 3"/>
          <p:cNvSpPr txBox="1"/>
          <p:nvPr/>
        </p:nvSpPr>
        <p:spPr>
          <a:xfrm>
            <a:off x="184150" y="716450"/>
            <a:ext cx="8686800" cy="5957400"/>
          </a:xfrm>
          <a:prstGeom prst="rect">
            <a:avLst/>
          </a:prstGeom>
        </p:spPr>
        <p:txBody>
          <a:bodyPr vert="horz" wrap="square" lIns="0" tIns="47625" rIns="0" bIns="0" rtlCol="0">
            <a:spAutoFit/>
          </a:bodyPr>
          <a:lstStyle/>
          <a:p>
            <a:pPr marL="12700" fontAlgn="auto">
              <a:spcBef>
                <a:spcPts val="375"/>
              </a:spcBef>
              <a:spcAft>
                <a:spcPts val="0"/>
              </a:spcAft>
              <a:tabLst>
                <a:tab pos="469265" algn="l"/>
                <a:tab pos="469900" algn="l"/>
              </a:tabLst>
            </a:pPr>
            <a:r>
              <a:rPr lang="en-AU" sz="2200" dirty="0">
                <a:solidFill>
                  <a:prstClr val="black"/>
                </a:solidFill>
                <a:latin typeface="Times New Roman" panose="02020603050405020304" pitchFamily="18" charset="0"/>
                <a:cs typeface="Times New Roman" panose="02020603050405020304" pitchFamily="18" charset="0"/>
              </a:rPr>
              <a:t>(3) We have presented universal techniques to solve variety of problems; at the same time representative examples were provided from a range of engineering applications (mechanical, automotive, electrical, environmental engineering, etc.).</a:t>
            </a:r>
          </a:p>
          <a:p>
            <a:pPr marL="355600" indent="-342900" fontAlgn="auto">
              <a:spcBef>
                <a:spcPts val="375"/>
              </a:spcBef>
              <a:spcAft>
                <a:spcPts val="0"/>
              </a:spcAft>
              <a:buFont typeface="Wingdings" panose="05000000000000000000" pitchFamily="2" charset="2"/>
              <a:buChar char="v"/>
              <a:tabLst>
                <a:tab pos="469265" algn="l"/>
                <a:tab pos="469900" algn="l"/>
              </a:tabLst>
            </a:pPr>
            <a:endParaRPr lang="en-AU" sz="2200" dirty="0">
              <a:solidFill>
                <a:prstClr val="black"/>
              </a:solidFill>
              <a:latin typeface="Times New Roman" panose="02020603050405020304" pitchFamily="18" charset="0"/>
              <a:cs typeface="Times New Roman" panose="02020603050405020304" pitchFamily="18" charset="0"/>
            </a:endParaRPr>
          </a:p>
          <a:p>
            <a:pPr marL="12700" fontAlgn="auto">
              <a:spcBef>
                <a:spcPts val="375"/>
              </a:spcBef>
              <a:spcAft>
                <a:spcPts val="0"/>
              </a:spcAft>
              <a:tabLst>
                <a:tab pos="469265" algn="l"/>
                <a:tab pos="469900" algn="l"/>
              </a:tabLst>
            </a:pPr>
            <a:r>
              <a:rPr lang="en-AU" sz="2200" dirty="0">
                <a:solidFill>
                  <a:prstClr val="black"/>
                </a:solidFill>
                <a:latin typeface="Times New Roman" panose="02020603050405020304" pitchFamily="18" charset="0"/>
                <a:cs typeface="Times New Roman" panose="02020603050405020304" pitchFamily="18" charset="0"/>
              </a:rPr>
              <a:t>(4) We have introduced computer-based hand-on tutorials and involved the team of best expert tutors.</a:t>
            </a:r>
          </a:p>
          <a:p>
            <a:pPr marL="12700" fontAlgn="auto">
              <a:spcBef>
                <a:spcPts val="375"/>
              </a:spcBef>
              <a:spcAft>
                <a:spcPts val="0"/>
              </a:spcAft>
              <a:tabLst>
                <a:tab pos="469265" algn="l"/>
                <a:tab pos="469900" algn="l"/>
              </a:tabLst>
            </a:pPr>
            <a:endParaRPr lang="en-AU" sz="2200" dirty="0">
              <a:solidFill>
                <a:prstClr val="black"/>
              </a:solidFill>
              <a:latin typeface="Times New Roman" panose="02020603050405020304" pitchFamily="18" charset="0"/>
              <a:cs typeface="Times New Roman" panose="02020603050405020304" pitchFamily="18" charset="0"/>
            </a:endParaRPr>
          </a:p>
          <a:p>
            <a:pPr marL="12700" fontAlgn="auto">
              <a:spcBef>
                <a:spcPts val="375"/>
              </a:spcBef>
              <a:spcAft>
                <a:spcPts val="0"/>
              </a:spcAft>
              <a:tabLst>
                <a:tab pos="469265" algn="l"/>
                <a:tab pos="469900" algn="l"/>
              </a:tabLst>
            </a:pPr>
            <a:r>
              <a:rPr lang="en-AU" sz="2200" dirty="0">
                <a:solidFill>
                  <a:prstClr val="black"/>
                </a:solidFill>
                <a:latin typeface="Times New Roman" panose="02020603050405020304" pitchFamily="18" charset="0"/>
                <a:cs typeface="Times New Roman" panose="02020603050405020304" pitchFamily="18" charset="0"/>
              </a:rPr>
              <a:t>(5) We worked hard to take into account student's feedback and listen to the students suggestions.</a:t>
            </a:r>
          </a:p>
          <a:p>
            <a:pPr marL="355600" indent="-342900" fontAlgn="auto">
              <a:spcBef>
                <a:spcPts val="375"/>
              </a:spcBef>
              <a:spcAft>
                <a:spcPts val="0"/>
              </a:spcAft>
              <a:buFont typeface="Wingdings" panose="05000000000000000000" pitchFamily="2" charset="2"/>
              <a:buChar char="v"/>
              <a:tabLst>
                <a:tab pos="469265" algn="l"/>
                <a:tab pos="469900" algn="l"/>
              </a:tabLst>
            </a:pPr>
            <a:endParaRPr lang="en-AU" sz="2200" dirty="0">
              <a:solidFill>
                <a:prstClr val="black"/>
              </a:solidFill>
              <a:latin typeface="Times New Roman" panose="02020603050405020304" pitchFamily="18" charset="0"/>
              <a:cs typeface="Times New Roman" panose="02020603050405020304" pitchFamily="18" charset="0"/>
            </a:endParaRPr>
          </a:p>
          <a:p>
            <a:pPr marL="12700" fontAlgn="auto">
              <a:spcBef>
                <a:spcPts val="375"/>
              </a:spcBef>
              <a:spcAft>
                <a:spcPts val="0"/>
              </a:spcAft>
              <a:tabLst>
                <a:tab pos="469265" algn="l"/>
                <a:tab pos="469900" algn="l"/>
              </a:tabLst>
            </a:pPr>
            <a:r>
              <a:rPr lang="en-AU" sz="2200" dirty="0">
                <a:solidFill>
                  <a:prstClr val="black"/>
                </a:solidFill>
                <a:latin typeface="Times New Roman" panose="02020603050405020304" pitchFamily="18" charset="0"/>
                <a:cs typeface="Times New Roman" panose="02020603050405020304" pitchFamily="18" charset="0"/>
              </a:rPr>
              <a:t>(6) We value their feedback and CES is important to us.</a:t>
            </a:r>
          </a:p>
          <a:p>
            <a:pPr marL="12700" fontAlgn="auto">
              <a:spcBef>
                <a:spcPts val="375"/>
              </a:spcBef>
              <a:spcAft>
                <a:spcPts val="0"/>
              </a:spcAft>
              <a:tabLst>
                <a:tab pos="469265" algn="l"/>
                <a:tab pos="469900" algn="l"/>
              </a:tabLst>
            </a:pPr>
            <a:endParaRPr lang="en-AU" sz="2200" dirty="0">
              <a:solidFill>
                <a:prstClr val="black"/>
              </a:solidFill>
              <a:latin typeface="Times New Roman" panose="02020603050405020304" pitchFamily="18" charset="0"/>
              <a:cs typeface="Times New Roman" panose="02020603050405020304" pitchFamily="18" charset="0"/>
            </a:endParaRPr>
          </a:p>
          <a:p>
            <a:pPr marL="12700" fontAlgn="auto">
              <a:spcBef>
                <a:spcPts val="375"/>
              </a:spcBef>
              <a:spcAft>
                <a:spcPts val="0"/>
              </a:spcAft>
              <a:tabLst>
                <a:tab pos="469265" algn="l"/>
                <a:tab pos="469900" algn="l"/>
              </a:tabLst>
            </a:pPr>
            <a:r>
              <a:rPr lang="en-AU" sz="2200" dirty="0">
                <a:solidFill>
                  <a:srgbClr val="0070C0"/>
                </a:solidFill>
                <a:latin typeface="Times New Roman" panose="02020603050405020304" pitchFamily="18" charset="0"/>
                <a:cs typeface="Times New Roman" panose="02020603050405020304" pitchFamily="18" charset="0"/>
              </a:rPr>
              <a:t>(7) Please if you have any questions and issues contact your tutorial directly and cc Hamid ( </a:t>
            </a:r>
            <a:r>
              <a:rPr lang="en-AU" sz="2200"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hamid.khayyam@rmit.edu.au</a:t>
            </a:r>
            <a:r>
              <a:rPr lang="en-AU" sz="2200" dirty="0">
                <a:solidFill>
                  <a:srgbClr val="0070C0"/>
                </a:solidFill>
                <a:latin typeface="Times New Roman" panose="02020603050405020304" pitchFamily="18" charset="0"/>
                <a:cs typeface="Times New Roman" panose="02020603050405020304" pitchFamily="18" charset="0"/>
              </a:rPr>
              <a:t> ) as well. </a:t>
            </a:r>
          </a:p>
          <a:p>
            <a:pPr marL="355600" indent="-342900" fontAlgn="auto">
              <a:spcBef>
                <a:spcPts val="375"/>
              </a:spcBef>
              <a:spcAft>
                <a:spcPts val="0"/>
              </a:spcAft>
              <a:buFont typeface="Wingdings" panose="05000000000000000000" pitchFamily="2" charset="2"/>
              <a:buChar char="v"/>
              <a:tabLst>
                <a:tab pos="469265" algn="l"/>
                <a:tab pos="469900" algn="l"/>
              </a:tabLst>
            </a:pPr>
            <a:endParaRPr sz="2400" dirty="0">
              <a:solidFill>
                <a:prstClr val="black"/>
              </a:solidFill>
              <a:latin typeface="Arial"/>
              <a:cs typeface="Arial"/>
            </a:endParaRPr>
          </a:p>
        </p:txBody>
      </p:sp>
    </p:spTree>
    <p:extLst>
      <p:ext uri="{BB962C8B-B14F-4D97-AF65-F5344CB8AC3E}">
        <p14:creationId xmlns:p14="http://schemas.microsoft.com/office/powerpoint/2010/main" val="1364739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59536"/>
            <a:ext cx="8229599" cy="6431789"/>
          </a:xfrm>
        </p:spPr>
        <p:txBody>
          <a:bodyPr/>
          <a:lstStyle/>
          <a:p>
            <a:pPr marL="0" lvl="0" indent="0">
              <a:buNone/>
            </a:pPr>
            <a:r>
              <a:rPr lang="en-AU" dirty="0">
                <a:solidFill>
                  <a:srgbClr val="000000"/>
                </a:solidFill>
                <a:latin typeface="Courier New" panose="02070309020205020404" pitchFamily="49" charset="0"/>
              </a:rPr>
              <a:t>xnew=</a:t>
            </a:r>
            <a:r>
              <a:rPr lang="en-AU" dirty="0" err="1">
                <a:solidFill>
                  <a:srgbClr val="000000"/>
                </a:solidFill>
                <a:latin typeface="Courier New" panose="02070309020205020404" pitchFamily="49" charset="0"/>
              </a:rPr>
              <a:t>Inputnew</a:t>
            </a:r>
            <a:r>
              <a:rPr lang="en-AU" dirty="0">
                <a:solidFill>
                  <a:srgbClr val="000000"/>
                </a:solidFill>
                <a:latin typeface="Courier New" panose="02070309020205020404" pitchFamily="49" charset="0"/>
              </a:rPr>
              <a:t>; </a:t>
            </a:r>
          </a:p>
          <a:p>
            <a:pPr marL="0" lvl="0" indent="0">
              <a:buNone/>
            </a:pPr>
            <a:r>
              <a:rPr lang="en-AU" dirty="0" err="1">
                <a:solidFill>
                  <a:srgbClr val="000000"/>
                </a:solidFill>
                <a:latin typeface="Courier New" panose="02070309020205020404" pitchFamily="49" charset="0"/>
              </a:rPr>
              <a:t>tnew</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Targetnew</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x=Input';</a:t>
            </a:r>
          </a:p>
          <a:p>
            <a:pPr marL="0" indent="0">
              <a:buNone/>
            </a:pPr>
            <a:r>
              <a:rPr lang="en-AU" dirty="0">
                <a:solidFill>
                  <a:srgbClr val="000000"/>
                </a:solidFill>
                <a:latin typeface="Courier New" panose="02070309020205020404" pitchFamily="49" charset="0"/>
              </a:rPr>
              <a:t>t=Target';</a:t>
            </a:r>
          </a:p>
          <a:p>
            <a:pPr marL="0" indent="0">
              <a:buNone/>
            </a:pPr>
            <a:r>
              <a:rPr lang="en-AU" dirty="0" err="1">
                <a:solidFill>
                  <a:srgbClr val="000000"/>
                </a:solidFill>
                <a:latin typeface="Courier New" panose="02070309020205020404" pitchFamily="49" charset="0"/>
              </a:rPr>
              <a:t>xnew</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Inputnew</a:t>
            </a:r>
            <a:r>
              <a:rPr lang="en-AU" dirty="0">
                <a:solidFill>
                  <a:srgbClr val="000000"/>
                </a:solidFill>
                <a:latin typeface="Courier New" panose="02070309020205020404" pitchFamily="49" charset="0"/>
              </a:rPr>
              <a:t>';</a:t>
            </a:r>
          </a:p>
          <a:p>
            <a:pPr marL="0" indent="0">
              <a:buNone/>
            </a:pPr>
            <a:r>
              <a:rPr lang="en-AU" dirty="0" err="1">
                <a:solidFill>
                  <a:srgbClr val="000000"/>
                </a:solidFill>
                <a:latin typeface="Courier New" panose="02070309020205020404" pitchFamily="49" charset="0"/>
              </a:rPr>
              <a:t>tnew</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Targetnew</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trainFcn = </a:t>
            </a:r>
            <a:r>
              <a:rPr lang="en-AU" dirty="0">
                <a:solidFill>
                  <a:srgbClr val="A020F0"/>
                </a:solidFill>
                <a:latin typeface="Courier New" panose="02070309020205020404" pitchFamily="49" charset="0"/>
              </a:rPr>
              <a:t>'</a:t>
            </a:r>
            <a:r>
              <a:rPr lang="en-AU" dirty="0" err="1">
                <a:solidFill>
                  <a:srgbClr val="A020F0"/>
                </a:solidFill>
                <a:latin typeface="Courier New" panose="02070309020205020404" pitchFamily="49" charset="0"/>
              </a:rPr>
              <a:t>trainlm</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 </a:t>
            </a:r>
            <a:r>
              <a:rPr lang="en-AU" dirty="0" err="1">
                <a:solidFill>
                  <a:srgbClr val="000000"/>
                </a:solidFill>
                <a:latin typeface="Courier New" panose="02070309020205020404" pitchFamily="49" charset="0"/>
              </a:rPr>
              <a:t>hiddenLayerSize</a:t>
            </a:r>
            <a:r>
              <a:rPr lang="en-AU" dirty="0">
                <a:solidFill>
                  <a:srgbClr val="000000"/>
                </a:solidFill>
                <a:latin typeface="Courier New" panose="02070309020205020404" pitchFamily="49" charset="0"/>
              </a:rPr>
              <a:t> = 10;</a:t>
            </a:r>
          </a:p>
          <a:p>
            <a:pPr marL="0" indent="0">
              <a:buNone/>
            </a:pPr>
            <a:r>
              <a:rPr lang="en-AU" dirty="0" err="1">
                <a:solidFill>
                  <a:srgbClr val="000000"/>
                </a:solidFill>
                <a:latin typeface="Courier New" panose="02070309020205020404" pitchFamily="49" charset="0"/>
              </a:rPr>
              <a:t>net.layers</a:t>
            </a:r>
            <a:r>
              <a:rPr lang="en-AU" dirty="0">
                <a:solidFill>
                  <a:srgbClr val="000000"/>
                </a:solidFill>
                <a:latin typeface="Courier New" panose="02070309020205020404" pitchFamily="49" charset="0"/>
              </a:rPr>
              <a:t>{1}.</a:t>
            </a:r>
            <a:r>
              <a:rPr lang="en-AU" dirty="0" err="1">
                <a:solidFill>
                  <a:srgbClr val="000000"/>
                </a:solidFill>
                <a:latin typeface="Courier New" panose="02070309020205020404" pitchFamily="49" charset="0"/>
              </a:rPr>
              <a:t>transferFcn</a:t>
            </a:r>
            <a:r>
              <a:rPr lang="en-AU" dirty="0">
                <a:solidFill>
                  <a:srgbClr val="000000"/>
                </a:solidFill>
                <a:latin typeface="Courier New" panose="02070309020205020404" pitchFamily="49" charset="0"/>
              </a:rPr>
              <a:t> = </a:t>
            </a:r>
            <a:r>
              <a:rPr lang="en-AU" dirty="0">
                <a:solidFill>
                  <a:srgbClr val="A020F0"/>
                </a:solidFill>
                <a:latin typeface="Courier New" panose="02070309020205020404" pitchFamily="49" charset="0"/>
              </a:rPr>
              <a:t>'</a:t>
            </a:r>
            <a:r>
              <a:rPr lang="en-AU" dirty="0" err="1">
                <a:solidFill>
                  <a:srgbClr val="A020F0"/>
                </a:solidFill>
                <a:latin typeface="Courier New" panose="02070309020205020404" pitchFamily="49" charset="0"/>
              </a:rPr>
              <a:t>logsig</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%for hidden layer </a:t>
            </a:r>
          </a:p>
          <a:p>
            <a:pPr marL="0" indent="0">
              <a:buNone/>
            </a:pPr>
            <a:r>
              <a:rPr lang="en-AU" dirty="0">
                <a:solidFill>
                  <a:srgbClr val="000000"/>
                </a:solidFill>
                <a:latin typeface="Courier New" panose="02070309020205020404" pitchFamily="49" charset="0"/>
              </a:rPr>
              <a:t>net = </a:t>
            </a:r>
            <a:r>
              <a:rPr lang="en-AU" dirty="0" err="1">
                <a:solidFill>
                  <a:srgbClr val="000000"/>
                </a:solidFill>
                <a:latin typeface="Courier New" panose="02070309020205020404" pitchFamily="49" charset="0"/>
              </a:rPr>
              <a:t>fitnet</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hiddenLayerSize,trainFcn</a:t>
            </a:r>
            <a:r>
              <a:rPr lang="en-AU" dirty="0">
                <a:solidFill>
                  <a:srgbClr val="000000"/>
                </a:solidFill>
                <a:latin typeface="Courier New" panose="02070309020205020404" pitchFamily="49" charset="0"/>
              </a:rPr>
              <a:t>);</a:t>
            </a:r>
          </a:p>
          <a:p>
            <a:pPr marL="0" indent="0">
              <a:buNone/>
            </a:pPr>
            <a:r>
              <a:rPr lang="en-AU" dirty="0" err="1">
                <a:solidFill>
                  <a:srgbClr val="000000"/>
                </a:solidFill>
                <a:latin typeface="Courier New" panose="02070309020205020404" pitchFamily="49" charset="0"/>
              </a:rPr>
              <a:t>net.input.processFcns</a:t>
            </a:r>
            <a:r>
              <a:rPr lang="en-AU" dirty="0">
                <a:solidFill>
                  <a:srgbClr val="000000"/>
                </a:solidFill>
                <a:latin typeface="Courier New" panose="02070309020205020404" pitchFamily="49" charset="0"/>
              </a:rPr>
              <a:t> = {</a:t>
            </a:r>
            <a:r>
              <a:rPr lang="en-AU" dirty="0">
                <a:solidFill>
                  <a:srgbClr val="A020F0"/>
                </a:solidFill>
                <a:latin typeface="Courier New" panose="02070309020205020404" pitchFamily="49" charset="0"/>
              </a:rPr>
              <a:t>'</a:t>
            </a:r>
            <a:r>
              <a:rPr lang="en-AU" dirty="0" err="1">
                <a:solidFill>
                  <a:srgbClr val="A020F0"/>
                </a:solidFill>
                <a:latin typeface="Courier New" panose="02070309020205020404" pitchFamily="49" charset="0"/>
              </a:rPr>
              <a:t>mapminmax</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 To standardize the input between -1 to 1. </a:t>
            </a:r>
          </a:p>
          <a:p>
            <a:pPr marL="0" indent="0">
              <a:buNone/>
            </a:pPr>
            <a:r>
              <a:rPr lang="en-AU" dirty="0" err="1">
                <a:solidFill>
                  <a:srgbClr val="000000"/>
                </a:solidFill>
                <a:latin typeface="Courier New" panose="02070309020205020404" pitchFamily="49" charset="0"/>
              </a:rPr>
              <a:t>net.output.processFcns</a:t>
            </a:r>
            <a:r>
              <a:rPr lang="en-AU" dirty="0">
                <a:solidFill>
                  <a:srgbClr val="000000"/>
                </a:solidFill>
                <a:latin typeface="Courier New" panose="02070309020205020404" pitchFamily="49" charset="0"/>
              </a:rPr>
              <a:t> = {</a:t>
            </a:r>
            <a:r>
              <a:rPr lang="en-AU" dirty="0">
                <a:solidFill>
                  <a:srgbClr val="A020F0"/>
                </a:solidFill>
                <a:latin typeface="Courier New" panose="02070309020205020404" pitchFamily="49" charset="0"/>
              </a:rPr>
              <a:t>'</a:t>
            </a:r>
            <a:r>
              <a:rPr lang="en-AU" dirty="0" err="1">
                <a:solidFill>
                  <a:srgbClr val="A020F0"/>
                </a:solidFill>
                <a:latin typeface="Courier New" panose="02070309020205020404" pitchFamily="49" charset="0"/>
              </a:rPr>
              <a:t>mapminmax</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 To standardize the output -1 to 1</a:t>
            </a:r>
          </a:p>
          <a:p>
            <a:pPr marL="0" indent="0">
              <a:buNone/>
            </a:pPr>
            <a:r>
              <a:rPr lang="en-AU" dirty="0" err="1">
                <a:latin typeface="Courier New" panose="02070309020205020404" pitchFamily="49" charset="0"/>
              </a:rPr>
              <a:t>RandStream.setGlobalStream</a:t>
            </a:r>
            <a:r>
              <a:rPr lang="en-AU" dirty="0">
                <a:latin typeface="Courier New" panose="02070309020205020404" pitchFamily="49" charset="0"/>
              </a:rPr>
              <a:t> (</a:t>
            </a:r>
            <a:r>
              <a:rPr lang="en-AU" dirty="0" err="1">
                <a:latin typeface="Courier New" panose="02070309020205020404" pitchFamily="49" charset="0"/>
              </a:rPr>
              <a:t>RandStream</a:t>
            </a:r>
            <a:r>
              <a:rPr lang="en-AU" dirty="0">
                <a:latin typeface="Courier New" panose="02070309020205020404" pitchFamily="49" charset="0"/>
              </a:rPr>
              <a:t> (</a:t>
            </a:r>
            <a:r>
              <a:rPr lang="en-AU" dirty="0">
                <a:solidFill>
                  <a:srgbClr val="7030A0"/>
                </a:solidFill>
                <a:latin typeface="Courier New" panose="02070309020205020404" pitchFamily="49" charset="0"/>
              </a:rPr>
              <a:t>'mrg32k3a'</a:t>
            </a:r>
            <a:r>
              <a:rPr lang="en-AU" dirty="0">
                <a:latin typeface="Courier New" panose="02070309020205020404" pitchFamily="49" charset="0"/>
              </a:rPr>
              <a:t>))</a:t>
            </a:r>
            <a:r>
              <a:rPr lang="en-AU" dirty="0">
                <a:solidFill>
                  <a:srgbClr val="228B22"/>
                </a:solidFill>
                <a:latin typeface="Courier New" panose="02070309020205020404" pitchFamily="49" charset="0"/>
              </a:rPr>
              <a:t>;% Just to get the same results create random number streams;</a:t>
            </a:r>
          </a:p>
          <a:p>
            <a:pPr marL="0" indent="0">
              <a:buNone/>
            </a:pPr>
            <a:r>
              <a:rPr lang="en-AU" dirty="0" err="1">
                <a:solidFill>
                  <a:srgbClr val="000000"/>
                </a:solidFill>
                <a:latin typeface="Courier New" panose="02070309020205020404" pitchFamily="49" charset="0"/>
              </a:rPr>
              <a:t>net.divideMode</a:t>
            </a:r>
            <a:r>
              <a:rPr lang="en-AU" dirty="0">
                <a:solidFill>
                  <a:srgbClr val="000000"/>
                </a:solidFill>
                <a:latin typeface="Courier New" panose="02070309020205020404" pitchFamily="49" charset="0"/>
              </a:rPr>
              <a:t> = </a:t>
            </a:r>
            <a:r>
              <a:rPr lang="en-AU" dirty="0">
                <a:solidFill>
                  <a:srgbClr val="A020F0"/>
                </a:solidFill>
                <a:latin typeface="Courier New" panose="02070309020205020404" pitchFamily="49" charset="0"/>
              </a:rPr>
              <a:t>'sample'</a:t>
            </a:r>
            <a:r>
              <a:rPr lang="en-AU" dirty="0">
                <a:solidFill>
                  <a:srgbClr val="000000"/>
                </a:solidFill>
                <a:latin typeface="Courier New" panose="02070309020205020404" pitchFamily="49" charset="0"/>
              </a:rPr>
              <a:t>;</a:t>
            </a:r>
          </a:p>
          <a:p>
            <a:pPr marL="0" indent="0">
              <a:buNone/>
            </a:pPr>
            <a:endParaRPr lang="en-AU" sz="1400" dirty="0">
              <a:latin typeface="Times New Roman" panose="02020603050405020304" pitchFamily="18" charset="0"/>
              <a:cs typeface="Times New Roman" panose="02020603050405020304" pitchFamily="18" charset="0"/>
            </a:endParaRPr>
          </a:p>
          <a:p>
            <a:pPr marL="0" indent="0">
              <a:buNone/>
            </a:pPr>
            <a:endParaRPr lang="en-AU" sz="1400" dirty="0">
              <a:latin typeface="Times New Roman" panose="02020603050405020304" pitchFamily="18" charset="0"/>
              <a:cs typeface="Times New Roman" panose="02020603050405020304" pitchFamily="18" charset="0"/>
            </a:endParaRPr>
          </a:p>
          <a:p>
            <a:endParaRPr lang="en-AU"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latin typeface="Times New Roman" panose="02020603050405020304" pitchFamily="18" charset="0"/>
                <a:cs typeface="Times New Roman" panose="02020603050405020304" pitchFamily="18" charset="0"/>
              </a:rPr>
              <a:pPr>
                <a:defRPr/>
              </a:pPr>
              <a:t>20</a:t>
            </a:fld>
            <a:endParaRPr lang="en-AU">
              <a:solidFill>
                <a:srgbClr val="FFFFFF"/>
              </a:solidFill>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0" y="-51515"/>
            <a:ext cx="8229600" cy="411051"/>
          </a:xfrm>
        </p:spPr>
        <p:txBody>
          <a:bodyPr/>
          <a:lstStyle/>
          <a:p>
            <a:r>
              <a:rPr lang="en-AU" sz="2400" b="1" dirty="0">
                <a:latin typeface="Times New Roman" panose="02020603050405020304" pitchFamily="18" charset="0"/>
                <a:cs typeface="Times New Roman" panose="02020603050405020304" pitchFamily="18" charset="0"/>
              </a:rPr>
              <a:t>Example of ANN, SVM, and NLR :(ANN) (cont.)</a:t>
            </a:r>
          </a:p>
        </p:txBody>
      </p:sp>
    </p:spTree>
    <p:extLst>
      <p:ext uri="{BB962C8B-B14F-4D97-AF65-F5344CB8AC3E}">
        <p14:creationId xmlns:p14="http://schemas.microsoft.com/office/powerpoint/2010/main" val="1497463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511270"/>
            <a:ext cx="8229600" cy="6036600"/>
          </a:xfrm>
        </p:spPr>
        <p:txBody>
          <a:bodyPr/>
          <a:lstStyle/>
          <a:p>
            <a:pPr marL="0" lvl="0" indent="0">
              <a:buNone/>
            </a:pPr>
            <a:endParaRPr lang="en-AU" dirty="0">
              <a:solidFill>
                <a:srgbClr val="000000"/>
              </a:solidFill>
              <a:latin typeface="Courier New" panose="02070309020205020404" pitchFamily="49" charset="0"/>
            </a:endParaRPr>
          </a:p>
          <a:p>
            <a:pPr marL="0" lvl="0" indent="0">
              <a:buNone/>
            </a:pPr>
            <a:r>
              <a:rPr lang="en-AU" dirty="0" err="1">
                <a:solidFill>
                  <a:srgbClr val="000000"/>
                </a:solidFill>
                <a:latin typeface="Courier New" panose="02070309020205020404" pitchFamily="49" charset="0"/>
              </a:rPr>
              <a:t>net.divideParam.trainRatio</a:t>
            </a:r>
            <a:r>
              <a:rPr lang="en-AU" dirty="0">
                <a:solidFill>
                  <a:srgbClr val="000000"/>
                </a:solidFill>
                <a:latin typeface="Courier New" panose="02070309020205020404" pitchFamily="49" charset="0"/>
              </a:rPr>
              <a:t> = 70/100;</a:t>
            </a:r>
          </a:p>
          <a:p>
            <a:pPr marL="0" lvl="0" indent="0">
              <a:buNone/>
            </a:pPr>
            <a:r>
              <a:rPr lang="en-AU" dirty="0" err="1">
                <a:solidFill>
                  <a:srgbClr val="000000"/>
                </a:solidFill>
                <a:latin typeface="Courier New" panose="02070309020205020404" pitchFamily="49" charset="0"/>
              </a:rPr>
              <a:t>net.divideParam.valRatio</a:t>
            </a:r>
            <a:r>
              <a:rPr lang="en-AU" dirty="0">
                <a:solidFill>
                  <a:srgbClr val="000000"/>
                </a:solidFill>
                <a:latin typeface="Courier New" panose="02070309020205020404" pitchFamily="49" charset="0"/>
              </a:rPr>
              <a:t> = 20/100;</a:t>
            </a:r>
          </a:p>
          <a:p>
            <a:pPr marL="0" lvl="0" indent="0">
              <a:buNone/>
            </a:pPr>
            <a:r>
              <a:rPr lang="en-AU" dirty="0" err="1">
                <a:solidFill>
                  <a:srgbClr val="000000"/>
                </a:solidFill>
                <a:latin typeface="Courier New" panose="02070309020205020404" pitchFamily="49" charset="0"/>
              </a:rPr>
              <a:t>net.divideParam.testRatio</a:t>
            </a:r>
            <a:r>
              <a:rPr lang="en-AU" dirty="0">
                <a:solidFill>
                  <a:srgbClr val="000000"/>
                </a:solidFill>
                <a:latin typeface="Courier New" panose="02070309020205020404" pitchFamily="49" charset="0"/>
              </a:rPr>
              <a:t> = 10/100;</a:t>
            </a:r>
          </a:p>
          <a:p>
            <a:pPr marL="0" lvl="0" indent="0">
              <a:buNone/>
            </a:pPr>
            <a:r>
              <a:rPr lang="en-AU" dirty="0" err="1">
                <a:solidFill>
                  <a:srgbClr val="000000"/>
                </a:solidFill>
                <a:latin typeface="Courier New" panose="02070309020205020404" pitchFamily="49" charset="0"/>
              </a:rPr>
              <a:t>net.performFcn</a:t>
            </a:r>
            <a:r>
              <a:rPr lang="en-AU" dirty="0">
                <a:solidFill>
                  <a:srgbClr val="000000"/>
                </a:solidFill>
                <a:latin typeface="Courier New" panose="02070309020205020404" pitchFamily="49" charset="0"/>
              </a:rPr>
              <a:t> = </a:t>
            </a:r>
            <a:r>
              <a:rPr lang="en-AU" dirty="0">
                <a:solidFill>
                  <a:srgbClr val="A020F0"/>
                </a:solidFill>
                <a:latin typeface="Courier New" panose="02070309020205020404" pitchFamily="49" charset="0"/>
              </a:rPr>
              <a:t>'</a:t>
            </a:r>
            <a:r>
              <a:rPr lang="en-AU" dirty="0" err="1">
                <a:solidFill>
                  <a:srgbClr val="A020F0"/>
                </a:solidFill>
                <a:latin typeface="Courier New" panose="02070309020205020404" pitchFamily="49" charset="0"/>
              </a:rPr>
              <a:t>mse</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 Choose MSE for performance</a:t>
            </a:r>
          </a:p>
          <a:p>
            <a:pPr marL="0" lvl="0" indent="0">
              <a:buNone/>
            </a:pP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net,tr</a:t>
            </a:r>
            <a:r>
              <a:rPr lang="en-AU" dirty="0">
                <a:solidFill>
                  <a:srgbClr val="000000"/>
                </a:solidFill>
                <a:latin typeface="Courier New" panose="02070309020205020404" pitchFamily="49" charset="0"/>
              </a:rPr>
              <a:t>] = train(</a:t>
            </a:r>
            <a:r>
              <a:rPr lang="en-AU" dirty="0" err="1">
                <a:solidFill>
                  <a:srgbClr val="000000"/>
                </a:solidFill>
                <a:latin typeface="Courier New" panose="02070309020205020404" pitchFamily="49" charset="0"/>
              </a:rPr>
              <a:t>net,x,t</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y = net(x);</a:t>
            </a:r>
          </a:p>
          <a:p>
            <a:pPr marL="0" indent="0">
              <a:buNone/>
            </a:pPr>
            <a:r>
              <a:rPr lang="en-AU" dirty="0">
                <a:solidFill>
                  <a:srgbClr val="000000"/>
                </a:solidFill>
                <a:latin typeface="Courier New" panose="02070309020205020404" pitchFamily="49" charset="0"/>
              </a:rPr>
              <a:t>e = </a:t>
            </a:r>
            <a:r>
              <a:rPr lang="en-AU" dirty="0" err="1">
                <a:solidFill>
                  <a:srgbClr val="000000"/>
                </a:solidFill>
                <a:latin typeface="Courier New" panose="02070309020205020404" pitchFamily="49" charset="0"/>
              </a:rPr>
              <a:t>gsubtract</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t,y</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%Generalized subtraction</a:t>
            </a:r>
          </a:p>
          <a:p>
            <a:pPr marL="0" indent="0">
              <a:buNone/>
            </a:pPr>
            <a:r>
              <a:rPr lang="en-AU" dirty="0">
                <a:solidFill>
                  <a:srgbClr val="000000"/>
                </a:solidFill>
                <a:latin typeface="Courier New" panose="02070309020205020404" pitchFamily="49" charset="0"/>
              </a:rPr>
              <a:t>performance = perform(</a:t>
            </a:r>
            <a:r>
              <a:rPr lang="en-AU" dirty="0" err="1">
                <a:solidFill>
                  <a:srgbClr val="000000"/>
                </a:solidFill>
                <a:latin typeface="Courier New" panose="02070309020205020404" pitchFamily="49" charset="0"/>
              </a:rPr>
              <a:t>net,t,y</a:t>
            </a:r>
            <a:r>
              <a:rPr lang="en-AU" dirty="0">
                <a:solidFill>
                  <a:srgbClr val="000000"/>
                </a:solidFill>
                <a:latin typeface="Courier New" panose="02070309020205020404" pitchFamily="49" charset="0"/>
              </a:rPr>
              <a:t>);</a:t>
            </a:r>
          </a:p>
          <a:p>
            <a:pPr marL="0" indent="0">
              <a:buNone/>
            </a:pPr>
            <a:r>
              <a:rPr lang="en-AU" dirty="0" err="1">
                <a:solidFill>
                  <a:srgbClr val="000000"/>
                </a:solidFill>
                <a:latin typeface="Courier New" panose="02070309020205020404" pitchFamily="49" charset="0"/>
              </a:rPr>
              <a:t>figure;plotperform</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tr</a:t>
            </a:r>
            <a:r>
              <a:rPr lang="en-AU" dirty="0">
                <a:solidFill>
                  <a:srgbClr val="000000"/>
                </a:solidFill>
                <a:latin typeface="Courier New" panose="02070309020205020404" pitchFamily="49" charset="0"/>
              </a:rPr>
              <a:t>)</a:t>
            </a:r>
          </a:p>
          <a:p>
            <a:pPr marL="0" indent="0">
              <a:buNone/>
            </a:pPr>
            <a:r>
              <a:rPr lang="en-AU" dirty="0" err="1">
                <a:solidFill>
                  <a:srgbClr val="000000"/>
                </a:solidFill>
                <a:latin typeface="Courier New" panose="02070309020205020404" pitchFamily="49" charset="0"/>
              </a:rPr>
              <a:t>figure;plottrainstate</a:t>
            </a:r>
            <a:r>
              <a:rPr lang="en-AU" dirty="0">
                <a:solidFill>
                  <a:srgbClr val="000000"/>
                </a:solidFill>
                <a:latin typeface="Courier New" panose="02070309020205020404" pitchFamily="49" charset="0"/>
              </a:rPr>
              <a:t>(tr) </a:t>
            </a:r>
            <a:r>
              <a:rPr lang="en-AU" dirty="0">
                <a:solidFill>
                  <a:srgbClr val="228B22"/>
                </a:solidFill>
                <a:latin typeface="Courier New" panose="02070309020205020404" pitchFamily="49" charset="0"/>
              </a:rPr>
              <a:t>%Plot training state </a:t>
            </a:r>
            <a:r>
              <a:rPr lang="en-AU" dirty="0" err="1">
                <a:solidFill>
                  <a:srgbClr val="000000"/>
                </a:solidFill>
                <a:latin typeface="Courier New" panose="02070309020205020404" pitchFamily="49" charset="0"/>
              </a:rPr>
              <a:t>valuesfigure</a:t>
            </a:r>
            <a:r>
              <a:rPr lang="en-AU" dirty="0">
                <a:solidFill>
                  <a:srgbClr val="000000"/>
                </a:solidFill>
                <a:latin typeface="Courier New" panose="02070309020205020404" pitchFamily="49" charset="0"/>
              </a:rPr>
              <a:t>, </a:t>
            </a:r>
            <a:r>
              <a:rPr lang="en-AU" dirty="0" err="1">
                <a:solidFill>
                  <a:srgbClr val="000000"/>
                </a:solidFill>
                <a:latin typeface="Courier New" panose="02070309020205020404" pitchFamily="49" charset="0"/>
              </a:rPr>
              <a:t>plotregression</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t,y</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 Regression plot </a:t>
            </a:r>
          </a:p>
          <a:p>
            <a:pPr marL="0" indent="0">
              <a:buNone/>
            </a:pPr>
            <a:r>
              <a:rPr lang="en-AU" dirty="0" err="1">
                <a:solidFill>
                  <a:srgbClr val="000000"/>
                </a:solidFill>
                <a:latin typeface="Courier New" panose="02070309020205020404" pitchFamily="49" charset="0"/>
              </a:rPr>
              <a:t>trainTargets</a:t>
            </a:r>
            <a:r>
              <a:rPr lang="en-AU" dirty="0">
                <a:solidFill>
                  <a:srgbClr val="000000"/>
                </a:solidFill>
                <a:latin typeface="Courier New" panose="02070309020205020404" pitchFamily="49" charset="0"/>
              </a:rPr>
              <a:t> = t .* </a:t>
            </a:r>
            <a:r>
              <a:rPr lang="en-AU" dirty="0" err="1">
                <a:solidFill>
                  <a:srgbClr val="000000"/>
                </a:solidFill>
                <a:latin typeface="Courier New" panose="02070309020205020404" pitchFamily="49" charset="0"/>
              </a:rPr>
              <a:t>tr.trainMask</a:t>
            </a:r>
            <a:r>
              <a:rPr lang="en-AU" dirty="0">
                <a:solidFill>
                  <a:srgbClr val="000000"/>
                </a:solidFill>
                <a:latin typeface="Courier New" panose="02070309020205020404" pitchFamily="49" charset="0"/>
              </a:rPr>
              <a:t>{1}; </a:t>
            </a:r>
            <a:r>
              <a:rPr lang="en-AU" dirty="0">
                <a:solidFill>
                  <a:srgbClr val="228B22"/>
                </a:solidFill>
                <a:latin typeface="Courier New" panose="02070309020205020404" pitchFamily="49" charset="0"/>
              </a:rPr>
              <a:t>% Apply a mask (0's and 1's to select the proper targets) to select train data </a:t>
            </a:r>
          </a:p>
          <a:p>
            <a:pPr marL="0" indent="0">
              <a:buNone/>
            </a:pPr>
            <a:endParaRPr lang="en-AU" dirty="0"/>
          </a:p>
        </p:txBody>
      </p:sp>
      <p:sp>
        <p:nvSpPr>
          <p:cNvPr id="4" name="Date Placeholder 3"/>
          <p:cNvSpPr>
            <a:spLocks noGrp="1"/>
          </p:cNvSpPr>
          <p:nvPr>
            <p:ph type="dt" sz="half" idx="10"/>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latin typeface="Times New Roman" panose="02020603050405020304" pitchFamily="18" charset="0"/>
                <a:cs typeface="Times New Roman" panose="02020603050405020304" pitchFamily="18" charset="0"/>
              </a:rPr>
              <a:pPr>
                <a:defRPr/>
              </a:pPr>
              <a:t>21</a:t>
            </a:fld>
            <a:endParaRPr lang="en-AU">
              <a:solidFill>
                <a:srgbClr val="FFFFFF"/>
              </a:solidFill>
              <a:latin typeface="Times New Roman" panose="02020603050405020304" pitchFamily="18" charset="0"/>
              <a:cs typeface="Times New Roman" panose="02020603050405020304" pitchFamily="18" charset="0"/>
            </a:endParaRPr>
          </a:p>
        </p:txBody>
      </p:sp>
      <p:sp>
        <p:nvSpPr>
          <p:cNvPr id="2" name="Rectangle 1"/>
          <p:cNvSpPr/>
          <p:nvPr/>
        </p:nvSpPr>
        <p:spPr>
          <a:xfrm>
            <a:off x="35615" y="29055"/>
            <a:ext cx="6696064" cy="461665"/>
          </a:xfrm>
          <a:prstGeom prst="rect">
            <a:avLst/>
          </a:prstGeom>
        </p:spPr>
        <p:txBody>
          <a:bodyPr wrap="none">
            <a:spAutoFit/>
          </a:bodyPr>
          <a:lstStyle/>
          <a:p>
            <a:r>
              <a:rPr lang="en-AU" sz="2400" b="1" kern="0" dirty="0">
                <a:solidFill>
                  <a:srgbClr val="EE3224"/>
                </a:solidFill>
                <a:latin typeface="Times New Roman" panose="02020603050405020304" pitchFamily="18" charset="0"/>
                <a:ea typeface="+mj-ea"/>
                <a:cs typeface="Times New Roman" panose="02020603050405020304" pitchFamily="18" charset="0"/>
              </a:rPr>
              <a:t>Example of ANN, SVM, and NLR: (ANN) (cont.) </a:t>
            </a:r>
            <a:endParaRPr lang="en-AU" dirty="0">
              <a:solidFill>
                <a:srgbClr val="FFFFFF"/>
              </a:solidFill>
            </a:endParaRPr>
          </a:p>
        </p:txBody>
      </p:sp>
    </p:spTree>
    <p:extLst>
      <p:ext uri="{BB962C8B-B14F-4D97-AF65-F5344CB8AC3E}">
        <p14:creationId xmlns:p14="http://schemas.microsoft.com/office/powerpoint/2010/main" val="3394328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655" y="956965"/>
            <a:ext cx="8229600" cy="5177135"/>
          </a:xfrm>
        </p:spPr>
        <p:txBody>
          <a:bodyPr/>
          <a:lstStyle/>
          <a:p>
            <a:pPr marL="0" lvl="0" indent="0">
              <a:buNone/>
            </a:pPr>
            <a:r>
              <a:rPr lang="en-AU" dirty="0" err="1">
                <a:solidFill>
                  <a:srgbClr val="000000"/>
                </a:solidFill>
                <a:latin typeface="Courier New" panose="02070309020205020404" pitchFamily="49" charset="0"/>
              </a:rPr>
              <a:t>valTargets</a:t>
            </a:r>
            <a:r>
              <a:rPr lang="en-AU" dirty="0">
                <a:solidFill>
                  <a:srgbClr val="000000"/>
                </a:solidFill>
                <a:latin typeface="Courier New" panose="02070309020205020404" pitchFamily="49" charset="0"/>
              </a:rPr>
              <a:t> = t .* </a:t>
            </a:r>
            <a:r>
              <a:rPr lang="en-AU" dirty="0" err="1">
                <a:solidFill>
                  <a:srgbClr val="000000"/>
                </a:solidFill>
                <a:latin typeface="Courier New" panose="02070309020205020404" pitchFamily="49" charset="0"/>
              </a:rPr>
              <a:t>tr.valMask</a:t>
            </a:r>
            <a:r>
              <a:rPr lang="en-AU" dirty="0">
                <a:solidFill>
                  <a:srgbClr val="000000"/>
                </a:solidFill>
                <a:latin typeface="Courier New" panose="02070309020205020404" pitchFamily="49" charset="0"/>
              </a:rPr>
              <a:t>{1};  </a:t>
            </a:r>
            <a:r>
              <a:rPr lang="en-AU" dirty="0">
                <a:solidFill>
                  <a:srgbClr val="228B22"/>
                </a:solidFill>
                <a:latin typeface="Courier New" panose="02070309020205020404" pitchFamily="49" charset="0"/>
              </a:rPr>
              <a:t>%Select validation data</a:t>
            </a:r>
          </a:p>
          <a:p>
            <a:pPr marL="0" lvl="0" indent="0">
              <a:buNone/>
            </a:pPr>
            <a:r>
              <a:rPr lang="en-AU" dirty="0" err="1">
                <a:solidFill>
                  <a:srgbClr val="000000"/>
                </a:solidFill>
                <a:latin typeface="Courier New" panose="02070309020205020404" pitchFamily="49" charset="0"/>
              </a:rPr>
              <a:t>testTargets</a:t>
            </a:r>
            <a:r>
              <a:rPr lang="en-AU" dirty="0">
                <a:solidFill>
                  <a:srgbClr val="000000"/>
                </a:solidFill>
                <a:latin typeface="Courier New" panose="02070309020205020404" pitchFamily="49" charset="0"/>
              </a:rPr>
              <a:t> = t .* </a:t>
            </a:r>
            <a:r>
              <a:rPr lang="en-AU" dirty="0" err="1">
                <a:solidFill>
                  <a:srgbClr val="000000"/>
                </a:solidFill>
                <a:latin typeface="Courier New" panose="02070309020205020404" pitchFamily="49" charset="0"/>
              </a:rPr>
              <a:t>tr.testMask</a:t>
            </a:r>
            <a:r>
              <a:rPr lang="en-AU" dirty="0">
                <a:solidFill>
                  <a:srgbClr val="000000"/>
                </a:solidFill>
                <a:latin typeface="Courier New" panose="02070309020205020404" pitchFamily="49" charset="0"/>
              </a:rPr>
              <a:t>{1};  </a:t>
            </a:r>
            <a:r>
              <a:rPr lang="en-AU" dirty="0">
                <a:solidFill>
                  <a:srgbClr val="228B22"/>
                </a:solidFill>
                <a:latin typeface="Courier New" panose="02070309020205020404" pitchFamily="49" charset="0"/>
              </a:rPr>
              <a:t>%select test data</a:t>
            </a:r>
          </a:p>
          <a:p>
            <a:pPr marL="0" lvl="0" indent="0">
              <a:buNone/>
            </a:pPr>
            <a:r>
              <a:rPr lang="en-AU" dirty="0" err="1">
                <a:solidFill>
                  <a:srgbClr val="000000"/>
                </a:solidFill>
                <a:latin typeface="Courier New" panose="02070309020205020404" pitchFamily="49" charset="0"/>
              </a:rPr>
              <a:t>trainPerformance</a:t>
            </a:r>
            <a:r>
              <a:rPr lang="en-AU" dirty="0">
                <a:solidFill>
                  <a:srgbClr val="000000"/>
                </a:solidFill>
                <a:latin typeface="Courier New" panose="02070309020205020404" pitchFamily="49" charset="0"/>
              </a:rPr>
              <a:t> = perform(</a:t>
            </a:r>
            <a:r>
              <a:rPr lang="en-AU" dirty="0" err="1">
                <a:solidFill>
                  <a:srgbClr val="000000"/>
                </a:solidFill>
                <a:latin typeface="Courier New" panose="02070309020205020404" pitchFamily="49" charset="0"/>
              </a:rPr>
              <a:t>net,trainTargets,y</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 training data performance </a:t>
            </a:r>
          </a:p>
          <a:p>
            <a:pPr marL="0" lvl="0" indent="0">
              <a:buNone/>
            </a:pPr>
            <a:r>
              <a:rPr lang="en-AU" dirty="0">
                <a:solidFill>
                  <a:srgbClr val="000000"/>
                </a:solidFill>
                <a:latin typeface="Courier New" panose="02070309020205020404" pitchFamily="49" charset="0"/>
              </a:rPr>
              <a:t>valPerformance = perform(</a:t>
            </a:r>
            <a:r>
              <a:rPr lang="en-AU" dirty="0" err="1">
                <a:solidFill>
                  <a:srgbClr val="000000"/>
                </a:solidFill>
                <a:latin typeface="Courier New" panose="02070309020205020404" pitchFamily="49" charset="0"/>
              </a:rPr>
              <a:t>net,valTargets,y</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 validation data performance </a:t>
            </a:r>
          </a:p>
          <a:p>
            <a:pPr marL="0" lvl="0" indent="0">
              <a:buNone/>
            </a:pPr>
            <a:r>
              <a:rPr lang="en-AU" dirty="0" err="1">
                <a:solidFill>
                  <a:srgbClr val="000000"/>
                </a:solidFill>
                <a:latin typeface="Courier New" panose="02070309020205020404" pitchFamily="49" charset="0"/>
              </a:rPr>
              <a:t>testPerformance</a:t>
            </a:r>
            <a:r>
              <a:rPr lang="en-AU" dirty="0">
                <a:solidFill>
                  <a:srgbClr val="000000"/>
                </a:solidFill>
                <a:latin typeface="Courier New" panose="02070309020205020404" pitchFamily="49" charset="0"/>
              </a:rPr>
              <a:t> = perform(</a:t>
            </a:r>
            <a:r>
              <a:rPr lang="en-AU" dirty="0" err="1">
                <a:solidFill>
                  <a:srgbClr val="000000"/>
                </a:solidFill>
                <a:latin typeface="Courier New" panose="02070309020205020404" pitchFamily="49" charset="0"/>
              </a:rPr>
              <a:t>net,testTargets,y</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%test data performance </a:t>
            </a:r>
          </a:p>
          <a:p>
            <a:pPr marL="0" indent="0">
              <a:buNone/>
            </a:pPr>
            <a:r>
              <a:rPr lang="en-AU" dirty="0" err="1">
                <a:solidFill>
                  <a:srgbClr val="000000"/>
                </a:solidFill>
                <a:latin typeface="Courier New" panose="02070309020205020404" pitchFamily="49" charset="0"/>
              </a:rPr>
              <a:t>Ynew</a:t>
            </a:r>
            <a:r>
              <a:rPr lang="en-AU" dirty="0">
                <a:solidFill>
                  <a:srgbClr val="000000"/>
                </a:solidFill>
                <a:latin typeface="Courier New" panose="02070309020205020404" pitchFamily="49" charset="0"/>
              </a:rPr>
              <a:t>=net(</a:t>
            </a:r>
            <a:r>
              <a:rPr lang="en-AU" dirty="0" err="1">
                <a:solidFill>
                  <a:srgbClr val="000000"/>
                </a:solidFill>
                <a:latin typeface="Courier New" panose="02070309020205020404" pitchFamily="49" charset="0"/>
              </a:rPr>
              <a:t>xnew</a:t>
            </a:r>
            <a:r>
              <a:rPr lang="en-AU" dirty="0">
                <a:solidFill>
                  <a:srgbClr val="000000"/>
                </a:solidFill>
                <a:latin typeface="Courier New" panose="02070309020205020404" pitchFamily="49" charset="0"/>
              </a:rPr>
              <a:t>);</a:t>
            </a:r>
            <a:r>
              <a:rPr lang="en-AU" dirty="0">
                <a:solidFill>
                  <a:srgbClr val="228B22"/>
                </a:solidFill>
                <a:latin typeface="Courier New" panose="02070309020205020404" pitchFamily="49" charset="0"/>
              </a:rPr>
              <a:t> %Test the net with new data to calculate the performance and make predictions.</a:t>
            </a:r>
          </a:p>
          <a:p>
            <a:pPr marL="0" indent="0">
              <a:buNone/>
            </a:pPr>
            <a:r>
              <a:rPr lang="en-AU" dirty="0" err="1">
                <a:solidFill>
                  <a:srgbClr val="000000"/>
                </a:solidFill>
                <a:latin typeface="Courier New" panose="02070309020205020404" pitchFamily="49" charset="0"/>
              </a:rPr>
              <a:t>Newperformance</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mse</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tnew,Ynew</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%MSE for new data</a:t>
            </a:r>
          </a:p>
          <a:p>
            <a:pPr marL="0" indent="0">
              <a:buNone/>
            </a:pPr>
            <a:r>
              <a:rPr lang="en-AU" dirty="0">
                <a:solidFill>
                  <a:srgbClr val="000000"/>
                </a:solidFill>
                <a:latin typeface="Courier New" panose="02070309020205020404" pitchFamily="49" charset="0"/>
              </a:rPr>
              <a:t>table( </a:t>
            </a:r>
            <a:r>
              <a:rPr lang="en-AU" dirty="0" err="1">
                <a:solidFill>
                  <a:srgbClr val="000000"/>
                </a:solidFill>
                <a:latin typeface="Courier New" panose="02070309020205020404" pitchFamily="49" charset="0"/>
              </a:rPr>
              <a:t>tnew</a:t>
            </a:r>
            <a:r>
              <a:rPr lang="en-AU" dirty="0">
                <a:solidFill>
                  <a:srgbClr val="000000"/>
                </a:solidFill>
                <a:latin typeface="Courier New" panose="02070309020205020404" pitchFamily="49" charset="0"/>
              </a:rPr>
              <a:t>( 1: 10)',</a:t>
            </a:r>
            <a:r>
              <a:rPr lang="en-AU" dirty="0" err="1">
                <a:solidFill>
                  <a:srgbClr val="000000"/>
                </a:solidFill>
                <a:latin typeface="Courier New" panose="02070309020205020404" pitchFamily="49" charset="0"/>
              </a:rPr>
              <a:t>Ynew</a:t>
            </a:r>
            <a:r>
              <a:rPr lang="en-AU" dirty="0">
                <a:solidFill>
                  <a:srgbClr val="000000"/>
                </a:solidFill>
                <a:latin typeface="Courier New" panose="02070309020205020404" pitchFamily="49" charset="0"/>
              </a:rPr>
              <a:t>( 1: 10)', </a:t>
            </a:r>
            <a:r>
              <a:rPr lang="en-AU" dirty="0">
                <a:solidFill>
                  <a:srgbClr val="A020F0"/>
                </a:solidFill>
                <a:latin typeface="Courier New" panose="02070309020205020404" pitchFamily="49" charset="0"/>
              </a:rPr>
              <a:t>'</a:t>
            </a:r>
            <a:r>
              <a:rPr lang="en-AU" dirty="0" err="1">
                <a:solidFill>
                  <a:srgbClr val="A020F0"/>
                </a:solidFill>
                <a:latin typeface="Courier New" panose="02070309020205020404" pitchFamily="49" charset="0"/>
              </a:rPr>
              <a:t>VariableNames</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a:t>
            </a:r>
            <a:r>
              <a:rPr lang="en-AU" dirty="0">
                <a:solidFill>
                  <a:srgbClr val="228B22"/>
                </a:solidFill>
                <a:latin typeface="Courier New" panose="02070309020205020404" pitchFamily="49" charset="0"/>
              </a:rPr>
              <a:t> </a:t>
            </a:r>
          </a:p>
          <a:p>
            <a:pPr marL="0" indent="0">
              <a:buNone/>
            </a:pPr>
            <a:r>
              <a:rPr lang="en-AU" dirty="0">
                <a:solidFill>
                  <a:srgbClr val="000000"/>
                </a:solidFill>
                <a:latin typeface="Courier New" panose="02070309020205020404" pitchFamily="49" charset="0"/>
              </a:rPr>
              <a:t>{</a:t>
            </a:r>
            <a:r>
              <a:rPr lang="en-AU" dirty="0">
                <a:solidFill>
                  <a:srgbClr val="A020F0"/>
                </a:solidFill>
                <a:latin typeface="Courier New" panose="02070309020205020404" pitchFamily="49" charset="0"/>
              </a:rPr>
              <a:t>'</a:t>
            </a:r>
            <a:r>
              <a:rPr lang="en-AU" dirty="0" err="1">
                <a:solidFill>
                  <a:srgbClr val="A020F0"/>
                </a:solidFill>
                <a:latin typeface="Courier New" panose="02070309020205020404" pitchFamily="49" charset="0"/>
              </a:rPr>
              <a:t>Actual_data_tnew</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a:t>
            </a:r>
            <a:r>
              <a:rPr lang="en-AU" dirty="0">
                <a:solidFill>
                  <a:srgbClr val="A020F0"/>
                </a:solidFill>
                <a:latin typeface="Courier New" panose="02070309020205020404" pitchFamily="49" charset="0"/>
              </a:rPr>
              <a:t>' </a:t>
            </a:r>
            <a:r>
              <a:rPr lang="en-AU" dirty="0" err="1">
                <a:solidFill>
                  <a:srgbClr val="A020F0"/>
                </a:solidFill>
                <a:latin typeface="Courier New" panose="02070309020205020404" pitchFamily="49" charset="0"/>
              </a:rPr>
              <a:t>Predicted_data_Ynew</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 Prediction of </a:t>
            </a:r>
            <a:r>
              <a:rPr lang="en-AU" dirty="0" err="1">
                <a:solidFill>
                  <a:srgbClr val="228B22"/>
                </a:solidFill>
                <a:latin typeface="Courier New" panose="02070309020205020404" pitchFamily="49" charset="0"/>
              </a:rPr>
              <a:t>tnew</a:t>
            </a:r>
            <a:r>
              <a:rPr lang="en-AU" dirty="0">
                <a:solidFill>
                  <a:srgbClr val="228B22"/>
                </a:solidFill>
                <a:latin typeface="Courier New" panose="02070309020205020404" pitchFamily="49" charset="0"/>
              </a:rPr>
              <a:t> and </a:t>
            </a:r>
            <a:r>
              <a:rPr lang="en-AU" dirty="0" err="1">
                <a:solidFill>
                  <a:srgbClr val="228B22"/>
                </a:solidFill>
                <a:latin typeface="Courier New" panose="02070309020205020404" pitchFamily="49" charset="0"/>
              </a:rPr>
              <a:t>Ynew</a:t>
            </a:r>
            <a:r>
              <a:rPr lang="en-AU" dirty="0">
                <a:solidFill>
                  <a:srgbClr val="228B22"/>
                </a:solidFill>
                <a:latin typeface="Courier New" panose="02070309020205020404" pitchFamily="49" charset="0"/>
              </a:rPr>
              <a:t> for first 10th data</a:t>
            </a:r>
          </a:p>
          <a:p>
            <a:pPr marL="0" indent="0">
              <a:buNone/>
            </a:pPr>
            <a:endParaRPr lang="en-AU" dirty="0">
              <a:solidFill>
                <a:srgbClr val="228B22"/>
              </a:solidFill>
              <a:latin typeface="Courier New" panose="02070309020205020404" pitchFamily="49" charset="0"/>
            </a:endParaRPr>
          </a:p>
        </p:txBody>
      </p:sp>
      <p:sp>
        <p:nvSpPr>
          <p:cNvPr id="4" name="Date Placeholder 3"/>
          <p:cNvSpPr>
            <a:spLocks noGrp="1"/>
          </p:cNvSpPr>
          <p:nvPr>
            <p:ph type="dt" sz="half" idx="10"/>
          </p:nvPr>
        </p:nvSpPr>
        <p:spPr/>
        <p:txBody>
          <a:bodyPr/>
          <a:lstStyle/>
          <a:p>
            <a:pPr>
              <a:defRPr/>
            </a:pPr>
            <a:r>
              <a:rPr lang="en-AU" dirty="0">
                <a:solidFill>
                  <a:srgbClr val="FFFFFF"/>
                </a:solidFill>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rPr>
              <a:pPr>
                <a:defRPr/>
              </a:pPr>
              <a:t>22</a:t>
            </a:fld>
            <a:endParaRPr lang="en-AU">
              <a:solidFill>
                <a:srgbClr val="FFFFFF"/>
              </a:solidFill>
            </a:endParaRPr>
          </a:p>
        </p:txBody>
      </p:sp>
      <p:sp>
        <p:nvSpPr>
          <p:cNvPr id="9" name="Rectangle 8"/>
          <p:cNvSpPr/>
          <p:nvPr/>
        </p:nvSpPr>
        <p:spPr>
          <a:xfrm>
            <a:off x="197655" y="76200"/>
            <a:ext cx="6696064" cy="461665"/>
          </a:xfrm>
          <a:prstGeom prst="rect">
            <a:avLst/>
          </a:prstGeom>
        </p:spPr>
        <p:txBody>
          <a:bodyPr wrap="none">
            <a:spAutoFit/>
          </a:bodyPr>
          <a:lstStyle/>
          <a:p>
            <a:r>
              <a:rPr lang="en-AU" sz="2400" b="1" kern="0" dirty="0">
                <a:solidFill>
                  <a:srgbClr val="EE3224"/>
                </a:solidFill>
                <a:latin typeface="Times New Roman" panose="02020603050405020304" pitchFamily="18" charset="0"/>
                <a:ea typeface="+mj-ea"/>
                <a:cs typeface="Times New Roman" panose="02020603050405020304" pitchFamily="18" charset="0"/>
              </a:rPr>
              <a:t>Example of ANN, SVM, and NLR: (ANN) (cont.) </a:t>
            </a:r>
            <a:endParaRPr lang="en-AU" dirty="0">
              <a:solidFill>
                <a:srgbClr val="FFFFFF"/>
              </a:solidFill>
            </a:endParaRPr>
          </a:p>
        </p:txBody>
      </p:sp>
    </p:spTree>
    <p:extLst>
      <p:ext uri="{BB962C8B-B14F-4D97-AF65-F5344CB8AC3E}">
        <p14:creationId xmlns:p14="http://schemas.microsoft.com/office/powerpoint/2010/main" val="1361837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39762"/>
          </a:xfrm>
        </p:spPr>
        <p:txBody>
          <a:bodyPr/>
          <a:lstStyle/>
          <a:p>
            <a:pPr lvl="0" eaLnBrk="1" fontAlgn="b" hangingPunct="1"/>
            <a:r>
              <a:rPr lang="en-AU" sz="2400" b="1" dirty="0">
                <a:latin typeface="Times New Roman" panose="02020603050405020304" pitchFamily="18" charset="0"/>
                <a:ea typeface="+mn-ea"/>
                <a:cs typeface="Times New Roman" panose="02020603050405020304" pitchFamily="18" charset="0"/>
              </a:rPr>
              <a:t>Example of ANN, SVM, and NLR: (ANN) (cont.) </a:t>
            </a:r>
            <a:endParaRPr lang="en-AU" sz="1000" kern="1200" dirty="0">
              <a:solidFill>
                <a:srgbClr val="FFFFFF"/>
              </a:solidFill>
              <a:latin typeface="Arial" charset="0"/>
              <a:ea typeface="+mn-ea"/>
              <a:cs typeface="Arial" charset="0"/>
            </a:endParaRPr>
          </a:p>
        </p:txBody>
      </p:sp>
      <p:sp>
        <p:nvSpPr>
          <p:cNvPr id="4" name="Date Placeholder 3"/>
          <p:cNvSpPr>
            <a:spLocks noGrp="1"/>
          </p:cNvSpPr>
          <p:nvPr>
            <p:ph type="dt" sz="half" idx="10"/>
          </p:nvPr>
        </p:nvSpPr>
        <p:spPr/>
        <p:txBody>
          <a:bodyPr/>
          <a:lstStyle/>
          <a:p>
            <a:pPr>
              <a:defRPr/>
            </a:pPr>
            <a:r>
              <a:rPr lang="en-AU" dirty="0"/>
              <a:t>RMIT University</a:t>
            </a:r>
          </a:p>
        </p:txBody>
      </p:sp>
      <p:sp>
        <p:nvSpPr>
          <p:cNvPr id="5" name="Footer Placeholder 4"/>
          <p:cNvSpPr>
            <a:spLocks noGrp="1"/>
          </p:cNvSpPr>
          <p:nvPr>
            <p:ph type="ftr" sz="quarter" idx="11"/>
          </p:nvPr>
        </p:nvSpPr>
        <p:spPr/>
        <p:txBody>
          <a:bodyPr/>
          <a:lstStyle/>
          <a:p>
            <a:pPr>
              <a:defRPr/>
            </a:pPr>
            <a:r>
              <a:rPr lang="en-AU" dirty="0"/>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pPr>
                <a:defRPr/>
              </a:pPr>
              <a:t>23</a:t>
            </a:fld>
            <a:endParaRPr lang="en-AU"/>
          </a:p>
        </p:txBody>
      </p:sp>
      <p:sp>
        <p:nvSpPr>
          <p:cNvPr id="8" name="Rectangle 7"/>
          <p:cNvSpPr/>
          <p:nvPr/>
        </p:nvSpPr>
        <p:spPr>
          <a:xfrm>
            <a:off x="450938" y="914401"/>
            <a:ext cx="7550061" cy="2031325"/>
          </a:xfrm>
          <a:prstGeom prst="rect">
            <a:avLst/>
          </a:prstGeom>
        </p:spPr>
        <p:txBody>
          <a:bodyPr wrap="square">
            <a:spAutoFit/>
          </a:bodyPr>
          <a:lstStyle/>
          <a:p>
            <a:pPr lvl="0" eaLnBrk="0" fontAlgn="base" hangingPunct="0">
              <a:spcBef>
                <a:spcPct val="50000"/>
              </a:spcBef>
              <a:buClr>
                <a:srgbClr val="887E6E"/>
              </a:buClr>
            </a:pPr>
            <a:r>
              <a:rPr lang="en-AU" sz="1800" kern="0" dirty="0">
                <a:solidFill>
                  <a:srgbClr val="000000"/>
                </a:solidFill>
                <a:latin typeface="Courier New" panose="02070309020205020404" pitchFamily="49" charset="0"/>
                <a:cs typeface="Arial"/>
              </a:rPr>
              <a:t>MSE_testing=sum((</a:t>
            </a:r>
            <a:r>
              <a:rPr lang="en-AU" sz="1800" kern="0" dirty="0" err="1">
                <a:solidFill>
                  <a:srgbClr val="000000"/>
                </a:solidFill>
                <a:latin typeface="Courier New" panose="02070309020205020404" pitchFamily="49" charset="0"/>
                <a:cs typeface="Arial"/>
              </a:rPr>
              <a:t>tnew-Ynew</a:t>
            </a:r>
            <a:r>
              <a:rPr lang="en-AU" sz="1800" kern="0" dirty="0">
                <a:solidFill>
                  <a:srgbClr val="000000"/>
                </a:solidFill>
                <a:latin typeface="Courier New" panose="02070309020205020404" pitchFamily="49" charset="0"/>
                <a:cs typeface="Arial"/>
              </a:rPr>
              <a:t>).^2)/</a:t>
            </a:r>
            <a:r>
              <a:rPr lang="en-AU" sz="1800" kern="0" dirty="0" err="1">
                <a:solidFill>
                  <a:srgbClr val="000000"/>
                </a:solidFill>
                <a:latin typeface="Courier New" panose="02070309020205020404" pitchFamily="49" charset="0"/>
                <a:cs typeface="Arial"/>
              </a:rPr>
              <a:t>numel</a:t>
            </a:r>
            <a:r>
              <a:rPr lang="en-AU" sz="1800" kern="0" dirty="0">
                <a:solidFill>
                  <a:srgbClr val="000000"/>
                </a:solidFill>
                <a:latin typeface="Courier New" panose="02070309020205020404" pitchFamily="49" charset="0"/>
                <a:cs typeface="Arial"/>
              </a:rPr>
              <a:t>(</a:t>
            </a:r>
            <a:r>
              <a:rPr lang="en-AU" sz="1800" kern="0" dirty="0" err="1">
                <a:solidFill>
                  <a:srgbClr val="000000"/>
                </a:solidFill>
                <a:latin typeface="Courier New" panose="02070309020205020404" pitchFamily="49" charset="0"/>
                <a:cs typeface="Arial"/>
              </a:rPr>
              <a:t>tnew</a:t>
            </a:r>
            <a:r>
              <a:rPr lang="en-AU" sz="1800" kern="0" dirty="0">
                <a:solidFill>
                  <a:srgbClr val="000000"/>
                </a:solidFill>
                <a:latin typeface="Courier New" panose="02070309020205020404" pitchFamily="49" charset="0"/>
                <a:cs typeface="Arial"/>
              </a:rPr>
              <a:t>); </a:t>
            </a:r>
            <a:r>
              <a:rPr lang="en-AU" sz="1800" kern="0" dirty="0">
                <a:solidFill>
                  <a:srgbClr val="228B22"/>
                </a:solidFill>
                <a:latin typeface="Courier New" panose="02070309020205020404" pitchFamily="49" charset="0"/>
                <a:cs typeface="Arial"/>
              </a:rPr>
              <a:t>% Calculate MSE for new data</a:t>
            </a:r>
          </a:p>
          <a:p>
            <a:pPr lvl="0" eaLnBrk="0" fontAlgn="base" hangingPunct="0">
              <a:spcBef>
                <a:spcPct val="50000"/>
              </a:spcBef>
              <a:buClr>
                <a:srgbClr val="887E6E"/>
              </a:buClr>
            </a:pPr>
            <a:r>
              <a:rPr lang="en-AU" sz="1800" kern="0" dirty="0" err="1">
                <a:solidFill>
                  <a:srgbClr val="000000"/>
                </a:solidFill>
                <a:latin typeface="Courier New" panose="02070309020205020404" pitchFamily="49" charset="0"/>
                <a:cs typeface="Arial"/>
              </a:rPr>
              <a:t>RMSE_testing</a:t>
            </a:r>
            <a:r>
              <a:rPr lang="en-AU" sz="1800" kern="0" dirty="0">
                <a:solidFill>
                  <a:srgbClr val="000000"/>
                </a:solidFill>
                <a:latin typeface="Courier New" panose="02070309020205020404" pitchFamily="49" charset="0"/>
                <a:cs typeface="Arial"/>
              </a:rPr>
              <a:t>=</a:t>
            </a:r>
            <a:r>
              <a:rPr lang="en-AU" sz="1800" kern="0" dirty="0" err="1">
                <a:solidFill>
                  <a:srgbClr val="000000"/>
                </a:solidFill>
                <a:latin typeface="Courier New" panose="02070309020205020404" pitchFamily="49" charset="0"/>
                <a:cs typeface="Arial"/>
              </a:rPr>
              <a:t>sqrt</a:t>
            </a:r>
            <a:r>
              <a:rPr lang="en-AU" sz="1800" kern="0" dirty="0">
                <a:solidFill>
                  <a:srgbClr val="000000"/>
                </a:solidFill>
                <a:latin typeface="Courier New" panose="02070309020205020404" pitchFamily="49" charset="0"/>
                <a:cs typeface="Arial"/>
              </a:rPr>
              <a:t>(sum((</a:t>
            </a:r>
            <a:r>
              <a:rPr lang="en-AU" sz="1800" kern="0" dirty="0" err="1">
                <a:solidFill>
                  <a:srgbClr val="000000"/>
                </a:solidFill>
                <a:latin typeface="Courier New" panose="02070309020205020404" pitchFamily="49" charset="0"/>
                <a:cs typeface="Arial"/>
              </a:rPr>
              <a:t>tnew-Ynew</a:t>
            </a:r>
            <a:r>
              <a:rPr lang="en-AU" sz="1800" kern="0" dirty="0">
                <a:solidFill>
                  <a:srgbClr val="000000"/>
                </a:solidFill>
                <a:latin typeface="Courier New" panose="02070309020205020404" pitchFamily="49" charset="0"/>
                <a:cs typeface="Arial"/>
              </a:rPr>
              <a:t>).^2)/</a:t>
            </a:r>
            <a:r>
              <a:rPr lang="en-AU" sz="1800" kern="0" dirty="0" err="1">
                <a:solidFill>
                  <a:srgbClr val="000000"/>
                </a:solidFill>
                <a:latin typeface="Courier New" panose="02070309020205020404" pitchFamily="49" charset="0"/>
                <a:cs typeface="Arial"/>
              </a:rPr>
              <a:t>numel</a:t>
            </a:r>
            <a:r>
              <a:rPr lang="en-AU" sz="1800" kern="0" dirty="0">
                <a:solidFill>
                  <a:srgbClr val="000000"/>
                </a:solidFill>
                <a:latin typeface="Courier New" panose="02070309020205020404" pitchFamily="49" charset="0"/>
                <a:cs typeface="Arial"/>
              </a:rPr>
              <a:t>(</a:t>
            </a:r>
            <a:r>
              <a:rPr lang="en-AU" sz="1800" kern="0" dirty="0" err="1">
                <a:solidFill>
                  <a:srgbClr val="000000"/>
                </a:solidFill>
                <a:latin typeface="Courier New" panose="02070309020205020404" pitchFamily="49" charset="0"/>
                <a:cs typeface="Arial"/>
              </a:rPr>
              <a:t>tnew</a:t>
            </a:r>
            <a:r>
              <a:rPr lang="en-AU" sz="1800" kern="0" dirty="0">
                <a:solidFill>
                  <a:srgbClr val="000000"/>
                </a:solidFill>
                <a:latin typeface="Courier New" panose="02070309020205020404" pitchFamily="49" charset="0"/>
                <a:cs typeface="Arial"/>
              </a:rPr>
              <a:t>)); </a:t>
            </a:r>
            <a:r>
              <a:rPr lang="en-AU" sz="1800" kern="0" dirty="0">
                <a:solidFill>
                  <a:srgbClr val="228B22"/>
                </a:solidFill>
                <a:latin typeface="Courier New" panose="02070309020205020404" pitchFamily="49" charset="0"/>
                <a:cs typeface="Arial"/>
              </a:rPr>
              <a:t>% Calculate RMSE for new data</a:t>
            </a:r>
          </a:p>
          <a:p>
            <a:pPr lvl="0" eaLnBrk="0" fontAlgn="base" hangingPunct="0">
              <a:spcBef>
                <a:spcPct val="50000"/>
              </a:spcBef>
              <a:buClr>
                <a:srgbClr val="887E6E"/>
              </a:buClr>
            </a:pPr>
            <a:r>
              <a:rPr lang="en-AU" sz="1800" kern="0" dirty="0" err="1">
                <a:solidFill>
                  <a:srgbClr val="000000"/>
                </a:solidFill>
                <a:latin typeface="Courier New" panose="02070309020205020404" pitchFamily="49" charset="0"/>
                <a:cs typeface="Arial"/>
              </a:rPr>
              <a:t>Errorpercentage</a:t>
            </a:r>
            <a:r>
              <a:rPr lang="en-AU" sz="1800" kern="0" dirty="0">
                <a:solidFill>
                  <a:srgbClr val="000000"/>
                </a:solidFill>
                <a:latin typeface="Courier New" panose="02070309020205020404" pitchFamily="49" charset="0"/>
                <a:cs typeface="Arial"/>
              </a:rPr>
              <a:t>=((</a:t>
            </a:r>
            <a:r>
              <a:rPr lang="en-AU" sz="1800" kern="0" dirty="0" err="1">
                <a:solidFill>
                  <a:srgbClr val="000000"/>
                </a:solidFill>
                <a:latin typeface="Courier New" panose="02070309020205020404" pitchFamily="49" charset="0"/>
                <a:cs typeface="Arial"/>
              </a:rPr>
              <a:t>Ynew-tnew</a:t>
            </a:r>
            <a:r>
              <a:rPr lang="en-AU" sz="1800" kern="0" dirty="0">
                <a:solidFill>
                  <a:srgbClr val="000000"/>
                </a:solidFill>
                <a:latin typeface="Courier New" panose="02070309020205020404" pitchFamily="49" charset="0"/>
                <a:cs typeface="Arial"/>
              </a:rPr>
              <a:t>)./</a:t>
            </a:r>
            <a:r>
              <a:rPr lang="en-AU" sz="1800" kern="0" dirty="0" err="1">
                <a:solidFill>
                  <a:srgbClr val="000000"/>
                </a:solidFill>
                <a:latin typeface="Courier New" panose="02070309020205020404" pitchFamily="49" charset="0"/>
                <a:cs typeface="Arial"/>
              </a:rPr>
              <a:t>tnew</a:t>
            </a:r>
            <a:r>
              <a:rPr lang="en-AU" sz="1800" kern="0" dirty="0">
                <a:solidFill>
                  <a:srgbClr val="000000"/>
                </a:solidFill>
                <a:latin typeface="Courier New" panose="02070309020205020404" pitchFamily="49" charset="0"/>
                <a:cs typeface="Arial"/>
              </a:rPr>
              <a:t>)*100; </a:t>
            </a:r>
            <a:r>
              <a:rPr lang="en-AU" sz="1800" kern="0" dirty="0">
                <a:solidFill>
                  <a:srgbClr val="228B22"/>
                </a:solidFill>
                <a:latin typeface="Courier New" panose="02070309020205020404" pitchFamily="49" charset="0"/>
                <a:cs typeface="Arial"/>
              </a:rPr>
              <a:t>% Calculate error percentage for </a:t>
            </a:r>
            <a:r>
              <a:rPr lang="en-AU" sz="1800" kern="0" dirty="0" err="1">
                <a:solidFill>
                  <a:srgbClr val="228B22"/>
                </a:solidFill>
                <a:latin typeface="Courier New" panose="02070309020205020404" pitchFamily="49" charset="0"/>
                <a:cs typeface="Arial"/>
              </a:rPr>
              <a:t>tnew</a:t>
            </a:r>
            <a:r>
              <a:rPr lang="en-AU" sz="1800" kern="0" dirty="0">
                <a:solidFill>
                  <a:srgbClr val="228B22"/>
                </a:solidFill>
                <a:latin typeface="Courier New" panose="02070309020205020404" pitchFamily="49" charset="0"/>
                <a:cs typeface="Arial"/>
              </a:rPr>
              <a:t> and </a:t>
            </a:r>
            <a:r>
              <a:rPr lang="en-AU" sz="1800" kern="0" dirty="0" err="1">
                <a:solidFill>
                  <a:srgbClr val="228B22"/>
                </a:solidFill>
                <a:latin typeface="Courier New" panose="02070309020205020404" pitchFamily="49" charset="0"/>
                <a:cs typeface="Arial"/>
              </a:rPr>
              <a:t>ynew</a:t>
            </a:r>
            <a:endParaRPr lang="en-AU" sz="1800" kern="0" dirty="0">
              <a:solidFill>
                <a:srgbClr val="228B22"/>
              </a:solidFill>
              <a:latin typeface="Courier New" panose="02070309020205020404" pitchFamily="49" charset="0"/>
              <a:cs typeface="Arial"/>
            </a:endParaRPr>
          </a:p>
        </p:txBody>
      </p:sp>
      <p:pic>
        <p:nvPicPr>
          <p:cNvPr id="9" name="Content Placeholder 8"/>
          <p:cNvPicPr>
            <a:picLocks noGrp="1" noChangeAspect="1"/>
          </p:cNvPicPr>
          <p:nvPr>
            <p:ph idx="1"/>
          </p:nvPr>
        </p:nvPicPr>
        <p:blipFill>
          <a:blip r:embed="rId2"/>
          <a:stretch>
            <a:fillRect/>
          </a:stretch>
        </p:blipFill>
        <p:spPr>
          <a:xfrm>
            <a:off x="1876425" y="3657600"/>
            <a:ext cx="5238750" cy="1781175"/>
          </a:xfrm>
          <a:prstGeom prst="rect">
            <a:avLst/>
          </a:prstGeom>
        </p:spPr>
      </p:pic>
    </p:spTree>
    <p:extLst>
      <p:ext uri="{BB962C8B-B14F-4D97-AF65-F5344CB8AC3E}">
        <p14:creationId xmlns:p14="http://schemas.microsoft.com/office/powerpoint/2010/main" val="3171562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latin typeface="Times New Roman" panose="02020603050405020304" pitchFamily="18" charset="0"/>
                <a:cs typeface="Times New Roman" panose="02020603050405020304" pitchFamily="18" charset="0"/>
              </a:rPr>
              <a:pPr>
                <a:defRPr/>
              </a:pPr>
              <a:t>24</a:t>
            </a:fld>
            <a:endParaRPr lang="en-AU">
              <a:solidFill>
                <a:srgbClr val="FFFFFF"/>
              </a:solidFill>
              <a:latin typeface="Times New Roman" panose="02020603050405020304" pitchFamily="18" charset="0"/>
              <a:cs typeface="Times New Roman" panose="02020603050405020304" pitchFamily="18" charset="0"/>
            </a:endParaRPr>
          </a:p>
        </p:txBody>
      </p:sp>
      <p:sp>
        <p:nvSpPr>
          <p:cNvPr id="2" name="Rectangle 1"/>
          <p:cNvSpPr/>
          <p:nvPr/>
        </p:nvSpPr>
        <p:spPr>
          <a:xfrm>
            <a:off x="2908127" y="4912487"/>
            <a:ext cx="1531188" cy="369332"/>
          </a:xfrm>
          <a:prstGeom prst="rect">
            <a:avLst/>
          </a:prstGeom>
        </p:spPr>
        <p:txBody>
          <a:bodyPr wrap="none">
            <a:spAutoFit/>
          </a:bodyPr>
          <a:lstStyle/>
          <a:p>
            <a:r>
              <a:rPr lang="en-AU" sz="1800" b="1" kern="0" dirty="0">
                <a:solidFill>
                  <a:srgbClr val="000000"/>
                </a:solidFill>
                <a:latin typeface="Times New Roman" panose="02020603050405020304" pitchFamily="18" charset="0"/>
                <a:cs typeface="Times New Roman" panose="02020603050405020304" pitchFamily="18" charset="0"/>
              </a:rPr>
              <a:t>Plottrainstate</a:t>
            </a:r>
            <a:endParaRPr lang="en-AU" sz="1800" b="1" dirty="0">
              <a:solidFill>
                <a:srgbClr val="FFFFFF"/>
              </a:solidFill>
            </a:endParaRPr>
          </a:p>
        </p:txBody>
      </p:sp>
      <p:sp>
        <p:nvSpPr>
          <p:cNvPr id="3" name="Rectangle 2"/>
          <p:cNvSpPr/>
          <p:nvPr/>
        </p:nvSpPr>
        <p:spPr>
          <a:xfrm>
            <a:off x="4848297" y="1068427"/>
            <a:ext cx="1402948" cy="369332"/>
          </a:xfrm>
          <a:prstGeom prst="rect">
            <a:avLst/>
          </a:prstGeom>
        </p:spPr>
        <p:txBody>
          <a:bodyPr wrap="none">
            <a:spAutoFit/>
          </a:bodyPr>
          <a:lstStyle/>
          <a:p>
            <a:r>
              <a:rPr lang="en-AU" sz="1800" b="1" kern="0" dirty="0">
                <a:solidFill>
                  <a:srgbClr val="000000"/>
                </a:solidFill>
                <a:latin typeface="Times New Roman" panose="02020603050405020304" pitchFamily="18" charset="0"/>
                <a:cs typeface="Times New Roman" panose="02020603050405020304" pitchFamily="18" charset="0"/>
              </a:rPr>
              <a:t>Plotperform</a:t>
            </a:r>
            <a:endParaRPr lang="en-AU" sz="1800" b="1" dirty="0">
              <a:solidFill>
                <a:srgbClr val="FFFFFF"/>
              </a:solidFill>
            </a:endParaRPr>
          </a:p>
        </p:txBody>
      </p:sp>
      <p:pic>
        <p:nvPicPr>
          <p:cNvPr id="7" name="Picture 6"/>
          <p:cNvPicPr>
            <a:picLocks noChangeAspect="1"/>
          </p:cNvPicPr>
          <p:nvPr/>
        </p:nvPicPr>
        <p:blipFill>
          <a:blip r:embed="rId2"/>
          <a:stretch>
            <a:fillRect/>
          </a:stretch>
        </p:blipFill>
        <p:spPr>
          <a:xfrm>
            <a:off x="4439315" y="2396115"/>
            <a:ext cx="5076897" cy="3819375"/>
          </a:xfrm>
          <a:prstGeom prst="rect">
            <a:avLst/>
          </a:prstGeom>
        </p:spPr>
      </p:pic>
      <p:pic>
        <p:nvPicPr>
          <p:cNvPr id="12" name="Picture 11"/>
          <p:cNvPicPr>
            <a:picLocks noChangeAspect="1"/>
          </p:cNvPicPr>
          <p:nvPr/>
        </p:nvPicPr>
        <p:blipFill>
          <a:blip r:embed="rId3"/>
          <a:stretch>
            <a:fillRect/>
          </a:stretch>
        </p:blipFill>
        <p:spPr>
          <a:xfrm>
            <a:off x="-228600" y="159441"/>
            <a:ext cx="5076897" cy="3819375"/>
          </a:xfrm>
          <a:prstGeom prst="rect">
            <a:avLst/>
          </a:prstGeom>
        </p:spPr>
      </p:pic>
    </p:spTree>
    <p:extLst>
      <p:ext uri="{BB962C8B-B14F-4D97-AF65-F5344CB8AC3E}">
        <p14:creationId xmlns:p14="http://schemas.microsoft.com/office/powerpoint/2010/main" val="2955021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AU" dirty="0">
                <a:latin typeface="Times New Roman" panose="02020603050405020304" pitchFamily="18" charset="0"/>
                <a:cs typeface="Times New Roman" panose="02020603050405020304" pitchFamily="18" charset="0"/>
              </a:rPr>
              <a:t>RMIT University</a:t>
            </a:r>
          </a:p>
        </p:txBody>
      </p:sp>
      <p:sp>
        <p:nvSpPr>
          <p:cNvPr id="5" name="Footer Placeholder 4"/>
          <p:cNvSpPr>
            <a:spLocks noGrp="1"/>
          </p:cNvSpPr>
          <p:nvPr>
            <p:ph type="ftr" sz="quarter" idx="11"/>
          </p:nvPr>
        </p:nvSpPr>
        <p:spPr/>
        <p:txBody>
          <a:bodyPr/>
          <a:lstStyle/>
          <a:p>
            <a:pPr>
              <a:defRPr/>
            </a:pPr>
            <a:r>
              <a:rPr lang="en-AU" dirty="0">
                <a:latin typeface="Times New Roman" panose="02020603050405020304" pitchFamily="18" charset="0"/>
                <a:cs typeface="Times New Roman" panose="02020603050405020304" pitchFamily="18" charset="0"/>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latin typeface="Times New Roman" panose="02020603050405020304" pitchFamily="18" charset="0"/>
                <a:cs typeface="Times New Roman" panose="02020603050405020304" pitchFamily="18" charset="0"/>
              </a:rPr>
              <a:pPr>
                <a:defRPr/>
              </a:pPr>
              <a:t>25</a:t>
            </a:fld>
            <a:endParaRPr lang="en-AU">
              <a:latin typeface="Times New Roman" panose="02020603050405020304" pitchFamily="18" charset="0"/>
              <a:cs typeface="Times New Roman" panose="02020603050405020304" pitchFamily="18" charset="0"/>
            </a:endParaRPr>
          </a:p>
        </p:txBody>
      </p:sp>
      <p:sp>
        <p:nvSpPr>
          <p:cNvPr id="8" name="Rectangle 7"/>
          <p:cNvSpPr/>
          <p:nvPr/>
        </p:nvSpPr>
        <p:spPr>
          <a:xfrm>
            <a:off x="4038600" y="6031468"/>
            <a:ext cx="1595309" cy="369332"/>
          </a:xfrm>
          <a:prstGeom prst="rect">
            <a:avLst/>
          </a:prstGeom>
        </p:spPr>
        <p:txBody>
          <a:bodyPr wrap="none">
            <a:spAutoFit/>
          </a:bodyPr>
          <a:lstStyle/>
          <a:p>
            <a:pPr lvl="0"/>
            <a:r>
              <a:rPr lang="en-AU" sz="1800" b="1" kern="0" dirty="0">
                <a:solidFill>
                  <a:srgbClr val="000000"/>
                </a:solidFill>
                <a:latin typeface="Times New Roman" panose="02020603050405020304" pitchFamily="18" charset="0"/>
                <a:cs typeface="Times New Roman" panose="02020603050405020304" pitchFamily="18" charset="0"/>
              </a:rPr>
              <a:t>Plotregression</a:t>
            </a:r>
            <a:endParaRPr lang="en-AU" sz="1800" b="1" dirty="0">
              <a:solidFill>
                <a:srgbClr val="FFFFFF"/>
              </a:solidFill>
            </a:endParaRPr>
          </a:p>
        </p:txBody>
      </p:sp>
      <p:pic>
        <p:nvPicPr>
          <p:cNvPr id="2" name="Picture 1"/>
          <p:cNvPicPr>
            <a:picLocks noChangeAspect="1"/>
          </p:cNvPicPr>
          <p:nvPr/>
        </p:nvPicPr>
        <p:blipFill>
          <a:blip r:embed="rId2"/>
          <a:stretch>
            <a:fillRect/>
          </a:stretch>
        </p:blipFill>
        <p:spPr>
          <a:xfrm>
            <a:off x="1663193" y="112962"/>
            <a:ext cx="6346121" cy="6365625"/>
          </a:xfrm>
          <a:prstGeom prst="rect">
            <a:avLst/>
          </a:prstGeom>
        </p:spPr>
      </p:pic>
    </p:spTree>
    <p:extLst>
      <p:ext uri="{BB962C8B-B14F-4D97-AF65-F5344CB8AC3E}">
        <p14:creationId xmlns:p14="http://schemas.microsoft.com/office/powerpoint/2010/main" val="4170485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latin typeface="Times New Roman" panose="02020603050405020304" pitchFamily="18" charset="0"/>
                <a:cs typeface="Times New Roman" panose="02020603050405020304" pitchFamily="18" charset="0"/>
              </a:rPr>
              <a:pPr>
                <a:defRPr/>
              </a:pPr>
              <a:t>26</a:t>
            </a:fld>
            <a:endParaRPr lang="en-AU">
              <a:solidFill>
                <a:srgbClr val="FFFFFF"/>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416673" y="4004429"/>
            <a:ext cx="2362200" cy="338554"/>
          </a:xfrm>
          <a:prstGeom prst="rect">
            <a:avLst/>
          </a:prstGeom>
          <a:noFill/>
        </p:spPr>
        <p:txBody>
          <a:bodyPr wrap="square" rtlCol="0">
            <a:spAutoFit/>
          </a:bodyPr>
          <a:lstStyle/>
          <a:p>
            <a:r>
              <a:rPr lang="en-AU" sz="1600" b="1" dirty="0" err="1">
                <a:solidFill>
                  <a:schemeClr val="accent4"/>
                </a:solidFill>
                <a:latin typeface="Times New Roman" panose="02020603050405020304" pitchFamily="18" charset="0"/>
                <a:cs typeface="Times New Roman" panose="02020603050405020304" pitchFamily="18" charset="0"/>
              </a:rPr>
              <a:t>MSE_newdata</a:t>
            </a:r>
            <a:r>
              <a:rPr lang="en-AU" sz="1600" b="1" dirty="0">
                <a:solidFill>
                  <a:schemeClr val="accent4"/>
                </a:solidFill>
                <a:latin typeface="Times New Roman" panose="02020603050405020304" pitchFamily="18" charset="0"/>
                <a:cs typeface="Times New Roman" panose="02020603050405020304" pitchFamily="18" charset="0"/>
              </a:rPr>
              <a:t>=6.6460</a:t>
            </a:r>
          </a:p>
        </p:txBody>
      </p:sp>
      <p:sp>
        <p:nvSpPr>
          <p:cNvPr id="15" name="Rectangle 14"/>
          <p:cNvSpPr/>
          <p:nvPr/>
        </p:nvSpPr>
        <p:spPr>
          <a:xfrm>
            <a:off x="1371598" y="4518025"/>
            <a:ext cx="2362201" cy="338554"/>
          </a:xfrm>
          <a:prstGeom prst="rect">
            <a:avLst/>
          </a:prstGeom>
        </p:spPr>
        <p:txBody>
          <a:bodyPr wrap="square">
            <a:spAutoFit/>
          </a:bodyPr>
          <a:lstStyle/>
          <a:p>
            <a:pPr lvl="0"/>
            <a:r>
              <a:rPr lang="en-AU" sz="1600" b="1" dirty="0" err="1">
                <a:solidFill>
                  <a:srgbClr val="000000"/>
                </a:solidFill>
                <a:latin typeface="Times New Roman" panose="02020603050405020304" pitchFamily="18" charset="0"/>
                <a:cs typeface="Times New Roman" panose="02020603050405020304" pitchFamily="18" charset="0"/>
              </a:rPr>
              <a:t>RMSE_newdata</a:t>
            </a:r>
            <a:r>
              <a:rPr lang="en-AU" sz="1600" b="1" dirty="0">
                <a:solidFill>
                  <a:srgbClr val="000000"/>
                </a:solidFill>
                <a:latin typeface="Times New Roman" panose="02020603050405020304" pitchFamily="18" charset="0"/>
                <a:cs typeface="Times New Roman" panose="02020603050405020304" pitchFamily="18" charset="0"/>
              </a:rPr>
              <a:t>=2.5780</a:t>
            </a:r>
          </a:p>
        </p:txBody>
      </p:sp>
      <p:pic>
        <p:nvPicPr>
          <p:cNvPr id="2" name="Picture 1"/>
          <p:cNvPicPr>
            <a:picLocks noChangeAspect="1"/>
          </p:cNvPicPr>
          <p:nvPr/>
        </p:nvPicPr>
        <p:blipFill>
          <a:blip r:embed="rId2"/>
          <a:stretch>
            <a:fillRect/>
          </a:stretch>
        </p:blipFill>
        <p:spPr>
          <a:xfrm>
            <a:off x="152400" y="149562"/>
            <a:ext cx="4648200" cy="3238500"/>
          </a:xfrm>
          <a:prstGeom prst="rect">
            <a:avLst/>
          </a:prstGeom>
        </p:spPr>
      </p:pic>
      <p:pic>
        <p:nvPicPr>
          <p:cNvPr id="7" name="Picture 6"/>
          <p:cNvPicPr>
            <a:picLocks noChangeAspect="1"/>
          </p:cNvPicPr>
          <p:nvPr/>
        </p:nvPicPr>
        <p:blipFill>
          <a:blip r:embed="rId3"/>
          <a:stretch>
            <a:fillRect/>
          </a:stretch>
        </p:blipFill>
        <p:spPr>
          <a:xfrm>
            <a:off x="4413272" y="1067826"/>
            <a:ext cx="4694238" cy="2590800"/>
          </a:xfrm>
          <a:prstGeom prst="rect">
            <a:avLst/>
          </a:prstGeom>
        </p:spPr>
      </p:pic>
      <p:pic>
        <p:nvPicPr>
          <p:cNvPr id="9" name="Picture 8"/>
          <p:cNvPicPr>
            <a:picLocks noChangeAspect="1"/>
          </p:cNvPicPr>
          <p:nvPr/>
        </p:nvPicPr>
        <p:blipFill>
          <a:blip r:embed="rId4"/>
          <a:stretch>
            <a:fillRect/>
          </a:stretch>
        </p:blipFill>
        <p:spPr>
          <a:xfrm>
            <a:off x="5264966" y="4173706"/>
            <a:ext cx="2990850" cy="2176693"/>
          </a:xfrm>
          <a:prstGeom prst="rect">
            <a:avLst/>
          </a:prstGeom>
        </p:spPr>
      </p:pic>
    </p:spTree>
    <p:extLst>
      <p:ext uri="{BB962C8B-B14F-4D97-AF65-F5344CB8AC3E}">
        <p14:creationId xmlns:p14="http://schemas.microsoft.com/office/powerpoint/2010/main" val="1027391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39775"/>
            <a:ext cx="8229600" cy="5661025"/>
          </a:xfrm>
        </p:spPr>
        <p:txBody>
          <a:bodyPr/>
          <a:lstStyle/>
          <a:p>
            <a:pPr marL="0" indent="0">
              <a:buNone/>
            </a:pPr>
            <a:r>
              <a:rPr lang="en-AU" dirty="0">
                <a:solidFill>
                  <a:srgbClr val="000000"/>
                </a:solidFill>
                <a:latin typeface="Courier New" panose="02070309020205020404" pitchFamily="49" charset="0"/>
              </a:rPr>
              <a:t>clear;clc;</a:t>
            </a:r>
          </a:p>
          <a:p>
            <a:pPr marL="0" lvl="0" indent="0">
              <a:buNone/>
            </a:pPr>
            <a:r>
              <a:rPr lang="en-AU" dirty="0">
                <a:solidFill>
                  <a:srgbClr val="000000"/>
                </a:solidFill>
                <a:latin typeface="Courier New" panose="02070309020205020404" pitchFamily="49" charset="0"/>
              </a:rPr>
              <a:t>Filename=</a:t>
            </a:r>
            <a:r>
              <a:rPr lang="en-AU" dirty="0">
                <a:solidFill>
                  <a:srgbClr val="A020F0"/>
                </a:solidFill>
                <a:latin typeface="Courier New" panose="02070309020205020404" pitchFamily="49" charset="0"/>
              </a:rPr>
              <a:t>'Datachemical.xlsx'</a:t>
            </a:r>
            <a:r>
              <a:rPr lang="en-AU" dirty="0">
                <a:solidFill>
                  <a:srgbClr val="000000"/>
                </a:solidFill>
                <a:latin typeface="Courier New" panose="02070309020205020404" pitchFamily="49" charset="0"/>
              </a:rPr>
              <a:t>;</a:t>
            </a:r>
          </a:p>
          <a:p>
            <a:pPr marL="0" indent="0">
              <a:buNone/>
            </a:pPr>
            <a:r>
              <a:rPr lang="en-AU" dirty="0" err="1">
                <a:solidFill>
                  <a:srgbClr val="000000"/>
                </a:solidFill>
                <a:latin typeface="Courier New" panose="02070309020205020404" pitchFamily="49" charset="0"/>
              </a:rPr>
              <a:t>Sheetread</a:t>
            </a:r>
            <a:r>
              <a:rPr lang="en-AU" dirty="0">
                <a:solidFill>
                  <a:srgbClr val="000000"/>
                </a:solidFill>
                <a:latin typeface="Courier New" panose="02070309020205020404" pitchFamily="49" charset="0"/>
              </a:rPr>
              <a:t>=</a:t>
            </a:r>
            <a:r>
              <a:rPr lang="en-AU" dirty="0">
                <a:solidFill>
                  <a:srgbClr val="A020F0"/>
                </a:solidFill>
                <a:latin typeface="Courier New" panose="02070309020205020404" pitchFamily="49" charset="0"/>
              </a:rPr>
              <a:t>'Training'</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Input1=</a:t>
            </a:r>
            <a:r>
              <a:rPr lang="en-AU" dirty="0">
                <a:solidFill>
                  <a:srgbClr val="A020F0"/>
                </a:solidFill>
                <a:latin typeface="Courier New" panose="02070309020205020404" pitchFamily="49" charset="0"/>
              </a:rPr>
              <a:t>'A1:C72'</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output1=</a:t>
            </a:r>
            <a:r>
              <a:rPr lang="en-AU" dirty="0">
                <a:solidFill>
                  <a:srgbClr val="A020F0"/>
                </a:solidFill>
                <a:latin typeface="Courier New" panose="02070309020205020404" pitchFamily="49" charset="0"/>
              </a:rPr>
              <a:t>'D1:D72'</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Input=</a:t>
            </a:r>
            <a:r>
              <a:rPr lang="en-AU" dirty="0" err="1">
                <a:solidFill>
                  <a:srgbClr val="000000"/>
                </a:solidFill>
                <a:latin typeface="Courier New" panose="02070309020205020404" pitchFamily="49" charset="0"/>
              </a:rPr>
              <a:t>xlsread</a:t>
            </a:r>
            <a:r>
              <a:rPr lang="en-AU" dirty="0">
                <a:solidFill>
                  <a:srgbClr val="000000"/>
                </a:solidFill>
                <a:latin typeface="Courier New" panose="02070309020205020404" pitchFamily="49" charset="0"/>
              </a:rPr>
              <a:t>(Filename,Sheetread,Input1); </a:t>
            </a:r>
          </a:p>
          <a:p>
            <a:pPr marL="0" indent="0">
              <a:buNone/>
            </a:pPr>
            <a:r>
              <a:rPr lang="en-AU" dirty="0">
                <a:solidFill>
                  <a:srgbClr val="000000"/>
                </a:solidFill>
                <a:latin typeface="Courier New" panose="02070309020205020404" pitchFamily="49" charset="0"/>
              </a:rPr>
              <a:t>Target=</a:t>
            </a:r>
            <a:r>
              <a:rPr lang="en-AU" dirty="0" err="1">
                <a:solidFill>
                  <a:srgbClr val="000000"/>
                </a:solidFill>
                <a:latin typeface="Courier New" panose="02070309020205020404" pitchFamily="49" charset="0"/>
              </a:rPr>
              <a:t>xlsread</a:t>
            </a:r>
            <a:r>
              <a:rPr lang="en-AU" dirty="0">
                <a:solidFill>
                  <a:srgbClr val="000000"/>
                </a:solidFill>
                <a:latin typeface="Courier New" panose="02070309020205020404" pitchFamily="49" charset="0"/>
              </a:rPr>
              <a:t>(Filename,Sheetread,output1 );</a:t>
            </a:r>
          </a:p>
          <a:p>
            <a:pPr marL="0" indent="0">
              <a:buNone/>
            </a:pPr>
            <a:r>
              <a:rPr lang="en-AU" dirty="0">
                <a:solidFill>
                  <a:srgbClr val="000000"/>
                </a:solidFill>
                <a:latin typeface="Courier New" panose="02070309020205020404" pitchFamily="49" charset="0"/>
              </a:rPr>
              <a:t>x=Input;</a:t>
            </a:r>
          </a:p>
          <a:p>
            <a:pPr marL="0" indent="0">
              <a:buNone/>
            </a:pPr>
            <a:r>
              <a:rPr lang="en-AU" dirty="0">
                <a:solidFill>
                  <a:srgbClr val="000000"/>
                </a:solidFill>
                <a:latin typeface="Courier New" panose="02070309020205020404" pitchFamily="49" charset="0"/>
              </a:rPr>
              <a:t>t=Target;</a:t>
            </a:r>
          </a:p>
          <a:p>
            <a:pPr marL="0" indent="0">
              <a:buNone/>
            </a:pPr>
            <a:r>
              <a:rPr lang="en-AU" dirty="0">
                <a:solidFill>
                  <a:srgbClr val="000000"/>
                </a:solidFill>
                <a:latin typeface="Courier New" panose="02070309020205020404" pitchFamily="49" charset="0"/>
              </a:rPr>
              <a:t>Sheetread1=</a:t>
            </a:r>
            <a:r>
              <a:rPr lang="en-AU" dirty="0">
                <a:solidFill>
                  <a:srgbClr val="A020F0"/>
                </a:solidFill>
                <a:latin typeface="Courier New" panose="02070309020205020404" pitchFamily="49" charset="0"/>
              </a:rPr>
              <a:t>'</a:t>
            </a:r>
            <a:r>
              <a:rPr lang="en-AU" dirty="0" err="1">
                <a:solidFill>
                  <a:srgbClr val="A020F0"/>
                </a:solidFill>
                <a:latin typeface="Courier New" panose="02070309020205020404" pitchFamily="49" charset="0"/>
              </a:rPr>
              <a:t>Newdata</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Input2=</a:t>
            </a:r>
            <a:r>
              <a:rPr lang="en-AU" dirty="0">
                <a:solidFill>
                  <a:srgbClr val="A020F0"/>
                </a:solidFill>
                <a:latin typeface="Courier New" panose="02070309020205020404" pitchFamily="49" charset="0"/>
              </a:rPr>
              <a:t>'A1:C3'</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Target2 =</a:t>
            </a:r>
            <a:r>
              <a:rPr lang="en-AU" dirty="0">
                <a:solidFill>
                  <a:srgbClr val="A020F0"/>
                </a:solidFill>
                <a:latin typeface="Courier New" panose="02070309020205020404" pitchFamily="49" charset="0"/>
              </a:rPr>
              <a:t>'D1:D3'</a:t>
            </a:r>
            <a:r>
              <a:rPr lang="en-AU" dirty="0">
                <a:solidFill>
                  <a:srgbClr val="000000"/>
                </a:solidFill>
                <a:latin typeface="Courier New" panose="02070309020205020404" pitchFamily="49" charset="0"/>
              </a:rPr>
              <a:t>;</a:t>
            </a:r>
          </a:p>
        </p:txBody>
      </p:sp>
      <p:sp>
        <p:nvSpPr>
          <p:cNvPr id="4" name="Date Placeholder 3"/>
          <p:cNvSpPr>
            <a:spLocks noGrp="1"/>
          </p:cNvSpPr>
          <p:nvPr>
            <p:ph type="dt" sz="half" idx="10"/>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latin typeface="Times New Roman" panose="02020603050405020304" pitchFamily="18" charset="0"/>
                <a:cs typeface="Times New Roman" panose="02020603050405020304" pitchFamily="18" charset="0"/>
              </a:rPr>
              <a:pPr>
                <a:defRPr/>
              </a:pPr>
              <a:t>27</a:t>
            </a:fld>
            <a:endParaRPr lang="en-AU">
              <a:solidFill>
                <a:srgbClr val="FFFFFF"/>
              </a:solidFill>
              <a:latin typeface="Times New Roman" panose="02020603050405020304" pitchFamily="18" charset="0"/>
              <a:cs typeface="Times New Roman" panose="02020603050405020304" pitchFamily="18" charset="0"/>
            </a:endParaRPr>
          </a:p>
        </p:txBody>
      </p:sp>
      <p:sp>
        <p:nvSpPr>
          <p:cNvPr id="7" name="Rectangle 6"/>
          <p:cNvSpPr/>
          <p:nvPr/>
        </p:nvSpPr>
        <p:spPr>
          <a:xfrm>
            <a:off x="228600" y="113010"/>
            <a:ext cx="7118618" cy="461665"/>
          </a:xfrm>
          <a:prstGeom prst="rect">
            <a:avLst/>
          </a:prstGeom>
        </p:spPr>
        <p:txBody>
          <a:bodyPr wrap="square">
            <a:spAutoFit/>
          </a:bodyPr>
          <a:lstStyle/>
          <a:p>
            <a:pPr lvl="0"/>
            <a:r>
              <a:rPr lang="en-AU" sz="2400" b="1" kern="0" dirty="0">
                <a:solidFill>
                  <a:srgbClr val="EE3224"/>
                </a:solidFill>
                <a:latin typeface="Times New Roman" panose="02020603050405020304" pitchFamily="18" charset="0"/>
                <a:cs typeface="Times New Roman" panose="02020603050405020304" pitchFamily="18" charset="0"/>
              </a:rPr>
              <a:t>Example of ANN, SVM, and NLR: (SVM) (cont.) </a:t>
            </a:r>
            <a:endParaRPr lang="en-AU" dirty="0">
              <a:solidFill>
                <a:srgbClr val="FFFFFF"/>
              </a:solidFill>
            </a:endParaRPr>
          </a:p>
        </p:txBody>
      </p:sp>
    </p:spTree>
    <p:extLst>
      <p:ext uri="{BB962C8B-B14F-4D97-AF65-F5344CB8AC3E}">
        <p14:creationId xmlns:p14="http://schemas.microsoft.com/office/powerpoint/2010/main" val="3064307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56455"/>
            <a:ext cx="8229600" cy="5568145"/>
          </a:xfrm>
        </p:spPr>
        <p:txBody>
          <a:bodyPr/>
          <a:lstStyle/>
          <a:p>
            <a:pPr marL="0" lvl="0" indent="0">
              <a:buNone/>
            </a:pPr>
            <a:r>
              <a:rPr lang="en-AU" dirty="0">
                <a:solidFill>
                  <a:srgbClr val="000000"/>
                </a:solidFill>
                <a:latin typeface="Courier New" panose="02070309020205020404" pitchFamily="49" charset="0"/>
              </a:rPr>
              <a:t>Inputnew=</a:t>
            </a:r>
            <a:r>
              <a:rPr lang="en-AU" dirty="0" err="1">
                <a:solidFill>
                  <a:srgbClr val="000000"/>
                </a:solidFill>
                <a:latin typeface="Courier New" panose="02070309020205020404" pitchFamily="49" charset="0"/>
              </a:rPr>
              <a:t>xlsread</a:t>
            </a:r>
            <a:r>
              <a:rPr lang="en-AU" dirty="0">
                <a:solidFill>
                  <a:srgbClr val="000000"/>
                </a:solidFill>
                <a:latin typeface="Courier New" panose="02070309020205020404" pitchFamily="49" charset="0"/>
              </a:rPr>
              <a:t>(Filename,Sheetread1,Input2);</a:t>
            </a:r>
          </a:p>
          <a:p>
            <a:pPr marL="0" lvl="0" indent="0">
              <a:buNone/>
            </a:pPr>
            <a:r>
              <a:rPr lang="en-AU" dirty="0" err="1">
                <a:solidFill>
                  <a:srgbClr val="000000"/>
                </a:solidFill>
                <a:latin typeface="Courier New" panose="02070309020205020404" pitchFamily="49" charset="0"/>
              </a:rPr>
              <a:t>Targetnew</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xlsread</a:t>
            </a:r>
            <a:r>
              <a:rPr lang="en-AU" dirty="0">
                <a:solidFill>
                  <a:srgbClr val="000000"/>
                </a:solidFill>
                <a:latin typeface="Courier New" panose="02070309020205020404" pitchFamily="49" charset="0"/>
              </a:rPr>
              <a:t>(Filename,Sheetread1,Target2 );</a:t>
            </a:r>
          </a:p>
          <a:p>
            <a:pPr marL="0" lvl="0" indent="0">
              <a:buNone/>
            </a:pPr>
            <a:r>
              <a:rPr lang="en-AU" dirty="0">
                <a:solidFill>
                  <a:srgbClr val="000000"/>
                </a:solidFill>
                <a:latin typeface="Courier New" panose="02070309020205020404" pitchFamily="49" charset="0"/>
              </a:rPr>
              <a:t>xnew=Inputnew; </a:t>
            </a:r>
          </a:p>
          <a:p>
            <a:pPr marL="0" lvl="0" indent="0">
              <a:buNone/>
            </a:pPr>
            <a:r>
              <a:rPr lang="en-AU" dirty="0" err="1">
                <a:solidFill>
                  <a:srgbClr val="000000"/>
                </a:solidFill>
                <a:latin typeface="Courier New" panose="02070309020205020404" pitchFamily="49" charset="0"/>
              </a:rPr>
              <a:t>tnew</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Targetnew</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mdl = </a:t>
            </a:r>
            <a:r>
              <a:rPr lang="en-AU" dirty="0" err="1">
                <a:solidFill>
                  <a:srgbClr val="000000"/>
                </a:solidFill>
                <a:latin typeface="Courier New" panose="02070309020205020404" pitchFamily="49" charset="0"/>
              </a:rPr>
              <a:t>fitrsvm</a:t>
            </a:r>
            <a:r>
              <a:rPr lang="en-AU" dirty="0">
                <a:solidFill>
                  <a:srgbClr val="000000"/>
                </a:solidFill>
                <a:latin typeface="Courier New" panose="02070309020205020404" pitchFamily="49" charset="0"/>
              </a:rPr>
              <a:t>(x,t,</a:t>
            </a:r>
            <a:r>
              <a:rPr lang="en-AU" dirty="0">
                <a:solidFill>
                  <a:srgbClr val="A020F0"/>
                </a:solidFill>
                <a:latin typeface="Courier New" panose="02070309020205020404" pitchFamily="49" charset="0"/>
              </a:rPr>
              <a:t>'</a:t>
            </a:r>
            <a:r>
              <a:rPr lang="en-AU" dirty="0" err="1">
                <a:solidFill>
                  <a:srgbClr val="A020F0"/>
                </a:solidFill>
                <a:latin typeface="Courier New" panose="02070309020205020404" pitchFamily="49" charset="0"/>
              </a:rPr>
              <a:t>KernelFunction</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 </a:t>
            </a:r>
            <a:r>
              <a:rPr lang="en-AU" dirty="0">
                <a:solidFill>
                  <a:srgbClr val="A020F0"/>
                </a:solidFill>
                <a:latin typeface="Courier New" panose="02070309020205020404" pitchFamily="49" charset="0"/>
              </a:rPr>
              <a:t>'</a:t>
            </a:r>
            <a:r>
              <a:rPr lang="en-AU" dirty="0" err="1">
                <a:solidFill>
                  <a:srgbClr val="A020F0"/>
                </a:solidFill>
                <a:latin typeface="Courier New" panose="02070309020205020404" pitchFamily="49" charset="0"/>
              </a:rPr>
              <a:t>gaussian</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 </a:t>
            </a:r>
            <a:r>
              <a:rPr lang="en-AU" dirty="0">
                <a:solidFill>
                  <a:srgbClr val="0000FF"/>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     </a:t>
            </a:r>
            <a:r>
              <a:rPr lang="en-AU" dirty="0">
                <a:solidFill>
                  <a:srgbClr val="A020F0"/>
                </a:solidFill>
                <a:latin typeface="Courier New" panose="02070309020205020404" pitchFamily="49" charset="0"/>
              </a:rPr>
              <a:t>'Standardize'</a:t>
            </a:r>
            <a:r>
              <a:rPr lang="en-AU" dirty="0">
                <a:solidFill>
                  <a:srgbClr val="000000"/>
                </a:solidFill>
                <a:latin typeface="Courier New" panose="02070309020205020404" pitchFamily="49" charset="0"/>
              </a:rPr>
              <a:t>, true); </a:t>
            </a:r>
            <a:r>
              <a:rPr lang="en-AU" dirty="0">
                <a:solidFill>
                  <a:srgbClr val="228B22"/>
                </a:solidFill>
                <a:latin typeface="Courier New" panose="02070309020205020404" pitchFamily="49" charset="0"/>
              </a:rPr>
              <a:t>%standardize the data  %standardize the data and</a:t>
            </a:r>
          </a:p>
          <a:p>
            <a:pPr marL="0" indent="0">
              <a:buNone/>
            </a:pPr>
            <a:r>
              <a:rPr lang="en-AU" dirty="0">
                <a:solidFill>
                  <a:srgbClr val="000000"/>
                </a:solidFill>
                <a:latin typeface="Courier New" panose="02070309020205020404" pitchFamily="49" charset="0"/>
              </a:rPr>
              <a:t>conv = </a:t>
            </a:r>
            <a:r>
              <a:rPr lang="en-AU" dirty="0" err="1">
                <a:solidFill>
                  <a:srgbClr val="000000"/>
                </a:solidFill>
                <a:latin typeface="Courier New" panose="02070309020205020404" pitchFamily="49" charset="0"/>
              </a:rPr>
              <a:t>mdl.ConvergenceInfo.Converged</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 Shows whether the program reach an answer or not .</a:t>
            </a:r>
          </a:p>
          <a:p>
            <a:pPr marL="0" indent="0">
              <a:buNone/>
            </a:pPr>
            <a:r>
              <a:rPr lang="en-AU" dirty="0">
                <a:solidFill>
                  <a:srgbClr val="228B22"/>
                </a:solidFill>
                <a:latin typeface="Courier New" panose="02070309020205020404" pitchFamily="49" charset="0"/>
              </a:rPr>
              <a:t>% </a:t>
            </a:r>
            <a:r>
              <a:rPr lang="en-AU" dirty="0" err="1">
                <a:solidFill>
                  <a:srgbClr val="228B22"/>
                </a:solidFill>
                <a:latin typeface="Courier New" panose="02070309020205020404" pitchFamily="49" charset="0"/>
              </a:rPr>
              <a:t>smetimes</a:t>
            </a:r>
            <a:r>
              <a:rPr lang="en-AU" dirty="0">
                <a:solidFill>
                  <a:srgbClr val="228B22"/>
                </a:solidFill>
                <a:latin typeface="Courier New" panose="02070309020205020404" pitchFamily="49" charset="0"/>
              </a:rPr>
              <a:t> it cannot find a solution and </a:t>
            </a:r>
            <a:r>
              <a:rPr lang="en-AU" dirty="0" err="1">
                <a:solidFill>
                  <a:srgbClr val="228B22"/>
                </a:solidFill>
                <a:latin typeface="Courier New" panose="02070309020205020404" pitchFamily="49" charset="0"/>
              </a:rPr>
              <a:t>doesnot</a:t>
            </a:r>
            <a:r>
              <a:rPr lang="en-AU" dirty="0">
                <a:solidFill>
                  <a:srgbClr val="228B22"/>
                </a:solidFill>
                <a:latin typeface="Courier New" panose="02070309020205020404" pitchFamily="49" charset="0"/>
              </a:rPr>
              <a:t> converge</a:t>
            </a:r>
          </a:p>
          <a:p>
            <a:pPr marL="0" indent="0">
              <a:buNone/>
            </a:pPr>
            <a:r>
              <a:rPr lang="en-AU" dirty="0" err="1">
                <a:solidFill>
                  <a:srgbClr val="000000"/>
                </a:solidFill>
                <a:latin typeface="Courier New" panose="02070309020205020404" pitchFamily="49" charset="0"/>
              </a:rPr>
              <a:t>iter</a:t>
            </a:r>
            <a:r>
              <a:rPr lang="en-AU" dirty="0">
                <a:solidFill>
                  <a:srgbClr val="000000"/>
                </a:solidFill>
                <a:latin typeface="Courier New" panose="02070309020205020404" pitchFamily="49" charset="0"/>
              </a:rPr>
              <a:t> = </a:t>
            </a:r>
            <a:r>
              <a:rPr lang="en-AU" dirty="0" err="1">
                <a:solidFill>
                  <a:srgbClr val="000000"/>
                </a:solidFill>
                <a:latin typeface="Courier New" panose="02070309020205020404" pitchFamily="49" charset="0"/>
              </a:rPr>
              <a:t>mdl.NumIterations</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 number of iteration to reach the answer</a:t>
            </a:r>
          </a:p>
          <a:p>
            <a:endParaRPr lang="en-AU" dirty="0"/>
          </a:p>
          <a:p>
            <a:pPr marL="0" indent="0">
              <a:buNone/>
            </a:pPr>
            <a:endParaRPr lang="en-AU" dirty="0">
              <a:solidFill>
                <a:srgbClr val="228B22"/>
              </a:solidFill>
              <a:latin typeface="Courier New" panose="02070309020205020404" pitchFamily="49" charset="0"/>
            </a:endParaRPr>
          </a:p>
          <a:p>
            <a:pPr marL="0" indent="0">
              <a:buNone/>
            </a:pPr>
            <a:r>
              <a:rPr lang="en-AU" dirty="0">
                <a:solidFill>
                  <a:srgbClr val="228B22"/>
                </a:solidFill>
                <a:latin typeface="Courier New" panose="02070309020205020404" pitchFamily="49" charset="0"/>
              </a:rPr>
              <a:t> </a:t>
            </a:r>
          </a:p>
          <a:p>
            <a:endParaRPr lang="en-AU" dirty="0"/>
          </a:p>
          <a:p>
            <a:endParaRPr lang="en-AU" dirty="0"/>
          </a:p>
        </p:txBody>
      </p:sp>
      <p:sp>
        <p:nvSpPr>
          <p:cNvPr id="4" name="Date Placeholder 3"/>
          <p:cNvSpPr>
            <a:spLocks noGrp="1"/>
          </p:cNvSpPr>
          <p:nvPr>
            <p:ph type="dt" sz="half" idx="10"/>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latin typeface="Times New Roman" panose="02020603050405020304" pitchFamily="18" charset="0"/>
                <a:cs typeface="Times New Roman" panose="02020603050405020304" pitchFamily="18" charset="0"/>
              </a:rPr>
              <a:pPr>
                <a:defRPr/>
              </a:pPr>
              <a:t>28</a:t>
            </a:fld>
            <a:endParaRPr lang="en-AU">
              <a:solidFill>
                <a:srgbClr val="FFFFFF"/>
              </a:solidFill>
              <a:latin typeface="Times New Roman" panose="02020603050405020304" pitchFamily="18" charset="0"/>
              <a:cs typeface="Times New Roman" panose="02020603050405020304" pitchFamily="18" charset="0"/>
            </a:endParaRPr>
          </a:p>
        </p:txBody>
      </p:sp>
      <p:sp>
        <p:nvSpPr>
          <p:cNvPr id="7" name="Rectangle 6"/>
          <p:cNvSpPr/>
          <p:nvPr/>
        </p:nvSpPr>
        <p:spPr>
          <a:xfrm>
            <a:off x="228600" y="152400"/>
            <a:ext cx="7772400" cy="461665"/>
          </a:xfrm>
          <a:prstGeom prst="rect">
            <a:avLst/>
          </a:prstGeom>
        </p:spPr>
        <p:txBody>
          <a:bodyPr wrap="square">
            <a:spAutoFit/>
          </a:bodyPr>
          <a:lstStyle/>
          <a:p>
            <a:pPr lvl="0"/>
            <a:r>
              <a:rPr lang="en-AU" sz="2400" b="1" kern="0" dirty="0">
                <a:solidFill>
                  <a:srgbClr val="EE3224"/>
                </a:solidFill>
                <a:latin typeface="Times New Roman" panose="02020603050405020304" pitchFamily="18" charset="0"/>
                <a:cs typeface="Times New Roman" panose="02020603050405020304" pitchFamily="18" charset="0"/>
              </a:rPr>
              <a:t>Example of ANN, SVM, and NLR: (SVM) (cont.) </a:t>
            </a:r>
            <a:endParaRPr lang="en-AU" dirty="0">
              <a:solidFill>
                <a:srgbClr val="FFFFFF"/>
              </a:solidFill>
            </a:endParaRPr>
          </a:p>
        </p:txBody>
      </p:sp>
    </p:spTree>
    <p:extLst>
      <p:ext uri="{BB962C8B-B14F-4D97-AF65-F5344CB8AC3E}">
        <p14:creationId xmlns:p14="http://schemas.microsoft.com/office/powerpoint/2010/main" val="3341983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930"/>
            <a:ext cx="8229600" cy="563562"/>
          </a:xfrm>
        </p:spPr>
        <p:txBody>
          <a:bodyPr/>
          <a:lstStyle/>
          <a:p>
            <a:pPr lvl="0" eaLnBrk="1" fontAlgn="b" hangingPunct="1"/>
            <a:r>
              <a:rPr lang="en-AU" sz="2400" b="1" dirty="0">
                <a:latin typeface="Times New Roman" panose="02020603050405020304" pitchFamily="18" charset="0"/>
                <a:ea typeface="+mn-ea"/>
                <a:cs typeface="Times New Roman" panose="02020603050405020304" pitchFamily="18" charset="0"/>
              </a:rPr>
              <a:t>Example of ANN, SVM, and NLR: (SVM) (cont.) </a:t>
            </a:r>
            <a:endParaRPr lang="en-AU" sz="1000" kern="1200" dirty="0">
              <a:solidFill>
                <a:srgbClr val="FFFFFF"/>
              </a:solidFill>
              <a:latin typeface="Arial" charset="0"/>
              <a:ea typeface="+mn-ea"/>
              <a:cs typeface="Arial" charset="0"/>
            </a:endParaRPr>
          </a:p>
        </p:txBody>
      </p:sp>
      <p:sp>
        <p:nvSpPr>
          <p:cNvPr id="3" name="Content Placeholder 2"/>
          <p:cNvSpPr>
            <a:spLocks noGrp="1"/>
          </p:cNvSpPr>
          <p:nvPr>
            <p:ph idx="1"/>
          </p:nvPr>
        </p:nvSpPr>
        <p:spPr>
          <a:xfrm>
            <a:off x="304800" y="620712"/>
            <a:ext cx="8229600" cy="5861218"/>
          </a:xfrm>
        </p:spPr>
        <p:txBody>
          <a:bodyPr/>
          <a:lstStyle/>
          <a:p>
            <a:pPr marL="0" indent="0">
              <a:buNone/>
            </a:pPr>
            <a:r>
              <a:rPr lang="en-AU" dirty="0" err="1">
                <a:solidFill>
                  <a:srgbClr val="000000"/>
                </a:solidFill>
                <a:latin typeface="Courier New" panose="02070309020205020404" pitchFamily="49" charset="0"/>
              </a:rPr>
              <a:t>yfit</a:t>
            </a:r>
            <a:r>
              <a:rPr lang="en-AU" dirty="0">
                <a:solidFill>
                  <a:srgbClr val="000000"/>
                </a:solidFill>
                <a:latin typeface="Courier New" panose="02070309020205020404" pitchFamily="49" charset="0"/>
              </a:rPr>
              <a:t>=predict(</a:t>
            </a:r>
            <a:r>
              <a:rPr lang="en-AU" dirty="0" err="1">
                <a:solidFill>
                  <a:srgbClr val="000000"/>
                </a:solidFill>
                <a:latin typeface="Courier New" panose="02070309020205020404" pitchFamily="49" charset="0"/>
              </a:rPr>
              <a:t>mdl,x</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 prediction based on the developed SVR model and x as the input </a:t>
            </a:r>
          </a:p>
          <a:p>
            <a:pPr marL="0" indent="0">
              <a:buNone/>
            </a:pPr>
            <a:r>
              <a:rPr lang="en-AU" dirty="0">
                <a:solidFill>
                  <a:srgbClr val="000000"/>
                </a:solidFill>
                <a:latin typeface="Courier New" panose="02070309020205020404" pitchFamily="49" charset="0"/>
              </a:rPr>
              <a:t>table(t(1:10,:),</a:t>
            </a:r>
            <a:r>
              <a:rPr lang="en-AU" dirty="0" err="1">
                <a:solidFill>
                  <a:srgbClr val="000000"/>
                </a:solidFill>
                <a:latin typeface="Courier New" panose="02070309020205020404" pitchFamily="49" charset="0"/>
              </a:rPr>
              <a:t>yfit</a:t>
            </a:r>
            <a:r>
              <a:rPr lang="en-AU" dirty="0">
                <a:solidFill>
                  <a:srgbClr val="000000"/>
                </a:solidFill>
                <a:latin typeface="Courier New" panose="02070309020205020404" pitchFamily="49" charset="0"/>
              </a:rPr>
              <a:t>(1:10,:),</a:t>
            </a:r>
            <a:r>
              <a:rPr lang="en-AU" dirty="0">
                <a:solidFill>
                  <a:srgbClr val="A020F0"/>
                </a:solidFill>
                <a:latin typeface="Courier New" panose="02070309020205020404" pitchFamily="49" charset="0"/>
              </a:rPr>
              <a:t>'</a:t>
            </a:r>
            <a:r>
              <a:rPr lang="en-AU" dirty="0" err="1">
                <a:solidFill>
                  <a:srgbClr val="A020F0"/>
                </a:solidFill>
                <a:latin typeface="Courier New" panose="02070309020205020404" pitchFamily="49" charset="0"/>
              </a:rPr>
              <a:t>VariableNames</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a:t>
            </a:r>
            <a:r>
              <a:rPr lang="en-AU" dirty="0">
                <a:solidFill>
                  <a:srgbClr val="A020F0"/>
                </a:solidFill>
                <a:latin typeface="Courier New" panose="02070309020205020404" pitchFamily="49" charset="0"/>
              </a:rPr>
              <a:t>'</a:t>
            </a:r>
            <a:r>
              <a:rPr lang="en-AU" dirty="0" err="1">
                <a:solidFill>
                  <a:srgbClr val="A020F0"/>
                </a:solidFill>
                <a:latin typeface="Courier New" panose="02070309020205020404" pitchFamily="49" charset="0"/>
              </a:rPr>
              <a:t>ObservedValue</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a:t>
            </a:r>
            <a:r>
              <a:rPr lang="en-AU" dirty="0">
                <a:solidFill>
                  <a:srgbClr val="A020F0"/>
                </a:solidFill>
                <a:latin typeface="Courier New" panose="02070309020205020404" pitchFamily="49" charset="0"/>
              </a:rPr>
              <a:t>' </a:t>
            </a:r>
            <a:r>
              <a:rPr lang="en-AU" dirty="0" err="1">
                <a:solidFill>
                  <a:srgbClr val="A020F0"/>
                </a:solidFill>
                <a:latin typeface="Courier New" panose="02070309020205020404" pitchFamily="49" charset="0"/>
              </a:rPr>
              <a:t>PredictedValue</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 show 20th to 30th data in output and predicted output</a:t>
            </a:r>
          </a:p>
          <a:p>
            <a:pPr marL="0" indent="0">
              <a:buNone/>
            </a:pPr>
            <a:r>
              <a:rPr lang="en-AU" dirty="0" err="1">
                <a:solidFill>
                  <a:srgbClr val="000000"/>
                </a:solidFill>
                <a:latin typeface="Courier New" panose="02070309020205020404" pitchFamily="49" charset="0"/>
              </a:rPr>
              <a:t>MSE_training</a:t>
            </a:r>
            <a:r>
              <a:rPr lang="en-AU" dirty="0">
                <a:solidFill>
                  <a:srgbClr val="000000"/>
                </a:solidFill>
                <a:latin typeface="Courier New" panose="02070309020205020404" pitchFamily="49" charset="0"/>
              </a:rPr>
              <a:t>=sum((</a:t>
            </a:r>
            <a:r>
              <a:rPr lang="en-AU" dirty="0" err="1">
                <a:solidFill>
                  <a:srgbClr val="000000"/>
                </a:solidFill>
                <a:latin typeface="Courier New" panose="02070309020205020404" pitchFamily="49" charset="0"/>
              </a:rPr>
              <a:t>yfit</a:t>
            </a:r>
            <a:r>
              <a:rPr lang="en-AU" dirty="0">
                <a:solidFill>
                  <a:srgbClr val="000000"/>
                </a:solidFill>
                <a:latin typeface="Courier New" panose="02070309020205020404" pitchFamily="49" charset="0"/>
              </a:rPr>
              <a:t>-t).^2)/</a:t>
            </a:r>
            <a:r>
              <a:rPr lang="en-AU" dirty="0" err="1">
                <a:solidFill>
                  <a:srgbClr val="000000"/>
                </a:solidFill>
                <a:latin typeface="Courier New" panose="02070309020205020404" pitchFamily="49" charset="0"/>
              </a:rPr>
              <a:t>numel</a:t>
            </a:r>
            <a:r>
              <a:rPr lang="en-AU" dirty="0">
                <a:solidFill>
                  <a:srgbClr val="000000"/>
                </a:solidFill>
                <a:latin typeface="Courier New" panose="02070309020205020404" pitchFamily="49" charset="0"/>
              </a:rPr>
              <a:t>(t); </a:t>
            </a:r>
            <a:r>
              <a:rPr lang="en-AU" dirty="0">
                <a:solidFill>
                  <a:srgbClr val="228B22"/>
                </a:solidFill>
                <a:latin typeface="Courier New" panose="02070309020205020404" pitchFamily="49" charset="0"/>
              </a:rPr>
              <a:t>% Calculate MSE for data </a:t>
            </a:r>
          </a:p>
          <a:p>
            <a:pPr marL="0" indent="0">
              <a:buNone/>
            </a:pPr>
            <a:r>
              <a:rPr lang="en-AU" dirty="0">
                <a:solidFill>
                  <a:srgbClr val="228B22"/>
                </a:solidFill>
                <a:latin typeface="Courier New" panose="02070309020205020404" pitchFamily="49" charset="0"/>
              </a:rPr>
              <a:t>% MSE_training1=</a:t>
            </a:r>
            <a:r>
              <a:rPr lang="en-AU" dirty="0" err="1">
                <a:solidFill>
                  <a:srgbClr val="228B22"/>
                </a:solidFill>
                <a:latin typeface="Courier New" panose="02070309020205020404" pitchFamily="49" charset="0"/>
              </a:rPr>
              <a:t>mse</a:t>
            </a:r>
            <a:r>
              <a:rPr lang="en-AU" dirty="0">
                <a:solidFill>
                  <a:srgbClr val="228B22"/>
                </a:solidFill>
                <a:latin typeface="Courier New" panose="02070309020205020404" pitchFamily="49" charset="0"/>
              </a:rPr>
              <a:t>(</a:t>
            </a:r>
            <a:r>
              <a:rPr lang="en-AU" dirty="0" err="1">
                <a:solidFill>
                  <a:srgbClr val="228B22"/>
                </a:solidFill>
                <a:latin typeface="Courier New" panose="02070309020205020404" pitchFamily="49" charset="0"/>
              </a:rPr>
              <a:t>yfit,t</a:t>
            </a:r>
            <a:r>
              <a:rPr lang="en-AU" dirty="0">
                <a:solidFill>
                  <a:srgbClr val="228B22"/>
                </a:solidFill>
                <a:latin typeface="Courier New" panose="02070309020205020404" pitchFamily="49" charset="0"/>
              </a:rPr>
              <a:t>);</a:t>
            </a:r>
          </a:p>
          <a:p>
            <a:pPr marL="0" indent="0">
              <a:buNone/>
            </a:pPr>
            <a:r>
              <a:rPr lang="en-AU" dirty="0" err="1">
                <a:solidFill>
                  <a:srgbClr val="000000"/>
                </a:solidFill>
                <a:latin typeface="Courier New" panose="02070309020205020404" pitchFamily="49" charset="0"/>
              </a:rPr>
              <a:t>RMSE_training</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sqrt</a:t>
            </a:r>
            <a:r>
              <a:rPr lang="en-AU" dirty="0">
                <a:solidFill>
                  <a:srgbClr val="000000"/>
                </a:solidFill>
                <a:latin typeface="Courier New" panose="02070309020205020404" pitchFamily="49" charset="0"/>
              </a:rPr>
              <a:t>(sum((</a:t>
            </a:r>
            <a:r>
              <a:rPr lang="en-AU" dirty="0" err="1">
                <a:solidFill>
                  <a:srgbClr val="000000"/>
                </a:solidFill>
                <a:latin typeface="Courier New" panose="02070309020205020404" pitchFamily="49" charset="0"/>
              </a:rPr>
              <a:t>yfit</a:t>
            </a:r>
            <a:r>
              <a:rPr lang="en-AU" dirty="0">
                <a:solidFill>
                  <a:srgbClr val="000000"/>
                </a:solidFill>
                <a:latin typeface="Courier New" panose="02070309020205020404" pitchFamily="49" charset="0"/>
              </a:rPr>
              <a:t>-t).^2)/</a:t>
            </a:r>
            <a:r>
              <a:rPr lang="en-AU" dirty="0" err="1">
                <a:solidFill>
                  <a:srgbClr val="000000"/>
                </a:solidFill>
                <a:latin typeface="Courier New" panose="02070309020205020404" pitchFamily="49" charset="0"/>
              </a:rPr>
              <a:t>numel</a:t>
            </a:r>
            <a:r>
              <a:rPr lang="en-AU" dirty="0">
                <a:solidFill>
                  <a:srgbClr val="000000"/>
                </a:solidFill>
                <a:latin typeface="Courier New" panose="02070309020205020404" pitchFamily="49" charset="0"/>
              </a:rPr>
              <a:t>(t)); </a:t>
            </a:r>
            <a:r>
              <a:rPr lang="en-AU" dirty="0">
                <a:solidFill>
                  <a:srgbClr val="228B22"/>
                </a:solidFill>
                <a:latin typeface="Courier New" panose="02070309020205020404" pitchFamily="49" charset="0"/>
              </a:rPr>
              <a:t>% Calculate RMSE for data</a:t>
            </a:r>
          </a:p>
          <a:p>
            <a:pPr marL="0" indent="0">
              <a:buNone/>
            </a:pPr>
            <a:r>
              <a:rPr lang="en-AU" dirty="0" err="1">
                <a:solidFill>
                  <a:srgbClr val="000000"/>
                </a:solidFill>
                <a:latin typeface="Courier New" panose="02070309020205020404" pitchFamily="49" charset="0"/>
              </a:rPr>
              <a:t>ynew</a:t>
            </a:r>
            <a:r>
              <a:rPr lang="en-AU" dirty="0">
                <a:solidFill>
                  <a:srgbClr val="000000"/>
                </a:solidFill>
                <a:latin typeface="Courier New" panose="02070309020205020404" pitchFamily="49" charset="0"/>
              </a:rPr>
              <a:t>=predict(</a:t>
            </a:r>
            <a:r>
              <a:rPr lang="en-AU" dirty="0" err="1">
                <a:solidFill>
                  <a:srgbClr val="000000"/>
                </a:solidFill>
                <a:latin typeface="Courier New" panose="02070309020205020404" pitchFamily="49" charset="0"/>
              </a:rPr>
              <a:t>mdl,xnew</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table(</a:t>
            </a:r>
            <a:r>
              <a:rPr lang="en-AU" dirty="0" err="1">
                <a:solidFill>
                  <a:srgbClr val="000000"/>
                </a:solidFill>
                <a:latin typeface="Courier New" panose="02070309020205020404" pitchFamily="49" charset="0"/>
              </a:rPr>
              <a:t>tnew</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ynew</a:t>
            </a:r>
            <a:r>
              <a:rPr lang="en-AU" dirty="0">
                <a:solidFill>
                  <a:srgbClr val="000000"/>
                </a:solidFill>
                <a:latin typeface="Courier New" panose="02070309020205020404" pitchFamily="49" charset="0"/>
              </a:rPr>
              <a:t>(:),</a:t>
            </a:r>
            <a:r>
              <a:rPr lang="en-AU" dirty="0">
                <a:solidFill>
                  <a:srgbClr val="A020F0"/>
                </a:solidFill>
                <a:latin typeface="Courier New" panose="02070309020205020404" pitchFamily="49" charset="0"/>
              </a:rPr>
              <a:t>'</a:t>
            </a:r>
            <a:r>
              <a:rPr lang="en-AU" dirty="0" err="1">
                <a:solidFill>
                  <a:srgbClr val="A020F0"/>
                </a:solidFill>
                <a:latin typeface="Courier New" panose="02070309020205020404" pitchFamily="49" charset="0"/>
              </a:rPr>
              <a:t>VariableNames</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a:t>
            </a:r>
            <a:r>
              <a:rPr lang="en-AU" dirty="0">
                <a:solidFill>
                  <a:srgbClr val="A020F0"/>
                </a:solidFill>
                <a:latin typeface="Courier New" panose="02070309020205020404" pitchFamily="49" charset="0"/>
              </a:rPr>
              <a:t>'</a:t>
            </a:r>
            <a:r>
              <a:rPr lang="en-AU" dirty="0" err="1">
                <a:solidFill>
                  <a:srgbClr val="A020F0"/>
                </a:solidFill>
                <a:latin typeface="Courier New" panose="02070309020205020404" pitchFamily="49" charset="0"/>
              </a:rPr>
              <a:t>ObservedValue_Newdata</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a:t>
            </a:r>
            <a:r>
              <a:rPr lang="en-AU" dirty="0">
                <a:solidFill>
                  <a:srgbClr val="A020F0"/>
                </a:solidFill>
                <a:latin typeface="Courier New" panose="02070309020205020404" pitchFamily="49" charset="0"/>
              </a:rPr>
              <a:t>' </a:t>
            </a:r>
            <a:r>
              <a:rPr lang="en-AU" dirty="0" err="1">
                <a:solidFill>
                  <a:srgbClr val="A020F0"/>
                </a:solidFill>
                <a:latin typeface="Courier New" panose="02070309020205020404" pitchFamily="49" charset="0"/>
              </a:rPr>
              <a:t>PredictedValue_newdata</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 show data in output and predicted output</a:t>
            </a:r>
          </a:p>
          <a:p>
            <a:pPr marL="0" indent="0">
              <a:buNone/>
            </a:pPr>
            <a:r>
              <a:rPr lang="en-AU" dirty="0">
                <a:solidFill>
                  <a:srgbClr val="228B22"/>
                </a:solidFill>
                <a:latin typeface="Courier New" panose="02070309020205020404" pitchFamily="49" charset="0"/>
              </a:rPr>
              <a:t>% MSE_testing1=</a:t>
            </a:r>
            <a:r>
              <a:rPr lang="en-AU" dirty="0" err="1">
                <a:solidFill>
                  <a:srgbClr val="228B22"/>
                </a:solidFill>
                <a:latin typeface="Courier New" panose="02070309020205020404" pitchFamily="49" charset="0"/>
              </a:rPr>
              <a:t>mse</a:t>
            </a:r>
            <a:r>
              <a:rPr lang="en-AU" dirty="0">
                <a:solidFill>
                  <a:srgbClr val="228B22"/>
                </a:solidFill>
                <a:latin typeface="Courier New" panose="02070309020205020404" pitchFamily="49" charset="0"/>
              </a:rPr>
              <a:t>(</a:t>
            </a:r>
            <a:r>
              <a:rPr lang="en-AU" dirty="0" err="1">
                <a:solidFill>
                  <a:srgbClr val="228B22"/>
                </a:solidFill>
                <a:latin typeface="Courier New" panose="02070309020205020404" pitchFamily="49" charset="0"/>
              </a:rPr>
              <a:t>tnew,ynew</a:t>
            </a:r>
            <a:r>
              <a:rPr lang="en-AU" dirty="0">
                <a:solidFill>
                  <a:srgbClr val="228B22"/>
                </a:solidFill>
                <a:latin typeface="Courier New" panose="02070309020205020404" pitchFamily="49" charset="0"/>
              </a:rPr>
              <a:t>);</a:t>
            </a:r>
          </a:p>
          <a:p>
            <a:endParaRPr lang="en-AU" dirty="0">
              <a:latin typeface="Times New Roman" panose="02020603050405020304" pitchFamily="18" charset="0"/>
              <a:cs typeface="Times New Roman" panose="02020603050405020304" pitchFamily="18" charset="0"/>
            </a:endParaRPr>
          </a:p>
          <a:p>
            <a:endParaRPr lang="en-AU"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latin typeface="Times New Roman" panose="02020603050405020304" pitchFamily="18" charset="0"/>
                <a:cs typeface="Times New Roman" panose="02020603050405020304" pitchFamily="18" charset="0"/>
              </a:rPr>
              <a:pPr>
                <a:defRPr/>
              </a:pPr>
              <a:t>29</a:t>
            </a:fld>
            <a:endParaRPr lang="en-AU">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255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AU" dirty="0">
                <a:solidFill>
                  <a:srgbClr val="FFFFFF"/>
                </a:solidFill>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rPr>
              <a:pPr>
                <a:defRPr/>
              </a:pPr>
              <a:t>3</a:t>
            </a:fld>
            <a:endParaRPr lang="en-AU">
              <a:solidFill>
                <a:srgbClr val="FFFFFF"/>
              </a:solidFill>
            </a:endParaRPr>
          </a:p>
        </p:txBody>
      </p:sp>
      <p:sp>
        <p:nvSpPr>
          <p:cNvPr id="26" name="Title 25"/>
          <p:cNvSpPr>
            <a:spLocks noGrp="1"/>
          </p:cNvSpPr>
          <p:nvPr>
            <p:ph type="title"/>
          </p:nvPr>
        </p:nvSpPr>
        <p:spPr>
          <a:xfrm>
            <a:off x="228600" y="131503"/>
            <a:ext cx="8229600" cy="922337"/>
          </a:xfrm>
        </p:spPr>
        <p:txBody>
          <a:bodyPr/>
          <a:lstStyle/>
          <a:p>
            <a:r>
              <a:rPr lang="en-AU" b="1" dirty="0"/>
              <a:t>CES </a:t>
            </a:r>
          </a:p>
        </p:txBody>
      </p:sp>
      <p:sp>
        <p:nvSpPr>
          <p:cNvPr id="8" name="object 3"/>
          <p:cNvSpPr txBox="1"/>
          <p:nvPr/>
        </p:nvSpPr>
        <p:spPr>
          <a:xfrm>
            <a:off x="228600" y="914400"/>
            <a:ext cx="8686800" cy="838050"/>
          </a:xfrm>
          <a:prstGeom prst="rect">
            <a:avLst/>
          </a:prstGeom>
        </p:spPr>
        <p:txBody>
          <a:bodyPr vert="horz" wrap="square" lIns="0" tIns="47625" rIns="0" bIns="0" rtlCol="0">
            <a:spAutoFit/>
          </a:bodyPr>
          <a:lstStyle/>
          <a:p>
            <a:pPr marL="12700" fontAlgn="auto">
              <a:spcBef>
                <a:spcPts val="375"/>
              </a:spcBef>
              <a:spcAft>
                <a:spcPts val="0"/>
              </a:spcAft>
              <a:tabLst>
                <a:tab pos="469265" algn="l"/>
                <a:tab pos="469900" algn="l"/>
              </a:tabLst>
            </a:pPr>
            <a:r>
              <a:rPr lang="en-AU" sz="2400" dirty="0">
                <a:solidFill>
                  <a:prstClr val="black"/>
                </a:solidFill>
                <a:latin typeface="Arial"/>
                <a:cs typeface="Arial"/>
              </a:rPr>
              <a:t> 10 Minutes to complete your feedback and CES please!!</a:t>
            </a:r>
          </a:p>
          <a:p>
            <a:pPr marL="355600" indent="-342900" fontAlgn="auto">
              <a:spcBef>
                <a:spcPts val="375"/>
              </a:spcBef>
              <a:spcAft>
                <a:spcPts val="0"/>
              </a:spcAft>
              <a:buFont typeface="Wingdings" panose="05000000000000000000" pitchFamily="2" charset="2"/>
              <a:buChar char="v"/>
              <a:tabLst>
                <a:tab pos="469265" algn="l"/>
                <a:tab pos="469900" algn="l"/>
              </a:tabLst>
            </a:pPr>
            <a:endParaRPr sz="2400" dirty="0">
              <a:solidFill>
                <a:prstClr val="black"/>
              </a:solidFill>
              <a:latin typeface="Arial"/>
              <a:cs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750" y="2057967"/>
            <a:ext cx="7467600" cy="4189717"/>
          </a:xfrm>
          <a:prstGeom prst="rect">
            <a:avLst/>
          </a:prstGeom>
        </p:spPr>
      </p:pic>
    </p:spTree>
    <p:extLst>
      <p:ext uri="{BB962C8B-B14F-4D97-AF65-F5344CB8AC3E}">
        <p14:creationId xmlns:p14="http://schemas.microsoft.com/office/powerpoint/2010/main" val="2193004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8425"/>
            <a:ext cx="8229600" cy="487362"/>
          </a:xfrm>
        </p:spPr>
        <p:txBody>
          <a:bodyPr/>
          <a:lstStyle/>
          <a:p>
            <a:pPr lvl="0" eaLnBrk="1" fontAlgn="b" hangingPunct="1"/>
            <a:r>
              <a:rPr lang="en-AU" sz="2400" b="1" dirty="0">
                <a:latin typeface="Times New Roman" panose="02020603050405020304" pitchFamily="18" charset="0"/>
                <a:ea typeface="+mn-ea"/>
                <a:cs typeface="Times New Roman" panose="02020603050405020304" pitchFamily="18" charset="0"/>
              </a:rPr>
              <a:t>Example of ANN, SVM, and NLR: (SVM) (cont.) </a:t>
            </a:r>
            <a:endParaRPr lang="en-AU" sz="1000" kern="1200" dirty="0">
              <a:solidFill>
                <a:srgbClr val="FFFFFF"/>
              </a:solidFill>
              <a:latin typeface="Arial" charset="0"/>
              <a:ea typeface="+mn-ea"/>
              <a:cs typeface="Arial" charset="0"/>
            </a:endParaRPr>
          </a:p>
        </p:txBody>
      </p:sp>
      <p:sp>
        <p:nvSpPr>
          <p:cNvPr id="3" name="Content Placeholder 2"/>
          <p:cNvSpPr>
            <a:spLocks noGrp="1"/>
          </p:cNvSpPr>
          <p:nvPr>
            <p:ph idx="1"/>
          </p:nvPr>
        </p:nvSpPr>
        <p:spPr>
          <a:xfrm>
            <a:off x="249975" y="762000"/>
            <a:ext cx="8229600" cy="5410200"/>
          </a:xfrm>
        </p:spPr>
        <p:txBody>
          <a:bodyPr/>
          <a:lstStyle/>
          <a:p>
            <a:pPr marL="0" lvl="0" indent="0">
              <a:buNone/>
            </a:pPr>
            <a:r>
              <a:rPr lang="en-AU" dirty="0">
                <a:solidFill>
                  <a:srgbClr val="000000"/>
                </a:solidFill>
                <a:latin typeface="Courier New" panose="02070309020205020404" pitchFamily="49" charset="0"/>
              </a:rPr>
              <a:t>MSE_testing=sum((</a:t>
            </a:r>
            <a:r>
              <a:rPr lang="en-AU" dirty="0" err="1">
                <a:solidFill>
                  <a:srgbClr val="000000"/>
                </a:solidFill>
                <a:latin typeface="Courier New" panose="02070309020205020404" pitchFamily="49" charset="0"/>
              </a:rPr>
              <a:t>tnew-ynew</a:t>
            </a:r>
            <a:r>
              <a:rPr lang="en-AU" dirty="0">
                <a:solidFill>
                  <a:srgbClr val="000000"/>
                </a:solidFill>
                <a:latin typeface="Courier New" panose="02070309020205020404" pitchFamily="49" charset="0"/>
              </a:rPr>
              <a:t>).^2)/</a:t>
            </a:r>
            <a:r>
              <a:rPr lang="en-AU" dirty="0" err="1">
                <a:solidFill>
                  <a:srgbClr val="000000"/>
                </a:solidFill>
                <a:latin typeface="Courier New" panose="02070309020205020404" pitchFamily="49" charset="0"/>
              </a:rPr>
              <a:t>numel</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tnew</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 Calculate MSE for new data</a:t>
            </a:r>
          </a:p>
          <a:p>
            <a:pPr marL="0" lvl="0" indent="0">
              <a:buNone/>
            </a:pPr>
            <a:r>
              <a:rPr lang="en-AU" dirty="0">
                <a:solidFill>
                  <a:srgbClr val="000000"/>
                </a:solidFill>
                <a:latin typeface="Courier New" panose="02070309020205020404" pitchFamily="49" charset="0"/>
              </a:rPr>
              <a:t>RMSE_testing=</a:t>
            </a:r>
            <a:r>
              <a:rPr lang="en-AU" dirty="0" err="1">
                <a:solidFill>
                  <a:srgbClr val="000000"/>
                </a:solidFill>
                <a:latin typeface="Courier New" panose="02070309020205020404" pitchFamily="49" charset="0"/>
              </a:rPr>
              <a:t>sqrt</a:t>
            </a:r>
            <a:r>
              <a:rPr lang="en-AU" dirty="0">
                <a:solidFill>
                  <a:srgbClr val="000000"/>
                </a:solidFill>
                <a:latin typeface="Courier New" panose="02070309020205020404" pitchFamily="49" charset="0"/>
              </a:rPr>
              <a:t>(sum((</a:t>
            </a:r>
            <a:r>
              <a:rPr lang="en-AU" dirty="0" err="1">
                <a:solidFill>
                  <a:srgbClr val="000000"/>
                </a:solidFill>
                <a:latin typeface="Courier New" panose="02070309020205020404" pitchFamily="49" charset="0"/>
              </a:rPr>
              <a:t>tnew-ynew</a:t>
            </a:r>
            <a:r>
              <a:rPr lang="en-AU" dirty="0">
                <a:solidFill>
                  <a:srgbClr val="000000"/>
                </a:solidFill>
                <a:latin typeface="Courier New" panose="02070309020205020404" pitchFamily="49" charset="0"/>
              </a:rPr>
              <a:t>).^2)/</a:t>
            </a:r>
            <a:r>
              <a:rPr lang="en-AU" dirty="0" err="1">
                <a:solidFill>
                  <a:srgbClr val="000000"/>
                </a:solidFill>
                <a:latin typeface="Courier New" panose="02070309020205020404" pitchFamily="49" charset="0"/>
              </a:rPr>
              <a:t>numel</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tnew</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 Calculate RMSE for new data</a:t>
            </a:r>
          </a:p>
          <a:p>
            <a:pPr marL="0" lvl="0" indent="0">
              <a:buNone/>
            </a:pPr>
            <a:r>
              <a:rPr lang="en-AU" dirty="0" err="1">
                <a:solidFill>
                  <a:srgbClr val="000000"/>
                </a:solidFill>
                <a:latin typeface="Courier New" panose="02070309020205020404" pitchFamily="49" charset="0"/>
              </a:rPr>
              <a:t>Errorpercentage</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ynew-tnew</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tnew</a:t>
            </a:r>
            <a:r>
              <a:rPr lang="en-AU" dirty="0">
                <a:solidFill>
                  <a:srgbClr val="000000"/>
                </a:solidFill>
                <a:latin typeface="Courier New" panose="02070309020205020404" pitchFamily="49" charset="0"/>
              </a:rPr>
              <a:t>)*100; </a:t>
            </a:r>
            <a:r>
              <a:rPr lang="en-AU" dirty="0">
                <a:solidFill>
                  <a:srgbClr val="228B22"/>
                </a:solidFill>
                <a:latin typeface="Courier New" panose="02070309020205020404" pitchFamily="49" charset="0"/>
              </a:rPr>
              <a:t>% Calculate error percentage for </a:t>
            </a:r>
            <a:r>
              <a:rPr lang="en-AU" dirty="0" err="1">
                <a:solidFill>
                  <a:srgbClr val="228B22"/>
                </a:solidFill>
                <a:latin typeface="Courier New" panose="02070309020205020404" pitchFamily="49" charset="0"/>
              </a:rPr>
              <a:t>tnew</a:t>
            </a:r>
            <a:r>
              <a:rPr lang="en-AU" dirty="0">
                <a:solidFill>
                  <a:srgbClr val="228B22"/>
                </a:solidFill>
                <a:latin typeface="Courier New" panose="02070309020205020404" pitchFamily="49" charset="0"/>
              </a:rPr>
              <a:t> and </a:t>
            </a:r>
            <a:r>
              <a:rPr lang="en-AU" dirty="0" err="1">
                <a:solidFill>
                  <a:srgbClr val="228B22"/>
                </a:solidFill>
                <a:latin typeface="Courier New" panose="02070309020205020404" pitchFamily="49" charset="0"/>
              </a:rPr>
              <a:t>ynew</a:t>
            </a:r>
            <a:endParaRPr lang="en-AU" dirty="0">
              <a:solidFill>
                <a:srgbClr val="228B22"/>
              </a:solidFill>
              <a:latin typeface="Courier New" panose="02070309020205020404" pitchFamily="49" charset="0"/>
            </a:endParaRPr>
          </a:p>
          <a:p>
            <a:pPr marL="0" lvl="0" indent="0">
              <a:buNone/>
            </a:pPr>
            <a:endParaRPr lang="en-AU"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latin typeface="Times New Roman" panose="02020603050405020304" pitchFamily="18" charset="0"/>
                <a:cs typeface="Times New Roman" panose="02020603050405020304" pitchFamily="18" charset="0"/>
              </a:rPr>
              <a:pPr>
                <a:defRPr/>
              </a:pPr>
              <a:t>30</a:t>
            </a:fld>
            <a:endParaRPr lang="en-AU">
              <a:solidFill>
                <a:srgbClr val="FFFFFF"/>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3014663" y="3136588"/>
            <a:ext cx="3429000" cy="3171825"/>
          </a:xfrm>
          <a:prstGeom prst="rect">
            <a:avLst/>
          </a:prstGeom>
        </p:spPr>
      </p:pic>
    </p:spTree>
    <p:extLst>
      <p:ext uri="{BB962C8B-B14F-4D97-AF65-F5344CB8AC3E}">
        <p14:creationId xmlns:p14="http://schemas.microsoft.com/office/powerpoint/2010/main" val="1704226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209" y="176873"/>
            <a:ext cx="8229600" cy="715962"/>
          </a:xfrm>
        </p:spPr>
        <p:txBody>
          <a:bodyPr/>
          <a:lstStyle/>
          <a:p>
            <a:pPr lvl="0" eaLnBrk="1" fontAlgn="b" hangingPunct="1"/>
            <a:r>
              <a:rPr lang="en-AU" sz="2400" b="1" dirty="0">
                <a:latin typeface="Times New Roman" panose="02020603050405020304" pitchFamily="18" charset="0"/>
                <a:ea typeface="+mn-ea"/>
                <a:cs typeface="Times New Roman" panose="02020603050405020304" pitchFamily="18" charset="0"/>
              </a:rPr>
              <a:t>Example of ANN, SVM, and NLR: (SVM) (cont.) </a:t>
            </a:r>
            <a:endParaRPr lang="en-AU" sz="1000" kern="1200" dirty="0">
              <a:solidFill>
                <a:srgbClr val="FFFFFF"/>
              </a:solidFill>
              <a:latin typeface="Arial" charset="0"/>
              <a:ea typeface="+mn-ea"/>
              <a:cs typeface="Arial" charset="0"/>
            </a:endParaRPr>
          </a:p>
        </p:txBody>
      </p:sp>
      <p:pic>
        <p:nvPicPr>
          <p:cNvPr id="7" name="Content Placeholder 6"/>
          <p:cNvPicPr>
            <a:picLocks noGrp="1" noChangeAspect="1"/>
          </p:cNvPicPr>
          <p:nvPr>
            <p:ph idx="1"/>
          </p:nvPr>
        </p:nvPicPr>
        <p:blipFill>
          <a:blip r:embed="rId2"/>
          <a:stretch>
            <a:fillRect/>
          </a:stretch>
        </p:blipFill>
        <p:spPr>
          <a:xfrm>
            <a:off x="914400" y="805421"/>
            <a:ext cx="5953125" cy="2468831"/>
          </a:xfrm>
          <a:prstGeom prst="rect">
            <a:avLst/>
          </a:prstGeom>
        </p:spPr>
      </p:pic>
      <p:sp>
        <p:nvSpPr>
          <p:cNvPr id="4" name="Date Placeholder 3"/>
          <p:cNvSpPr>
            <a:spLocks noGrp="1"/>
          </p:cNvSpPr>
          <p:nvPr>
            <p:ph type="dt" sz="half" idx="10"/>
          </p:nvPr>
        </p:nvSpPr>
        <p:spPr/>
        <p:txBody>
          <a:bodyPr/>
          <a:lstStyle/>
          <a:p>
            <a:pPr>
              <a:defRPr/>
            </a:pPr>
            <a:r>
              <a:rPr lang="en-AU" dirty="0"/>
              <a:t>RMIT University</a:t>
            </a:r>
          </a:p>
        </p:txBody>
      </p:sp>
      <p:sp>
        <p:nvSpPr>
          <p:cNvPr id="5" name="Footer Placeholder 4"/>
          <p:cNvSpPr>
            <a:spLocks noGrp="1"/>
          </p:cNvSpPr>
          <p:nvPr>
            <p:ph type="ftr" sz="quarter" idx="11"/>
          </p:nvPr>
        </p:nvSpPr>
        <p:spPr/>
        <p:txBody>
          <a:bodyPr/>
          <a:lstStyle/>
          <a:p>
            <a:pPr>
              <a:defRPr/>
            </a:pPr>
            <a:r>
              <a:rPr lang="en-AU" dirty="0"/>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pPr>
                <a:defRPr/>
              </a:pPr>
              <a:t>31</a:t>
            </a:fld>
            <a:endParaRPr lang="en-AU"/>
          </a:p>
        </p:txBody>
      </p:sp>
      <p:pic>
        <p:nvPicPr>
          <p:cNvPr id="8" name="Picture 7"/>
          <p:cNvPicPr>
            <a:picLocks noChangeAspect="1"/>
          </p:cNvPicPr>
          <p:nvPr/>
        </p:nvPicPr>
        <p:blipFill>
          <a:blip r:embed="rId3"/>
          <a:stretch>
            <a:fillRect/>
          </a:stretch>
        </p:blipFill>
        <p:spPr>
          <a:xfrm>
            <a:off x="685800" y="4106594"/>
            <a:ext cx="3733800" cy="1789381"/>
          </a:xfrm>
          <a:prstGeom prst="rect">
            <a:avLst/>
          </a:prstGeom>
        </p:spPr>
      </p:pic>
      <p:sp>
        <p:nvSpPr>
          <p:cNvPr id="14" name="Rectangle 13"/>
          <p:cNvSpPr/>
          <p:nvPr/>
        </p:nvSpPr>
        <p:spPr>
          <a:xfrm>
            <a:off x="5826938" y="5181600"/>
            <a:ext cx="3012262" cy="784830"/>
          </a:xfrm>
          <a:prstGeom prst="rect">
            <a:avLst/>
          </a:prstGeom>
        </p:spPr>
        <p:txBody>
          <a:bodyPr wrap="square">
            <a:spAutoFit/>
          </a:bodyPr>
          <a:lstStyle/>
          <a:p>
            <a:pPr lvl="0" eaLnBrk="0" fontAlgn="base" hangingPunct="0">
              <a:spcBef>
                <a:spcPct val="50000"/>
              </a:spcBef>
              <a:buClr>
                <a:srgbClr val="887E6E"/>
              </a:buClr>
            </a:pPr>
            <a:r>
              <a:rPr lang="en-AU" sz="1800" kern="0" dirty="0">
                <a:solidFill>
                  <a:srgbClr val="000000"/>
                </a:solidFill>
                <a:latin typeface="Times New Roman" panose="02020603050405020304" pitchFamily="18" charset="0"/>
                <a:cs typeface="Times New Roman" panose="02020603050405020304" pitchFamily="18" charset="0"/>
              </a:rPr>
              <a:t>RMSE_training =2.3958</a:t>
            </a:r>
          </a:p>
          <a:p>
            <a:pPr lvl="0" eaLnBrk="0" fontAlgn="base" hangingPunct="0">
              <a:spcBef>
                <a:spcPct val="50000"/>
              </a:spcBef>
              <a:buClr>
                <a:srgbClr val="887E6E"/>
              </a:buClr>
            </a:pPr>
            <a:r>
              <a:rPr lang="en-AU" sz="1800" kern="0" dirty="0">
                <a:solidFill>
                  <a:srgbClr val="000000"/>
                </a:solidFill>
                <a:latin typeface="Times New Roman" panose="02020603050405020304" pitchFamily="18" charset="0"/>
                <a:cs typeface="Times New Roman" panose="02020603050405020304" pitchFamily="18" charset="0"/>
              </a:rPr>
              <a:t>RMSE_testing   =1.6239</a:t>
            </a:r>
          </a:p>
        </p:txBody>
      </p:sp>
      <p:sp>
        <p:nvSpPr>
          <p:cNvPr id="15" name="Rectangle 14"/>
          <p:cNvSpPr/>
          <p:nvPr/>
        </p:nvSpPr>
        <p:spPr>
          <a:xfrm>
            <a:off x="5826938" y="4125912"/>
            <a:ext cx="2478862" cy="784830"/>
          </a:xfrm>
          <a:prstGeom prst="rect">
            <a:avLst/>
          </a:prstGeom>
        </p:spPr>
        <p:txBody>
          <a:bodyPr wrap="square">
            <a:spAutoFit/>
          </a:bodyPr>
          <a:lstStyle/>
          <a:p>
            <a:pPr lvl="0" eaLnBrk="0" fontAlgn="base" hangingPunct="0">
              <a:spcBef>
                <a:spcPct val="50000"/>
              </a:spcBef>
              <a:buClr>
                <a:srgbClr val="887E6E"/>
              </a:buClr>
            </a:pPr>
            <a:r>
              <a:rPr lang="en-AU" sz="1800" kern="0" dirty="0">
                <a:solidFill>
                  <a:srgbClr val="000000"/>
                </a:solidFill>
                <a:latin typeface="Times New Roman" panose="02020603050405020304" pitchFamily="18" charset="0"/>
                <a:cs typeface="Times New Roman" panose="02020603050405020304" pitchFamily="18" charset="0"/>
              </a:rPr>
              <a:t>MSE_training =5.7400</a:t>
            </a:r>
          </a:p>
          <a:p>
            <a:pPr lvl="0" eaLnBrk="0" fontAlgn="base" hangingPunct="0">
              <a:spcBef>
                <a:spcPct val="50000"/>
              </a:spcBef>
              <a:buClr>
                <a:srgbClr val="887E6E"/>
              </a:buClr>
            </a:pPr>
            <a:r>
              <a:rPr lang="en-AU" sz="1800" kern="0" dirty="0">
                <a:solidFill>
                  <a:srgbClr val="000000"/>
                </a:solidFill>
                <a:latin typeface="Times New Roman" panose="02020603050405020304" pitchFamily="18" charset="0"/>
                <a:cs typeface="Times New Roman" panose="02020603050405020304" pitchFamily="18" charset="0"/>
              </a:rPr>
              <a:t>MSE_testing   =2.6371</a:t>
            </a:r>
          </a:p>
        </p:txBody>
      </p:sp>
    </p:spTree>
    <p:extLst>
      <p:ext uri="{BB962C8B-B14F-4D97-AF65-F5344CB8AC3E}">
        <p14:creationId xmlns:p14="http://schemas.microsoft.com/office/powerpoint/2010/main" val="3536390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229600" cy="5870307"/>
          </a:xfrm>
        </p:spPr>
        <p:txBody>
          <a:bodyPr/>
          <a:lstStyle/>
          <a:p>
            <a:pPr marL="0" indent="0">
              <a:buNone/>
            </a:pPr>
            <a:r>
              <a:rPr lang="en-AU" dirty="0" err="1">
                <a:solidFill>
                  <a:srgbClr val="000000"/>
                </a:solidFill>
                <a:latin typeface="Courier New" panose="02070309020205020404" pitchFamily="49" charset="0"/>
              </a:rPr>
              <a:t>clear;clc</a:t>
            </a:r>
            <a:r>
              <a:rPr lang="en-AU" dirty="0">
                <a:solidFill>
                  <a:srgbClr val="000000"/>
                </a:solidFill>
                <a:latin typeface="Courier New" panose="02070309020205020404" pitchFamily="49" charset="0"/>
              </a:rPr>
              <a:t>;</a:t>
            </a:r>
          </a:p>
          <a:p>
            <a:pPr marL="0" lvl="0" indent="0">
              <a:buNone/>
            </a:pPr>
            <a:r>
              <a:rPr lang="en-AU" dirty="0">
                <a:solidFill>
                  <a:srgbClr val="000000"/>
                </a:solidFill>
                <a:latin typeface="Courier New" panose="02070309020205020404" pitchFamily="49" charset="0"/>
              </a:rPr>
              <a:t>Filename=</a:t>
            </a:r>
            <a:r>
              <a:rPr lang="en-AU" dirty="0">
                <a:solidFill>
                  <a:srgbClr val="A020F0"/>
                </a:solidFill>
                <a:latin typeface="Courier New" panose="02070309020205020404" pitchFamily="49" charset="0"/>
              </a:rPr>
              <a:t>'Datachemical.xlsx'</a:t>
            </a:r>
            <a:r>
              <a:rPr lang="en-AU" dirty="0">
                <a:solidFill>
                  <a:srgbClr val="000000"/>
                </a:solidFill>
                <a:latin typeface="Courier New" panose="02070309020205020404" pitchFamily="49" charset="0"/>
              </a:rPr>
              <a:t>;</a:t>
            </a:r>
          </a:p>
          <a:p>
            <a:pPr marL="0" indent="0">
              <a:buNone/>
            </a:pPr>
            <a:r>
              <a:rPr lang="en-AU" dirty="0" err="1">
                <a:solidFill>
                  <a:srgbClr val="000000"/>
                </a:solidFill>
                <a:latin typeface="Courier New" panose="02070309020205020404" pitchFamily="49" charset="0"/>
              </a:rPr>
              <a:t>Sheetread</a:t>
            </a:r>
            <a:r>
              <a:rPr lang="en-AU" dirty="0">
                <a:solidFill>
                  <a:srgbClr val="000000"/>
                </a:solidFill>
                <a:latin typeface="Courier New" panose="02070309020205020404" pitchFamily="49" charset="0"/>
              </a:rPr>
              <a:t>=</a:t>
            </a:r>
            <a:r>
              <a:rPr lang="en-AU" dirty="0">
                <a:solidFill>
                  <a:srgbClr val="A020F0"/>
                </a:solidFill>
                <a:latin typeface="Courier New" panose="02070309020205020404" pitchFamily="49" charset="0"/>
              </a:rPr>
              <a:t>'Training'</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Input1=</a:t>
            </a:r>
            <a:r>
              <a:rPr lang="en-AU" dirty="0">
                <a:solidFill>
                  <a:srgbClr val="A020F0"/>
                </a:solidFill>
                <a:latin typeface="Courier New" panose="02070309020205020404" pitchFamily="49" charset="0"/>
              </a:rPr>
              <a:t>'A1:C72'</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output1=</a:t>
            </a:r>
            <a:r>
              <a:rPr lang="en-AU" dirty="0">
                <a:solidFill>
                  <a:srgbClr val="A020F0"/>
                </a:solidFill>
                <a:latin typeface="Courier New" panose="02070309020205020404" pitchFamily="49" charset="0"/>
              </a:rPr>
              <a:t>'D1:D72'</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Input=</a:t>
            </a:r>
            <a:r>
              <a:rPr lang="en-AU" dirty="0" err="1">
                <a:solidFill>
                  <a:srgbClr val="000000"/>
                </a:solidFill>
                <a:latin typeface="Courier New" panose="02070309020205020404" pitchFamily="49" charset="0"/>
              </a:rPr>
              <a:t>xlsread</a:t>
            </a:r>
            <a:r>
              <a:rPr lang="en-AU" dirty="0">
                <a:solidFill>
                  <a:srgbClr val="000000"/>
                </a:solidFill>
                <a:latin typeface="Courier New" panose="02070309020205020404" pitchFamily="49" charset="0"/>
              </a:rPr>
              <a:t>(Filename,Sheetread,Input1); </a:t>
            </a:r>
          </a:p>
          <a:p>
            <a:pPr marL="0" indent="0">
              <a:buNone/>
            </a:pPr>
            <a:r>
              <a:rPr lang="en-AU" dirty="0">
                <a:solidFill>
                  <a:srgbClr val="000000"/>
                </a:solidFill>
                <a:latin typeface="Courier New" panose="02070309020205020404" pitchFamily="49" charset="0"/>
              </a:rPr>
              <a:t>Target=</a:t>
            </a:r>
            <a:r>
              <a:rPr lang="en-AU" dirty="0" err="1">
                <a:solidFill>
                  <a:srgbClr val="000000"/>
                </a:solidFill>
                <a:latin typeface="Courier New" panose="02070309020205020404" pitchFamily="49" charset="0"/>
              </a:rPr>
              <a:t>xlsread</a:t>
            </a:r>
            <a:r>
              <a:rPr lang="en-AU" dirty="0">
                <a:solidFill>
                  <a:srgbClr val="000000"/>
                </a:solidFill>
                <a:latin typeface="Courier New" panose="02070309020205020404" pitchFamily="49" charset="0"/>
              </a:rPr>
              <a:t>(Filename,Sheetread,output1 );</a:t>
            </a:r>
          </a:p>
          <a:p>
            <a:pPr marL="0" indent="0">
              <a:buNone/>
            </a:pPr>
            <a:r>
              <a:rPr lang="en-AU" dirty="0">
                <a:solidFill>
                  <a:srgbClr val="000000"/>
                </a:solidFill>
                <a:latin typeface="Courier New" panose="02070309020205020404" pitchFamily="49" charset="0"/>
              </a:rPr>
              <a:t>x=Input;</a:t>
            </a:r>
          </a:p>
          <a:p>
            <a:pPr marL="0" indent="0">
              <a:buNone/>
            </a:pPr>
            <a:r>
              <a:rPr lang="en-AU" dirty="0">
                <a:solidFill>
                  <a:srgbClr val="000000"/>
                </a:solidFill>
                <a:latin typeface="Courier New" panose="02070309020205020404" pitchFamily="49" charset="0"/>
              </a:rPr>
              <a:t>t=Target;</a:t>
            </a:r>
          </a:p>
          <a:p>
            <a:pPr marL="0" indent="0">
              <a:buNone/>
            </a:pPr>
            <a:r>
              <a:rPr lang="en-AU" dirty="0">
                <a:solidFill>
                  <a:srgbClr val="000000"/>
                </a:solidFill>
                <a:latin typeface="Courier New" panose="02070309020205020404" pitchFamily="49" charset="0"/>
              </a:rPr>
              <a:t>Sheetread1=</a:t>
            </a:r>
            <a:r>
              <a:rPr lang="en-AU" dirty="0">
                <a:solidFill>
                  <a:srgbClr val="A020F0"/>
                </a:solidFill>
                <a:latin typeface="Courier New" panose="02070309020205020404" pitchFamily="49" charset="0"/>
              </a:rPr>
              <a:t>'</a:t>
            </a:r>
            <a:r>
              <a:rPr lang="en-AU" dirty="0" err="1">
                <a:solidFill>
                  <a:srgbClr val="A020F0"/>
                </a:solidFill>
                <a:latin typeface="Courier New" panose="02070309020205020404" pitchFamily="49" charset="0"/>
              </a:rPr>
              <a:t>Newdata</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Input2='A1:C3';</a:t>
            </a:r>
          </a:p>
          <a:p>
            <a:pPr marL="0" indent="0">
              <a:buNone/>
            </a:pPr>
            <a:r>
              <a:rPr lang="en-AU" dirty="0">
                <a:solidFill>
                  <a:srgbClr val="000000"/>
                </a:solidFill>
                <a:latin typeface="Courier New" panose="02070309020205020404" pitchFamily="49" charset="0"/>
              </a:rPr>
              <a:t>Target2 ='D1:D3';</a:t>
            </a:r>
          </a:p>
          <a:p>
            <a:pPr marL="0" indent="0">
              <a:buNone/>
            </a:pPr>
            <a:r>
              <a:rPr lang="en-AU" dirty="0" err="1">
                <a:solidFill>
                  <a:srgbClr val="000000"/>
                </a:solidFill>
                <a:latin typeface="Courier New" panose="02070309020205020404" pitchFamily="49" charset="0"/>
              </a:rPr>
              <a:t>Inputnew</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xlsread</a:t>
            </a:r>
            <a:r>
              <a:rPr lang="en-AU" dirty="0">
                <a:solidFill>
                  <a:srgbClr val="000000"/>
                </a:solidFill>
                <a:latin typeface="Courier New" panose="02070309020205020404" pitchFamily="49" charset="0"/>
              </a:rPr>
              <a:t>(Filename,Sheetread1,Input2);</a:t>
            </a:r>
          </a:p>
          <a:p>
            <a:pPr marL="0" indent="0">
              <a:buNone/>
            </a:pPr>
            <a:r>
              <a:rPr lang="en-AU" dirty="0" err="1">
                <a:solidFill>
                  <a:srgbClr val="000000"/>
                </a:solidFill>
                <a:latin typeface="Courier New" panose="02070309020205020404" pitchFamily="49" charset="0"/>
              </a:rPr>
              <a:t>Targetnew</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xlsread</a:t>
            </a:r>
            <a:r>
              <a:rPr lang="en-AU" dirty="0">
                <a:solidFill>
                  <a:srgbClr val="000000"/>
                </a:solidFill>
                <a:latin typeface="Courier New" panose="02070309020205020404" pitchFamily="49" charset="0"/>
              </a:rPr>
              <a:t>(Filename,Sheetread1,Target2 );</a:t>
            </a:r>
          </a:p>
        </p:txBody>
      </p:sp>
      <p:sp>
        <p:nvSpPr>
          <p:cNvPr id="4" name="Date Placeholder 3"/>
          <p:cNvSpPr>
            <a:spLocks noGrp="1"/>
          </p:cNvSpPr>
          <p:nvPr>
            <p:ph type="dt" sz="half" idx="10"/>
          </p:nvPr>
        </p:nvSpPr>
        <p:spPr/>
        <p:txBody>
          <a:bodyPr/>
          <a:lstStyle/>
          <a:p>
            <a:pPr>
              <a:defRPr/>
            </a:pPr>
            <a:r>
              <a:rPr lang="en-AU" dirty="0">
                <a:solidFill>
                  <a:srgbClr val="FFFFFF"/>
                </a:solidFill>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rPr>
              <a:pPr>
                <a:defRPr/>
              </a:pPr>
              <a:t>32</a:t>
            </a:fld>
            <a:endParaRPr lang="en-AU">
              <a:solidFill>
                <a:srgbClr val="FFFFFF"/>
              </a:solidFill>
            </a:endParaRPr>
          </a:p>
        </p:txBody>
      </p:sp>
      <p:sp>
        <p:nvSpPr>
          <p:cNvPr id="7" name="Rectangle 6"/>
          <p:cNvSpPr/>
          <p:nvPr/>
        </p:nvSpPr>
        <p:spPr>
          <a:xfrm>
            <a:off x="298539" y="4385"/>
            <a:ext cx="7675562" cy="461665"/>
          </a:xfrm>
          <a:prstGeom prst="rect">
            <a:avLst/>
          </a:prstGeom>
        </p:spPr>
        <p:txBody>
          <a:bodyPr wrap="square">
            <a:spAutoFit/>
          </a:bodyPr>
          <a:lstStyle/>
          <a:p>
            <a:pPr lvl="0"/>
            <a:r>
              <a:rPr lang="en-AU" sz="2400" b="1" kern="0" dirty="0">
                <a:solidFill>
                  <a:srgbClr val="EE3224"/>
                </a:solidFill>
                <a:latin typeface="Times New Roman" panose="02020603050405020304" pitchFamily="18" charset="0"/>
                <a:cs typeface="Times New Roman" panose="02020603050405020304" pitchFamily="18" charset="0"/>
              </a:rPr>
              <a:t>Example of ANN, SVM, and NLR: (NLR)</a:t>
            </a:r>
            <a:endParaRPr lang="en-AU" dirty="0">
              <a:solidFill>
                <a:srgbClr val="FFFFFF"/>
              </a:solidFill>
            </a:endParaRPr>
          </a:p>
        </p:txBody>
      </p:sp>
    </p:spTree>
    <p:extLst>
      <p:ext uri="{BB962C8B-B14F-4D97-AF65-F5344CB8AC3E}">
        <p14:creationId xmlns:p14="http://schemas.microsoft.com/office/powerpoint/2010/main" val="3794324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54075"/>
            <a:ext cx="8229600" cy="5937250"/>
          </a:xfrm>
        </p:spPr>
        <p:txBody>
          <a:bodyPr/>
          <a:lstStyle/>
          <a:p>
            <a:pPr marL="0" indent="0">
              <a:buNone/>
            </a:pPr>
            <a:r>
              <a:rPr lang="en-AU" dirty="0" err="1">
                <a:solidFill>
                  <a:srgbClr val="000000"/>
                </a:solidFill>
                <a:latin typeface="Courier New" panose="02070309020205020404" pitchFamily="49" charset="0"/>
              </a:rPr>
              <a:t>xnew</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Inputnew</a:t>
            </a:r>
            <a:r>
              <a:rPr lang="en-AU" dirty="0">
                <a:solidFill>
                  <a:srgbClr val="000000"/>
                </a:solidFill>
                <a:latin typeface="Courier New" panose="02070309020205020404" pitchFamily="49" charset="0"/>
              </a:rPr>
              <a:t>; </a:t>
            </a:r>
          </a:p>
          <a:p>
            <a:pPr marL="0" indent="0">
              <a:buNone/>
            </a:pPr>
            <a:r>
              <a:rPr lang="en-AU" dirty="0" err="1">
                <a:solidFill>
                  <a:srgbClr val="000000"/>
                </a:solidFill>
                <a:latin typeface="Courier New" panose="02070309020205020404" pitchFamily="49" charset="0"/>
              </a:rPr>
              <a:t>tnew</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Targetnew</a:t>
            </a:r>
            <a:r>
              <a:rPr lang="en-AU" dirty="0">
                <a:solidFill>
                  <a:srgbClr val="000000"/>
                </a:solidFill>
                <a:latin typeface="Courier New" panose="02070309020205020404" pitchFamily="49" charset="0"/>
              </a:rPr>
              <a:t>;</a:t>
            </a:r>
          </a:p>
          <a:p>
            <a:pPr marL="0" indent="0">
              <a:buNone/>
            </a:pP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xn,sxn</a:t>
            </a:r>
            <a:r>
              <a:rPr lang="en-AU" dirty="0">
                <a:solidFill>
                  <a:srgbClr val="000000"/>
                </a:solidFill>
                <a:latin typeface="Courier New" panose="02070309020205020404" pitchFamily="49" charset="0"/>
              </a:rPr>
              <a:t>] = </a:t>
            </a:r>
            <a:r>
              <a:rPr lang="en-AU" dirty="0" err="1">
                <a:solidFill>
                  <a:srgbClr val="000000"/>
                </a:solidFill>
                <a:latin typeface="Courier New" panose="02070309020205020404" pitchFamily="49" charset="0"/>
              </a:rPr>
              <a:t>mapminmax</a:t>
            </a:r>
            <a:r>
              <a:rPr lang="en-AU" dirty="0">
                <a:solidFill>
                  <a:srgbClr val="000000"/>
                </a:solidFill>
                <a:latin typeface="Courier New" panose="02070309020205020404" pitchFamily="49" charset="0"/>
              </a:rPr>
              <a:t>(x');</a:t>
            </a:r>
            <a:r>
              <a:rPr lang="en-AU" dirty="0">
                <a:solidFill>
                  <a:srgbClr val="228B22"/>
                </a:solidFill>
                <a:latin typeface="Courier New" panose="02070309020205020404" pitchFamily="49" charset="0"/>
              </a:rPr>
              <a:t>% Standardize x </a:t>
            </a:r>
          </a:p>
          <a:p>
            <a:pPr marL="0" indent="0">
              <a:buNone/>
            </a:pP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tn,stn</a:t>
            </a:r>
            <a:r>
              <a:rPr lang="en-AU" dirty="0">
                <a:solidFill>
                  <a:srgbClr val="000000"/>
                </a:solidFill>
                <a:latin typeface="Courier New" panose="02070309020205020404" pitchFamily="49" charset="0"/>
              </a:rPr>
              <a:t>]= </a:t>
            </a:r>
            <a:r>
              <a:rPr lang="en-AU" dirty="0" err="1">
                <a:solidFill>
                  <a:srgbClr val="000000"/>
                </a:solidFill>
                <a:latin typeface="Courier New" panose="02070309020205020404" pitchFamily="49" charset="0"/>
              </a:rPr>
              <a:t>mapminmax</a:t>
            </a:r>
            <a:r>
              <a:rPr lang="en-AU" dirty="0">
                <a:solidFill>
                  <a:srgbClr val="000000"/>
                </a:solidFill>
                <a:latin typeface="Courier New" panose="02070309020205020404" pitchFamily="49" charset="0"/>
              </a:rPr>
              <a:t>(t');</a:t>
            </a:r>
            <a:r>
              <a:rPr lang="en-AU" dirty="0">
                <a:solidFill>
                  <a:srgbClr val="228B22"/>
                </a:solidFill>
                <a:latin typeface="Courier New" panose="02070309020205020404" pitchFamily="49" charset="0"/>
              </a:rPr>
              <a:t>% Standardize t</a:t>
            </a:r>
          </a:p>
          <a:p>
            <a:pPr marL="0" indent="0">
              <a:buNone/>
            </a:pPr>
            <a:r>
              <a:rPr lang="en-AU" dirty="0" err="1">
                <a:solidFill>
                  <a:srgbClr val="000000"/>
                </a:solidFill>
                <a:latin typeface="Courier New" panose="02070309020205020404" pitchFamily="49" charset="0"/>
              </a:rPr>
              <a:t>xnewn</a:t>
            </a:r>
            <a:r>
              <a:rPr lang="en-AU" dirty="0">
                <a:solidFill>
                  <a:srgbClr val="000000"/>
                </a:solidFill>
                <a:latin typeface="Courier New" panose="02070309020205020404" pitchFamily="49" charset="0"/>
              </a:rPr>
              <a:t> = </a:t>
            </a:r>
            <a:r>
              <a:rPr lang="en-AU" dirty="0" err="1">
                <a:solidFill>
                  <a:srgbClr val="000000"/>
                </a:solidFill>
                <a:latin typeface="Courier New" panose="02070309020205020404" pitchFamily="49" charset="0"/>
              </a:rPr>
              <a:t>mapminmax</a:t>
            </a:r>
            <a:r>
              <a:rPr lang="en-AU" dirty="0">
                <a:solidFill>
                  <a:srgbClr val="000000"/>
                </a:solidFill>
                <a:latin typeface="Courier New" panose="02070309020205020404" pitchFamily="49" charset="0"/>
              </a:rPr>
              <a:t>(</a:t>
            </a:r>
            <a:r>
              <a:rPr lang="en-AU" dirty="0">
                <a:solidFill>
                  <a:srgbClr val="A020F0"/>
                </a:solidFill>
                <a:latin typeface="Courier New" panose="02070309020205020404" pitchFamily="49" charset="0"/>
              </a:rPr>
              <a:t>'apply'</a:t>
            </a:r>
            <a:r>
              <a:rPr lang="en-AU" dirty="0">
                <a:solidFill>
                  <a:srgbClr val="000000"/>
                </a:solidFill>
                <a:latin typeface="Courier New" panose="02070309020205020404" pitchFamily="49" charset="0"/>
              </a:rPr>
              <a:t>,xnew',</a:t>
            </a:r>
            <a:r>
              <a:rPr lang="en-AU" dirty="0" err="1">
                <a:solidFill>
                  <a:srgbClr val="000000"/>
                </a:solidFill>
                <a:latin typeface="Courier New" panose="02070309020205020404" pitchFamily="49" charset="0"/>
              </a:rPr>
              <a:t>sxn</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 The same Process setting of </a:t>
            </a:r>
          </a:p>
          <a:p>
            <a:pPr marL="0" indent="0">
              <a:buNone/>
            </a:pPr>
            <a:r>
              <a:rPr lang="en-AU" dirty="0">
                <a:solidFill>
                  <a:srgbClr val="228B22"/>
                </a:solidFill>
                <a:latin typeface="Courier New" panose="02070309020205020404" pitchFamily="49" charset="0"/>
              </a:rPr>
              <a:t>%standardization for x should  be applied for xnew as well .%</a:t>
            </a:r>
            <a:r>
              <a:rPr lang="en-AU" dirty="0" err="1">
                <a:solidFill>
                  <a:srgbClr val="228B22"/>
                </a:solidFill>
                <a:latin typeface="Courier New" panose="02070309020205020404" pitchFamily="49" charset="0"/>
              </a:rPr>
              <a:t>xnewn</a:t>
            </a:r>
            <a:r>
              <a:rPr lang="en-AU" dirty="0">
                <a:solidFill>
                  <a:srgbClr val="228B22"/>
                </a:solidFill>
                <a:latin typeface="Courier New" panose="02070309020205020404" pitchFamily="49" charset="0"/>
              </a:rPr>
              <a:t> is the</a:t>
            </a:r>
          </a:p>
          <a:p>
            <a:pPr marL="0" indent="0">
              <a:buNone/>
            </a:pPr>
            <a:r>
              <a:rPr lang="en-AU" dirty="0">
                <a:solidFill>
                  <a:srgbClr val="228B22"/>
                </a:solidFill>
                <a:latin typeface="Courier New" panose="02070309020205020404" pitchFamily="49" charset="0"/>
              </a:rPr>
              <a:t>%standardized xnew </a:t>
            </a:r>
          </a:p>
          <a:p>
            <a:pPr marL="0" indent="0">
              <a:buNone/>
            </a:pPr>
            <a:r>
              <a:rPr lang="en-AU" dirty="0" err="1">
                <a:solidFill>
                  <a:srgbClr val="000000"/>
                </a:solidFill>
                <a:latin typeface="Courier New" panose="02070309020205020404" pitchFamily="49" charset="0"/>
              </a:rPr>
              <a:t>xn</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xn</a:t>
            </a:r>
            <a:r>
              <a:rPr lang="en-AU" dirty="0">
                <a:solidFill>
                  <a:srgbClr val="000000"/>
                </a:solidFill>
                <a:latin typeface="Courier New" panose="02070309020205020404" pitchFamily="49" charset="0"/>
              </a:rPr>
              <a:t>';</a:t>
            </a:r>
            <a:r>
              <a:rPr lang="en-AU" dirty="0">
                <a:solidFill>
                  <a:srgbClr val="228B22"/>
                </a:solidFill>
                <a:latin typeface="Courier New" panose="02070309020205020404" pitchFamily="49" charset="0"/>
              </a:rPr>
              <a:t>% standardized x</a:t>
            </a:r>
          </a:p>
          <a:p>
            <a:pPr marL="0" indent="0">
              <a:buNone/>
            </a:pPr>
            <a:r>
              <a:rPr lang="en-AU" dirty="0" err="1">
                <a:solidFill>
                  <a:srgbClr val="000000"/>
                </a:solidFill>
                <a:latin typeface="Courier New" panose="02070309020205020404" pitchFamily="49" charset="0"/>
              </a:rPr>
              <a:t>tn</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tn</a:t>
            </a:r>
            <a:r>
              <a:rPr lang="en-AU" dirty="0">
                <a:solidFill>
                  <a:srgbClr val="000000"/>
                </a:solidFill>
                <a:latin typeface="Courier New" panose="02070309020205020404" pitchFamily="49" charset="0"/>
              </a:rPr>
              <a:t>';</a:t>
            </a:r>
            <a:r>
              <a:rPr lang="en-AU" dirty="0">
                <a:solidFill>
                  <a:srgbClr val="228B22"/>
                </a:solidFill>
                <a:latin typeface="Courier New" panose="02070309020205020404" pitchFamily="49" charset="0"/>
              </a:rPr>
              <a:t>% standardized t</a:t>
            </a:r>
          </a:p>
          <a:p>
            <a:pPr marL="0" indent="0">
              <a:buNone/>
            </a:pPr>
            <a:r>
              <a:rPr lang="en-AU" dirty="0">
                <a:solidFill>
                  <a:srgbClr val="000000"/>
                </a:solidFill>
                <a:latin typeface="Courier New" panose="02070309020205020404" pitchFamily="49" charset="0"/>
              </a:rPr>
              <a:t> </a:t>
            </a:r>
            <a:endParaRPr lang="pl-PL" dirty="0">
              <a:solidFill>
                <a:srgbClr val="000000"/>
              </a:solidFill>
              <a:latin typeface="Courier New" panose="02070309020205020404" pitchFamily="49" charset="0"/>
            </a:endParaRPr>
          </a:p>
        </p:txBody>
      </p:sp>
      <p:sp>
        <p:nvSpPr>
          <p:cNvPr id="4" name="Date Placeholder 3"/>
          <p:cNvSpPr>
            <a:spLocks noGrp="1"/>
          </p:cNvSpPr>
          <p:nvPr>
            <p:ph type="dt" sz="half" idx="10"/>
          </p:nvPr>
        </p:nvSpPr>
        <p:spPr/>
        <p:txBody>
          <a:bodyPr/>
          <a:lstStyle/>
          <a:p>
            <a:pPr>
              <a:defRPr/>
            </a:pPr>
            <a:r>
              <a:rPr lang="en-AU" dirty="0">
                <a:solidFill>
                  <a:srgbClr val="FFFFFF"/>
                </a:solidFill>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rPr>
              <a:pPr>
                <a:defRPr/>
              </a:pPr>
              <a:t>33</a:t>
            </a:fld>
            <a:endParaRPr lang="en-AU">
              <a:solidFill>
                <a:srgbClr val="FFFFFF"/>
              </a:solidFill>
            </a:endParaRPr>
          </a:p>
        </p:txBody>
      </p:sp>
      <p:sp>
        <p:nvSpPr>
          <p:cNvPr id="7" name="Rectangle 6"/>
          <p:cNvSpPr/>
          <p:nvPr/>
        </p:nvSpPr>
        <p:spPr>
          <a:xfrm>
            <a:off x="533400" y="152400"/>
            <a:ext cx="7543800" cy="461665"/>
          </a:xfrm>
          <a:prstGeom prst="rect">
            <a:avLst/>
          </a:prstGeom>
        </p:spPr>
        <p:txBody>
          <a:bodyPr wrap="square">
            <a:spAutoFit/>
          </a:bodyPr>
          <a:lstStyle/>
          <a:p>
            <a:pPr lvl="0"/>
            <a:r>
              <a:rPr lang="en-AU" sz="2400" b="1" kern="0" dirty="0">
                <a:solidFill>
                  <a:srgbClr val="EE3224"/>
                </a:solidFill>
                <a:latin typeface="Times New Roman" panose="02020603050405020304" pitchFamily="18" charset="0"/>
                <a:cs typeface="Times New Roman" panose="02020603050405020304" pitchFamily="18" charset="0"/>
              </a:rPr>
              <a:t>Example of ANN, SVM, and NLR: NLR (cont.) </a:t>
            </a:r>
            <a:endParaRPr lang="en-AU" dirty="0">
              <a:solidFill>
                <a:srgbClr val="FFFFFF"/>
              </a:solidFill>
            </a:endParaRPr>
          </a:p>
        </p:txBody>
      </p:sp>
    </p:spTree>
    <p:extLst>
      <p:ext uri="{BB962C8B-B14F-4D97-AF65-F5344CB8AC3E}">
        <p14:creationId xmlns:p14="http://schemas.microsoft.com/office/powerpoint/2010/main" val="1551734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229600" cy="5715000"/>
          </a:xfrm>
        </p:spPr>
        <p:txBody>
          <a:bodyPr/>
          <a:lstStyle/>
          <a:p>
            <a:pPr marL="0" indent="0">
              <a:buNone/>
            </a:pPr>
            <a:endParaRPr lang="en-AU" dirty="0">
              <a:solidFill>
                <a:srgbClr val="000000"/>
              </a:solidFill>
              <a:latin typeface="Courier New" panose="02070309020205020404" pitchFamily="49" charset="0"/>
            </a:endParaRPr>
          </a:p>
          <a:p>
            <a:pPr marL="0" indent="0">
              <a:buNone/>
            </a:pPr>
            <a:r>
              <a:rPr lang="en-AU" dirty="0" err="1">
                <a:solidFill>
                  <a:srgbClr val="000000"/>
                </a:solidFill>
                <a:latin typeface="Courier New" panose="02070309020205020404" pitchFamily="49" charset="0"/>
              </a:rPr>
              <a:t>xnewn</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xnewn</a:t>
            </a:r>
            <a:r>
              <a:rPr lang="en-AU" dirty="0">
                <a:solidFill>
                  <a:srgbClr val="000000"/>
                </a:solidFill>
                <a:latin typeface="Courier New" panose="02070309020205020404" pitchFamily="49" charset="0"/>
              </a:rPr>
              <a:t>';</a:t>
            </a:r>
            <a:r>
              <a:rPr lang="en-AU" dirty="0">
                <a:solidFill>
                  <a:srgbClr val="228B22"/>
                </a:solidFill>
                <a:latin typeface="Courier New" panose="02070309020205020404" pitchFamily="49" charset="0"/>
              </a:rPr>
              <a:t>%standardized xnew</a:t>
            </a:r>
          </a:p>
          <a:p>
            <a:pPr marL="0" indent="0">
              <a:buNone/>
            </a:pPr>
            <a:r>
              <a:rPr lang="fr-FR" dirty="0">
                <a:solidFill>
                  <a:srgbClr val="000000"/>
                </a:solidFill>
                <a:latin typeface="Courier New" panose="02070309020205020404" pitchFamily="49" charset="0"/>
              </a:rPr>
              <a:t>beta = [1 1 1 1 1 1 1 1]; </a:t>
            </a:r>
            <a:r>
              <a:rPr lang="fr-FR" dirty="0">
                <a:solidFill>
                  <a:srgbClr val="228B22"/>
                </a:solidFill>
                <a:latin typeface="Courier New" panose="02070309020205020404" pitchFamily="49" charset="0"/>
              </a:rPr>
              <a:t>% coefficient initiation</a:t>
            </a:r>
          </a:p>
          <a:p>
            <a:pPr marL="0" indent="0">
              <a:buNone/>
            </a:pPr>
            <a:r>
              <a:rPr lang="en-AU" dirty="0">
                <a:solidFill>
                  <a:srgbClr val="000000"/>
                </a:solidFill>
                <a:latin typeface="Courier New" panose="02070309020205020404" pitchFamily="49" charset="0"/>
              </a:rPr>
              <a:t>fun=@(</a:t>
            </a:r>
            <a:r>
              <a:rPr lang="en-AU" dirty="0" err="1">
                <a:solidFill>
                  <a:srgbClr val="000000"/>
                </a:solidFill>
                <a:latin typeface="Courier New" panose="02070309020205020404" pitchFamily="49" charset="0"/>
              </a:rPr>
              <a:t>b,xn</a:t>
            </a:r>
            <a:r>
              <a:rPr lang="en-AU" dirty="0">
                <a:solidFill>
                  <a:srgbClr val="000000"/>
                </a:solidFill>
                <a:latin typeface="Courier New" panose="02070309020205020404" pitchFamily="49" charset="0"/>
              </a:rPr>
              <a:t>)b(1)+b(2)*</a:t>
            </a:r>
            <a:r>
              <a:rPr lang="en-AU" dirty="0" err="1">
                <a:solidFill>
                  <a:srgbClr val="000000"/>
                </a:solidFill>
                <a:latin typeface="Courier New" panose="02070309020205020404" pitchFamily="49" charset="0"/>
              </a:rPr>
              <a:t>xn</a:t>
            </a:r>
            <a:r>
              <a:rPr lang="en-AU" dirty="0">
                <a:solidFill>
                  <a:srgbClr val="000000"/>
                </a:solidFill>
                <a:latin typeface="Courier New" panose="02070309020205020404" pitchFamily="49" charset="0"/>
              </a:rPr>
              <a:t>(:,1)+b(3)*</a:t>
            </a:r>
            <a:r>
              <a:rPr lang="en-AU" dirty="0" err="1">
                <a:solidFill>
                  <a:srgbClr val="000000"/>
                </a:solidFill>
                <a:latin typeface="Courier New" panose="02070309020205020404" pitchFamily="49" charset="0"/>
              </a:rPr>
              <a:t>xn</a:t>
            </a:r>
            <a:r>
              <a:rPr lang="en-AU" dirty="0">
                <a:solidFill>
                  <a:srgbClr val="000000"/>
                </a:solidFill>
                <a:latin typeface="Courier New" panose="02070309020205020404" pitchFamily="49" charset="0"/>
              </a:rPr>
              <a:t>(:,2)+b(4)*</a:t>
            </a:r>
            <a:r>
              <a:rPr lang="en-AU" dirty="0" err="1">
                <a:solidFill>
                  <a:srgbClr val="000000"/>
                </a:solidFill>
                <a:latin typeface="Courier New" panose="02070309020205020404" pitchFamily="49" charset="0"/>
              </a:rPr>
              <a:t>xn</a:t>
            </a:r>
            <a:r>
              <a:rPr lang="en-AU" dirty="0">
                <a:solidFill>
                  <a:srgbClr val="000000"/>
                </a:solidFill>
                <a:latin typeface="Courier New" panose="02070309020205020404" pitchFamily="49" charset="0"/>
              </a:rPr>
              <a:t>(:,3)+b(5)*(</a:t>
            </a:r>
            <a:r>
              <a:rPr lang="en-AU" dirty="0" err="1">
                <a:solidFill>
                  <a:srgbClr val="000000"/>
                </a:solidFill>
                <a:latin typeface="Courier New" panose="02070309020205020404" pitchFamily="49" charset="0"/>
              </a:rPr>
              <a:t>xn</a:t>
            </a:r>
            <a:r>
              <a:rPr lang="en-AU" dirty="0">
                <a:solidFill>
                  <a:srgbClr val="000000"/>
                </a:solidFill>
                <a:latin typeface="Courier New" panose="02070309020205020404" pitchFamily="49" charset="0"/>
              </a:rPr>
              <a:t>(:,1).^2)+b(6)*((</a:t>
            </a:r>
            <a:r>
              <a:rPr lang="en-AU" dirty="0" err="1">
                <a:solidFill>
                  <a:srgbClr val="000000"/>
                </a:solidFill>
                <a:latin typeface="Courier New" panose="02070309020205020404" pitchFamily="49" charset="0"/>
              </a:rPr>
              <a:t>xn</a:t>
            </a:r>
            <a:r>
              <a:rPr lang="en-AU" dirty="0">
                <a:solidFill>
                  <a:srgbClr val="000000"/>
                </a:solidFill>
                <a:latin typeface="Courier New" panose="02070309020205020404" pitchFamily="49" charset="0"/>
              </a:rPr>
              <a:t>(:,1).*</a:t>
            </a:r>
            <a:r>
              <a:rPr lang="en-AU" dirty="0" err="1">
                <a:solidFill>
                  <a:srgbClr val="000000"/>
                </a:solidFill>
                <a:latin typeface="Courier New" panose="02070309020205020404" pitchFamily="49" charset="0"/>
              </a:rPr>
              <a:t>xn</a:t>
            </a:r>
            <a:r>
              <a:rPr lang="en-AU" dirty="0">
                <a:solidFill>
                  <a:srgbClr val="000000"/>
                </a:solidFill>
                <a:latin typeface="Courier New" panose="02070309020205020404" pitchFamily="49" charset="0"/>
              </a:rPr>
              <a:t>(:,2).*</a:t>
            </a:r>
            <a:r>
              <a:rPr lang="en-AU" dirty="0" err="1">
                <a:solidFill>
                  <a:srgbClr val="000000"/>
                </a:solidFill>
                <a:latin typeface="Courier New" panose="02070309020205020404" pitchFamily="49" charset="0"/>
              </a:rPr>
              <a:t>xn</a:t>
            </a:r>
            <a:r>
              <a:rPr lang="en-AU" dirty="0">
                <a:solidFill>
                  <a:srgbClr val="000000"/>
                </a:solidFill>
                <a:latin typeface="Courier New" panose="02070309020205020404" pitchFamily="49" charset="0"/>
              </a:rPr>
              <a:t>(:,3))+b(7).*</a:t>
            </a:r>
            <a:r>
              <a:rPr lang="en-AU" dirty="0" err="1">
                <a:solidFill>
                  <a:srgbClr val="000000"/>
                </a:solidFill>
                <a:latin typeface="Courier New" panose="02070309020205020404" pitchFamily="49" charset="0"/>
              </a:rPr>
              <a:t>exp</a:t>
            </a:r>
            <a:r>
              <a:rPr lang="en-AU" dirty="0">
                <a:solidFill>
                  <a:srgbClr val="000000"/>
                </a:solidFill>
                <a:latin typeface="Courier New" panose="02070309020205020404" pitchFamily="49" charset="0"/>
              </a:rPr>
              <a:t>(b(8)*</a:t>
            </a:r>
            <a:r>
              <a:rPr lang="en-AU" dirty="0" err="1">
                <a:solidFill>
                  <a:srgbClr val="000000"/>
                </a:solidFill>
                <a:latin typeface="Courier New" panose="02070309020205020404" pitchFamily="49" charset="0"/>
              </a:rPr>
              <a:t>xn</a:t>
            </a:r>
            <a:r>
              <a:rPr lang="en-AU" dirty="0">
                <a:solidFill>
                  <a:srgbClr val="000000"/>
                </a:solidFill>
                <a:latin typeface="Courier New" panose="02070309020205020404" pitchFamily="49" charset="0"/>
              </a:rPr>
              <a:t>(:,3)));</a:t>
            </a:r>
            <a:r>
              <a:rPr lang="en-AU" dirty="0">
                <a:solidFill>
                  <a:srgbClr val="228B22"/>
                </a:solidFill>
                <a:latin typeface="Courier New" panose="02070309020205020404" pitchFamily="49" charset="0"/>
              </a:rPr>
              <a:t>% nonlinear model with standardized x</a:t>
            </a:r>
          </a:p>
          <a:p>
            <a:pPr marL="0" indent="0">
              <a:buNone/>
            </a:pPr>
            <a:r>
              <a:rPr lang="en-AU" dirty="0">
                <a:solidFill>
                  <a:srgbClr val="000000"/>
                </a:solidFill>
                <a:latin typeface="Courier New" panose="02070309020205020404" pitchFamily="49" charset="0"/>
              </a:rPr>
              <a:t>mdl = </a:t>
            </a:r>
            <a:r>
              <a:rPr lang="en-AU" dirty="0" err="1">
                <a:solidFill>
                  <a:srgbClr val="000000"/>
                </a:solidFill>
                <a:latin typeface="Courier New" panose="02070309020205020404" pitchFamily="49" charset="0"/>
              </a:rPr>
              <a:t>fitnlm</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xn,tn,fun,beta</a:t>
            </a:r>
            <a:r>
              <a:rPr lang="en-AU" dirty="0">
                <a:solidFill>
                  <a:srgbClr val="000000"/>
                </a:solidFill>
                <a:latin typeface="Courier New" panose="02070309020205020404" pitchFamily="49" charset="0"/>
              </a:rPr>
              <a:t>);</a:t>
            </a:r>
            <a:r>
              <a:rPr lang="en-AU" dirty="0">
                <a:solidFill>
                  <a:srgbClr val="228B22"/>
                </a:solidFill>
                <a:latin typeface="Courier New" panose="02070309020205020404" pitchFamily="49" charset="0"/>
              </a:rPr>
              <a:t>% find </a:t>
            </a:r>
            <a:r>
              <a:rPr lang="en-AU" dirty="0" err="1">
                <a:solidFill>
                  <a:srgbClr val="228B22"/>
                </a:solidFill>
                <a:latin typeface="Courier New" panose="02070309020205020404" pitchFamily="49" charset="0"/>
              </a:rPr>
              <a:t>coeffcients</a:t>
            </a:r>
            <a:r>
              <a:rPr lang="en-AU" dirty="0">
                <a:solidFill>
                  <a:srgbClr val="228B22"/>
                </a:solidFill>
                <a:latin typeface="Courier New" panose="02070309020205020404" pitchFamily="49" charset="0"/>
              </a:rPr>
              <a:t>(beta) of model(fun )using normalized x and t </a:t>
            </a:r>
          </a:p>
          <a:p>
            <a:pPr marL="0" indent="0">
              <a:buNone/>
            </a:pPr>
            <a:r>
              <a:rPr lang="en-AU" dirty="0" err="1">
                <a:solidFill>
                  <a:srgbClr val="000000"/>
                </a:solidFill>
                <a:latin typeface="Courier New" panose="02070309020205020404" pitchFamily="49" charset="0"/>
              </a:rPr>
              <a:t>yfitn</a:t>
            </a:r>
            <a:r>
              <a:rPr lang="en-AU" dirty="0">
                <a:solidFill>
                  <a:srgbClr val="000000"/>
                </a:solidFill>
                <a:latin typeface="Courier New" panose="02070309020205020404" pitchFamily="49" charset="0"/>
              </a:rPr>
              <a:t> = predict(</a:t>
            </a:r>
            <a:r>
              <a:rPr lang="en-AU" dirty="0" err="1">
                <a:solidFill>
                  <a:srgbClr val="000000"/>
                </a:solidFill>
                <a:latin typeface="Courier New" panose="02070309020205020404" pitchFamily="49" charset="0"/>
              </a:rPr>
              <a:t>mdl,xn</a:t>
            </a:r>
            <a:r>
              <a:rPr lang="en-AU" dirty="0">
                <a:solidFill>
                  <a:srgbClr val="000000"/>
                </a:solidFill>
                <a:latin typeface="Courier New" panose="02070309020205020404" pitchFamily="49" charset="0"/>
              </a:rPr>
              <a:t>);</a:t>
            </a:r>
            <a:r>
              <a:rPr lang="en-AU" dirty="0">
                <a:solidFill>
                  <a:srgbClr val="228B22"/>
                </a:solidFill>
                <a:latin typeface="Courier New" panose="02070309020205020404" pitchFamily="49" charset="0"/>
              </a:rPr>
              <a:t>% make prediction based on normalized x</a:t>
            </a:r>
          </a:p>
          <a:p>
            <a:pPr marL="0" indent="0">
              <a:buNone/>
            </a:pPr>
            <a:r>
              <a:rPr lang="en-AU" dirty="0" err="1">
                <a:solidFill>
                  <a:srgbClr val="000000"/>
                </a:solidFill>
                <a:latin typeface="Courier New" panose="02070309020205020404" pitchFamily="49" charset="0"/>
              </a:rPr>
              <a:t>yfit</a:t>
            </a:r>
            <a:r>
              <a:rPr lang="en-AU" dirty="0">
                <a:solidFill>
                  <a:srgbClr val="000000"/>
                </a:solidFill>
                <a:latin typeface="Courier New" panose="02070309020205020404" pitchFamily="49" charset="0"/>
              </a:rPr>
              <a:t> = </a:t>
            </a:r>
            <a:r>
              <a:rPr lang="en-AU" dirty="0" err="1">
                <a:solidFill>
                  <a:srgbClr val="000000"/>
                </a:solidFill>
                <a:latin typeface="Courier New" panose="02070309020205020404" pitchFamily="49" charset="0"/>
              </a:rPr>
              <a:t>mapminmax</a:t>
            </a:r>
            <a:r>
              <a:rPr lang="en-AU" dirty="0">
                <a:solidFill>
                  <a:srgbClr val="000000"/>
                </a:solidFill>
                <a:latin typeface="Courier New" panose="02070309020205020404" pitchFamily="49" charset="0"/>
              </a:rPr>
              <a:t>(</a:t>
            </a:r>
            <a:r>
              <a:rPr lang="en-AU" dirty="0">
                <a:solidFill>
                  <a:srgbClr val="A020F0"/>
                </a:solidFill>
                <a:latin typeface="Courier New" panose="02070309020205020404" pitchFamily="49" charset="0"/>
              </a:rPr>
              <a:t>'reverse'</a:t>
            </a:r>
            <a:r>
              <a:rPr lang="en-AU" dirty="0">
                <a:solidFill>
                  <a:srgbClr val="000000"/>
                </a:solidFill>
                <a:latin typeface="Courier New" panose="02070309020205020404" pitchFamily="49" charset="0"/>
              </a:rPr>
              <a:t>, </a:t>
            </a:r>
            <a:r>
              <a:rPr lang="en-AU" dirty="0" err="1">
                <a:solidFill>
                  <a:srgbClr val="000000"/>
                </a:solidFill>
                <a:latin typeface="Courier New" panose="02070309020205020404" pitchFamily="49" charset="0"/>
              </a:rPr>
              <a:t>yfitn,stn</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 To reverse the prediction to original state using the same process setting of t </a:t>
            </a:r>
          </a:p>
          <a:p>
            <a:pPr marL="0" indent="0">
              <a:buNone/>
            </a:pPr>
            <a:r>
              <a:rPr lang="fr-FR" dirty="0">
                <a:solidFill>
                  <a:srgbClr val="000000"/>
                </a:solidFill>
                <a:latin typeface="Courier New" panose="02070309020205020404" pitchFamily="49" charset="0"/>
              </a:rPr>
              <a:t>table( t( 40:50 ),</a:t>
            </a:r>
            <a:r>
              <a:rPr lang="fr-FR" dirty="0" err="1">
                <a:solidFill>
                  <a:srgbClr val="000000"/>
                </a:solidFill>
                <a:latin typeface="Courier New" panose="02070309020205020404" pitchFamily="49" charset="0"/>
              </a:rPr>
              <a:t>yfit</a:t>
            </a:r>
            <a:r>
              <a:rPr lang="fr-FR" dirty="0">
                <a:solidFill>
                  <a:srgbClr val="000000"/>
                </a:solidFill>
                <a:latin typeface="Courier New" panose="02070309020205020404" pitchFamily="49" charset="0"/>
              </a:rPr>
              <a:t>( 40:50 ), </a:t>
            </a:r>
            <a:r>
              <a:rPr lang="fr-FR" dirty="0">
                <a:solidFill>
                  <a:srgbClr val="A020F0"/>
                </a:solidFill>
                <a:latin typeface="Courier New" panose="02070309020205020404" pitchFamily="49" charset="0"/>
              </a:rPr>
              <a:t>'</a:t>
            </a:r>
            <a:r>
              <a:rPr lang="fr-FR" dirty="0" err="1">
                <a:solidFill>
                  <a:srgbClr val="A020F0"/>
                </a:solidFill>
                <a:latin typeface="Courier New" panose="02070309020205020404" pitchFamily="49" charset="0"/>
              </a:rPr>
              <a:t>VariableNames</a:t>
            </a:r>
            <a:r>
              <a:rPr lang="fr-FR" dirty="0">
                <a:solidFill>
                  <a:srgbClr val="A020F0"/>
                </a:solidFill>
                <a:latin typeface="Courier New" panose="02070309020205020404" pitchFamily="49" charset="0"/>
              </a:rPr>
              <a:t>'</a:t>
            </a:r>
            <a:r>
              <a:rPr lang="fr-FR" dirty="0">
                <a:solidFill>
                  <a:srgbClr val="000000"/>
                </a:solidFill>
                <a:latin typeface="Courier New" panose="02070309020205020404" pitchFamily="49" charset="0"/>
              </a:rPr>
              <a:t>,</a:t>
            </a:r>
            <a:r>
              <a:rPr lang="fr-FR" dirty="0">
                <a:solidFill>
                  <a:srgbClr val="0000FF"/>
                </a:solidFill>
                <a:latin typeface="Courier New" panose="02070309020205020404" pitchFamily="49" charset="0"/>
              </a:rPr>
              <a:t>...</a:t>
            </a:r>
            <a:r>
              <a:rPr lang="fr-FR" dirty="0">
                <a:solidFill>
                  <a:srgbClr val="228B22"/>
                </a:solidFill>
                <a:latin typeface="Courier New" panose="02070309020205020404" pitchFamily="49" charset="0"/>
              </a:rPr>
              <a:t> </a:t>
            </a:r>
          </a:p>
          <a:p>
            <a:pPr marL="0" indent="0">
              <a:buNone/>
            </a:pPr>
            <a:r>
              <a:rPr lang="en-AU" dirty="0">
                <a:solidFill>
                  <a:srgbClr val="000000"/>
                </a:solidFill>
                <a:latin typeface="Courier New" panose="02070309020205020404" pitchFamily="49" charset="0"/>
              </a:rPr>
              <a:t>    {</a:t>
            </a:r>
            <a:r>
              <a:rPr lang="en-AU" dirty="0">
                <a:solidFill>
                  <a:srgbClr val="A020F0"/>
                </a:solidFill>
                <a:latin typeface="Courier New" panose="02070309020205020404" pitchFamily="49" charset="0"/>
              </a:rPr>
              <a:t>' </a:t>
            </a:r>
            <a:r>
              <a:rPr lang="en-AU" dirty="0" err="1">
                <a:solidFill>
                  <a:srgbClr val="A020F0"/>
                </a:solidFill>
                <a:latin typeface="Courier New" panose="02070309020205020404" pitchFamily="49" charset="0"/>
              </a:rPr>
              <a:t>TrueLabel</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a:t>
            </a:r>
            <a:r>
              <a:rPr lang="en-AU" dirty="0">
                <a:solidFill>
                  <a:srgbClr val="A020F0"/>
                </a:solidFill>
                <a:latin typeface="Courier New" panose="02070309020205020404" pitchFamily="49" charset="0"/>
              </a:rPr>
              <a:t>' </a:t>
            </a:r>
            <a:r>
              <a:rPr lang="en-AU" dirty="0" err="1">
                <a:solidFill>
                  <a:srgbClr val="A020F0"/>
                </a:solidFill>
                <a:latin typeface="Courier New" panose="02070309020205020404" pitchFamily="49" charset="0"/>
              </a:rPr>
              <a:t>PredictedLabel</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%Show the results of 40th  to 50th </a:t>
            </a:r>
          </a:p>
          <a:p>
            <a:endParaRPr lang="en-AU" dirty="0"/>
          </a:p>
          <a:p>
            <a:endParaRPr lang="en-AU" dirty="0"/>
          </a:p>
        </p:txBody>
      </p:sp>
      <p:sp>
        <p:nvSpPr>
          <p:cNvPr id="4" name="Date Placeholder 3"/>
          <p:cNvSpPr>
            <a:spLocks noGrp="1"/>
          </p:cNvSpPr>
          <p:nvPr>
            <p:ph type="dt" sz="half" idx="10"/>
          </p:nvPr>
        </p:nvSpPr>
        <p:spPr/>
        <p:txBody>
          <a:bodyPr/>
          <a:lstStyle/>
          <a:p>
            <a:pPr>
              <a:defRPr/>
            </a:pPr>
            <a:r>
              <a:rPr lang="en-AU" dirty="0">
                <a:solidFill>
                  <a:srgbClr val="FFFFFF"/>
                </a:solidFill>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rPr>
              <a:pPr>
                <a:defRPr/>
              </a:pPr>
              <a:t>34</a:t>
            </a:fld>
            <a:endParaRPr lang="en-AU">
              <a:solidFill>
                <a:srgbClr val="FFFFFF"/>
              </a:solidFill>
            </a:endParaRPr>
          </a:p>
        </p:txBody>
      </p:sp>
      <p:sp>
        <p:nvSpPr>
          <p:cNvPr id="7" name="Rectangle 6"/>
          <p:cNvSpPr/>
          <p:nvPr/>
        </p:nvSpPr>
        <p:spPr>
          <a:xfrm>
            <a:off x="228600" y="135235"/>
            <a:ext cx="7772400" cy="461665"/>
          </a:xfrm>
          <a:prstGeom prst="rect">
            <a:avLst/>
          </a:prstGeom>
        </p:spPr>
        <p:txBody>
          <a:bodyPr wrap="square">
            <a:spAutoFit/>
          </a:bodyPr>
          <a:lstStyle/>
          <a:p>
            <a:pPr lvl="0"/>
            <a:r>
              <a:rPr lang="en-AU" sz="2400" b="1" kern="0" dirty="0">
                <a:solidFill>
                  <a:srgbClr val="EE3224"/>
                </a:solidFill>
                <a:latin typeface="Times New Roman" panose="02020603050405020304" pitchFamily="18" charset="0"/>
                <a:cs typeface="Times New Roman" panose="02020603050405020304" pitchFamily="18" charset="0"/>
              </a:rPr>
              <a:t>Example of ANN, SVM, and NLR: NLR (cont.) </a:t>
            </a:r>
            <a:endParaRPr lang="en-AU" dirty="0">
              <a:solidFill>
                <a:srgbClr val="FFFFFF"/>
              </a:solidFill>
            </a:endParaRPr>
          </a:p>
        </p:txBody>
      </p:sp>
    </p:spTree>
    <p:extLst>
      <p:ext uri="{BB962C8B-B14F-4D97-AF65-F5344CB8AC3E}">
        <p14:creationId xmlns:p14="http://schemas.microsoft.com/office/powerpoint/2010/main" val="752768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7038" y="838200"/>
            <a:ext cx="8229600" cy="5638800"/>
          </a:xfrm>
        </p:spPr>
        <p:txBody>
          <a:bodyPr/>
          <a:lstStyle/>
          <a:p>
            <a:pPr marL="0" indent="0">
              <a:buNone/>
            </a:pPr>
            <a:r>
              <a:rPr lang="en-AU" dirty="0" err="1">
                <a:solidFill>
                  <a:srgbClr val="000000"/>
                </a:solidFill>
                <a:latin typeface="Courier New" panose="02070309020205020404" pitchFamily="49" charset="0"/>
              </a:rPr>
              <a:t>MSE_training</a:t>
            </a:r>
            <a:r>
              <a:rPr lang="en-AU" dirty="0">
                <a:solidFill>
                  <a:srgbClr val="000000"/>
                </a:solidFill>
                <a:latin typeface="Courier New" panose="02070309020205020404" pitchFamily="49" charset="0"/>
              </a:rPr>
              <a:t>=sum((</a:t>
            </a:r>
            <a:r>
              <a:rPr lang="en-AU" dirty="0" err="1">
                <a:solidFill>
                  <a:srgbClr val="000000"/>
                </a:solidFill>
                <a:latin typeface="Courier New" panose="02070309020205020404" pitchFamily="49" charset="0"/>
              </a:rPr>
              <a:t>yfit</a:t>
            </a:r>
            <a:r>
              <a:rPr lang="en-AU" dirty="0">
                <a:solidFill>
                  <a:srgbClr val="000000"/>
                </a:solidFill>
                <a:latin typeface="Courier New" panose="02070309020205020404" pitchFamily="49" charset="0"/>
              </a:rPr>
              <a:t>-t).^2)/</a:t>
            </a:r>
            <a:r>
              <a:rPr lang="en-AU" dirty="0" err="1">
                <a:solidFill>
                  <a:srgbClr val="000000"/>
                </a:solidFill>
                <a:latin typeface="Courier New" panose="02070309020205020404" pitchFamily="49" charset="0"/>
              </a:rPr>
              <a:t>numel</a:t>
            </a:r>
            <a:r>
              <a:rPr lang="en-AU" dirty="0">
                <a:solidFill>
                  <a:srgbClr val="000000"/>
                </a:solidFill>
                <a:latin typeface="Courier New" panose="02070309020205020404" pitchFamily="49" charset="0"/>
              </a:rPr>
              <a:t>(t); </a:t>
            </a:r>
            <a:r>
              <a:rPr lang="en-AU" dirty="0">
                <a:solidFill>
                  <a:srgbClr val="228B22"/>
                </a:solidFill>
                <a:latin typeface="Courier New" panose="02070309020205020404" pitchFamily="49" charset="0"/>
              </a:rPr>
              <a:t>% Calculate MSE for data </a:t>
            </a:r>
          </a:p>
          <a:p>
            <a:pPr marL="0" indent="0">
              <a:buNone/>
            </a:pPr>
            <a:r>
              <a:rPr lang="en-AU" dirty="0" err="1">
                <a:solidFill>
                  <a:srgbClr val="000000"/>
                </a:solidFill>
                <a:latin typeface="Courier New" panose="02070309020205020404" pitchFamily="49" charset="0"/>
              </a:rPr>
              <a:t>RMSE_training</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sqrt</a:t>
            </a:r>
            <a:r>
              <a:rPr lang="en-AU" dirty="0">
                <a:solidFill>
                  <a:srgbClr val="000000"/>
                </a:solidFill>
                <a:latin typeface="Courier New" panose="02070309020205020404" pitchFamily="49" charset="0"/>
              </a:rPr>
              <a:t>(sum((</a:t>
            </a:r>
            <a:r>
              <a:rPr lang="en-AU" dirty="0" err="1">
                <a:solidFill>
                  <a:srgbClr val="000000"/>
                </a:solidFill>
                <a:latin typeface="Courier New" panose="02070309020205020404" pitchFamily="49" charset="0"/>
              </a:rPr>
              <a:t>yfit</a:t>
            </a:r>
            <a:r>
              <a:rPr lang="en-AU" dirty="0">
                <a:solidFill>
                  <a:srgbClr val="000000"/>
                </a:solidFill>
                <a:latin typeface="Courier New" panose="02070309020205020404" pitchFamily="49" charset="0"/>
              </a:rPr>
              <a:t>-t).^2)/</a:t>
            </a:r>
            <a:r>
              <a:rPr lang="en-AU" dirty="0" err="1">
                <a:solidFill>
                  <a:srgbClr val="000000"/>
                </a:solidFill>
                <a:latin typeface="Courier New" panose="02070309020205020404" pitchFamily="49" charset="0"/>
              </a:rPr>
              <a:t>numel</a:t>
            </a:r>
            <a:r>
              <a:rPr lang="en-AU" dirty="0">
                <a:solidFill>
                  <a:srgbClr val="000000"/>
                </a:solidFill>
                <a:latin typeface="Courier New" panose="02070309020205020404" pitchFamily="49" charset="0"/>
              </a:rPr>
              <a:t>(t)); </a:t>
            </a:r>
            <a:r>
              <a:rPr lang="en-AU" dirty="0">
                <a:solidFill>
                  <a:srgbClr val="228B22"/>
                </a:solidFill>
                <a:latin typeface="Courier New" panose="02070309020205020404" pitchFamily="49" charset="0"/>
              </a:rPr>
              <a:t>% Calculate RMSE for data</a:t>
            </a:r>
          </a:p>
          <a:p>
            <a:pPr marL="0" indent="0">
              <a:buNone/>
            </a:pPr>
            <a:r>
              <a:rPr lang="en-AU" dirty="0" err="1">
                <a:solidFill>
                  <a:srgbClr val="000000"/>
                </a:solidFill>
                <a:latin typeface="Courier New" panose="02070309020205020404" pitchFamily="49" charset="0"/>
              </a:rPr>
              <a:t>ynewn</a:t>
            </a:r>
            <a:r>
              <a:rPr lang="en-AU" dirty="0">
                <a:solidFill>
                  <a:srgbClr val="000000"/>
                </a:solidFill>
                <a:latin typeface="Courier New" panose="02070309020205020404" pitchFamily="49" charset="0"/>
              </a:rPr>
              <a:t>=predict(</a:t>
            </a:r>
            <a:r>
              <a:rPr lang="en-AU" dirty="0" err="1">
                <a:solidFill>
                  <a:srgbClr val="000000"/>
                </a:solidFill>
                <a:latin typeface="Courier New" panose="02070309020205020404" pitchFamily="49" charset="0"/>
              </a:rPr>
              <a:t>mdl,xnewn</a:t>
            </a:r>
            <a:r>
              <a:rPr lang="en-AU" dirty="0">
                <a:solidFill>
                  <a:srgbClr val="000000"/>
                </a:solidFill>
                <a:latin typeface="Courier New" panose="02070309020205020404" pitchFamily="49" charset="0"/>
              </a:rPr>
              <a:t>);</a:t>
            </a:r>
            <a:r>
              <a:rPr lang="en-AU" dirty="0">
                <a:solidFill>
                  <a:srgbClr val="228B22"/>
                </a:solidFill>
                <a:latin typeface="Courier New" panose="02070309020205020404" pitchFamily="49" charset="0"/>
              </a:rPr>
              <a:t>% make prediction based on normalized new data</a:t>
            </a:r>
          </a:p>
          <a:p>
            <a:pPr marL="0" indent="0">
              <a:buNone/>
            </a:pPr>
            <a:r>
              <a:rPr lang="en-AU" dirty="0" err="1">
                <a:solidFill>
                  <a:srgbClr val="000000"/>
                </a:solidFill>
                <a:latin typeface="Courier New" panose="02070309020205020404" pitchFamily="49" charset="0"/>
              </a:rPr>
              <a:t>ynew</a:t>
            </a:r>
            <a:r>
              <a:rPr lang="en-AU" dirty="0">
                <a:solidFill>
                  <a:srgbClr val="000000"/>
                </a:solidFill>
                <a:latin typeface="Courier New" panose="02070309020205020404" pitchFamily="49" charset="0"/>
              </a:rPr>
              <a:t> = </a:t>
            </a:r>
            <a:r>
              <a:rPr lang="en-AU" dirty="0" err="1">
                <a:solidFill>
                  <a:srgbClr val="000000"/>
                </a:solidFill>
                <a:latin typeface="Courier New" panose="02070309020205020404" pitchFamily="49" charset="0"/>
              </a:rPr>
              <a:t>mapminmax</a:t>
            </a:r>
            <a:r>
              <a:rPr lang="en-AU" dirty="0">
                <a:solidFill>
                  <a:srgbClr val="000000"/>
                </a:solidFill>
                <a:latin typeface="Courier New" panose="02070309020205020404" pitchFamily="49" charset="0"/>
              </a:rPr>
              <a:t>(</a:t>
            </a:r>
            <a:r>
              <a:rPr lang="en-AU" dirty="0">
                <a:solidFill>
                  <a:srgbClr val="A020F0"/>
                </a:solidFill>
                <a:latin typeface="Courier New" panose="02070309020205020404" pitchFamily="49" charset="0"/>
              </a:rPr>
              <a:t>'reverse'</a:t>
            </a:r>
            <a:r>
              <a:rPr lang="en-AU" dirty="0">
                <a:solidFill>
                  <a:srgbClr val="000000"/>
                </a:solidFill>
                <a:latin typeface="Courier New" panose="02070309020205020404" pitchFamily="49" charset="0"/>
              </a:rPr>
              <a:t>, </a:t>
            </a:r>
            <a:r>
              <a:rPr lang="en-AU" dirty="0" err="1">
                <a:solidFill>
                  <a:srgbClr val="000000"/>
                </a:solidFill>
                <a:latin typeface="Courier New" panose="02070309020205020404" pitchFamily="49" charset="0"/>
              </a:rPr>
              <a:t>ynewn,stn</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 To reverse the normalized </a:t>
            </a:r>
            <a:r>
              <a:rPr lang="en-AU" dirty="0" err="1">
                <a:solidFill>
                  <a:srgbClr val="228B22"/>
                </a:solidFill>
                <a:latin typeface="Courier New" panose="02070309020205020404" pitchFamily="49" charset="0"/>
              </a:rPr>
              <a:t>ynew</a:t>
            </a:r>
            <a:r>
              <a:rPr lang="en-AU" dirty="0">
                <a:solidFill>
                  <a:srgbClr val="228B22"/>
                </a:solidFill>
                <a:latin typeface="Courier New" panose="02070309020205020404" pitchFamily="49" charset="0"/>
              </a:rPr>
              <a:t> and use the processing setting of t</a:t>
            </a:r>
          </a:p>
          <a:p>
            <a:pPr marL="0" indent="0">
              <a:buNone/>
            </a:pPr>
            <a:r>
              <a:rPr lang="en-AU" dirty="0">
                <a:solidFill>
                  <a:srgbClr val="000000"/>
                </a:solidFill>
                <a:latin typeface="Courier New" panose="02070309020205020404" pitchFamily="49" charset="0"/>
              </a:rPr>
              <a:t>table(</a:t>
            </a:r>
            <a:r>
              <a:rPr lang="en-AU" dirty="0" err="1">
                <a:solidFill>
                  <a:srgbClr val="000000"/>
                </a:solidFill>
                <a:latin typeface="Courier New" panose="02070309020205020404" pitchFamily="49" charset="0"/>
              </a:rPr>
              <a:t>tnew</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ynew</a:t>
            </a:r>
            <a:r>
              <a:rPr lang="en-AU" dirty="0">
                <a:solidFill>
                  <a:srgbClr val="000000"/>
                </a:solidFill>
                <a:latin typeface="Courier New" panose="02070309020205020404" pitchFamily="49" charset="0"/>
              </a:rPr>
              <a:t>(:),</a:t>
            </a:r>
            <a:r>
              <a:rPr lang="en-AU" dirty="0">
                <a:solidFill>
                  <a:srgbClr val="A020F0"/>
                </a:solidFill>
                <a:latin typeface="Courier New" panose="02070309020205020404" pitchFamily="49" charset="0"/>
              </a:rPr>
              <a:t>'</a:t>
            </a:r>
            <a:r>
              <a:rPr lang="en-AU" dirty="0" err="1">
                <a:solidFill>
                  <a:srgbClr val="A020F0"/>
                </a:solidFill>
                <a:latin typeface="Courier New" panose="02070309020205020404" pitchFamily="49" charset="0"/>
              </a:rPr>
              <a:t>VariableNames</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a:t>
            </a:r>
            <a:r>
              <a:rPr lang="en-AU" dirty="0">
                <a:solidFill>
                  <a:srgbClr val="A020F0"/>
                </a:solidFill>
                <a:latin typeface="Courier New" panose="02070309020205020404" pitchFamily="49" charset="0"/>
              </a:rPr>
              <a:t>'</a:t>
            </a:r>
            <a:r>
              <a:rPr lang="en-AU" dirty="0" err="1">
                <a:solidFill>
                  <a:srgbClr val="A020F0"/>
                </a:solidFill>
                <a:latin typeface="Courier New" panose="02070309020205020404" pitchFamily="49" charset="0"/>
              </a:rPr>
              <a:t>ObservedValue_Newdata</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a:t>
            </a:r>
            <a:r>
              <a:rPr lang="en-AU" dirty="0">
                <a:solidFill>
                  <a:srgbClr val="A020F0"/>
                </a:solidFill>
                <a:latin typeface="Courier New" panose="02070309020205020404" pitchFamily="49" charset="0"/>
              </a:rPr>
              <a:t>' </a:t>
            </a:r>
            <a:r>
              <a:rPr lang="en-AU" dirty="0" err="1">
                <a:solidFill>
                  <a:srgbClr val="A020F0"/>
                </a:solidFill>
                <a:latin typeface="Courier New" panose="02070309020205020404" pitchFamily="49" charset="0"/>
              </a:rPr>
              <a:t>PredictedValue_newdata</a:t>
            </a:r>
            <a:r>
              <a:rPr lang="en-AU" dirty="0">
                <a:solidFill>
                  <a:srgbClr val="A020F0"/>
                </a:solidFill>
                <a:latin typeface="Courier New" panose="02070309020205020404" pitchFamily="49" charset="0"/>
              </a:rPr>
              <a:t>'</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 show data in output and predicted output</a:t>
            </a:r>
          </a:p>
          <a:p>
            <a:pPr marL="0" indent="0">
              <a:buNone/>
            </a:pPr>
            <a:r>
              <a:rPr lang="en-AU" dirty="0">
                <a:solidFill>
                  <a:srgbClr val="000000"/>
                </a:solidFill>
                <a:latin typeface="Courier New" panose="02070309020205020404" pitchFamily="49" charset="0"/>
              </a:rPr>
              <a:t>MSE_testing=sum((</a:t>
            </a:r>
            <a:r>
              <a:rPr lang="en-AU" dirty="0" err="1">
                <a:solidFill>
                  <a:srgbClr val="000000"/>
                </a:solidFill>
                <a:latin typeface="Courier New" panose="02070309020205020404" pitchFamily="49" charset="0"/>
              </a:rPr>
              <a:t>tnew-ynew</a:t>
            </a:r>
            <a:r>
              <a:rPr lang="en-AU" dirty="0">
                <a:solidFill>
                  <a:srgbClr val="000000"/>
                </a:solidFill>
                <a:latin typeface="Courier New" panose="02070309020205020404" pitchFamily="49" charset="0"/>
              </a:rPr>
              <a:t>).^2)/</a:t>
            </a:r>
            <a:r>
              <a:rPr lang="en-AU" dirty="0" err="1">
                <a:solidFill>
                  <a:srgbClr val="000000"/>
                </a:solidFill>
                <a:latin typeface="Courier New" panose="02070309020205020404" pitchFamily="49" charset="0"/>
              </a:rPr>
              <a:t>numel</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tnew</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 Calculate MSE for new data</a:t>
            </a:r>
          </a:p>
          <a:p>
            <a:pPr marL="0" indent="0">
              <a:buNone/>
            </a:pPr>
            <a:r>
              <a:rPr lang="en-AU" dirty="0">
                <a:solidFill>
                  <a:srgbClr val="000000"/>
                </a:solidFill>
                <a:latin typeface="Courier New" panose="02070309020205020404" pitchFamily="49" charset="0"/>
              </a:rPr>
              <a:t>RMSE_testing=</a:t>
            </a:r>
            <a:r>
              <a:rPr lang="en-AU" dirty="0" err="1">
                <a:solidFill>
                  <a:srgbClr val="000000"/>
                </a:solidFill>
                <a:latin typeface="Courier New" panose="02070309020205020404" pitchFamily="49" charset="0"/>
              </a:rPr>
              <a:t>sqrt</a:t>
            </a:r>
            <a:r>
              <a:rPr lang="en-AU" dirty="0">
                <a:solidFill>
                  <a:srgbClr val="000000"/>
                </a:solidFill>
                <a:latin typeface="Courier New" panose="02070309020205020404" pitchFamily="49" charset="0"/>
              </a:rPr>
              <a:t>(sum((</a:t>
            </a:r>
            <a:r>
              <a:rPr lang="en-AU" dirty="0" err="1">
                <a:solidFill>
                  <a:srgbClr val="000000"/>
                </a:solidFill>
                <a:latin typeface="Courier New" panose="02070309020205020404" pitchFamily="49" charset="0"/>
              </a:rPr>
              <a:t>tnew-ynew</a:t>
            </a:r>
            <a:r>
              <a:rPr lang="en-AU" dirty="0">
                <a:solidFill>
                  <a:srgbClr val="000000"/>
                </a:solidFill>
                <a:latin typeface="Courier New" panose="02070309020205020404" pitchFamily="49" charset="0"/>
              </a:rPr>
              <a:t>).^2)/</a:t>
            </a:r>
            <a:r>
              <a:rPr lang="en-AU" dirty="0" err="1">
                <a:solidFill>
                  <a:srgbClr val="000000"/>
                </a:solidFill>
                <a:latin typeface="Courier New" panose="02070309020205020404" pitchFamily="49" charset="0"/>
              </a:rPr>
              <a:t>numel</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tnew</a:t>
            </a:r>
            <a:r>
              <a:rPr lang="en-AU" dirty="0">
                <a:solidFill>
                  <a:srgbClr val="000000"/>
                </a:solidFill>
                <a:latin typeface="Courier New" panose="02070309020205020404" pitchFamily="49" charset="0"/>
              </a:rPr>
              <a:t>)); </a:t>
            </a:r>
            <a:r>
              <a:rPr lang="en-AU" dirty="0">
                <a:solidFill>
                  <a:srgbClr val="228B22"/>
                </a:solidFill>
                <a:latin typeface="Courier New" panose="02070309020205020404" pitchFamily="49" charset="0"/>
              </a:rPr>
              <a:t>% Calculate RMSE for new data</a:t>
            </a:r>
          </a:p>
          <a:p>
            <a:pPr marL="0" indent="0">
              <a:buNone/>
            </a:pPr>
            <a:r>
              <a:rPr lang="en-AU" dirty="0" err="1">
                <a:solidFill>
                  <a:srgbClr val="000000"/>
                </a:solidFill>
                <a:latin typeface="Courier New" panose="02070309020205020404" pitchFamily="49" charset="0"/>
              </a:rPr>
              <a:t>Errorpercentage</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ynew-tnew</a:t>
            </a:r>
            <a:r>
              <a:rPr lang="en-AU" dirty="0">
                <a:solidFill>
                  <a:srgbClr val="000000"/>
                </a:solidFill>
                <a:latin typeface="Courier New" panose="02070309020205020404" pitchFamily="49" charset="0"/>
              </a:rPr>
              <a:t>)./</a:t>
            </a:r>
            <a:r>
              <a:rPr lang="en-AU" dirty="0" err="1">
                <a:solidFill>
                  <a:srgbClr val="000000"/>
                </a:solidFill>
                <a:latin typeface="Courier New" panose="02070309020205020404" pitchFamily="49" charset="0"/>
              </a:rPr>
              <a:t>tnew</a:t>
            </a:r>
            <a:r>
              <a:rPr lang="en-AU" dirty="0">
                <a:solidFill>
                  <a:srgbClr val="000000"/>
                </a:solidFill>
                <a:latin typeface="Courier New" panose="02070309020205020404" pitchFamily="49" charset="0"/>
              </a:rPr>
              <a:t>)*100; </a:t>
            </a:r>
            <a:r>
              <a:rPr lang="en-AU" dirty="0">
                <a:solidFill>
                  <a:srgbClr val="228B22"/>
                </a:solidFill>
                <a:latin typeface="Courier New" panose="02070309020205020404" pitchFamily="49" charset="0"/>
              </a:rPr>
              <a:t>% Calculate error percentage for </a:t>
            </a:r>
            <a:r>
              <a:rPr lang="en-AU" dirty="0" err="1">
                <a:solidFill>
                  <a:srgbClr val="228B22"/>
                </a:solidFill>
                <a:latin typeface="Courier New" panose="02070309020205020404" pitchFamily="49" charset="0"/>
              </a:rPr>
              <a:t>tnew</a:t>
            </a:r>
            <a:r>
              <a:rPr lang="en-AU" dirty="0">
                <a:solidFill>
                  <a:srgbClr val="228B22"/>
                </a:solidFill>
                <a:latin typeface="Courier New" panose="02070309020205020404" pitchFamily="49" charset="0"/>
              </a:rPr>
              <a:t> and </a:t>
            </a:r>
            <a:r>
              <a:rPr lang="en-AU" dirty="0" err="1">
                <a:solidFill>
                  <a:srgbClr val="228B22"/>
                </a:solidFill>
                <a:latin typeface="Courier New" panose="02070309020205020404" pitchFamily="49" charset="0"/>
              </a:rPr>
              <a:t>ynew</a:t>
            </a:r>
            <a:endParaRPr lang="en-AU" dirty="0">
              <a:solidFill>
                <a:srgbClr val="228B22"/>
              </a:solidFill>
              <a:latin typeface="Courier New" panose="02070309020205020404" pitchFamily="49" charset="0"/>
            </a:endParaRPr>
          </a:p>
          <a:p>
            <a:r>
              <a:rPr lang="en-AU" dirty="0">
                <a:solidFill>
                  <a:srgbClr val="228B22"/>
                </a:solidFill>
                <a:latin typeface="Courier New" panose="02070309020205020404" pitchFamily="49" charset="0"/>
              </a:rPr>
              <a:t> </a:t>
            </a:r>
          </a:p>
          <a:p>
            <a:endParaRPr lang="en-AU" dirty="0"/>
          </a:p>
          <a:p>
            <a:pPr marL="0" indent="0">
              <a:buNone/>
            </a:pPr>
            <a:endParaRPr lang="en-AU" dirty="0"/>
          </a:p>
        </p:txBody>
      </p:sp>
      <p:sp>
        <p:nvSpPr>
          <p:cNvPr id="4" name="Date Placeholder 3"/>
          <p:cNvSpPr>
            <a:spLocks noGrp="1"/>
          </p:cNvSpPr>
          <p:nvPr>
            <p:ph type="dt" sz="half" idx="10"/>
          </p:nvPr>
        </p:nvSpPr>
        <p:spPr/>
        <p:txBody>
          <a:bodyPr/>
          <a:lstStyle/>
          <a:p>
            <a:pPr>
              <a:defRPr/>
            </a:pPr>
            <a:r>
              <a:rPr lang="en-AU" dirty="0">
                <a:solidFill>
                  <a:srgbClr val="FFFFFF"/>
                </a:solidFill>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rPr>
              <a:pPr>
                <a:defRPr/>
              </a:pPr>
              <a:t>35</a:t>
            </a:fld>
            <a:endParaRPr lang="en-AU">
              <a:solidFill>
                <a:srgbClr val="FFFFFF"/>
              </a:solidFill>
            </a:endParaRPr>
          </a:p>
        </p:txBody>
      </p:sp>
      <p:sp>
        <p:nvSpPr>
          <p:cNvPr id="7" name="Rectangle 6"/>
          <p:cNvSpPr/>
          <p:nvPr/>
        </p:nvSpPr>
        <p:spPr>
          <a:xfrm>
            <a:off x="427038" y="163572"/>
            <a:ext cx="7086600" cy="461665"/>
          </a:xfrm>
          <a:prstGeom prst="rect">
            <a:avLst/>
          </a:prstGeom>
        </p:spPr>
        <p:txBody>
          <a:bodyPr wrap="square">
            <a:spAutoFit/>
          </a:bodyPr>
          <a:lstStyle/>
          <a:p>
            <a:pPr lvl="0"/>
            <a:r>
              <a:rPr lang="en-AU" sz="2400" b="1" kern="0" dirty="0">
                <a:solidFill>
                  <a:srgbClr val="EE3224"/>
                </a:solidFill>
                <a:latin typeface="Times New Roman" panose="02020603050405020304" pitchFamily="18" charset="0"/>
                <a:cs typeface="Times New Roman" panose="02020603050405020304" pitchFamily="18" charset="0"/>
              </a:rPr>
              <a:t>Example of ANN, SVM, and NLR: NLR (cont.) </a:t>
            </a:r>
            <a:endParaRPr lang="en-AU" dirty="0">
              <a:solidFill>
                <a:srgbClr val="FFFFFF"/>
              </a:solidFill>
            </a:endParaRPr>
          </a:p>
        </p:txBody>
      </p:sp>
    </p:spTree>
    <p:extLst>
      <p:ext uri="{BB962C8B-B14F-4D97-AF65-F5344CB8AC3E}">
        <p14:creationId xmlns:p14="http://schemas.microsoft.com/office/powerpoint/2010/main" val="969231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AU" dirty="0">
                <a:solidFill>
                  <a:srgbClr val="FFFFFF"/>
                </a:solidFill>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rPr>
              <a:pPr>
                <a:defRPr/>
              </a:pPr>
              <a:t>36</a:t>
            </a:fld>
            <a:endParaRPr lang="en-AU">
              <a:solidFill>
                <a:srgbClr val="FFFFFF"/>
              </a:solidFill>
            </a:endParaRPr>
          </a:p>
        </p:txBody>
      </p:sp>
      <p:sp>
        <p:nvSpPr>
          <p:cNvPr id="12" name="Rectangle 11"/>
          <p:cNvSpPr/>
          <p:nvPr/>
        </p:nvSpPr>
        <p:spPr>
          <a:xfrm>
            <a:off x="1054100" y="4934977"/>
            <a:ext cx="3048000" cy="784830"/>
          </a:xfrm>
          <a:prstGeom prst="rect">
            <a:avLst/>
          </a:prstGeom>
        </p:spPr>
        <p:txBody>
          <a:bodyPr wrap="square">
            <a:spAutoFit/>
          </a:bodyPr>
          <a:lstStyle/>
          <a:p>
            <a:pPr eaLnBrk="0" fontAlgn="base" hangingPunct="0">
              <a:spcBef>
                <a:spcPct val="50000"/>
              </a:spcBef>
              <a:buClr>
                <a:srgbClr val="887E6E"/>
              </a:buClr>
            </a:pPr>
            <a:r>
              <a:rPr lang="en-AU" sz="1800" kern="0" dirty="0" err="1">
                <a:solidFill>
                  <a:srgbClr val="000000"/>
                </a:solidFill>
                <a:latin typeface="Times New Roman" panose="02020603050405020304" pitchFamily="18" charset="0"/>
                <a:cs typeface="Times New Roman" panose="02020603050405020304" pitchFamily="18" charset="0"/>
              </a:rPr>
              <a:t>MSE_training</a:t>
            </a:r>
            <a:r>
              <a:rPr lang="en-AU" sz="1800" kern="0" dirty="0">
                <a:solidFill>
                  <a:srgbClr val="000000"/>
                </a:solidFill>
                <a:latin typeface="Times New Roman" panose="02020603050405020304" pitchFamily="18" charset="0"/>
                <a:cs typeface="Times New Roman" panose="02020603050405020304" pitchFamily="18" charset="0"/>
              </a:rPr>
              <a:t> =10.1974</a:t>
            </a:r>
          </a:p>
          <a:p>
            <a:pPr eaLnBrk="0" fontAlgn="base" hangingPunct="0">
              <a:spcBef>
                <a:spcPct val="50000"/>
              </a:spcBef>
              <a:buClr>
                <a:srgbClr val="887E6E"/>
              </a:buClr>
            </a:pPr>
            <a:r>
              <a:rPr lang="en-AU" sz="1800" kern="0" dirty="0">
                <a:solidFill>
                  <a:srgbClr val="000000"/>
                </a:solidFill>
                <a:latin typeface="Times New Roman" panose="02020603050405020304" pitchFamily="18" charset="0"/>
                <a:cs typeface="Times New Roman" panose="02020603050405020304" pitchFamily="18" charset="0"/>
              </a:rPr>
              <a:t>MSE_testing   =5.6746</a:t>
            </a:r>
          </a:p>
        </p:txBody>
      </p:sp>
      <p:sp>
        <p:nvSpPr>
          <p:cNvPr id="11" name="Rectangle 10"/>
          <p:cNvSpPr/>
          <p:nvPr/>
        </p:nvSpPr>
        <p:spPr>
          <a:xfrm>
            <a:off x="4427002" y="4934977"/>
            <a:ext cx="2849562" cy="784830"/>
          </a:xfrm>
          <a:prstGeom prst="rect">
            <a:avLst/>
          </a:prstGeom>
        </p:spPr>
        <p:txBody>
          <a:bodyPr wrap="square">
            <a:spAutoFit/>
          </a:bodyPr>
          <a:lstStyle/>
          <a:p>
            <a:pPr eaLnBrk="0" fontAlgn="base" hangingPunct="0">
              <a:spcBef>
                <a:spcPct val="50000"/>
              </a:spcBef>
              <a:buClr>
                <a:srgbClr val="887E6E"/>
              </a:buClr>
            </a:pPr>
            <a:r>
              <a:rPr lang="en-AU" sz="1800" kern="0" dirty="0" err="1">
                <a:solidFill>
                  <a:srgbClr val="000000"/>
                </a:solidFill>
                <a:latin typeface="Times New Roman" panose="02020603050405020304" pitchFamily="18" charset="0"/>
                <a:cs typeface="Times New Roman" panose="02020603050405020304" pitchFamily="18" charset="0"/>
              </a:rPr>
              <a:t>RMSE_training</a:t>
            </a:r>
            <a:r>
              <a:rPr lang="en-AU" sz="1800" kern="0" dirty="0">
                <a:solidFill>
                  <a:srgbClr val="000000"/>
                </a:solidFill>
                <a:latin typeface="Times New Roman" panose="02020603050405020304" pitchFamily="18" charset="0"/>
                <a:cs typeface="Times New Roman" panose="02020603050405020304" pitchFamily="18" charset="0"/>
              </a:rPr>
              <a:t> =3.1933</a:t>
            </a:r>
          </a:p>
          <a:p>
            <a:pPr eaLnBrk="0" fontAlgn="base" hangingPunct="0">
              <a:spcBef>
                <a:spcPct val="50000"/>
              </a:spcBef>
              <a:buClr>
                <a:srgbClr val="887E6E"/>
              </a:buClr>
            </a:pPr>
            <a:r>
              <a:rPr lang="en-AU" sz="1800" kern="0" dirty="0" err="1">
                <a:solidFill>
                  <a:srgbClr val="000000"/>
                </a:solidFill>
                <a:latin typeface="Times New Roman" panose="02020603050405020304" pitchFamily="18" charset="0"/>
                <a:cs typeface="Times New Roman" panose="02020603050405020304" pitchFamily="18" charset="0"/>
              </a:rPr>
              <a:t>RMSE_testing</a:t>
            </a:r>
            <a:r>
              <a:rPr lang="en-AU" sz="1800" kern="0" dirty="0">
                <a:solidFill>
                  <a:srgbClr val="000000"/>
                </a:solidFill>
                <a:latin typeface="Times New Roman" panose="02020603050405020304" pitchFamily="18" charset="0"/>
                <a:cs typeface="Times New Roman" panose="02020603050405020304" pitchFamily="18" charset="0"/>
              </a:rPr>
              <a:t>   =2.3821</a:t>
            </a:r>
          </a:p>
        </p:txBody>
      </p:sp>
      <p:pic>
        <p:nvPicPr>
          <p:cNvPr id="7" name="Content Placeholder 6"/>
          <p:cNvPicPr>
            <a:picLocks noGrp="1" noChangeAspect="1"/>
          </p:cNvPicPr>
          <p:nvPr>
            <p:ph idx="1"/>
          </p:nvPr>
        </p:nvPicPr>
        <p:blipFill>
          <a:blip r:embed="rId2"/>
          <a:stretch>
            <a:fillRect/>
          </a:stretch>
        </p:blipFill>
        <p:spPr>
          <a:xfrm>
            <a:off x="2165350" y="964429"/>
            <a:ext cx="4724400" cy="3448050"/>
          </a:xfrm>
          <a:prstGeom prst="rect">
            <a:avLst/>
          </a:prstGeom>
        </p:spPr>
      </p:pic>
    </p:spTree>
    <p:extLst>
      <p:ext uri="{BB962C8B-B14F-4D97-AF65-F5344CB8AC3E}">
        <p14:creationId xmlns:p14="http://schemas.microsoft.com/office/powerpoint/2010/main" val="3256289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AU" dirty="0">
                <a:solidFill>
                  <a:srgbClr val="FFFFFF"/>
                </a:solidFill>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rPr>
              <a:pPr>
                <a:defRPr/>
              </a:pPr>
              <a:t>37</a:t>
            </a:fld>
            <a:endParaRPr lang="en-AU">
              <a:solidFill>
                <a:srgbClr val="FFFFFF"/>
              </a:solidFill>
            </a:endParaRPr>
          </a:p>
        </p:txBody>
      </p:sp>
      <p:pic>
        <p:nvPicPr>
          <p:cNvPr id="3" name="Picture 2"/>
          <p:cNvPicPr>
            <a:picLocks noChangeAspect="1"/>
          </p:cNvPicPr>
          <p:nvPr/>
        </p:nvPicPr>
        <p:blipFill>
          <a:blip r:embed="rId2"/>
          <a:stretch>
            <a:fillRect/>
          </a:stretch>
        </p:blipFill>
        <p:spPr>
          <a:xfrm>
            <a:off x="1723231" y="990600"/>
            <a:ext cx="5608638" cy="2285575"/>
          </a:xfrm>
          <a:prstGeom prst="rect">
            <a:avLst/>
          </a:prstGeom>
        </p:spPr>
      </p:pic>
      <p:pic>
        <p:nvPicPr>
          <p:cNvPr id="7" name="Picture 6"/>
          <p:cNvPicPr>
            <a:picLocks noChangeAspect="1"/>
          </p:cNvPicPr>
          <p:nvPr/>
        </p:nvPicPr>
        <p:blipFill>
          <a:blip r:embed="rId3"/>
          <a:stretch>
            <a:fillRect/>
          </a:stretch>
        </p:blipFill>
        <p:spPr>
          <a:xfrm>
            <a:off x="1219200" y="3864110"/>
            <a:ext cx="1917700" cy="2076450"/>
          </a:xfrm>
          <a:prstGeom prst="rect">
            <a:avLst/>
          </a:prstGeom>
        </p:spPr>
      </p:pic>
      <p:pic>
        <p:nvPicPr>
          <p:cNvPr id="8" name="Picture 7"/>
          <p:cNvPicPr>
            <a:picLocks noChangeAspect="1"/>
          </p:cNvPicPr>
          <p:nvPr/>
        </p:nvPicPr>
        <p:blipFill>
          <a:blip r:embed="rId4"/>
          <a:stretch>
            <a:fillRect/>
          </a:stretch>
        </p:blipFill>
        <p:spPr>
          <a:xfrm>
            <a:off x="5151438" y="3864110"/>
            <a:ext cx="2438400" cy="1966643"/>
          </a:xfrm>
          <a:prstGeom prst="rect">
            <a:avLst/>
          </a:prstGeom>
        </p:spPr>
      </p:pic>
    </p:spTree>
    <p:extLst>
      <p:ext uri="{BB962C8B-B14F-4D97-AF65-F5344CB8AC3E}">
        <p14:creationId xmlns:p14="http://schemas.microsoft.com/office/powerpoint/2010/main" val="3258645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AU" dirty="0">
                <a:solidFill>
                  <a:srgbClr val="FFFFFF"/>
                </a:solidFill>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rPr>
              <a:pPr>
                <a:defRPr/>
              </a:pPr>
              <a:t>38</a:t>
            </a:fld>
            <a:endParaRPr lang="en-AU">
              <a:solidFill>
                <a:srgbClr val="FFFFFF"/>
              </a:solidFill>
            </a:endParaRPr>
          </a:p>
        </p:txBody>
      </p:sp>
      <p:sp>
        <p:nvSpPr>
          <p:cNvPr id="9" name="Rectangle 8">
            <a:extLst>
              <a:ext uri="{FF2B5EF4-FFF2-40B4-BE49-F238E27FC236}">
                <a16:creationId xmlns:a16="http://schemas.microsoft.com/office/drawing/2014/main" id="{A174A3EC-5566-4434-9CF9-5C1A6AE8103F}"/>
              </a:ext>
            </a:extLst>
          </p:cNvPr>
          <p:cNvSpPr/>
          <p:nvPr/>
        </p:nvSpPr>
        <p:spPr>
          <a:xfrm>
            <a:off x="2936062" y="5370535"/>
            <a:ext cx="3048000" cy="784830"/>
          </a:xfrm>
          <a:prstGeom prst="rect">
            <a:avLst/>
          </a:prstGeom>
        </p:spPr>
        <p:txBody>
          <a:bodyPr wrap="square">
            <a:spAutoFit/>
          </a:bodyPr>
          <a:lstStyle/>
          <a:p>
            <a:pPr eaLnBrk="0" fontAlgn="base" hangingPunct="0">
              <a:spcBef>
                <a:spcPct val="50000"/>
              </a:spcBef>
              <a:buClr>
                <a:srgbClr val="887E6E"/>
              </a:buClr>
            </a:pPr>
            <a:r>
              <a:rPr lang="en-AU" sz="1800" kern="0" dirty="0" err="1">
                <a:solidFill>
                  <a:srgbClr val="000000"/>
                </a:solidFill>
                <a:latin typeface="Times New Roman" panose="02020603050405020304" pitchFamily="18" charset="0"/>
                <a:cs typeface="Times New Roman" panose="02020603050405020304" pitchFamily="18" charset="0"/>
              </a:rPr>
              <a:t>MSE_training</a:t>
            </a:r>
            <a:r>
              <a:rPr lang="en-AU" sz="1800" kern="0" dirty="0">
                <a:solidFill>
                  <a:srgbClr val="000000"/>
                </a:solidFill>
                <a:latin typeface="Times New Roman" panose="02020603050405020304" pitchFamily="18" charset="0"/>
                <a:cs typeface="Times New Roman" panose="02020603050405020304" pitchFamily="18" charset="0"/>
              </a:rPr>
              <a:t> =10.1974</a:t>
            </a:r>
          </a:p>
          <a:p>
            <a:pPr eaLnBrk="0" fontAlgn="base" hangingPunct="0">
              <a:spcBef>
                <a:spcPct val="50000"/>
              </a:spcBef>
              <a:buClr>
                <a:srgbClr val="887E6E"/>
              </a:buClr>
            </a:pPr>
            <a:r>
              <a:rPr lang="en-AU" sz="1800" kern="0" dirty="0">
                <a:solidFill>
                  <a:srgbClr val="000000"/>
                </a:solidFill>
                <a:latin typeface="Times New Roman" panose="02020603050405020304" pitchFamily="18" charset="0"/>
                <a:cs typeface="Times New Roman" panose="02020603050405020304" pitchFamily="18" charset="0"/>
              </a:rPr>
              <a:t>MSE_testing   =5.6746</a:t>
            </a:r>
          </a:p>
        </p:txBody>
      </p:sp>
      <p:sp>
        <p:nvSpPr>
          <p:cNvPr id="12" name="Rectangle 11">
            <a:extLst>
              <a:ext uri="{FF2B5EF4-FFF2-40B4-BE49-F238E27FC236}">
                <a16:creationId xmlns:a16="http://schemas.microsoft.com/office/drawing/2014/main" id="{A639A34E-D7F0-43F5-844B-116459DC4697}"/>
              </a:ext>
            </a:extLst>
          </p:cNvPr>
          <p:cNvSpPr/>
          <p:nvPr/>
        </p:nvSpPr>
        <p:spPr>
          <a:xfrm>
            <a:off x="2971800" y="3424824"/>
            <a:ext cx="2478862" cy="784830"/>
          </a:xfrm>
          <a:prstGeom prst="rect">
            <a:avLst/>
          </a:prstGeom>
        </p:spPr>
        <p:txBody>
          <a:bodyPr wrap="square">
            <a:spAutoFit/>
          </a:bodyPr>
          <a:lstStyle/>
          <a:p>
            <a:pPr lvl="0" eaLnBrk="0" fontAlgn="base" hangingPunct="0">
              <a:spcBef>
                <a:spcPct val="50000"/>
              </a:spcBef>
              <a:buClr>
                <a:srgbClr val="887E6E"/>
              </a:buClr>
            </a:pPr>
            <a:r>
              <a:rPr lang="en-AU" sz="1800" kern="0" dirty="0">
                <a:solidFill>
                  <a:srgbClr val="000000"/>
                </a:solidFill>
                <a:latin typeface="Times New Roman" panose="02020603050405020304" pitchFamily="18" charset="0"/>
                <a:cs typeface="Times New Roman" panose="02020603050405020304" pitchFamily="18" charset="0"/>
              </a:rPr>
              <a:t>MSE_training =</a:t>
            </a:r>
            <a:r>
              <a:rPr lang="en-AU" sz="1800" kern="0" dirty="0">
                <a:solidFill>
                  <a:srgbClr val="36CE36"/>
                </a:solidFill>
                <a:latin typeface="Times New Roman" panose="02020603050405020304" pitchFamily="18" charset="0"/>
                <a:cs typeface="Times New Roman" panose="02020603050405020304" pitchFamily="18" charset="0"/>
              </a:rPr>
              <a:t>5.7400</a:t>
            </a:r>
          </a:p>
          <a:p>
            <a:pPr lvl="0" eaLnBrk="0" fontAlgn="base" hangingPunct="0">
              <a:spcBef>
                <a:spcPct val="50000"/>
              </a:spcBef>
              <a:buClr>
                <a:srgbClr val="887E6E"/>
              </a:buClr>
            </a:pPr>
            <a:r>
              <a:rPr lang="en-AU" sz="1800" kern="0" dirty="0">
                <a:solidFill>
                  <a:srgbClr val="000000"/>
                </a:solidFill>
                <a:latin typeface="Times New Roman" panose="02020603050405020304" pitchFamily="18" charset="0"/>
                <a:cs typeface="Times New Roman" panose="02020603050405020304" pitchFamily="18" charset="0"/>
              </a:rPr>
              <a:t>MSE_testing   =</a:t>
            </a:r>
            <a:r>
              <a:rPr lang="en-AU" sz="1800" kern="0" dirty="0">
                <a:solidFill>
                  <a:srgbClr val="36CE36"/>
                </a:solidFill>
                <a:latin typeface="Times New Roman" panose="02020603050405020304" pitchFamily="18" charset="0"/>
                <a:cs typeface="Times New Roman" panose="02020603050405020304" pitchFamily="18" charset="0"/>
              </a:rPr>
              <a:t>2.6371</a:t>
            </a:r>
          </a:p>
        </p:txBody>
      </p:sp>
      <p:sp>
        <p:nvSpPr>
          <p:cNvPr id="14" name="Rectangle 13">
            <a:extLst>
              <a:ext uri="{FF2B5EF4-FFF2-40B4-BE49-F238E27FC236}">
                <a16:creationId xmlns:a16="http://schemas.microsoft.com/office/drawing/2014/main" id="{CE077A73-6F36-4E50-91C8-D0B5273F3D79}"/>
              </a:ext>
            </a:extLst>
          </p:cNvPr>
          <p:cNvSpPr/>
          <p:nvPr/>
        </p:nvSpPr>
        <p:spPr>
          <a:xfrm>
            <a:off x="3382438" y="805185"/>
            <a:ext cx="3048000" cy="523220"/>
          </a:xfrm>
          <a:prstGeom prst="rect">
            <a:avLst/>
          </a:prstGeom>
        </p:spPr>
        <p:txBody>
          <a:bodyPr wrap="square">
            <a:spAutoFit/>
          </a:bodyPr>
          <a:lstStyle/>
          <a:p>
            <a:pPr eaLnBrk="0" fontAlgn="base" hangingPunct="0">
              <a:spcBef>
                <a:spcPct val="50000"/>
              </a:spcBef>
              <a:buClr>
                <a:srgbClr val="887E6E"/>
              </a:buClr>
            </a:pPr>
            <a:r>
              <a:rPr lang="en-AU" sz="2800" kern="0" dirty="0">
                <a:solidFill>
                  <a:srgbClr val="FF0000"/>
                </a:solidFill>
                <a:latin typeface="Times New Roman" panose="02020603050405020304" pitchFamily="18" charset="0"/>
                <a:cs typeface="Times New Roman" panose="02020603050405020304" pitchFamily="18" charset="0"/>
              </a:rPr>
              <a:t>ANN</a:t>
            </a:r>
          </a:p>
        </p:txBody>
      </p:sp>
      <p:sp>
        <p:nvSpPr>
          <p:cNvPr id="15" name="Rectangle 14">
            <a:extLst>
              <a:ext uri="{FF2B5EF4-FFF2-40B4-BE49-F238E27FC236}">
                <a16:creationId xmlns:a16="http://schemas.microsoft.com/office/drawing/2014/main" id="{8FBB0B67-89FB-4977-A99B-32C17F4512E5}"/>
              </a:ext>
            </a:extLst>
          </p:cNvPr>
          <p:cNvSpPr/>
          <p:nvPr/>
        </p:nvSpPr>
        <p:spPr>
          <a:xfrm>
            <a:off x="3382438" y="2620901"/>
            <a:ext cx="3048000" cy="523220"/>
          </a:xfrm>
          <a:prstGeom prst="rect">
            <a:avLst/>
          </a:prstGeom>
        </p:spPr>
        <p:txBody>
          <a:bodyPr wrap="square">
            <a:spAutoFit/>
          </a:bodyPr>
          <a:lstStyle/>
          <a:p>
            <a:pPr eaLnBrk="0" fontAlgn="base" hangingPunct="0">
              <a:spcBef>
                <a:spcPct val="50000"/>
              </a:spcBef>
              <a:buClr>
                <a:srgbClr val="887E6E"/>
              </a:buClr>
            </a:pPr>
            <a:r>
              <a:rPr lang="en-AU" sz="2800" kern="0" dirty="0">
                <a:solidFill>
                  <a:srgbClr val="FF0000"/>
                </a:solidFill>
                <a:latin typeface="Times New Roman" panose="02020603050405020304" pitchFamily="18" charset="0"/>
                <a:cs typeface="Times New Roman" panose="02020603050405020304" pitchFamily="18" charset="0"/>
              </a:rPr>
              <a:t>SVR</a:t>
            </a:r>
          </a:p>
        </p:txBody>
      </p:sp>
      <p:sp>
        <p:nvSpPr>
          <p:cNvPr id="16" name="Rectangle 15">
            <a:extLst>
              <a:ext uri="{FF2B5EF4-FFF2-40B4-BE49-F238E27FC236}">
                <a16:creationId xmlns:a16="http://schemas.microsoft.com/office/drawing/2014/main" id="{427E8A9A-C565-4C40-AC97-207B0B3FDEDC}"/>
              </a:ext>
            </a:extLst>
          </p:cNvPr>
          <p:cNvSpPr/>
          <p:nvPr/>
        </p:nvSpPr>
        <p:spPr>
          <a:xfrm>
            <a:off x="3475038" y="4616973"/>
            <a:ext cx="3048000" cy="523220"/>
          </a:xfrm>
          <a:prstGeom prst="rect">
            <a:avLst/>
          </a:prstGeom>
        </p:spPr>
        <p:txBody>
          <a:bodyPr wrap="square">
            <a:spAutoFit/>
          </a:bodyPr>
          <a:lstStyle/>
          <a:p>
            <a:pPr eaLnBrk="0" fontAlgn="base" hangingPunct="0">
              <a:spcBef>
                <a:spcPct val="50000"/>
              </a:spcBef>
              <a:buClr>
                <a:srgbClr val="887E6E"/>
              </a:buClr>
            </a:pPr>
            <a:r>
              <a:rPr lang="en-AU" sz="2800" kern="0" dirty="0">
                <a:solidFill>
                  <a:srgbClr val="FF0000"/>
                </a:solidFill>
                <a:latin typeface="Times New Roman" panose="02020603050405020304" pitchFamily="18" charset="0"/>
                <a:cs typeface="Times New Roman" panose="02020603050405020304" pitchFamily="18" charset="0"/>
              </a:rPr>
              <a:t>NLR</a:t>
            </a:r>
          </a:p>
        </p:txBody>
      </p:sp>
      <p:sp>
        <p:nvSpPr>
          <p:cNvPr id="17" name="Rectangle 16">
            <a:extLst>
              <a:ext uri="{FF2B5EF4-FFF2-40B4-BE49-F238E27FC236}">
                <a16:creationId xmlns:a16="http://schemas.microsoft.com/office/drawing/2014/main" id="{CFCE659F-5B31-4CDD-810F-D724427EAA12}"/>
              </a:ext>
            </a:extLst>
          </p:cNvPr>
          <p:cNvSpPr/>
          <p:nvPr/>
        </p:nvSpPr>
        <p:spPr>
          <a:xfrm>
            <a:off x="2971800" y="1464655"/>
            <a:ext cx="3012262" cy="784830"/>
          </a:xfrm>
          <a:prstGeom prst="rect">
            <a:avLst/>
          </a:prstGeom>
        </p:spPr>
        <p:txBody>
          <a:bodyPr wrap="square">
            <a:spAutoFit/>
          </a:bodyPr>
          <a:lstStyle/>
          <a:p>
            <a:pPr lvl="0" eaLnBrk="0" fontAlgn="base" hangingPunct="0">
              <a:spcBef>
                <a:spcPct val="50000"/>
              </a:spcBef>
              <a:buClr>
                <a:srgbClr val="887E6E"/>
              </a:buClr>
            </a:pPr>
            <a:r>
              <a:rPr lang="en-AU" sz="1800" kern="0" dirty="0" err="1">
                <a:solidFill>
                  <a:srgbClr val="000000"/>
                </a:solidFill>
                <a:latin typeface="Times New Roman" panose="02020603050405020304" pitchFamily="18" charset="0"/>
                <a:cs typeface="Times New Roman" panose="02020603050405020304" pitchFamily="18" charset="0"/>
              </a:rPr>
              <a:t>MSE_training</a:t>
            </a:r>
            <a:r>
              <a:rPr lang="en-AU" sz="1800" kern="0" dirty="0">
                <a:solidFill>
                  <a:srgbClr val="000000"/>
                </a:solidFill>
                <a:latin typeface="Times New Roman" panose="02020603050405020304" pitchFamily="18" charset="0"/>
                <a:cs typeface="Times New Roman" panose="02020603050405020304" pitchFamily="18" charset="0"/>
              </a:rPr>
              <a:t> =7.9503</a:t>
            </a:r>
          </a:p>
          <a:p>
            <a:pPr lvl="0" eaLnBrk="0" fontAlgn="base" hangingPunct="0">
              <a:spcBef>
                <a:spcPct val="50000"/>
              </a:spcBef>
              <a:buClr>
                <a:srgbClr val="887E6E"/>
              </a:buClr>
            </a:pPr>
            <a:r>
              <a:rPr lang="en-AU" sz="1800" kern="0" dirty="0" err="1">
                <a:solidFill>
                  <a:srgbClr val="000000"/>
                </a:solidFill>
                <a:latin typeface="Times New Roman" panose="02020603050405020304" pitchFamily="18" charset="0"/>
                <a:cs typeface="Times New Roman" panose="02020603050405020304" pitchFamily="18" charset="0"/>
              </a:rPr>
              <a:t>MSE_testing</a:t>
            </a:r>
            <a:r>
              <a:rPr lang="en-AU" sz="1800" kern="0" dirty="0">
                <a:solidFill>
                  <a:srgbClr val="000000"/>
                </a:solidFill>
                <a:latin typeface="Times New Roman" panose="02020603050405020304" pitchFamily="18" charset="0"/>
                <a:cs typeface="Times New Roman" panose="02020603050405020304" pitchFamily="18" charset="0"/>
              </a:rPr>
              <a:t>   =8.6680</a:t>
            </a:r>
          </a:p>
        </p:txBody>
      </p:sp>
    </p:spTree>
    <p:extLst>
      <p:ext uri="{BB962C8B-B14F-4D97-AF65-F5344CB8AC3E}">
        <p14:creationId xmlns:p14="http://schemas.microsoft.com/office/powerpoint/2010/main" val="346112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4239491"/>
            <a:ext cx="4572000" cy="369332"/>
          </a:xfrm>
          <a:prstGeom prst="rect">
            <a:avLst/>
          </a:prstGeom>
        </p:spPr>
        <p:txBody>
          <a:bodyPr>
            <a:spAutoFit/>
          </a:bodyPr>
          <a:lstStyle/>
          <a:p>
            <a:pPr indent="457200" eaLnBrk="0" fontAlgn="auto" hangingPunct="0">
              <a:spcBef>
                <a:spcPts val="0"/>
              </a:spcBef>
              <a:spcAft>
                <a:spcPts val="0"/>
              </a:spcAft>
            </a:pPr>
            <a:r>
              <a:rPr lang="en-US" sz="1800" dirty="0">
                <a:solidFill>
                  <a:srgbClr val="FFFFFF"/>
                </a:solidFill>
                <a:latin typeface="Calibri"/>
                <a:cs typeface="Times New Roman" pitchFamily="18" charset="0"/>
              </a:rPr>
              <a:t>	</a:t>
            </a:r>
            <a:endParaRPr lang="en-US" sz="1800" dirty="0">
              <a:solidFill>
                <a:prstClr val="black"/>
              </a:solidFill>
              <a:latin typeface="Calibri"/>
              <a:cs typeface="Times New Roman" pitchFamily="18" charset="0"/>
            </a:endParaRPr>
          </a:p>
        </p:txBody>
      </p:sp>
      <p:sp>
        <p:nvSpPr>
          <p:cNvPr id="5" name="Rectangle 2"/>
          <p:cNvSpPr>
            <a:spLocks noGrp="1" noChangeArrowheads="1"/>
          </p:cNvSpPr>
          <p:nvPr>
            <p:ph type="ctrTitle"/>
          </p:nvPr>
        </p:nvSpPr>
        <p:spPr>
          <a:xfrm>
            <a:off x="457200" y="990600"/>
            <a:ext cx="7851775" cy="2286000"/>
          </a:xfrm>
        </p:spPr>
        <p:txBody>
          <a:bodyPr/>
          <a:lstStyle/>
          <a:p>
            <a:pPr algn="ctr" eaLnBrk="1" hangingPunct="1"/>
            <a:r>
              <a:rPr lang="en-US" sz="3600" dirty="0">
                <a:latin typeface="Times New Roman" panose="02020603050405020304" pitchFamily="18" charset="0"/>
                <a:cs typeface="Times New Roman" panose="02020603050405020304" pitchFamily="18" charset="0"/>
              </a:rPr>
              <a:t>Machine Learning</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Practical  Revision</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(ANN, SVM, NLR)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6" name="Rectangle 5"/>
          <p:cNvSpPr/>
          <p:nvPr/>
        </p:nvSpPr>
        <p:spPr>
          <a:xfrm>
            <a:off x="228600" y="4270349"/>
            <a:ext cx="4572000" cy="738664"/>
          </a:xfrm>
          <a:prstGeom prst="rect">
            <a:avLst/>
          </a:prstGeom>
        </p:spPr>
        <p:txBody>
          <a:bodyPr>
            <a:spAutoFit/>
          </a:bodyPr>
          <a:lstStyle/>
          <a:p>
            <a:pPr indent="457200" fontAlgn="auto">
              <a:spcBef>
                <a:spcPts val="0"/>
              </a:spcBef>
              <a:spcAft>
                <a:spcPts val="0"/>
              </a:spcAft>
            </a:pPr>
            <a:r>
              <a:rPr lang="en-US" sz="1400" b="1" i="1" dirty="0">
                <a:solidFill>
                  <a:srgbClr val="FFFFFF"/>
                </a:solidFill>
                <a:latin typeface="Calibri"/>
              </a:rPr>
              <a:t>Lecturer:</a:t>
            </a:r>
          </a:p>
          <a:p>
            <a:pPr indent="457200" fontAlgn="auto">
              <a:spcBef>
                <a:spcPts val="0"/>
              </a:spcBef>
              <a:spcAft>
                <a:spcPts val="0"/>
              </a:spcAft>
            </a:pPr>
            <a:r>
              <a:rPr lang="en-AU" sz="1400" dirty="0">
                <a:solidFill>
                  <a:srgbClr val="FFFFFF"/>
                </a:solidFill>
                <a:latin typeface="Calibri"/>
                <a:cs typeface="Times New Roman" pitchFamily="18" charset="0"/>
              </a:rPr>
              <a:t> </a:t>
            </a:r>
            <a:r>
              <a:rPr lang="en-US" sz="1400" dirty="0">
                <a:solidFill>
                  <a:srgbClr val="FFFFFF"/>
                </a:solidFill>
                <a:latin typeface="Calibri"/>
                <a:cs typeface="Times New Roman" pitchFamily="18" charset="0"/>
              </a:rPr>
              <a:t>	Dr Hamid Khayyam (Australia)</a:t>
            </a:r>
            <a:endParaRPr lang="en-US" sz="1400" dirty="0">
              <a:solidFill>
                <a:srgbClr val="FFFFFF"/>
              </a:solidFill>
              <a:latin typeface="Calibri"/>
            </a:endParaRPr>
          </a:p>
          <a:p>
            <a:pPr indent="457200" eaLnBrk="0" fontAlgn="auto" hangingPunct="0">
              <a:spcBef>
                <a:spcPts val="0"/>
              </a:spcBef>
              <a:spcAft>
                <a:spcPts val="0"/>
              </a:spcAft>
            </a:pPr>
            <a:r>
              <a:rPr lang="en-US" sz="1400" dirty="0">
                <a:solidFill>
                  <a:srgbClr val="FFFFFF"/>
                </a:solidFill>
                <a:latin typeface="Calibri"/>
                <a:cs typeface="Times New Roman" pitchFamily="18" charset="0"/>
              </a:rPr>
              <a:t>	Email: hamid.khayyam@rmit.edu.au</a:t>
            </a:r>
            <a:r>
              <a:rPr lang="en-US" sz="1400" dirty="0">
                <a:solidFill>
                  <a:prstClr val="black"/>
                </a:solidFill>
                <a:latin typeface="Calibri"/>
                <a:cs typeface="Times New Roman" pitchFamily="18" charset="0"/>
              </a:rPr>
              <a:t>  </a:t>
            </a:r>
          </a:p>
        </p:txBody>
      </p:sp>
    </p:spTree>
    <p:extLst>
      <p:ext uri="{BB962C8B-B14F-4D97-AF65-F5344CB8AC3E}">
        <p14:creationId xmlns:p14="http://schemas.microsoft.com/office/powerpoint/2010/main" val="2285845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537" y="57909"/>
            <a:ext cx="8229600" cy="564451"/>
          </a:xfrm>
        </p:spPr>
        <p:txBody>
          <a:bodyPr/>
          <a:lstStyle/>
          <a:p>
            <a:r>
              <a:rPr lang="en-AU" sz="2400" b="1" dirty="0">
                <a:latin typeface="Times New Roman" panose="02020603050405020304" pitchFamily="18" charset="0"/>
                <a:cs typeface="Times New Roman" panose="02020603050405020304" pitchFamily="18" charset="0"/>
              </a:rPr>
              <a:t>Artificial Neural Network (ANN)</a:t>
            </a:r>
            <a:r>
              <a:rPr lang="en-AU" b="1" dirty="0"/>
              <a:t> </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709" y="1052326"/>
            <a:ext cx="4238625" cy="2790825"/>
          </a:xfrm>
        </p:spPr>
      </p:pic>
      <p:sp>
        <p:nvSpPr>
          <p:cNvPr id="4" name="Date Placeholder 3"/>
          <p:cNvSpPr>
            <a:spLocks noGrp="1"/>
          </p:cNvSpPr>
          <p:nvPr>
            <p:ph type="dt" sz="half" idx="10"/>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latin typeface="Times New Roman" panose="02020603050405020304" pitchFamily="18" charset="0"/>
                <a:cs typeface="Times New Roman" panose="02020603050405020304" pitchFamily="18" charset="0"/>
              </a:rPr>
              <a:pPr>
                <a:defRPr/>
              </a:pPr>
              <a:t>5</a:t>
            </a:fld>
            <a:endParaRPr lang="en-AU">
              <a:solidFill>
                <a:srgbClr val="FFFFFF"/>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2440" y="4309233"/>
            <a:ext cx="1990725" cy="1581150"/>
          </a:xfrm>
          <a:prstGeom prst="rect">
            <a:avLst/>
          </a:prstGeom>
        </p:spPr>
      </p:pic>
      <p:sp>
        <p:nvSpPr>
          <p:cNvPr id="12" name="TextBox 11"/>
          <p:cNvSpPr txBox="1"/>
          <p:nvPr/>
        </p:nvSpPr>
        <p:spPr>
          <a:xfrm>
            <a:off x="914400" y="6054958"/>
            <a:ext cx="6959919" cy="338554"/>
          </a:xfrm>
          <a:prstGeom prst="rect">
            <a:avLst/>
          </a:prstGeom>
          <a:noFill/>
        </p:spPr>
        <p:txBody>
          <a:bodyPr wrap="square" rtlCol="0">
            <a:spAutoFit/>
          </a:bodyPr>
          <a:lstStyle/>
          <a:p>
            <a:pPr algn="ctr"/>
            <a:r>
              <a:rPr lang="en-AU" sz="1600" b="1" dirty="0">
                <a:solidFill>
                  <a:srgbClr val="000000"/>
                </a:solidFill>
                <a:latin typeface="Times New Roman" panose="02020603050405020304" pitchFamily="18" charset="0"/>
                <a:cs typeface="Times New Roman" panose="02020603050405020304" pitchFamily="18" charset="0"/>
              </a:rPr>
              <a:t> The mathematical relation of the functional process of an artificial neuron</a:t>
            </a:r>
            <a:r>
              <a:rPr lang="en-AU" sz="1600" b="1" dirty="0">
                <a:solidFill>
                  <a:srgbClr val="FFFFFF"/>
                </a:solidFill>
                <a:latin typeface="Times New Roman" panose="02020603050405020304" pitchFamily="18" charset="0"/>
                <a:cs typeface="Times New Roman" panose="02020603050405020304" pitchFamily="18" charset="0"/>
              </a:rPr>
              <a:t> </a:t>
            </a:r>
          </a:p>
        </p:txBody>
      </p:sp>
      <p:sp>
        <p:nvSpPr>
          <p:cNvPr id="16" name="Right Arrow 15"/>
          <p:cNvSpPr/>
          <p:nvPr/>
        </p:nvSpPr>
        <p:spPr bwMode="auto">
          <a:xfrm>
            <a:off x="4625021" y="2295338"/>
            <a:ext cx="838200" cy="304800"/>
          </a:xfrm>
          <a:prstGeom prst="rightArrow">
            <a:avLst/>
          </a:prstGeom>
          <a:solidFill>
            <a:schemeClr val="accent2"/>
          </a:solidFill>
          <a:ln>
            <a:noFill/>
          </a:ln>
          <a:effectLst/>
          <a:extLst/>
        </p:spPr>
        <p:txBody>
          <a:bodyPr vert="horz" wrap="square" lIns="91440" tIns="45720" rIns="91440" bIns="45720" numCol="1" rtlCol="0" anchor="ctr" anchorCtr="0" compatLnSpc="1">
            <a:prstTxWarp prst="textNoShape">
              <a:avLst/>
            </a:prstTxWarp>
          </a:bodyPr>
          <a:lstStyle/>
          <a:p>
            <a:endParaRPr lang="en-AU">
              <a:solidFill>
                <a:srgbClr val="FFFFFF"/>
              </a:solidFill>
            </a:endParaRPr>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178" y="1782919"/>
            <a:ext cx="3450576" cy="1539765"/>
          </a:xfrm>
          <a:prstGeom prst="rect">
            <a:avLst/>
          </a:prstGeom>
        </p:spPr>
      </p:pic>
      <p:sp>
        <p:nvSpPr>
          <p:cNvPr id="18" name="TextBox 17"/>
          <p:cNvSpPr txBox="1"/>
          <p:nvPr/>
        </p:nvSpPr>
        <p:spPr>
          <a:xfrm>
            <a:off x="6781800" y="3535921"/>
            <a:ext cx="184731" cy="246221"/>
          </a:xfrm>
          <a:prstGeom prst="rect">
            <a:avLst/>
          </a:prstGeom>
          <a:noFill/>
        </p:spPr>
        <p:txBody>
          <a:bodyPr wrap="none" rtlCol="0">
            <a:spAutoFit/>
          </a:bodyPr>
          <a:lstStyle/>
          <a:p>
            <a:endParaRPr lang="en-AU" dirty="0">
              <a:solidFill>
                <a:srgbClr val="FFFFFF"/>
              </a:solidFill>
            </a:endParaRPr>
          </a:p>
        </p:txBody>
      </p:sp>
      <mc:AlternateContent xmlns:mc="http://schemas.openxmlformats.org/markup-compatibility/2006" xmlns:a14="http://schemas.microsoft.com/office/drawing/2010/main">
        <mc:Choice Requires="a14">
          <p:sp>
            <p:nvSpPr>
              <p:cNvPr id="22" name="Rectangle 21"/>
              <p:cNvSpPr/>
              <p:nvPr/>
            </p:nvSpPr>
            <p:spPr>
              <a:xfrm>
                <a:off x="1117281" y="4976150"/>
                <a:ext cx="1494157"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sz="1600" i="1" smtClean="0">
                          <a:solidFill>
                            <a:srgbClr val="000000"/>
                          </a:solidFill>
                          <a:latin typeface="Cambria Math" panose="02040503050406030204" pitchFamily="18" charset="0"/>
                        </a:rPr>
                        <m:t>𝐼</m:t>
                      </m:r>
                      <m:r>
                        <a:rPr lang="en-AU" sz="1600">
                          <a:solidFill>
                            <a:srgbClr val="000000"/>
                          </a:solidFill>
                          <a:latin typeface="Cambria Math" panose="02040503050406030204" pitchFamily="18" charset="0"/>
                        </a:rPr>
                        <m:t>=</m:t>
                      </m:r>
                      <m:r>
                        <a:rPr lang="en-AU" sz="1600" i="1">
                          <a:solidFill>
                            <a:srgbClr val="000000"/>
                          </a:solidFill>
                          <a:latin typeface="Cambria Math" panose="02040503050406030204" pitchFamily="18" charset="0"/>
                        </a:rPr>
                        <m:t>𝑊</m:t>
                      </m:r>
                      <m:r>
                        <a:rPr lang="en-AU" sz="1600">
                          <a:solidFill>
                            <a:srgbClr val="000000"/>
                          </a:solidFill>
                          <a:latin typeface="Cambria Math" panose="02040503050406030204" pitchFamily="18" charset="0"/>
                        </a:rPr>
                        <m:t>∗</m:t>
                      </m:r>
                      <m:r>
                        <a:rPr lang="en-AU" sz="1600" i="1">
                          <a:solidFill>
                            <a:srgbClr val="000000"/>
                          </a:solidFill>
                          <a:latin typeface="Cambria Math" panose="02040503050406030204" pitchFamily="18" charset="0"/>
                        </a:rPr>
                        <m:t>𝑋</m:t>
                      </m:r>
                      <m:r>
                        <a:rPr lang="en-AU" sz="1600">
                          <a:solidFill>
                            <a:srgbClr val="000000"/>
                          </a:solidFill>
                          <a:latin typeface="Cambria Math" panose="02040503050406030204" pitchFamily="18" charset="0"/>
                        </a:rPr>
                        <m:t>+</m:t>
                      </m:r>
                      <m:r>
                        <a:rPr lang="en-AU" sz="1600" i="1">
                          <a:solidFill>
                            <a:srgbClr val="000000"/>
                          </a:solidFill>
                          <a:latin typeface="Cambria Math" panose="02040503050406030204" pitchFamily="18" charset="0"/>
                        </a:rPr>
                        <m:t>𝑏</m:t>
                      </m:r>
                    </m:oMath>
                  </m:oMathPara>
                </a14:m>
                <a:endParaRPr lang="en-AU" sz="16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22" name="Rectangle 21"/>
              <p:cNvSpPr>
                <a:spLocks noRot="1" noChangeAspect="1" noMove="1" noResize="1" noEditPoints="1" noAdjustHandles="1" noChangeArrowheads="1" noChangeShapeType="1" noTextEdit="1"/>
              </p:cNvSpPr>
              <p:nvPr/>
            </p:nvSpPr>
            <p:spPr>
              <a:xfrm>
                <a:off x="1117281" y="4976150"/>
                <a:ext cx="1494157" cy="338554"/>
              </a:xfrm>
              <a:prstGeom prst="rect">
                <a:avLst/>
              </a:prstGeom>
              <a:blipFill rotWithShape="0">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6523038" y="4800268"/>
                <a:ext cx="2151679" cy="1028871"/>
              </a:xfrm>
              <a:prstGeom prst="rect">
                <a:avLst/>
              </a:prstGeom>
            </p:spPr>
            <p:txBody>
              <a:bodyPr wrap="none">
                <a:spAutoFit/>
              </a:bodyPr>
              <a:lstStyle/>
              <a:p>
                <a:pPr>
                  <a:lnSpc>
                    <a:spcPct val="107000"/>
                  </a:lnSpc>
                  <a:spcAft>
                    <a:spcPts val="800"/>
                  </a:spcAft>
                </a:pPr>
                <a:r>
                  <a:rPr lang="en-AU" sz="1600" dirty="0">
                    <a:solidFill>
                      <a:srgbClr val="000000"/>
                    </a:solidFill>
                    <a:ea typeface="Times New Roman" panose="02020603050405020304" pitchFamily="18" charset="0"/>
                    <a:cs typeface="Times New Roman" panose="02020603050405020304" pitchFamily="18" charset="0"/>
                  </a:rPr>
                  <a:t>       </a:t>
                </a:r>
                <a14:m>
                  <m:oMath xmlns:m="http://schemas.openxmlformats.org/officeDocument/2006/math">
                    <m:r>
                      <a:rPr lang="en-AU" sz="16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𝑌</m:t>
                    </m:r>
                    <m:r>
                      <a:rPr lang="en-AU" sz="16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A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en-A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eqArrPr>
                          <m:e>
                            <m:r>
                              <a:rPr lang="en-A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1   </m:t>
                            </m:r>
                            <m:r>
                              <a:rPr lang="en-A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𝑖𝑓</m:t>
                            </m:r>
                            <m:r>
                              <a:rPr lang="en-A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A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r>
                              <a:rPr lang="en-A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A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𝛳</m:t>
                            </m:r>
                          </m:e>
                          <m:e>
                            <m:r>
                              <a:rPr lang="en-A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0 </m:t>
                            </m:r>
                            <m:r>
                              <a:rPr lang="en-A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𝑖𝑓</m:t>
                            </m:r>
                            <m:r>
                              <a:rPr lang="en-A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A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r>
                              <a:rPr lang="en-A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&lt;</m:t>
                            </m:r>
                            <m:r>
                              <a:rPr lang="en-A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𝛳</m:t>
                            </m:r>
                          </m:e>
                        </m:eqArr>
                      </m:e>
                    </m:d>
                    <m:r>
                      <a:rPr lang="en-A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oMath>
                </a14:m>
                <a:endParaRPr lang="en-AU"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AU" sz="16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23" name="Rectangle 22"/>
              <p:cNvSpPr>
                <a:spLocks noRot="1" noChangeAspect="1" noMove="1" noResize="1" noEditPoints="1" noAdjustHandles="1" noChangeArrowheads="1" noChangeShapeType="1" noTextEdit="1"/>
              </p:cNvSpPr>
              <p:nvPr/>
            </p:nvSpPr>
            <p:spPr>
              <a:xfrm>
                <a:off x="6523038" y="4800268"/>
                <a:ext cx="2151679" cy="1028871"/>
              </a:xfrm>
              <a:prstGeom prst="rect">
                <a:avLst/>
              </a:prstGeom>
              <a:blipFill rotWithShape="0">
                <a:blip r:embed="rId6"/>
                <a:stretch>
                  <a:fillRect/>
                </a:stretch>
              </a:blipFill>
            </p:spPr>
            <p:txBody>
              <a:bodyPr/>
              <a:lstStyle/>
              <a:p>
                <a:r>
                  <a:rPr lang="en-AU">
                    <a:noFill/>
                  </a:rPr>
                  <a:t> </a:t>
                </a:r>
              </a:p>
            </p:txBody>
          </p:sp>
        </mc:Fallback>
      </mc:AlternateContent>
      <p:sp>
        <p:nvSpPr>
          <p:cNvPr id="3" name="Right Arrow 2"/>
          <p:cNvSpPr/>
          <p:nvPr/>
        </p:nvSpPr>
        <p:spPr bwMode="auto">
          <a:xfrm>
            <a:off x="2743200" y="4976150"/>
            <a:ext cx="838200" cy="338554"/>
          </a:xfrm>
          <a:prstGeom prst="rightArrow">
            <a:avLst/>
          </a:prstGeom>
          <a:solidFill>
            <a:schemeClr val="accent2"/>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 latinLnBrk="0" hangingPunct="1">
              <a:lnSpc>
                <a:spcPct val="100000"/>
              </a:lnSpc>
              <a:spcBef>
                <a:spcPct val="0"/>
              </a:spcBef>
              <a:spcAft>
                <a:spcPct val="0"/>
              </a:spcAft>
              <a:buClrTx/>
              <a:buSzTx/>
              <a:buFontTx/>
              <a:buNone/>
              <a:tabLst/>
            </a:pPr>
            <a:endParaRPr kumimoji="0" lang="en-AU" sz="1000" b="0" i="0" u="none" strike="noStrike" cap="none" normalizeH="0" baseline="0">
              <a:ln>
                <a:noFill/>
              </a:ln>
              <a:solidFill>
                <a:srgbClr val="FF0000"/>
              </a:solidFill>
              <a:effectLst/>
              <a:latin typeface="Arial" charset="0"/>
              <a:cs typeface="Arial" charset="0"/>
            </a:endParaRPr>
          </a:p>
        </p:txBody>
      </p:sp>
      <p:pic>
        <p:nvPicPr>
          <p:cNvPr id="10" name="Picture 9"/>
          <p:cNvPicPr>
            <a:picLocks noChangeAspect="1"/>
          </p:cNvPicPr>
          <p:nvPr/>
        </p:nvPicPr>
        <p:blipFill>
          <a:blip r:embed="rId7"/>
          <a:stretch>
            <a:fillRect/>
          </a:stretch>
        </p:blipFill>
        <p:spPr>
          <a:xfrm>
            <a:off x="5834205" y="4973297"/>
            <a:ext cx="841321" cy="341406"/>
          </a:xfrm>
          <a:prstGeom prst="rect">
            <a:avLst/>
          </a:prstGeom>
        </p:spPr>
      </p:pic>
    </p:spTree>
    <p:extLst>
      <p:ext uri="{BB962C8B-B14F-4D97-AF65-F5344CB8AC3E}">
        <p14:creationId xmlns:p14="http://schemas.microsoft.com/office/powerpoint/2010/main" val="234076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154" y="685800"/>
            <a:ext cx="8223340" cy="5880100"/>
          </a:xfrm>
        </p:spPr>
        <p:txBody>
          <a:bodyPr/>
          <a:lstStyle/>
          <a:p>
            <a:pPr marL="342900" indent="-342900">
              <a:lnSpc>
                <a:spcPct val="107000"/>
              </a:lnSpc>
              <a:spcAft>
                <a:spcPts val="800"/>
              </a:spcAft>
              <a:buFont typeface="+mj-lt"/>
              <a:buAutoNum type="arabicPeriod"/>
            </a:pPr>
            <a:r>
              <a:rPr lang="en-AU"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Data pre-processing (check for missing data ,standardization)</a:t>
            </a:r>
          </a:p>
          <a:p>
            <a:pPr marL="342900" indent="-342900">
              <a:lnSpc>
                <a:spcPct val="107000"/>
              </a:lnSpc>
              <a:spcAft>
                <a:spcPts val="800"/>
              </a:spcAft>
              <a:buFont typeface="+mj-lt"/>
              <a:buAutoNum type="arabicPeriod"/>
            </a:pPr>
            <a:r>
              <a:rPr lang="en-AU" sz="1600" b="1" dirty="0">
                <a:latin typeface="Times New Roman" panose="02020603050405020304" pitchFamily="18" charset="0"/>
                <a:ea typeface="Calibri" panose="020F0502020204030204" pitchFamily="34" charset="0"/>
                <a:cs typeface="Times New Roman" panose="02020603050405020304" pitchFamily="18" charset="0"/>
              </a:rPr>
              <a:t>Selecting network architecture</a:t>
            </a:r>
          </a:p>
          <a:p>
            <a:pPr marL="304800" lvl="1" indent="0">
              <a:lnSpc>
                <a:spcPct val="107000"/>
              </a:lnSpc>
              <a:spcAft>
                <a:spcPts val="800"/>
              </a:spcAft>
              <a:buNone/>
            </a:pPr>
            <a:r>
              <a:rPr lang="nl-NL" sz="1600" dirty="0">
                <a:latin typeface="Times New Roman" panose="02020603050405020304" pitchFamily="18" charset="0"/>
                <a:cs typeface="Times New Roman" panose="02020603050405020304" pitchFamily="18" charset="0"/>
              </a:rPr>
              <a:t>net = feedforwardnet();</a:t>
            </a:r>
          </a:p>
          <a:p>
            <a:pPr marL="342900" indent="-342900">
              <a:lnSpc>
                <a:spcPct val="107000"/>
              </a:lnSpc>
              <a:spcAft>
                <a:spcPts val="800"/>
              </a:spcAft>
              <a:buFont typeface="+mj-lt"/>
              <a:buAutoNum type="arabicPeriod"/>
            </a:pPr>
            <a:r>
              <a:rPr lang="en-AU" sz="1600" b="1" dirty="0">
                <a:latin typeface="Times New Roman" panose="02020603050405020304" pitchFamily="18" charset="0"/>
                <a:ea typeface="Calibri" panose="020F0502020204030204" pitchFamily="34" charset="0"/>
                <a:cs typeface="Times New Roman" panose="02020603050405020304" pitchFamily="18" charset="0"/>
              </a:rPr>
              <a:t>Network training </a:t>
            </a:r>
          </a:p>
          <a:p>
            <a:pPr marL="304800" lvl="1" indent="0">
              <a:lnSpc>
                <a:spcPct val="107000"/>
              </a:lnSpc>
              <a:spcAft>
                <a:spcPts val="800"/>
              </a:spcAft>
              <a:buNone/>
            </a:pPr>
            <a:r>
              <a:rPr lang="en-AU" sz="1600" dirty="0">
                <a:latin typeface="Times New Roman" panose="02020603050405020304" pitchFamily="18" charset="0"/>
                <a:ea typeface="Calibri" panose="020F0502020204030204" pitchFamily="34" charset="0"/>
                <a:cs typeface="Times New Roman" panose="02020603050405020304" pitchFamily="18" charset="0"/>
              </a:rPr>
              <a:t>[</a:t>
            </a:r>
            <a:r>
              <a:rPr lang="en-AU" sz="1600" dirty="0" err="1">
                <a:latin typeface="Times New Roman" panose="02020603050405020304" pitchFamily="18" charset="0"/>
                <a:ea typeface="Calibri" panose="020F0502020204030204" pitchFamily="34" charset="0"/>
                <a:cs typeface="Times New Roman" panose="02020603050405020304" pitchFamily="18" charset="0"/>
              </a:rPr>
              <a:t>net,tr</a:t>
            </a:r>
            <a:r>
              <a:rPr lang="en-AU" sz="1600" dirty="0">
                <a:latin typeface="Times New Roman" panose="02020603050405020304" pitchFamily="18" charset="0"/>
                <a:ea typeface="Calibri" panose="020F0502020204030204" pitchFamily="34" charset="0"/>
                <a:cs typeface="Times New Roman" panose="02020603050405020304" pitchFamily="18" charset="0"/>
              </a:rPr>
              <a:t>]= train(</a:t>
            </a:r>
            <a:r>
              <a:rPr lang="en-AU" sz="1600" dirty="0" err="1">
                <a:latin typeface="Times New Roman" panose="02020603050405020304" pitchFamily="18" charset="0"/>
                <a:ea typeface="Calibri" panose="020F0502020204030204" pitchFamily="34" charset="0"/>
                <a:cs typeface="Times New Roman" panose="02020603050405020304" pitchFamily="18" charset="0"/>
              </a:rPr>
              <a:t>net,inputs,targets</a:t>
            </a:r>
            <a:r>
              <a:rPr lang="en-AU" sz="1600" dirty="0">
                <a:latin typeface="Times New Roman" panose="02020603050405020304" pitchFamily="18" charset="0"/>
                <a:ea typeface="Calibri" panose="020F0502020204030204" pitchFamily="34" charset="0"/>
                <a:cs typeface="Times New Roman" panose="02020603050405020304" pitchFamily="18" charset="0"/>
              </a:rPr>
              <a:t>);</a:t>
            </a:r>
          </a:p>
          <a:p>
            <a:pPr marL="647700" lvl="1" indent="-342900">
              <a:lnSpc>
                <a:spcPct val="107000"/>
              </a:lnSpc>
              <a:spcAft>
                <a:spcPts val="800"/>
              </a:spcAft>
              <a:buFont typeface="+mj-lt"/>
              <a:buAutoNum type="arabicPeriod"/>
            </a:pPr>
            <a:endParaRPr lang="en-AU" sz="16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AU" sz="1600" b="1" dirty="0">
                <a:latin typeface="Times New Roman" panose="02020603050405020304" pitchFamily="18" charset="0"/>
                <a:ea typeface="Calibri" panose="020F0502020204030204" pitchFamily="34" charset="0"/>
                <a:cs typeface="Times New Roman" panose="02020603050405020304" pitchFamily="18" charset="0"/>
              </a:rPr>
              <a:t> Simulation (validation)</a:t>
            </a:r>
          </a:p>
          <a:p>
            <a:pPr marL="304800" lvl="1" indent="0">
              <a:lnSpc>
                <a:spcPct val="107000"/>
              </a:lnSpc>
              <a:spcAft>
                <a:spcPts val="800"/>
              </a:spcAft>
              <a:buNone/>
            </a:pPr>
            <a:r>
              <a:rPr lang="en-AU" sz="1600" dirty="0">
                <a:latin typeface="Times New Roman" panose="02020603050405020304" pitchFamily="18" charset="0"/>
                <a:ea typeface="Calibri" panose="020F0502020204030204" pitchFamily="34" charset="0"/>
                <a:cs typeface="Times New Roman" panose="02020603050405020304" pitchFamily="18" charset="0"/>
              </a:rPr>
              <a:t>a =net (inputs);</a:t>
            </a:r>
          </a:p>
          <a:p>
            <a:pPr marL="647700" lvl="1" indent="-342900">
              <a:lnSpc>
                <a:spcPct val="107000"/>
              </a:lnSpc>
              <a:spcAft>
                <a:spcPts val="800"/>
              </a:spcAft>
              <a:buFont typeface="+mj-lt"/>
              <a:buAutoNum type="arabicPeriod"/>
            </a:pPr>
            <a:endParaRPr lang="en-AU" sz="16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AU" sz="1600" b="1" dirty="0">
                <a:latin typeface="Times New Roman" panose="02020603050405020304" pitchFamily="18" charset="0"/>
                <a:ea typeface="Calibri" panose="020F0502020204030204" pitchFamily="34" charset="0"/>
                <a:cs typeface="Times New Roman" panose="02020603050405020304" pitchFamily="18" charset="0"/>
              </a:rPr>
              <a:t> Performance(Post-processing)</a:t>
            </a:r>
          </a:p>
          <a:p>
            <a:pPr marL="304800" lvl="1" indent="0">
              <a:spcBef>
                <a:spcPts val="300"/>
              </a:spcBef>
              <a:buNone/>
            </a:pPr>
            <a:r>
              <a:rPr lang="en-AU" sz="1600" dirty="0">
                <a:latin typeface="Times New Roman" panose="02020603050405020304" pitchFamily="18" charset="0"/>
                <a:cs typeface="Times New Roman" panose="02020603050405020304" pitchFamily="18" charset="0"/>
              </a:rPr>
              <a:t>MSE:       </a:t>
            </a:r>
            <a:r>
              <a:rPr lang="en-AU" sz="1600" dirty="0">
                <a:solidFill>
                  <a:srgbClr val="000000"/>
                </a:solidFill>
                <a:latin typeface="Times New Roman" panose="02020603050405020304" pitchFamily="18" charset="0"/>
                <a:cs typeface="Times New Roman" panose="02020603050405020304" pitchFamily="18" charset="0"/>
              </a:rPr>
              <a:t>Mean squared error performance function.</a:t>
            </a:r>
          </a:p>
          <a:p>
            <a:pPr marL="323850" lvl="1" indent="0">
              <a:buNone/>
            </a:pPr>
            <a:r>
              <a:rPr lang="en-AU" sz="1600" dirty="0">
                <a:latin typeface="Times New Roman" panose="02020603050405020304" pitchFamily="18" charset="0"/>
                <a:cs typeface="Times New Roman" panose="02020603050405020304" pitchFamily="18" charset="0"/>
              </a:rPr>
              <a:t>RMSE:    Root </a:t>
            </a:r>
            <a:r>
              <a:rPr lang="en-AU" sz="1600" dirty="0">
                <a:solidFill>
                  <a:srgbClr val="000000"/>
                </a:solidFill>
                <a:latin typeface="Times New Roman" panose="02020603050405020304" pitchFamily="18" charset="0"/>
                <a:ea typeface="+mn-ea"/>
                <a:cs typeface="Times New Roman" panose="02020603050405020304" pitchFamily="18" charset="0"/>
              </a:rPr>
              <a:t>Mean squared error performance function</a:t>
            </a:r>
            <a:endParaRPr lang="en-AU" sz="1600" dirty="0">
              <a:latin typeface="Times New Roman" panose="02020603050405020304" pitchFamily="18" charset="0"/>
              <a:cs typeface="Times New Roman" panose="02020603050405020304" pitchFamily="18" charset="0"/>
            </a:endParaRPr>
          </a:p>
          <a:p>
            <a:pPr marL="323850" lvl="1" indent="0">
              <a:buNone/>
            </a:pPr>
            <a:r>
              <a:rPr lang="en-AU" sz="1600" dirty="0">
                <a:latin typeface="Times New Roman" panose="02020603050405020304" pitchFamily="18" charset="0"/>
                <a:cs typeface="Times New Roman" panose="02020603050405020304" pitchFamily="18" charset="0"/>
              </a:rPr>
              <a:t>R:             </a:t>
            </a:r>
            <a:r>
              <a:rPr lang="en-AU" sz="1600" dirty="0">
                <a:solidFill>
                  <a:srgbClr val="111111"/>
                </a:solidFill>
                <a:latin typeface="Times New Roman" panose="02020603050405020304" pitchFamily="18" charset="0"/>
                <a:cs typeface="Times New Roman" panose="02020603050405020304" pitchFamily="18" charset="0"/>
              </a:rPr>
              <a:t>Coefficient of correlation.</a:t>
            </a:r>
          </a:p>
        </p:txBody>
      </p:sp>
      <p:sp>
        <p:nvSpPr>
          <p:cNvPr id="4" name="Date Placeholder 3"/>
          <p:cNvSpPr>
            <a:spLocks noGrp="1"/>
          </p:cNvSpPr>
          <p:nvPr>
            <p:ph type="dt" sz="half" idx="10"/>
          </p:nvPr>
        </p:nvSpPr>
        <p:spPr/>
        <p:txBody>
          <a:bodyPr/>
          <a:lstStyle/>
          <a:p>
            <a:pPr>
              <a:defRPr/>
            </a:pPr>
            <a:r>
              <a:rPr lang="en-AU" dirty="0">
                <a:latin typeface="Times New Roman" panose="02020603050405020304" pitchFamily="18" charset="0"/>
                <a:cs typeface="Times New Roman" panose="02020603050405020304" pitchFamily="18" charset="0"/>
              </a:rPr>
              <a:t>RMIT University</a:t>
            </a:r>
          </a:p>
        </p:txBody>
      </p:sp>
      <p:sp>
        <p:nvSpPr>
          <p:cNvPr id="5" name="Footer Placeholder 4"/>
          <p:cNvSpPr>
            <a:spLocks noGrp="1"/>
          </p:cNvSpPr>
          <p:nvPr>
            <p:ph type="ftr" sz="quarter" idx="11"/>
          </p:nvPr>
        </p:nvSpPr>
        <p:spPr/>
        <p:txBody>
          <a:bodyPr/>
          <a:lstStyle/>
          <a:p>
            <a:pPr>
              <a:defRPr/>
            </a:pPr>
            <a:r>
              <a:rPr lang="en-AU" dirty="0">
                <a:latin typeface="Times New Roman" panose="02020603050405020304" pitchFamily="18" charset="0"/>
                <a:cs typeface="Times New Roman" panose="02020603050405020304" pitchFamily="18" charset="0"/>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latin typeface="Times New Roman" panose="02020603050405020304" pitchFamily="18" charset="0"/>
                <a:cs typeface="Times New Roman" panose="02020603050405020304" pitchFamily="18" charset="0"/>
              </a:rPr>
              <a:pPr>
                <a:defRPr/>
              </a:pPr>
              <a:t>6</a:t>
            </a:fld>
            <a:endParaRPr lang="en-AU">
              <a:latin typeface="Times New Roman" panose="02020603050405020304" pitchFamily="18" charset="0"/>
              <a:cs typeface="Times New Roman" panose="02020603050405020304" pitchFamily="18" charset="0"/>
            </a:endParaRPr>
          </a:p>
        </p:txBody>
      </p:sp>
      <p:sp>
        <p:nvSpPr>
          <p:cNvPr id="7" name="Rectangle 6"/>
          <p:cNvSpPr/>
          <p:nvPr/>
        </p:nvSpPr>
        <p:spPr>
          <a:xfrm>
            <a:off x="252154" y="70703"/>
            <a:ext cx="8739446" cy="461665"/>
          </a:xfrm>
          <a:prstGeom prst="rect">
            <a:avLst/>
          </a:prstGeom>
        </p:spPr>
        <p:txBody>
          <a:bodyPr wrap="square">
            <a:spAutoFit/>
          </a:bodyPr>
          <a:lstStyle/>
          <a:p>
            <a:r>
              <a:rPr lang="en-AU" sz="2400" b="1" kern="0" dirty="0">
                <a:solidFill>
                  <a:srgbClr val="EE3224"/>
                </a:solidFill>
                <a:latin typeface="Times New Roman" panose="02020603050405020304" pitchFamily="18" charset="0"/>
                <a:ea typeface="+mj-ea"/>
                <a:cs typeface="Times New Roman" panose="02020603050405020304" pitchFamily="18" charset="0"/>
              </a:rPr>
              <a:t>The Steps of an application of ANN</a:t>
            </a:r>
            <a:endParaRPr lang="en-AU" dirty="0"/>
          </a:p>
        </p:txBody>
      </p:sp>
    </p:spTree>
    <p:extLst>
      <p:ext uri="{BB962C8B-B14F-4D97-AF65-F5344CB8AC3E}">
        <p14:creationId xmlns:p14="http://schemas.microsoft.com/office/powerpoint/2010/main" val="1140567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latin typeface="Times New Roman" panose="02020603050405020304" pitchFamily="18" charset="0"/>
                <a:cs typeface="Times New Roman" panose="02020603050405020304" pitchFamily="18" charset="0"/>
              </a:rPr>
              <a:pPr>
                <a:defRPr/>
              </a:pPr>
              <a:t>7</a:t>
            </a:fld>
            <a:endParaRPr lang="en-AU">
              <a:solidFill>
                <a:srgbClr val="FFFFFF"/>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4306245" y="512113"/>
            <a:ext cx="3361478" cy="3175017"/>
          </a:xfrm>
          <a:prstGeom prst="rect">
            <a:avLst/>
          </a:prstGeom>
        </p:spPr>
      </p:pic>
      <p:sp>
        <p:nvSpPr>
          <p:cNvPr id="11" name="TextBox 10"/>
          <p:cNvSpPr txBox="1"/>
          <p:nvPr/>
        </p:nvSpPr>
        <p:spPr>
          <a:xfrm>
            <a:off x="245891" y="599686"/>
            <a:ext cx="2392001" cy="338554"/>
          </a:xfrm>
          <a:prstGeom prst="rect">
            <a:avLst/>
          </a:prstGeom>
          <a:noFill/>
        </p:spPr>
        <p:txBody>
          <a:bodyPr wrap="none" rtlCol="0">
            <a:spAutoFit/>
          </a:bodyPr>
          <a:lstStyle/>
          <a:p>
            <a:pPr marL="285750" indent="-285750">
              <a:buFont typeface="Arial" panose="020B0604020202020204" pitchFamily="34" charset="0"/>
              <a:buChar char="•"/>
            </a:pPr>
            <a:r>
              <a:rPr lang="en-AU" sz="1600" b="1" dirty="0">
                <a:solidFill>
                  <a:srgbClr val="000000"/>
                </a:solidFill>
                <a:latin typeface="Times New Roman" panose="02020603050405020304" pitchFamily="18" charset="0"/>
                <a:cs typeface="Times New Roman" panose="02020603050405020304" pitchFamily="18" charset="0"/>
              </a:rPr>
              <a:t>Classification in SVM</a:t>
            </a:r>
          </a:p>
        </p:txBody>
      </p:sp>
      <p:cxnSp>
        <p:nvCxnSpPr>
          <p:cNvPr id="16" name="Straight Arrow Connector 15"/>
          <p:cNvCxnSpPr/>
          <p:nvPr/>
        </p:nvCxnSpPr>
        <p:spPr bwMode="auto">
          <a:xfrm flipH="1" flipV="1">
            <a:off x="6068768" y="3049983"/>
            <a:ext cx="1602854" cy="549829"/>
          </a:xfrm>
          <a:prstGeom prst="straightConnector1">
            <a:avLst/>
          </a:prstGeom>
          <a:noFill/>
          <a:ln w="57150" cap="flat" cmpd="sng" algn="ctr">
            <a:solidFill>
              <a:srgbClr val="FF0000"/>
            </a:solidFill>
            <a:prstDash val="solid"/>
            <a:round/>
            <a:headEnd type="diamond"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6067523" y="3714032"/>
            <a:ext cx="3200400" cy="276999"/>
          </a:xfrm>
          <a:prstGeom prst="rect">
            <a:avLst/>
          </a:prstGeom>
          <a:noFill/>
        </p:spPr>
        <p:txBody>
          <a:bodyPr wrap="square" rtlCol="0">
            <a:spAutoFit/>
          </a:bodyPr>
          <a:lstStyle/>
          <a:p>
            <a:r>
              <a:rPr lang="en-AU" sz="1200" b="1" dirty="0">
                <a:solidFill>
                  <a:srgbClr val="000000"/>
                </a:solidFill>
                <a:latin typeface="Times New Roman" panose="02020603050405020304" pitchFamily="18" charset="0"/>
                <a:cs typeface="Times New Roman" panose="02020603050405020304" pitchFamily="18" charset="0"/>
              </a:rPr>
              <a:t>The data points nearest to the hyperplane</a:t>
            </a:r>
          </a:p>
        </p:txBody>
      </p:sp>
      <p:sp>
        <p:nvSpPr>
          <p:cNvPr id="21" name="Rectangle 20"/>
          <p:cNvSpPr/>
          <p:nvPr/>
        </p:nvSpPr>
        <p:spPr>
          <a:xfrm>
            <a:off x="204133" y="2526961"/>
            <a:ext cx="3443389" cy="246221"/>
          </a:xfrm>
          <a:prstGeom prst="rect">
            <a:avLst/>
          </a:prstGeom>
        </p:spPr>
        <p:txBody>
          <a:bodyPr wrap="square">
            <a:spAutoFit/>
          </a:bodyPr>
          <a:lstStyle/>
          <a:p>
            <a:r>
              <a:rPr lang="en-AU" dirty="0">
                <a:solidFill>
                  <a:srgbClr val="000000"/>
                </a:solidFill>
                <a:latin typeface="Times New Roman" panose="02020603050405020304" pitchFamily="18" charset="0"/>
                <a:cs typeface="Times New Roman" panose="02020603050405020304" pitchFamily="18" charset="0"/>
              </a:rPr>
              <a:t> </a:t>
            </a:r>
            <a:endParaRPr lang="en-AU" sz="1600" b="1" dirty="0">
              <a:solidFill>
                <a:srgbClr val="000000"/>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371656" y="2583282"/>
            <a:ext cx="2356902" cy="707886"/>
          </a:xfrm>
          <a:prstGeom prst="rect">
            <a:avLst/>
          </a:prstGeom>
        </p:spPr>
        <p:txBody>
          <a:bodyPr wrap="square">
            <a:spAutoFit/>
          </a:bodyPr>
          <a:lstStyle/>
          <a:p>
            <a:r>
              <a:rPr lang="en-AU" sz="1200" b="1" dirty="0">
                <a:solidFill>
                  <a:srgbClr val="000000"/>
                </a:solidFill>
                <a:latin typeface="Times New Roman" panose="02020603050405020304" pitchFamily="18" charset="0"/>
                <a:cs typeface="Times New Roman" panose="02020603050405020304" pitchFamily="18" charset="0"/>
              </a:rPr>
              <a:t>+ : data points of type 1</a:t>
            </a:r>
          </a:p>
          <a:p>
            <a:r>
              <a:rPr lang="en-AU" sz="1200" b="1" dirty="0">
                <a:solidFill>
                  <a:srgbClr val="000000"/>
                </a:solidFill>
                <a:latin typeface="Times New Roman" panose="02020603050405020304" pitchFamily="18" charset="0"/>
                <a:cs typeface="Times New Roman" panose="02020603050405020304" pitchFamily="18" charset="0"/>
              </a:rPr>
              <a:t>– : data points of type –1</a:t>
            </a:r>
          </a:p>
          <a:p>
            <a:endParaRPr lang="en-AU" sz="1600" dirty="0">
              <a:solidFill>
                <a:srgbClr val="000000"/>
              </a:solidFill>
              <a:latin typeface="Times New Roman" panose="02020603050405020304" pitchFamily="18" charset="0"/>
              <a:cs typeface="Times New Roman" panose="02020603050405020304" pitchFamily="18" charset="0"/>
            </a:endParaRPr>
          </a:p>
        </p:txBody>
      </p:sp>
      <p:cxnSp>
        <p:nvCxnSpPr>
          <p:cNvPr id="23" name="Straight Arrow Connector 22"/>
          <p:cNvCxnSpPr/>
          <p:nvPr/>
        </p:nvCxnSpPr>
        <p:spPr bwMode="auto">
          <a:xfrm flipV="1">
            <a:off x="2468340" y="906007"/>
            <a:ext cx="2590800" cy="1796552"/>
          </a:xfrm>
          <a:prstGeom prst="straightConnector1">
            <a:avLst/>
          </a:prstGeom>
          <a:noFill/>
          <a:ln w="57150" cap="flat" cmpd="sng" algn="ctr">
            <a:solidFill>
              <a:srgbClr val="FF0000"/>
            </a:solidFill>
            <a:prstDash val="solid"/>
            <a:round/>
            <a:headEnd type="diamond"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Picture 2"/>
          <p:cNvPicPr>
            <a:picLocks noChangeAspect="1"/>
          </p:cNvPicPr>
          <p:nvPr/>
        </p:nvPicPr>
        <p:blipFill>
          <a:blip r:embed="rId3"/>
          <a:stretch>
            <a:fillRect/>
          </a:stretch>
        </p:blipFill>
        <p:spPr>
          <a:xfrm>
            <a:off x="245891" y="3785883"/>
            <a:ext cx="4395597" cy="2780017"/>
          </a:xfrm>
          <a:prstGeom prst="rect">
            <a:avLst/>
          </a:prstGeom>
        </p:spPr>
      </p:pic>
      <p:sp>
        <p:nvSpPr>
          <p:cNvPr id="10" name="Rectangle 9"/>
          <p:cNvSpPr/>
          <p:nvPr/>
        </p:nvSpPr>
        <p:spPr>
          <a:xfrm>
            <a:off x="316289" y="3294774"/>
            <a:ext cx="2496654" cy="584775"/>
          </a:xfrm>
          <a:prstGeom prst="rect">
            <a:avLst/>
          </a:prstGeom>
        </p:spPr>
        <p:txBody>
          <a:bodyPr wrap="square">
            <a:spAutoFit/>
          </a:bodyPr>
          <a:lstStyle/>
          <a:p>
            <a:pPr marL="285750" indent="-285750">
              <a:buFont typeface="Arial" panose="020B0604020202020204" pitchFamily="34" charset="0"/>
              <a:buChar char="•"/>
            </a:pPr>
            <a:r>
              <a:rPr lang="en-AU" sz="1600" b="1" dirty="0">
                <a:solidFill>
                  <a:srgbClr val="000000"/>
                </a:solidFill>
                <a:latin typeface="Times New Roman" panose="02020603050405020304" pitchFamily="18" charset="0"/>
                <a:cs typeface="Times New Roman" panose="02020603050405020304" pitchFamily="18" charset="0"/>
              </a:rPr>
              <a:t>Regression in SVM (SVR)</a:t>
            </a:r>
          </a:p>
        </p:txBody>
      </p:sp>
      <p:pic>
        <p:nvPicPr>
          <p:cNvPr id="12" name="Picture 11"/>
          <p:cNvPicPr>
            <a:picLocks noChangeAspect="1"/>
          </p:cNvPicPr>
          <p:nvPr/>
        </p:nvPicPr>
        <p:blipFill>
          <a:blip r:embed="rId4"/>
          <a:stretch>
            <a:fillRect/>
          </a:stretch>
        </p:blipFill>
        <p:spPr>
          <a:xfrm>
            <a:off x="4915158" y="4946985"/>
            <a:ext cx="1639966" cy="158510"/>
          </a:xfrm>
          <a:prstGeom prst="rect">
            <a:avLst/>
          </a:prstGeom>
        </p:spPr>
      </p:pic>
      <mc:AlternateContent xmlns:mc="http://schemas.openxmlformats.org/markup-compatibility/2006" xmlns:a14="http://schemas.microsoft.com/office/drawing/2010/main">
        <mc:Choice Requires="a14">
          <p:sp>
            <p:nvSpPr>
              <p:cNvPr id="13" name="Rectangle 12"/>
              <p:cNvSpPr/>
              <p:nvPr/>
            </p:nvSpPr>
            <p:spPr>
              <a:xfrm>
                <a:off x="6742272" y="4798003"/>
                <a:ext cx="1930465" cy="414024"/>
              </a:xfrm>
              <a:prstGeom prst="rect">
                <a:avLst/>
              </a:prstGeom>
            </p:spPr>
            <p:txBody>
              <a:bodyPr wrap="none">
                <a:spAutoFit/>
              </a:bodyPr>
              <a:lstStyle/>
              <a:p>
                <a:pPr>
                  <a:lnSpc>
                    <a:spcPct val="107000"/>
                  </a:lnSpc>
                  <a:spcAft>
                    <a:spcPts val="800"/>
                  </a:spcAft>
                </a:pPr>
                <a14:m>
                  <m:oMath xmlns:m="http://schemas.openxmlformats.org/officeDocument/2006/math">
                    <m:r>
                      <a:rPr lang="en-AU" sz="2000" i="1">
                        <a:solidFill>
                          <a:srgbClr val="000000"/>
                        </a:solidFill>
                        <a:latin typeface="Cambria Math" panose="02040503050406030204" pitchFamily="18" charset="0"/>
                      </a:rPr>
                      <m:t>𝜀</m:t>
                    </m:r>
                  </m:oMath>
                </a14:m>
                <a:r>
                  <a:rPr lang="en-AU" sz="1400" dirty="0">
                    <a:solidFill>
                      <a:srgbClr val="000000"/>
                    </a:solidFill>
                    <a:latin typeface="Times New Roman" panose="02020603050405020304" pitchFamily="18" charset="0"/>
                    <a:cs typeface="Times New Roman" panose="02020603050405020304" pitchFamily="18" charset="0"/>
                  </a:rPr>
                  <a:t>: </a:t>
                </a:r>
                <a:r>
                  <a:rPr lang="en-AU" sz="1400" b="1" dirty="0">
                    <a:solidFill>
                      <a:srgbClr val="000000"/>
                    </a:solidFill>
                    <a:latin typeface="Times New Roman" panose="02020603050405020304" pitchFamily="18" charset="0"/>
                    <a:cs typeface="Times New Roman" panose="02020603050405020304" pitchFamily="18" charset="0"/>
                  </a:rPr>
                  <a:t>Margin of tolerance</a:t>
                </a:r>
              </a:p>
            </p:txBody>
          </p:sp>
        </mc:Choice>
        <mc:Fallback xmlns="">
          <p:sp>
            <p:nvSpPr>
              <p:cNvPr id="13" name="Rectangle 12"/>
              <p:cNvSpPr>
                <a:spLocks noRot="1" noChangeAspect="1" noMove="1" noResize="1" noEditPoints="1" noAdjustHandles="1" noChangeArrowheads="1" noChangeShapeType="1" noTextEdit="1"/>
              </p:cNvSpPr>
              <p:nvPr/>
            </p:nvSpPr>
            <p:spPr>
              <a:xfrm>
                <a:off x="6742272" y="4798003"/>
                <a:ext cx="1930465" cy="414024"/>
              </a:xfrm>
              <a:prstGeom prst="rect">
                <a:avLst/>
              </a:prstGeom>
              <a:blipFill rotWithShape="0">
                <a:blip r:embed="rId5"/>
                <a:stretch>
                  <a:fillRect/>
                </a:stretch>
              </a:blipFill>
            </p:spPr>
            <p:txBody>
              <a:bodyPr/>
              <a:lstStyle/>
              <a:p>
                <a:r>
                  <a:rPr lang="en-AU">
                    <a:noFill/>
                  </a:rPr>
                  <a:t> </a:t>
                </a:r>
              </a:p>
            </p:txBody>
          </p:sp>
        </mc:Fallback>
      </mc:AlternateContent>
      <p:sp>
        <p:nvSpPr>
          <p:cNvPr id="15" name="Rectangle 14"/>
          <p:cNvSpPr/>
          <p:nvPr/>
        </p:nvSpPr>
        <p:spPr>
          <a:xfrm>
            <a:off x="224208" y="88644"/>
            <a:ext cx="4519186" cy="461665"/>
          </a:xfrm>
          <a:prstGeom prst="rect">
            <a:avLst/>
          </a:prstGeom>
        </p:spPr>
        <p:txBody>
          <a:bodyPr wrap="none">
            <a:spAutoFit/>
          </a:bodyPr>
          <a:lstStyle/>
          <a:p>
            <a:r>
              <a:rPr lang="en-AU" sz="2400" b="1" kern="0" dirty="0">
                <a:solidFill>
                  <a:srgbClr val="EE3224"/>
                </a:solidFill>
                <a:latin typeface="Times New Roman" panose="02020603050405020304" pitchFamily="18" charset="0"/>
                <a:cs typeface="Times New Roman" panose="02020603050405020304" pitchFamily="18" charset="0"/>
              </a:rPr>
              <a:t>Support Vector Machine (SVM):</a:t>
            </a:r>
            <a:endParaRPr lang="en-AU" dirty="0">
              <a:solidFill>
                <a:srgbClr val="FFFFFF"/>
              </a:solidFill>
            </a:endParaRPr>
          </a:p>
        </p:txBody>
      </p:sp>
    </p:spTree>
    <p:extLst>
      <p:ext uri="{BB962C8B-B14F-4D97-AF65-F5344CB8AC3E}">
        <p14:creationId xmlns:p14="http://schemas.microsoft.com/office/powerpoint/2010/main" val="2868641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75339"/>
            <a:ext cx="8229600" cy="639762"/>
          </a:xfrm>
        </p:spPr>
        <p:txBody>
          <a:bodyPr/>
          <a:lstStyle/>
          <a:p>
            <a:r>
              <a:rPr lang="en-AU" sz="2400" b="1" dirty="0">
                <a:latin typeface="Times New Roman" panose="02020603050405020304" pitchFamily="18" charset="0"/>
                <a:cs typeface="Times New Roman" panose="02020603050405020304" pitchFamily="18" charset="0"/>
              </a:rPr>
              <a:t>Steps of An Application of SVR </a:t>
            </a:r>
          </a:p>
        </p:txBody>
      </p:sp>
      <p:sp>
        <p:nvSpPr>
          <p:cNvPr id="3" name="Content Placeholder 2"/>
          <p:cNvSpPr>
            <a:spLocks noGrp="1"/>
          </p:cNvSpPr>
          <p:nvPr>
            <p:ph idx="1"/>
          </p:nvPr>
        </p:nvSpPr>
        <p:spPr>
          <a:xfrm>
            <a:off x="282687" y="977900"/>
            <a:ext cx="8229600" cy="5499100"/>
          </a:xfrm>
        </p:spPr>
        <p:txBody>
          <a:bodyPr/>
          <a:lstStyle/>
          <a:p>
            <a:pPr marL="342900" lvl="0" indent="-342900">
              <a:lnSpc>
                <a:spcPct val="107000"/>
              </a:lnSpc>
              <a:spcAft>
                <a:spcPts val="800"/>
              </a:spcAft>
              <a:buFontTx/>
              <a:buAutoNum type="arabicPeriod"/>
            </a:pPr>
            <a:r>
              <a:rPr lang="en-A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Data pre-processing (check for missing data ,standardization)</a:t>
            </a:r>
          </a:p>
          <a:p>
            <a:pPr marL="0" lvl="0" indent="0">
              <a:lnSpc>
                <a:spcPct val="107000"/>
              </a:lnSpc>
              <a:spcAft>
                <a:spcPts val="800"/>
              </a:spcAft>
              <a:buNone/>
            </a:pPr>
            <a:endParaRPr lang="en-A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AutoNum type="arabicPeriod" startAt="2"/>
            </a:pPr>
            <a:r>
              <a:rPr lang="en-AU"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Model development and training </a:t>
            </a:r>
          </a:p>
          <a:p>
            <a:pPr marL="323850" lvl="1" indent="0">
              <a:spcBef>
                <a:spcPts val="1200"/>
              </a:spcBef>
              <a:buNone/>
            </a:pPr>
            <a:r>
              <a:rPr lang="en-AU" dirty="0" err="1">
                <a:solidFill>
                  <a:srgbClr val="000000"/>
                </a:solidFill>
                <a:latin typeface="Times New Roman" panose="02020603050405020304" pitchFamily="18" charset="0"/>
                <a:cs typeface="Times New Roman" panose="02020603050405020304" pitchFamily="18" charset="0"/>
              </a:rPr>
              <a:t>Mdl</a:t>
            </a:r>
            <a:r>
              <a:rPr lang="en-AU" dirty="0">
                <a:solidFill>
                  <a:srgbClr val="000000"/>
                </a:solidFill>
                <a:latin typeface="Times New Roman" panose="02020603050405020304" pitchFamily="18" charset="0"/>
                <a:cs typeface="Times New Roman" panose="02020603050405020304" pitchFamily="18" charset="0"/>
              </a:rPr>
              <a:t> = fitrsvm( X, Y) (Regression)</a:t>
            </a:r>
          </a:p>
          <a:p>
            <a:pPr marL="0" lvl="0" indent="0">
              <a:lnSpc>
                <a:spcPct val="107000"/>
              </a:lnSpc>
              <a:spcAft>
                <a:spcPts val="800"/>
              </a:spcAft>
              <a:buNone/>
            </a:pPr>
            <a:r>
              <a:rPr lang="en-A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a:t>
            </a:r>
            <a:r>
              <a:rPr lang="en-AU"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Simulation (prediction )</a:t>
            </a:r>
          </a:p>
          <a:p>
            <a:pPr marL="323850" lvl="1" indent="0">
              <a:lnSpc>
                <a:spcPct val="107000"/>
              </a:lnSpc>
              <a:spcAft>
                <a:spcPts val="800"/>
              </a:spcAft>
              <a:buNone/>
            </a:pPr>
            <a:r>
              <a:rPr lang="en-AU" dirty="0" err="1">
                <a:latin typeface="Times New Roman" panose="02020603050405020304" pitchFamily="18" charset="0"/>
                <a:cs typeface="Times New Roman" panose="02020603050405020304" pitchFamily="18" charset="0"/>
              </a:rPr>
              <a:t>Y_predicted</a:t>
            </a:r>
            <a:r>
              <a:rPr lang="en-AU" dirty="0">
                <a:latin typeface="Times New Roman" panose="02020603050405020304" pitchFamily="18" charset="0"/>
                <a:cs typeface="Times New Roman" panose="02020603050405020304" pitchFamily="18" charset="0"/>
              </a:rPr>
              <a:t>=</a:t>
            </a:r>
            <a:r>
              <a:rPr lang="en-AU" dirty="0">
                <a:solidFill>
                  <a:srgbClr val="000000"/>
                </a:solidFill>
                <a:latin typeface="Times New Roman" panose="02020603050405020304" pitchFamily="18" charset="0"/>
                <a:cs typeface="Times New Roman" panose="02020603050405020304" pitchFamily="18" charset="0"/>
              </a:rPr>
              <a:t> predict(</a:t>
            </a:r>
            <a:r>
              <a:rPr lang="en-AU" dirty="0" err="1">
                <a:solidFill>
                  <a:srgbClr val="000000"/>
                </a:solidFill>
                <a:latin typeface="Times New Roman" panose="02020603050405020304" pitchFamily="18" charset="0"/>
                <a:cs typeface="Times New Roman" panose="02020603050405020304" pitchFamily="18" charset="0"/>
              </a:rPr>
              <a:t>Mdl,X</a:t>
            </a:r>
            <a:r>
              <a:rPr lang="en-AU" dirty="0">
                <a:solidFill>
                  <a:srgbClr val="000000"/>
                </a:solidFill>
                <a:latin typeface="Times New Roman" panose="02020603050405020304" pitchFamily="18" charset="0"/>
                <a:cs typeface="Times New Roman" panose="02020603050405020304" pitchFamily="18" charset="0"/>
              </a:rPr>
              <a:t>) (Regression) </a:t>
            </a:r>
            <a:r>
              <a:rPr lang="en-AU" dirty="0">
                <a:solidFill>
                  <a:srgbClr val="00B050"/>
                </a:solidFill>
                <a:latin typeface="Times New Roman" panose="02020603050405020304" pitchFamily="18" charset="0"/>
                <a:cs typeface="Times New Roman" panose="02020603050405020304" pitchFamily="18" charset="0"/>
              </a:rPr>
              <a:t>%</a:t>
            </a:r>
            <a:r>
              <a:rPr lang="en-AU" dirty="0" err="1">
                <a:solidFill>
                  <a:srgbClr val="00B050"/>
                </a:solidFill>
                <a:latin typeface="Times New Roman" panose="02020603050405020304" pitchFamily="18" charset="0"/>
                <a:cs typeface="Times New Roman" panose="02020603050405020304" pitchFamily="18" charset="0"/>
              </a:rPr>
              <a:t>Y_predicted</a:t>
            </a:r>
            <a:r>
              <a:rPr lang="en-AU" dirty="0">
                <a:solidFill>
                  <a:srgbClr val="00B050"/>
                </a:solidFill>
                <a:latin typeface="Times New Roman" panose="02020603050405020304" pitchFamily="18" charset="0"/>
                <a:cs typeface="Times New Roman" panose="02020603050405020304" pitchFamily="18" charset="0"/>
              </a:rPr>
              <a:t> is the predicted responses</a:t>
            </a:r>
          </a:p>
          <a:p>
            <a:pPr marL="323850" lvl="1" indent="0">
              <a:lnSpc>
                <a:spcPct val="107000"/>
              </a:lnSpc>
              <a:spcAft>
                <a:spcPts val="800"/>
              </a:spcAft>
              <a:buNone/>
            </a:pPr>
            <a:endParaRPr lang="en-AU" dirty="0">
              <a:solidFill>
                <a:srgbClr val="00B050"/>
              </a:solidFill>
              <a:latin typeface="Times New Roman" panose="02020603050405020304" pitchFamily="18" charset="0"/>
              <a:cs typeface="Times New Roman" panose="02020603050405020304" pitchFamily="18" charset="0"/>
            </a:endParaRPr>
          </a:p>
          <a:p>
            <a:pPr marL="0" lvl="0" indent="0">
              <a:lnSpc>
                <a:spcPct val="107000"/>
              </a:lnSpc>
              <a:spcAft>
                <a:spcPts val="800"/>
              </a:spcAft>
              <a:buNone/>
            </a:pPr>
            <a:r>
              <a:rPr lang="en-A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4. Post-processing</a:t>
            </a:r>
          </a:p>
          <a:p>
            <a:pPr lvl="1">
              <a:buFont typeface="Wingdings" panose="05000000000000000000" pitchFamily="2" charset="2"/>
              <a:buChar char="§"/>
            </a:pPr>
            <a:r>
              <a:rPr lang="en-AU" dirty="0">
                <a:solidFill>
                  <a:srgbClr val="000000"/>
                </a:solidFill>
                <a:latin typeface="Times New Roman" panose="02020603050405020304" pitchFamily="18" charset="0"/>
                <a:cs typeface="Times New Roman" panose="02020603050405020304" pitchFamily="18" charset="0"/>
              </a:rPr>
              <a:t>MSE,RMSE,R  (Regression)</a:t>
            </a:r>
          </a:p>
          <a:p>
            <a:endParaRPr lang="en-AU"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latin typeface="Times New Roman" panose="02020603050405020304" pitchFamily="18" charset="0"/>
                <a:cs typeface="Times New Roman" panose="02020603050405020304" pitchFamily="18" charset="0"/>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latin typeface="Times New Roman" panose="02020603050405020304" pitchFamily="18" charset="0"/>
                <a:cs typeface="Times New Roman" panose="02020603050405020304" pitchFamily="18" charset="0"/>
              </a:rPr>
              <a:pPr>
                <a:defRPr/>
              </a:pPr>
              <a:t>8</a:t>
            </a:fld>
            <a:endParaRPr lang="en-AU">
              <a:solidFill>
                <a:srgbClr val="FFFFFF"/>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5410200" y="2209800"/>
            <a:ext cx="2819400" cy="819150"/>
          </a:xfrm>
          <a:prstGeom prst="rect">
            <a:avLst/>
          </a:prstGeom>
        </p:spPr>
      </p:pic>
      <p:pic>
        <p:nvPicPr>
          <p:cNvPr id="8" name="Picture 7"/>
          <p:cNvPicPr>
            <a:picLocks noChangeAspect="1"/>
          </p:cNvPicPr>
          <p:nvPr/>
        </p:nvPicPr>
        <p:blipFill>
          <a:blip r:embed="rId3"/>
          <a:stretch>
            <a:fillRect/>
          </a:stretch>
        </p:blipFill>
        <p:spPr>
          <a:xfrm>
            <a:off x="5219700" y="4598462"/>
            <a:ext cx="3200400" cy="990600"/>
          </a:xfrm>
          <a:prstGeom prst="rect">
            <a:avLst/>
          </a:prstGeom>
        </p:spPr>
      </p:pic>
    </p:spTree>
    <p:extLst>
      <p:ext uri="{BB962C8B-B14F-4D97-AF65-F5344CB8AC3E}">
        <p14:creationId xmlns:p14="http://schemas.microsoft.com/office/powerpoint/2010/main" val="260482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615" y="124496"/>
            <a:ext cx="8229600" cy="561294"/>
          </a:xfrm>
        </p:spPr>
        <p:txBody>
          <a:bodyPr/>
          <a:lstStyle/>
          <a:p>
            <a:r>
              <a:rPr lang="en-AU" sz="2400" b="1" dirty="0">
                <a:latin typeface="Times New Roman" panose="02020603050405020304" pitchFamily="18" charset="0"/>
                <a:cs typeface="Times New Roman" panose="02020603050405020304" pitchFamily="18" charset="0"/>
              </a:rPr>
              <a:t>Nonlinear Regression (NLR):</a:t>
            </a:r>
            <a:br>
              <a:rPr lang="en-AU" sz="2400" b="1" dirty="0">
                <a:latin typeface="Times New Roman" panose="02020603050405020304" pitchFamily="18" charset="0"/>
                <a:cs typeface="Times New Roman" panose="02020603050405020304" pitchFamily="18" charset="0"/>
              </a:rPr>
            </a:br>
            <a:endParaRPr lang="en-AU" dirty="0"/>
          </a:p>
        </p:txBody>
      </p:sp>
      <p:sp>
        <p:nvSpPr>
          <p:cNvPr id="4" name="Date Placeholder 3"/>
          <p:cNvSpPr>
            <a:spLocks noGrp="1"/>
          </p:cNvSpPr>
          <p:nvPr>
            <p:ph type="dt" sz="half" idx="10"/>
          </p:nvPr>
        </p:nvSpPr>
        <p:spPr/>
        <p:txBody>
          <a:bodyPr/>
          <a:lstStyle/>
          <a:p>
            <a:pPr>
              <a:defRPr/>
            </a:pPr>
            <a:r>
              <a:rPr lang="en-AU" dirty="0">
                <a:solidFill>
                  <a:srgbClr val="FFFFFF"/>
                </a:solidFill>
              </a:rPr>
              <a:t>RMIT University</a:t>
            </a:r>
          </a:p>
        </p:txBody>
      </p:sp>
      <p:sp>
        <p:nvSpPr>
          <p:cNvPr id="5" name="Footer Placeholder 4"/>
          <p:cNvSpPr>
            <a:spLocks noGrp="1"/>
          </p:cNvSpPr>
          <p:nvPr>
            <p:ph type="ftr" sz="quarter" idx="11"/>
          </p:nvPr>
        </p:nvSpPr>
        <p:spPr/>
        <p:txBody>
          <a:bodyPr/>
          <a:lstStyle/>
          <a:p>
            <a:pPr>
              <a:defRPr/>
            </a:pPr>
            <a:r>
              <a:rPr lang="en-AU" dirty="0">
                <a:solidFill>
                  <a:srgbClr val="FFFFFF"/>
                </a:solidFill>
              </a:rPr>
              <a:t>School of  Engineering</a:t>
            </a:r>
          </a:p>
        </p:txBody>
      </p:sp>
      <p:sp>
        <p:nvSpPr>
          <p:cNvPr id="6" name="Slide Number Placeholder 5"/>
          <p:cNvSpPr>
            <a:spLocks noGrp="1"/>
          </p:cNvSpPr>
          <p:nvPr>
            <p:ph type="sldNum" sz="quarter" idx="12"/>
          </p:nvPr>
        </p:nvSpPr>
        <p:spPr/>
        <p:txBody>
          <a:bodyPr/>
          <a:lstStyle/>
          <a:p>
            <a:pPr>
              <a:defRPr/>
            </a:pPr>
            <a:fld id="{F04FF66D-77F0-482A-A838-7B366726A3CF}" type="slidenum">
              <a:rPr lang="en-AU" smtClean="0">
                <a:solidFill>
                  <a:srgbClr val="FFFFFF"/>
                </a:solidFill>
              </a:rPr>
              <a:pPr>
                <a:defRPr/>
              </a:pPr>
              <a:t>9</a:t>
            </a:fld>
            <a:endParaRPr lang="en-AU">
              <a:solidFill>
                <a:srgbClr val="FFFFFF"/>
              </a:solidFill>
            </a:endParaRPr>
          </a:p>
        </p:txBody>
      </p:sp>
      <p:pic>
        <p:nvPicPr>
          <p:cNvPr id="11" name="Content Placeholder 10"/>
          <p:cNvPicPr>
            <a:picLocks noGrp="1" noChangeAspect="1"/>
          </p:cNvPicPr>
          <p:nvPr>
            <p:ph idx="1"/>
          </p:nvPr>
        </p:nvPicPr>
        <p:blipFill>
          <a:blip r:embed="rId2"/>
          <a:stretch>
            <a:fillRect/>
          </a:stretch>
        </p:blipFill>
        <p:spPr>
          <a:xfrm>
            <a:off x="2019301" y="2227461"/>
            <a:ext cx="5457825" cy="2847975"/>
          </a:xfrm>
          <a:prstGeom prst="rect">
            <a:avLst/>
          </a:prstGeom>
        </p:spPr>
      </p:pic>
      <p:sp>
        <p:nvSpPr>
          <p:cNvPr id="13" name="TextBox 12"/>
          <p:cNvSpPr txBox="1"/>
          <p:nvPr/>
        </p:nvSpPr>
        <p:spPr>
          <a:xfrm>
            <a:off x="2209800" y="5075436"/>
            <a:ext cx="5267326" cy="400110"/>
          </a:xfrm>
          <a:prstGeom prst="rect">
            <a:avLst/>
          </a:prstGeom>
          <a:noFill/>
        </p:spPr>
        <p:txBody>
          <a:bodyPr wrap="square" rtlCol="0">
            <a:spAutoFit/>
          </a:bodyPr>
          <a:lstStyle/>
          <a:p>
            <a:r>
              <a:rPr lang="en-AU" sz="2000" dirty="0">
                <a:solidFill>
                  <a:srgbClr val="000000"/>
                </a:solidFill>
                <a:latin typeface="Times New Roman" panose="02020603050405020304" pitchFamily="18" charset="0"/>
                <a:cs typeface="Times New Roman" panose="02020603050405020304" pitchFamily="18" charset="0"/>
              </a:rPr>
              <a:t>Conventional nonlinear regression functions</a:t>
            </a:r>
            <a:r>
              <a:rPr lang="en-AU" sz="2000" dirty="0">
                <a:solidFill>
                  <a:srgbClr val="FFFFFF"/>
                </a:solidFill>
                <a:latin typeface="Times New Roman" panose="02020603050405020304" pitchFamily="18" charset="0"/>
                <a:cs typeface="Times New Roman" panose="02020603050405020304" pitchFamily="18" charset="0"/>
              </a:rPr>
              <a:t> </a:t>
            </a:r>
          </a:p>
        </p:txBody>
      </p:sp>
      <p:sp>
        <p:nvSpPr>
          <p:cNvPr id="14" name="TextBox 13"/>
          <p:cNvSpPr txBox="1"/>
          <p:nvPr/>
        </p:nvSpPr>
        <p:spPr>
          <a:xfrm>
            <a:off x="228600" y="783164"/>
            <a:ext cx="8686800" cy="707886"/>
          </a:xfrm>
          <a:prstGeom prst="rect">
            <a:avLst/>
          </a:prstGeom>
          <a:noFill/>
        </p:spPr>
        <p:txBody>
          <a:bodyPr wrap="square" rtlCol="0">
            <a:spAutoFit/>
          </a:bodyPr>
          <a:lstStyle/>
          <a:p>
            <a:r>
              <a:rPr lang="en-AU" sz="2000" dirty="0">
                <a:solidFill>
                  <a:srgbClr val="000000"/>
                </a:solidFill>
                <a:latin typeface="Times New Roman" panose="02020603050405020304" pitchFamily="18" charset="0"/>
                <a:cs typeface="Times New Roman" panose="02020603050405020304" pitchFamily="18" charset="0"/>
              </a:rPr>
              <a:t>A term used for all a wide range of  regression models which all present a </a:t>
            </a:r>
          </a:p>
          <a:p>
            <a:r>
              <a:rPr lang="en-AU" sz="2000" dirty="0">
                <a:solidFill>
                  <a:srgbClr val="000000"/>
                </a:solidFill>
                <a:latin typeface="Times New Roman" panose="02020603050405020304" pitchFamily="18" charset="0"/>
                <a:cs typeface="Times New Roman" panose="02020603050405020304" pitchFamily="18" charset="0"/>
              </a:rPr>
              <a:t>nonlinear relationship between input and output . </a:t>
            </a:r>
          </a:p>
        </p:txBody>
      </p:sp>
    </p:spTree>
    <p:extLst>
      <p:ext uri="{BB962C8B-B14F-4D97-AF65-F5344CB8AC3E}">
        <p14:creationId xmlns:p14="http://schemas.microsoft.com/office/powerpoint/2010/main" val="1753583410"/>
      </p:ext>
    </p:extLst>
  </p:cSld>
  <p:clrMapOvr>
    <a:masterClrMapping/>
  </p:clrMapOvr>
</p:sld>
</file>

<file path=ppt/theme/theme1.xml><?xml version="1.0" encoding="utf-8"?>
<a:theme xmlns:a="http://schemas.openxmlformats.org/drawingml/2006/main" name="Presentation-2">
  <a:themeElements>
    <a:clrScheme name="Presentation-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Presentation-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Presentation-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tion-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Presentation-2</Template>
  <TotalTime>27084</TotalTime>
  <Words>3083</Words>
  <Application>Microsoft Office PowerPoint</Application>
  <PresentationFormat>On-screen Show (4:3)</PresentationFormat>
  <Paragraphs>415</Paragraphs>
  <Slides>38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Cambria Math</vt:lpstr>
      <vt:lpstr>Courier New</vt:lpstr>
      <vt:lpstr>Times New Roman</vt:lpstr>
      <vt:lpstr>Wingdings</vt:lpstr>
      <vt:lpstr>Presentation-2</vt:lpstr>
      <vt:lpstr>About the course  </vt:lpstr>
      <vt:lpstr>About the course   </vt:lpstr>
      <vt:lpstr>CES </vt:lpstr>
      <vt:lpstr>Machine Learning Practical  Revision (ANN, SVM, NLR)  </vt:lpstr>
      <vt:lpstr>Artificial Neural Network (ANN) </vt:lpstr>
      <vt:lpstr>PowerPoint Presentation</vt:lpstr>
      <vt:lpstr>PowerPoint Presentation</vt:lpstr>
      <vt:lpstr>Steps of An Application of SVR </vt:lpstr>
      <vt:lpstr>Nonlinear Regression (NLR): </vt:lpstr>
      <vt:lpstr>Steps of An Application of NLR </vt:lpstr>
      <vt:lpstr>Example of ANN (1) :</vt:lpstr>
      <vt:lpstr>Example of ANN (1): (cont.)</vt:lpstr>
      <vt:lpstr>PowerPoint Presentation</vt:lpstr>
      <vt:lpstr>PowerPoint Presentation</vt:lpstr>
      <vt:lpstr>Example of ANN(1): (cont.) </vt:lpstr>
      <vt:lpstr>PowerPoint Presentation</vt:lpstr>
      <vt:lpstr>PowerPoint Presentation</vt:lpstr>
      <vt:lpstr>PowerPoint Presentation</vt:lpstr>
      <vt:lpstr>Example of ANN, SVM, and NLR: (ANN) </vt:lpstr>
      <vt:lpstr>Example of ANN, SVM, and NLR :(ANN) (cont.)</vt:lpstr>
      <vt:lpstr>PowerPoint Presentation</vt:lpstr>
      <vt:lpstr>PowerPoint Presentation</vt:lpstr>
      <vt:lpstr>Example of ANN, SVM, and NLR: (ANN) (cont.) </vt:lpstr>
      <vt:lpstr>PowerPoint Presentation</vt:lpstr>
      <vt:lpstr>PowerPoint Presentation</vt:lpstr>
      <vt:lpstr>PowerPoint Presentation</vt:lpstr>
      <vt:lpstr>PowerPoint Presentation</vt:lpstr>
      <vt:lpstr>PowerPoint Presentation</vt:lpstr>
      <vt:lpstr>Example of ANN, SVM, and NLR: (SVM) (cont.) </vt:lpstr>
      <vt:lpstr>Example of ANN, SVM, and NLR: (SVM) (cont.) </vt:lpstr>
      <vt:lpstr>Example of ANN, SVM, and NLR: (SVM) (cont.)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RMIT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Amanda McBurney</dc:creator>
  <cp:lastModifiedBy>Hamid Khayyam</cp:lastModifiedBy>
  <cp:revision>1843</cp:revision>
  <dcterms:created xsi:type="dcterms:W3CDTF">2008-10-15T00:52:08Z</dcterms:created>
  <dcterms:modified xsi:type="dcterms:W3CDTF">2020-05-28T06:56:55Z</dcterms:modified>
</cp:coreProperties>
</file>