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sldIdLst>
    <p:sldId id="473" r:id="rId2"/>
    <p:sldId id="355" r:id="rId3"/>
    <p:sldId id="363" r:id="rId4"/>
    <p:sldId id="412" r:id="rId5"/>
    <p:sldId id="416" r:id="rId6"/>
    <p:sldId id="492" r:id="rId7"/>
    <p:sldId id="448" r:id="rId8"/>
    <p:sldId id="433" r:id="rId9"/>
    <p:sldId id="493" r:id="rId10"/>
    <p:sldId id="382" r:id="rId11"/>
    <p:sldId id="494" r:id="rId12"/>
    <p:sldId id="495" r:id="rId13"/>
    <p:sldId id="496" r:id="rId14"/>
    <p:sldId id="417" r:id="rId15"/>
    <p:sldId id="438" r:id="rId16"/>
    <p:sldId id="409" r:id="rId17"/>
    <p:sldId id="411" r:id="rId18"/>
    <p:sldId id="410" r:id="rId19"/>
    <p:sldId id="506" r:id="rId20"/>
    <p:sldId id="413" r:id="rId21"/>
    <p:sldId id="414" r:id="rId22"/>
    <p:sldId id="421" r:id="rId23"/>
    <p:sldId id="424" r:id="rId24"/>
    <p:sldId id="379" r:id="rId25"/>
    <p:sldId id="390" r:id="rId26"/>
    <p:sldId id="385" r:id="rId27"/>
    <p:sldId id="386" r:id="rId28"/>
    <p:sldId id="477" r:id="rId29"/>
    <p:sldId id="389" r:id="rId30"/>
    <p:sldId id="439" r:id="rId31"/>
    <p:sldId id="387" r:id="rId32"/>
    <p:sldId id="500" r:id="rId33"/>
    <p:sldId id="443" r:id="rId34"/>
    <p:sldId id="499" r:id="rId35"/>
    <p:sldId id="498" r:id="rId36"/>
    <p:sldId id="476" r:id="rId37"/>
    <p:sldId id="442" r:id="rId38"/>
    <p:sldId id="459" r:id="rId39"/>
    <p:sldId id="458" r:id="rId40"/>
    <p:sldId id="440" r:id="rId41"/>
    <p:sldId id="501" r:id="rId42"/>
    <p:sldId id="503" r:id="rId43"/>
    <p:sldId id="504" r:id="rId44"/>
    <p:sldId id="505" r:id="rId45"/>
    <p:sldId id="502" r:id="rId46"/>
  </p:sldIdLst>
  <p:sldSz cx="9144000" cy="6858000" type="screen4x3"/>
  <p:notesSz cx="6797675" cy="9928225"/>
  <p:defaultTextStyle>
    <a:defPPr>
      <a:defRPr lang="en-AU"/>
    </a:defPPr>
    <a:lvl1pPr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4423E57-57E7-4C04-A931-703D0C468C67}">
          <p14:sldIdLst>
            <p14:sldId id="473"/>
            <p14:sldId id="355"/>
            <p14:sldId id="363"/>
            <p14:sldId id="412"/>
            <p14:sldId id="416"/>
            <p14:sldId id="492"/>
            <p14:sldId id="448"/>
            <p14:sldId id="433"/>
            <p14:sldId id="493"/>
            <p14:sldId id="382"/>
            <p14:sldId id="494"/>
            <p14:sldId id="495"/>
            <p14:sldId id="496"/>
            <p14:sldId id="417"/>
            <p14:sldId id="438"/>
            <p14:sldId id="409"/>
            <p14:sldId id="411"/>
            <p14:sldId id="410"/>
            <p14:sldId id="506"/>
            <p14:sldId id="413"/>
            <p14:sldId id="414"/>
            <p14:sldId id="421"/>
            <p14:sldId id="424"/>
            <p14:sldId id="379"/>
            <p14:sldId id="390"/>
            <p14:sldId id="385"/>
            <p14:sldId id="386"/>
            <p14:sldId id="477"/>
            <p14:sldId id="389"/>
            <p14:sldId id="439"/>
            <p14:sldId id="387"/>
            <p14:sldId id="500"/>
            <p14:sldId id="443"/>
            <p14:sldId id="499"/>
            <p14:sldId id="498"/>
            <p14:sldId id="476"/>
            <p14:sldId id="442"/>
            <p14:sldId id="459"/>
            <p14:sldId id="458"/>
            <p14:sldId id="440"/>
            <p14:sldId id="501"/>
            <p14:sldId id="503"/>
            <p14:sldId id="504"/>
            <p14:sldId id="505"/>
            <p14:sldId id="502"/>
          </p14:sldIdLst>
        </p14:section>
        <p14:section name="Untitled Section" id="{DC036A59-7444-4A8C-9B36-543C552E758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B22"/>
    <a:srgbClr val="73D49F"/>
    <a:srgbClr val="2CB22C"/>
    <a:srgbClr val="36CE36"/>
    <a:srgbClr val="A6D0A6"/>
    <a:srgbClr val="FF0000"/>
    <a:srgbClr val="EE3224"/>
    <a:srgbClr val="008A3E"/>
    <a:srgbClr val="80C535"/>
    <a:srgbClr val="00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434" autoAdjust="0"/>
  </p:normalViewPr>
  <p:slideViewPr>
    <p:cSldViewPr>
      <p:cViewPr varScale="1">
        <p:scale>
          <a:sx n="98" d="100"/>
          <a:sy n="98" d="100"/>
        </p:scale>
        <p:origin x="8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9A5A18-0BAC-4C0C-AC6D-5824816E40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201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9A5A18-0BAC-4C0C-AC6D-5824816E401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3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9750A-B4CC-45B2-AE4A-E6E4AA6B3E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37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44E10-110C-40B3-95E8-71DD89C506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4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FF66D-77F0-482A-A838-7B366726A3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1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1CDFC-7AA9-4159-905D-7FA36F6DC5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06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2C8A0-830B-41F9-A634-984574595F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18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3FF3A-88EE-400B-87CC-10C8B6EBE8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81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EF40C-47DD-4A46-A8D3-F794CEC22F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87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159E1-CE05-40C3-A3ED-7C59D2B71A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46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9D6C5-3C89-4992-80C7-A642935809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127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CB546-3E0A-4086-90B1-40841A0E15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1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pPr>
              <a:defRPr/>
            </a:pPr>
            <a:r>
              <a:rPr lang="en-AU"/>
              <a:t>RMIT University©2015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900"/>
            </a:lvl1pPr>
          </a:lstStyle>
          <a:p>
            <a:pPr>
              <a:defRPr/>
            </a:pPr>
            <a:r>
              <a:rPr lang="en-AU"/>
              <a:t>School of Aerospace, Mechanical and Manufacturing Engineering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pPr>
              <a:defRPr/>
            </a:pPr>
            <a:fld id="{3A8BC337-375C-4227-AFC2-8618D42524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795338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090613" indent="-166688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cs typeface="+mn-cs"/>
        </a:defRPr>
      </a:lvl4pPr>
      <a:lvl5pPr marL="1390650" indent="-171450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8478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au/url?sa=i&amp;rct=j&amp;q=&amp;esrc=s&amp;source=images&amp;cd=&amp;cad=rja&amp;uact=8&amp;ved=0ahUKEwiP6YbygKLZAhWDwbwKHTGCDAkQjRwIBw&amp;url=http://www.bijishequ.com/detail/47998&amp;psig=AOvVaw0orpANyqmfBJFfkHzZawRG&amp;ust=151858071035884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42394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  <a:latin typeface="Calibri"/>
                <a:cs typeface="Times New Roman" pitchFamily="18" charset="0"/>
              </a:rPr>
              <a:t>	</a:t>
            </a:r>
            <a:endParaRPr lang="en-US" sz="1800" dirty="0">
              <a:solidFill>
                <a:prstClr val="black"/>
              </a:solidFill>
              <a:latin typeface="Calibri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751729"/>
            <a:ext cx="7851775" cy="2286000"/>
          </a:xfrm>
        </p:spPr>
        <p:txBody>
          <a:bodyPr/>
          <a:lstStyle/>
          <a:p>
            <a:pPr algn="ctr"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-1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(ANN)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6513" y="39624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FFFFFF"/>
                </a:solidFill>
                <a:latin typeface="Calibri"/>
              </a:rPr>
              <a:t>Lecturer:</a:t>
            </a:r>
          </a:p>
          <a:p>
            <a:pPr indent="457200" fontAlgn="auto"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solidFill>
                  <a:srgbClr val="FFFFFF"/>
                </a:solidFill>
                <a:latin typeface="Calibri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Times New Roman" pitchFamily="18" charset="0"/>
              </a:rPr>
              <a:t>	Dr Hamid Khayyam (Australia)</a:t>
            </a:r>
            <a:endParaRPr lang="en-US" sz="1800" dirty="0">
              <a:solidFill>
                <a:srgbClr val="FFFFFF"/>
              </a:solidFill>
              <a:latin typeface="Calibri"/>
            </a:endParaRPr>
          </a:p>
          <a:p>
            <a:pPr indent="457200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FFFF"/>
                </a:solidFill>
                <a:latin typeface="Calibri"/>
                <a:cs typeface="Times New Roman" pitchFamily="18" charset="0"/>
              </a:rPr>
              <a:t>	Email: hamid.khayyam@rmit.edu.au</a:t>
            </a:r>
            <a:r>
              <a:rPr lang="en-US" sz="18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8584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57" y="1352078"/>
            <a:ext cx="8017143" cy="3600922"/>
          </a:xfrm>
        </p:spPr>
        <p:txBody>
          <a:bodyPr/>
          <a:lstStyle/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clc;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Filename=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'load2.xlsx'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Sheetread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'load'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Input1=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'A1:B20'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output1=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'C1:C20'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(Filename,Sheetread,Input1);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t=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(Filename,Sheetread,output1 );</a:t>
            </a:r>
          </a:p>
          <a:p>
            <a:pPr marL="306000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>
            <a:off x="3432175" y="6165479"/>
            <a:ext cx="914400" cy="914400"/>
          </a:xfrm>
          <a:prstGeom prst="bentConnector3">
            <a:avLst/>
          </a:prstGeom>
          <a:noFill/>
          <a:ln>
            <a:noFill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Elbow Connector 12"/>
          <p:cNvCxnSpPr/>
          <p:nvPr/>
        </p:nvCxnSpPr>
        <p:spPr bwMode="auto">
          <a:xfrm>
            <a:off x="2895600" y="5803611"/>
            <a:ext cx="914400" cy="914400"/>
          </a:xfrm>
          <a:prstGeom prst="bentConnector3">
            <a:avLst/>
          </a:prstGeom>
          <a:noFill/>
          <a:ln>
            <a:noFill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212456" y="35417"/>
            <a:ext cx="4725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Access and load the data (cont.) 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2849"/>
            <a:ext cx="8229600" cy="625474"/>
          </a:xfrm>
        </p:spPr>
        <p:txBody>
          <a:bodyPr/>
          <a:lstStyle/>
          <a:p>
            <a:pPr lvl="0" eaLnBrk="1" fontAlgn="b" hangingPunct="1"/>
            <a:r>
              <a:rPr lang="en-A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Access and load the data (cont.) </a:t>
            </a:r>
            <a:br>
              <a:rPr lang="en-AU" sz="1000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</a:b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2000" y="6120000"/>
            <a:ext cx="691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Spreadsheet(load2.xlsx) into MATLAB using import data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11999"/>
            <a:ext cx="7867650" cy="5541074"/>
          </a:xfrm>
        </p:spPr>
      </p:pic>
      <p:cxnSp>
        <p:nvCxnSpPr>
          <p:cNvPr id="10" name="Straight Arrow Connector 9"/>
          <p:cNvCxnSpPr/>
          <p:nvPr/>
        </p:nvCxnSpPr>
        <p:spPr bwMode="auto">
          <a:xfrm flipH="1" flipV="1">
            <a:off x="4038600" y="1600200"/>
            <a:ext cx="1828800" cy="16002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114563-5727-4736-9C94-FCD6225CDDAD}"/>
              </a:ext>
            </a:extLst>
          </p:cNvPr>
          <p:cNvSpPr txBox="1"/>
          <p:nvPr/>
        </p:nvSpPr>
        <p:spPr>
          <a:xfrm>
            <a:off x="5348491" y="3290366"/>
            <a:ext cx="284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same than </a:t>
            </a:r>
            <a:r>
              <a:rPr lang="en-A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xlsread</a:t>
            </a:r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134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8430"/>
            <a:ext cx="8229600" cy="563562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Access and load the data (cont.) </a:t>
            </a:r>
            <a:br>
              <a:rPr lang="en-AU" sz="1000" kern="12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371600" y="5720036"/>
            <a:ext cx="6970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Spreadsheet(load2.xlsx) into MATLAB using import data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2" y="1249354"/>
            <a:ext cx="7762875" cy="398145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59893" y="2087556"/>
            <a:ext cx="2039268" cy="181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FBD99-7C32-4EFD-AC33-02DFE0CD1DF3}"/>
              </a:ext>
            </a:extLst>
          </p:cNvPr>
          <p:cNvSpPr txBox="1"/>
          <p:nvPr/>
        </p:nvSpPr>
        <p:spPr>
          <a:xfrm>
            <a:off x="4695089" y="4016190"/>
            <a:ext cx="284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same than </a:t>
            </a:r>
            <a:r>
              <a:rPr lang="en-A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xlsread</a:t>
            </a:r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186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5808"/>
            <a:ext cx="8229600" cy="487362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Access and load the data (cont.) </a:t>
            </a:r>
            <a:br>
              <a:rPr lang="en-AU" sz="1000" kern="120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296000"/>
            <a:ext cx="8633460" cy="437959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0000" y="57600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Spreadsheet(load2.xlsx) into MATLAB using import data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FDB61-DE91-4CA2-894F-E2A7441F82DE}"/>
              </a:ext>
            </a:extLst>
          </p:cNvPr>
          <p:cNvSpPr txBox="1"/>
          <p:nvPr/>
        </p:nvSpPr>
        <p:spPr>
          <a:xfrm>
            <a:off x="4527550" y="3810000"/>
            <a:ext cx="284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same than </a:t>
            </a:r>
            <a:r>
              <a:rPr lang="en-A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xlsread</a:t>
            </a:r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975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97" y="647994"/>
            <a:ext cx="2957227" cy="25828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519758"/>
            <a:ext cx="8784066" cy="6055667"/>
          </a:xfrm>
        </p:spPr>
        <p:txBody>
          <a:bodyPr/>
          <a:lstStyle/>
          <a:p>
            <a:r>
              <a:rPr lang="en-AU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comma-separated value (CSV) file or text files</a:t>
            </a:r>
          </a:p>
          <a:p>
            <a:pPr marL="180000" indent="0">
              <a:buNone/>
            </a:pPr>
            <a:r>
              <a:rPr lang="en-AU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0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csvlist.dat(Create a file named csvlist.dat in notepad that contains following comma-separated values)</a:t>
            </a:r>
          </a:p>
          <a:p>
            <a:pPr mar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02, 04, 06, 08</a:t>
            </a:r>
          </a:p>
          <a:p>
            <a:pPr mar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03, 06, 09, 12</a:t>
            </a:r>
          </a:p>
          <a:p>
            <a:pPr mar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05, 10, 15, 20</a:t>
            </a:r>
          </a:p>
          <a:p>
            <a:pPr mar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07, 14, 21, 28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04800" lvl="1" indent="0">
              <a:buNone/>
            </a:pPr>
            <a:endParaRPr lang="en-A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113" y="48568"/>
            <a:ext cx="4725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Access and load the data (cont.) 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80857" y="1495043"/>
            <a:ext cx="2233743" cy="5291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csvread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0" y="3528000"/>
            <a:ext cx="4912043" cy="268747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35166" y="4693673"/>
            <a:ext cx="3816887" cy="1513896"/>
          </a:xfrm>
          <a:prstGeom prst="rect">
            <a:avLst/>
          </a:prstGeom>
          <a:noFill/>
          <a:ln w="57150" cap="flat" cmpd="sng" algn="ctr">
            <a:solidFill>
              <a:srgbClr val="EE3224">
                <a:alpha val="98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06000" indent="0">
              <a:buNone/>
            </a:pPr>
            <a:r>
              <a:rPr lang="en-A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pPr marL="306000" indent="0">
              <a:buNone/>
            </a:pPr>
            <a:r>
              <a:rPr lang="en-AU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A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filename =</a:t>
            </a:r>
            <a:r>
              <a:rPr lang="en-AU" sz="1800" dirty="0">
                <a:solidFill>
                  <a:srgbClr val="A020F0"/>
                </a:solidFill>
                <a:latin typeface="Courier New" panose="02070309020205020404" pitchFamily="49" charset="0"/>
              </a:rPr>
              <a:t>'csvlist.dat'</a:t>
            </a:r>
            <a:r>
              <a:rPr lang="en-A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 = </a:t>
            </a:r>
            <a:r>
              <a:rPr lang="en-AU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csvread</a:t>
            </a:r>
            <a:r>
              <a:rPr lang="en-A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(filename);</a:t>
            </a:r>
          </a:p>
        </p:txBody>
      </p:sp>
    </p:spTree>
    <p:extLst>
      <p:ext uri="{BB962C8B-B14F-4D97-AF65-F5344CB8AC3E}">
        <p14:creationId xmlns:p14="http://schemas.microsoft.com/office/powerpoint/2010/main" val="420397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8737"/>
            <a:ext cx="8229600" cy="411162"/>
          </a:xfrm>
        </p:spPr>
        <p:txBody>
          <a:bodyPr/>
          <a:lstStyle/>
          <a:p>
            <a:pPr lvl="0" eaLnBrk="1" fontAlgn="b" hangingPunct="1"/>
            <a:r>
              <a:rPr lang="en-A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Access and load the data (cont.) </a:t>
            </a:r>
            <a:br>
              <a:rPr lang="en-AU" sz="2400" kern="1200" dirty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4212"/>
            <a:ext cx="8991600" cy="5791200"/>
          </a:xfrm>
        </p:spPr>
        <p:txBody>
          <a:bodyPr/>
          <a:lstStyle/>
          <a:p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from File </a:t>
            </a:r>
          </a:p>
          <a:p>
            <a:pPr marL="180000" lvl="1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04800" lvl="1" indent="0"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lvl="1" indent="0">
              <a:buNone/>
            </a:pPr>
            <a:endParaRPr lang="en-AU" sz="16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lvl="1" indent="0"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clc;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filename =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'myCsvTable.dat'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(filename);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AU" dirty="0"/>
          </a:p>
          <a:p>
            <a:pPr marL="614363" lvl="2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1524000"/>
            <a:ext cx="25146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A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readtable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" y="4068000"/>
            <a:ext cx="5655469" cy="21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7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76" y="304800"/>
            <a:ext cx="8670523" cy="6261100"/>
          </a:xfrm>
        </p:spPr>
        <p:txBody>
          <a:bodyPr/>
          <a:lstStyle/>
          <a:p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Missing data (</a:t>
            </a:r>
            <a:r>
              <a:rPr lang="en-A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NaN,missing</a:t>
            </a: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 isnan(</a:t>
            </a:r>
            <a:r>
              <a:rPr lang="en-AU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x is the  input data (e.g. </a:t>
            </a:r>
            <a:r>
              <a:rPr lang="en-AU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vector,matrix,table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T2=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ismissing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 = [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NaN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 2 3 4];       </a:t>
            </a:r>
            <a:r>
              <a:rPr lang="en-AU" sz="1600" dirty="0">
                <a:solidFill>
                  <a:srgbClr val="00B050"/>
                </a:solidFill>
                <a:latin typeface="Courier New" panose="02070309020205020404" pitchFamily="49" charset="0"/>
              </a:rPr>
              <a:t>% </a:t>
            </a:r>
            <a:r>
              <a:rPr lang="en-AU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NaN:Not-a-Number</a:t>
            </a:r>
            <a:r>
              <a:rPr lang="en-AU" sz="1600" dirty="0">
                <a:solidFill>
                  <a:srgbClr val="00B050"/>
                </a:solidFill>
                <a:latin typeface="Courier New" panose="02070309020205020404" pitchFamily="49" charset="0"/>
              </a:rPr>
              <a:t>;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T1= isnan(x);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T2= ismissing(x);                  </a:t>
            </a:r>
          </a:p>
          <a:p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or and Ignore missing Data</a:t>
            </a:r>
          </a:p>
          <a:p>
            <a:pPr marL="180000" lvl="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xReplace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fillmissing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x,method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Replace</a:t>
            </a:r>
          </a:p>
          <a:p>
            <a:pPr mar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xRemove =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rmmissing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         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Remove</a:t>
            </a: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</a:p>
          <a:p>
            <a:pPr marL="32385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'previous'    previous non-missing value</a:t>
            </a:r>
          </a:p>
          <a:p>
            <a:pPr marL="32385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'next'           next non-missing value</a:t>
            </a:r>
          </a:p>
          <a:p>
            <a:pPr marL="32385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'nearest'      nearest non-missing value</a:t>
            </a:r>
          </a:p>
          <a:p>
            <a:pPr marL="32385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'linear'         linear interpolation of neighbouring</a:t>
            </a:r>
          </a:p>
          <a:p>
            <a:pPr marL="32385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'spline'         piecewise cubic spline interpolation</a:t>
            </a:r>
          </a:p>
          <a:p>
            <a:pPr marL="32385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lvl="1"/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3477" y="-96860"/>
            <a:ext cx="7543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Data pre-processing 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0" y="990600"/>
            <a:ext cx="2362200" cy="609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0" y="3962400"/>
            <a:ext cx="29718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2700000"/>
            <a:ext cx="4140000" cy="10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99" y="4104000"/>
            <a:ext cx="4140000" cy="102169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147192-81EA-4F3F-9365-F4624298368E}"/>
              </a:ext>
            </a:extLst>
          </p:cNvPr>
          <p:cNvCxnSpPr/>
          <p:nvPr/>
        </p:nvCxnSpPr>
        <p:spPr bwMode="auto">
          <a:xfrm>
            <a:off x="1828800" y="2497561"/>
            <a:ext cx="3505200" cy="1066800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622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8" y="533401"/>
            <a:ext cx="8488362" cy="5410199"/>
          </a:xfrm>
        </p:spPr>
        <p:txBody>
          <a:bodyPr/>
          <a:lstStyle/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600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306000" indent="0">
              <a:buNone/>
            </a:pPr>
            <a:r>
              <a:rPr lang="fi-FI" dirty="0">
                <a:solidFill>
                  <a:srgbClr val="000000"/>
                </a:solidFill>
                <a:latin typeface="Courier New" panose="02070309020205020404" pitchFamily="49" charset="0"/>
              </a:rPr>
              <a:t>x =[1 2 3 ;5 6 7;NaN NaN 2];</a:t>
            </a:r>
          </a:p>
          <a:p>
            <a:pPr marL="30600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xFill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fillmissing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x,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'previous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30600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xRemove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rmmissing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Find and replacing outliers</a:t>
            </a: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lv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xoutlier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isoutlier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  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x is the  input data (e.g. </a:t>
            </a:r>
            <a:r>
              <a:rPr lang="en-AU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vector,matrix,table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lvl="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180000" lvl="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0600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30600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x = [57 59 60 100 59 58 57 58 300]; </a:t>
            </a:r>
          </a:p>
          <a:p>
            <a:pPr marL="30600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isoutlier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(x); </a:t>
            </a:r>
          </a:p>
          <a:p>
            <a:endParaRPr lang="en-AU" dirty="0"/>
          </a:p>
          <a:p>
            <a:pPr marL="304800" lvl="1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85800" y="3307522"/>
            <a:ext cx="22098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00" y="179994"/>
            <a:ext cx="2880000" cy="1635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00" y="1908000"/>
            <a:ext cx="2880000" cy="1392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2680" y="30506"/>
            <a:ext cx="7543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Data pre-processing (cont.) 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00" y="5224330"/>
            <a:ext cx="5296200" cy="118548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552A5E-7F87-4BA0-8DAB-6E53933A783E}"/>
              </a:ext>
            </a:extLst>
          </p:cNvPr>
          <p:cNvCxnSpPr/>
          <p:nvPr/>
        </p:nvCxnSpPr>
        <p:spPr bwMode="auto">
          <a:xfrm>
            <a:off x="3489601" y="1600200"/>
            <a:ext cx="701399" cy="215052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6334FA-22A1-4219-BD90-8CE0C4685823}"/>
              </a:ext>
            </a:extLst>
          </p:cNvPr>
          <p:cNvCxnSpPr/>
          <p:nvPr/>
        </p:nvCxnSpPr>
        <p:spPr bwMode="auto">
          <a:xfrm>
            <a:off x="6248400" y="1412493"/>
            <a:ext cx="0" cy="295233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2B6EC6-C8E7-435B-B317-4E42206FF627}"/>
              </a:ext>
            </a:extLst>
          </p:cNvPr>
          <p:cNvCxnSpPr/>
          <p:nvPr/>
        </p:nvCxnSpPr>
        <p:spPr bwMode="auto">
          <a:xfrm>
            <a:off x="7239000" y="1428329"/>
            <a:ext cx="0" cy="295233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B23DD-A911-494F-9E1D-8F4755C251EC}"/>
              </a:ext>
            </a:extLst>
          </p:cNvPr>
          <p:cNvCxnSpPr/>
          <p:nvPr/>
        </p:nvCxnSpPr>
        <p:spPr bwMode="auto">
          <a:xfrm>
            <a:off x="3984580" y="2420181"/>
            <a:ext cx="1669820" cy="818319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35D41A-D430-4937-99A1-D9B781BF186F}"/>
              </a:ext>
            </a:extLst>
          </p:cNvPr>
          <p:cNvCxnSpPr/>
          <p:nvPr/>
        </p:nvCxnSpPr>
        <p:spPr bwMode="auto">
          <a:xfrm>
            <a:off x="5318390" y="4959673"/>
            <a:ext cx="2952600" cy="892268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6EC588-DCBE-4D5D-A4D4-C13F26D2BC5A}"/>
              </a:ext>
            </a:extLst>
          </p:cNvPr>
          <p:cNvCxnSpPr/>
          <p:nvPr/>
        </p:nvCxnSpPr>
        <p:spPr bwMode="auto">
          <a:xfrm>
            <a:off x="3048000" y="5055547"/>
            <a:ext cx="2270390" cy="773492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46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12" y="554595"/>
            <a:ext cx="8757276" cy="6020829"/>
          </a:xfrm>
        </p:spPr>
        <p:txBody>
          <a:bodyPr/>
          <a:lstStyle/>
          <a:p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or and Ignore outliers</a:t>
            </a: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 =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filloutliers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x,method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'previous'    previous non-missing value</a:t>
            </a:r>
          </a:p>
          <a:p>
            <a:pPr marL="32385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'next'           next non-missing value</a:t>
            </a:r>
          </a:p>
          <a:p>
            <a:pPr marL="32385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'nearest'      nearest non-missing value</a:t>
            </a:r>
          </a:p>
          <a:p>
            <a:pPr marL="32385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'linear'         linear interpolation of neighbouring</a:t>
            </a:r>
          </a:p>
          <a:p>
            <a:pPr marL="32385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'spline'         piecewise cubic spline interpolation</a:t>
            </a:r>
          </a:p>
          <a:p>
            <a:pPr marL="180000" lvl="0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30600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clear;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lv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x = [57 59 60 100 59 58 57 58 300]; </a:t>
            </a:r>
          </a:p>
          <a:p>
            <a:pPr marL="30600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filloutliers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(x,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'previous'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endParaRPr lang="en-AU" dirty="0">
              <a:solidFill>
                <a:srgbClr val="000000"/>
              </a:solidFill>
            </a:endParaRPr>
          </a:p>
          <a:p>
            <a:pPr marL="323850" lvl="1" indent="0">
              <a:buNone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University©2018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80857"/>
            <a:ext cx="7690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Data pre-processing (cont.) 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33400" y="1224000"/>
            <a:ext cx="24480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6" y="5112000"/>
            <a:ext cx="6572058" cy="12741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BA72E7-9870-4D9E-BFAB-987AC0439977}"/>
              </a:ext>
            </a:extLst>
          </p:cNvPr>
          <p:cNvCxnSpPr/>
          <p:nvPr/>
        </p:nvCxnSpPr>
        <p:spPr bwMode="auto">
          <a:xfrm>
            <a:off x="2743200" y="4496464"/>
            <a:ext cx="1143000" cy="1370936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7F41D5-9AD5-4CAE-B9E5-AAB615428F24}"/>
              </a:ext>
            </a:extLst>
          </p:cNvPr>
          <p:cNvCxnSpPr/>
          <p:nvPr/>
        </p:nvCxnSpPr>
        <p:spPr bwMode="auto">
          <a:xfrm>
            <a:off x="4872792" y="4523114"/>
            <a:ext cx="2442408" cy="1344286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813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229600" cy="612775"/>
          </a:xfrm>
        </p:spPr>
        <p:txBody>
          <a:bodyPr/>
          <a:lstStyle/>
          <a:p>
            <a:pPr lvl="0" eaLnBrk="1" fontAlgn="b" hangingPunct="1"/>
            <a:r>
              <a:rPr lang="en-A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Data pre-processing (cont.) </a:t>
            </a:r>
            <a:endParaRPr lang="en-AU" sz="24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0" y="533311"/>
            <a:ext cx="8610600" cy="6032589"/>
          </a:xfrm>
        </p:spPr>
        <p:txBody>
          <a:bodyPr/>
          <a:lstStyle/>
          <a:p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and standardization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range of the values to be between a specific range ( e.g.  range [-1,1] or [0,1]) 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the values with large values to dominate the results.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equalize the contribution of all the inputs.</a:t>
            </a:r>
          </a:p>
          <a:p>
            <a:pPr marL="323850" lvl="1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normalization:</a:t>
            </a:r>
          </a:p>
          <a:p>
            <a:pPr marL="323850" lvl="1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x_new</a:t>
            </a: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 - x_min)/(x_max - x_min ) </a:t>
            </a:r>
          </a:p>
          <a:p>
            <a:pPr lvl="1"/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5040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the input data; x_min is the minimum of x;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x_max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maximum of x.</a:t>
            </a:r>
          </a:p>
          <a:p>
            <a:pPr marL="504000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x_min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min(x)                    </a:t>
            </a:r>
            <a:r>
              <a:rPr lang="en-AU" sz="16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To obtain the minimum of x</a:t>
            </a:r>
          </a:p>
          <a:p>
            <a:pPr marL="504000" lvl="0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x_max = max(x)                   </a:t>
            </a:r>
            <a:r>
              <a:rPr lang="en-AU" sz="16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To obtain the maximum of x</a:t>
            </a:r>
          </a:p>
          <a:p>
            <a:pPr lvl="1">
              <a:spcBef>
                <a:spcPts val="0"/>
              </a:spcBef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standardization:</a:t>
            </a:r>
          </a:p>
          <a:p>
            <a:pPr marL="504000" lvl="1" indent="0">
              <a:buNone/>
            </a:pPr>
            <a:r>
              <a:rPr lang="en-A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x_new</a:t>
            </a: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(x - 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μ)/σ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5040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is the input data; </a:t>
            </a:r>
            <a:r>
              <a:rPr lang="el-GR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μ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mean(average) ; </a:t>
            </a:r>
            <a:r>
              <a:rPr lang="el-GR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σ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standard deviation.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4000" lvl="0" indent="0">
              <a:buNone/>
            </a:pPr>
            <a:r>
              <a:rPr lang="el-G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mean(x)                          </a:t>
            </a:r>
            <a:r>
              <a:rPr lang="en-AU" sz="16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To obtain the mean value</a:t>
            </a:r>
          </a:p>
          <a:p>
            <a:pPr marL="504000" lvl="0" indent="0">
              <a:buNone/>
            </a:pPr>
            <a:r>
              <a:rPr lang="el-G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                             </a:t>
            </a:r>
            <a:r>
              <a:rPr lang="en-AU" sz="1600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To obtain the standard deviation</a:t>
            </a:r>
          </a:p>
          <a:p>
            <a:pPr marL="323850" lvl="1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39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40" y="85859"/>
            <a:ext cx="8809659" cy="609600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definition and terms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40" y="685800"/>
            <a:ext cx="8550898" cy="5791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use computational methods to “learn” information directly from data without relying on a predetermined equation as a model. </a:t>
            </a:r>
            <a:endParaRPr lang="en-A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1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 </a:t>
            </a:r>
          </a:p>
          <a:p>
            <a:pPr lvl="1"/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:</a:t>
            </a:r>
          </a:p>
          <a:p>
            <a:pPr lvl="1"/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Discrete values output (e.g. 0 or 1, red, blue or green)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 Predict continuous values output (e.g. price, temperature)</a:t>
            </a:r>
          </a:p>
          <a:p>
            <a:pPr lvl="2"/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(outside course scope) :</a:t>
            </a:r>
          </a:p>
          <a:p>
            <a:pPr lvl="1"/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: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H. Khayyam, </a:t>
            </a:r>
            <a:r>
              <a:rPr lang="en-AU" sz="16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 </a:t>
            </a:r>
            <a:r>
              <a:rPr lang="en-AU" sz="16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Golkarnaranji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Nakhaie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Jazar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(2017) “Limited Data Modelling Approaches for Engineering Applications”, Nonlinear Approaches in Engineering Applications, 978-3-319-69479-5, International publication Springer, (2017) .</a:t>
            </a:r>
            <a:endParaRPr lang="en-AU" sz="1600" dirty="0">
              <a:latin typeface="Times New Roman" panose="02020603050405020304" pitchFamily="18" charset="0"/>
              <a:ea typeface="Times New Roman" panose="02020603050405020304" pitchFamily="18" charset="0"/>
              <a:cs typeface="Traditional Arabic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AU" dirty="0">
              <a:latin typeface="Times New Roman" panose="02020603050405020304" pitchFamily="18" charset="0"/>
              <a:ea typeface="Times New Roman" panose="02020603050405020304" pitchFamily="18" charset="0"/>
              <a:cs typeface="Traditional Arabic"/>
            </a:endParaRPr>
          </a:p>
          <a:p>
            <a:pPr marL="323850" lvl="1" indent="0"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F66D-77F0-482A-A838-7B366726A3CF}" type="slidenum">
              <a:rPr kumimoji="0" lang="en-AU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0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/>
          <a:lstStyle/>
          <a:p>
            <a:pPr lvl="0" eaLnBrk="1" fontAlgn="b" hangingPunct="1"/>
            <a:r>
              <a:rPr lang="en-A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Data pre-processing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858250" cy="6108700"/>
          </a:xfrm>
        </p:spPr>
        <p:txBody>
          <a:bodyPr/>
          <a:lstStyle/>
          <a:p>
            <a:r>
              <a:rPr lang="nl-N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standardization in Matlab:</a:t>
            </a:r>
          </a:p>
          <a:p>
            <a:pPr marL="180000" indent="0">
              <a:buNone/>
            </a:pPr>
            <a:r>
              <a:rPr lang="nl-N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[Y,PS] =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mapminmax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(X,YMIN,YMAX);</a:t>
            </a: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Process matrices by mapping row minimum and maximum values to [-YMIN    YMAX]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X: is the input.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YMIN : is the minimum value (Default:  -1).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YMAX : is the maximum value (Default :1).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 :is the output.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PS: is the process setting.</a:t>
            </a:r>
          </a:p>
          <a:p>
            <a:pPr marL="0" lvl="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180000" lvl="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30600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clear; clc;</a:t>
            </a:r>
          </a:p>
          <a:p>
            <a:pPr marL="30600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x = [1 2 4; 1 1 1; 3 2 2; 0 0 0];</a:t>
            </a:r>
          </a:p>
          <a:p>
            <a:pPr marL="30600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pn,ps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mapminmax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pPr marL="30600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x_again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mapminmax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'reverse'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pn,ps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AU" dirty="0">
                <a:solidFill>
                  <a:srgbClr val="008A3E"/>
                </a:solidFill>
                <a:latin typeface="Courier New" panose="02070309020205020404" pitchFamily="49" charset="0"/>
              </a:rPr>
              <a:t>% To reverse</a:t>
            </a:r>
          </a:p>
          <a:p>
            <a:endParaRPr lang="en-AU" dirty="0">
              <a:solidFill>
                <a:srgbClr val="008A3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4500" y="1104850"/>
            <a:ext cx="3657600" cy="39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3564000"/>
            <a:ext cx="2473083" cy="158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0" y="3563996"/>
            <a:ext cx="2474353" cy="1584000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 rot="16200000">
            <a:off x="5760000" y="4356000"/>
            <a:ext cx="731838" cy="241387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45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86" y="533400"/>
            <a:ext cx="8763000" cy="5861050"/>
          </a:xfrm>
        </p:spPr>
        <p:txBody>
          <a:bodyPr/>
          <a:lstStyle/>
          <a:p>
            <a:pPr lvl="0"/>
            <a:r>
              <a:rPr lang="nl-N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in Matlab:</a:t>
            </a:r>
          </a:p>
          <a:p>
            <a:pPr marL="180000" indent="0">
              <a:buNone/>
            </a:pPr>
            <a:r>
              <a:rPr lang="nl-N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[Y,PS] = mapstd(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X,ymean,ystd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180000" indent="0">
              <a:buNone/>
            </a:pPr>
            <a:r>
              <a:rPr lang="nl-N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matrices by mapping each row’s means to 0 and deviations to 1.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 is the input.</a:t>
            </a:r>
          </a:p>
          <a:p>
            <a:pPr marL="304800" lvl="1" indent="0">
              <a:buNone/>
            </a:pP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ymean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the mean value for each row of Y(Default:  0).</a:t>
            </a:r>
          </a:p>
          <a:p>
            <a:pPr marL="304800" lvl="1" indent="0">
              <a:buNone/>
            </a:pP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ystd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is the standard deviation for each row of Y(Default :1).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:is the output.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PS: is the process setting.</a:t>
            </a:r>
          </a:p>
          <a:p>
            <a:pPr marL="180000" indent="0"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0600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clear;clc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X = [3 2 4; 9 1 1; 5 2 2; 0 1 0];</a:t>
            </a:r>
          </a:p>
          <a:p>
            <a:pPr marL="30600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[Y,PS]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mapstd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  <a:p>
            <a:pPr marL="306000" indent="0">
              <a:buNone/>
            </a:pP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X_again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mapstd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reverse'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,Y,PS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AU" sz="1600" dirty="0">
                <a:solidFill>
                  <a:srgbClr val="008A3E"/>
                </a:solidFill>
                <a:latin typeface="Courier New" panose="02070309020205020404" pitchFamily="49" charset="0"/>
              </a:rPr>
              <a:t>% To reverse</a:t>
            </a:r>
          </a:p>
          <a:p>
            <a:pPr marL="0" indent="0">
              <a:buNone/>
            </a:pPr>
            <a:endParaRPr lang="es-E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82550"/>
            <a:ext cx="8229600" cy="609600"/>
          </a:xfrm>
        </p:spPr>
        <p:txBody>
          <a:bodyPr/>
          <a:lstStyle/>
          <a:p>
            <a:pPr lvl="0" eaLnBrk="1" fontAlgn="b" hangingPunct="1"/>
            <a:r>
              <a:rPr lang="en-A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Data pre-processing (cont.)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48000" y="1188000"/>
            <a:ext cx="30240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43" y="3597936"/>
            <a:ext cx="243861" cy="7315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0" y="3240000"/>
            <a:ext cx="2451669" cy="158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000" y="3240000"/>
            <a:ext cx="2406077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3611"/>
            <a:ext cx="6858000" cy="411161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Feature selection and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762000"/>
            <a:ext cx="8731250" cy="55626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redundant or irrelevant features(inputs)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features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technique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(outside course scope)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3960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linear dependencies between variables and replaces groups of correlated variables by new uncorrelated variables, the principal components (PCs). </a:t>
            </a:r>
          </a:p>
          <a:p>
            <a:pPr marL="304800" lvl="1" indent="0">
              <a:buNone/>
            </a:pPr>
            <a:endParaRPr lang="en-AU" sz="1600" dirty="0">
              <a:latin typeface="Menl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4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54" y="685800"/>
            <a:ext cx="8223340" cy="5880100"/>
          </a:xfrm>
        </p:spPr>
        <p:txBody>
          <a:bodyPr/>
          <a:lstStyle/>
          <a:p>
            <a:pPr marL="400050" indent="-40005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A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pre-processing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A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[Y,PS] =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mapstd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X,ymean,ystd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400050" indent="-400050">
              <a:lnSpc>
                <a:spcPct val="107000"/>
              </a:lnSpc>
              <a:spcAft>
                <a:spcPts val="800"/>
              </a:spcAft>
              <a:buFont typeface="+mj-lt"/>
              <a:buAutoNum type="romanUcPeriod" startAt="2"/>
            </a:pPr>
            <a:r>
              <a:rPr lang="en-A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Selecting network architecture</a:t>
            </a:r>
          </a:p>
          <a:p>
            <a:pPr marL="3048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= feedforwardnet();</a:t>
            </a:r>
          </a:p>
          <a:p>
            <a:pPr marL="400050" indent="-400050">
              <a:lnSpc>
                <a:spcPct val="107000"/>
              </a:lnSpc>
              <a:spcAft>
                <a:spcPts val="800"/>
              </a:spcAft>
              <a:buFont typeface="+mj-lt"/>
              <a:buAutoNum type="romanUcPeriod" startAt="3"/>
            </a:pPr>
            <a:r>
              <a:rPr lang="en-A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training </a:t>
            </a:r>
          </a:p>
          <a:p>
            <a:pPr marL="3048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A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A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net,tr</a:t>
            </a:r>
            <a:r>
              <a:rPr lang="en-A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]= train(</a:t>
            </a:r>
            <a:r>
              <a:rPr lang="en-A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net,inputs,targets</a:t>
            </a:r>
            <a:r>
              <a:rPr lang="en-A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00050" indent="-400050">
              <a:lnSpc>
                <a:spcPct val="107000"/>
              </a:lnSpc>
              <a:spcAft>
                <a:spcPts val="800"/>
              </a:spcAft>
              <a:buFont typeface="+mj-lt"/>
              <a:buAutoNum type="romanUcPeriod" startAt="3"/>
            </a:pPr>
            <a:r>
              <a:rPr lang="en-A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Simulation (validation)</a:t>
            </a:r>
          </a:p>
          <a:p>
            <a:pPr marL="3048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A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=net (inputs);</a:t>
            </a:r>
          </a:p>
          <a:p>
            <a:pPr marL="400050" indent="-400050">
              <a:lnSpc>
                <a:spcPct val="107000"/>
              </a:lnSpc>
              <a:spcAft>
                <a:spcPts val="800"/>
              </a:spcAft>
              <a:buFont typeface="+mj-lt"/>
              <a:buAutoNum type="romanUcPeriod" startAt="3"/>
            </a:pPr>
            <a:r>
              <a:rPr lang="en-A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Performance(Post-processing)</a:t>
            </a:r>
          </a:p>
          <a:p>
            <a:pPr marL="304800" lvl="1" indent="0">
              <a:spcBef>
                <a:spcPts val="300"/>
              </a:spcBef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MSE:      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performance function.</a:t>
            </a:r>
          </a:p>
          <a:p>
            <a:pPr marL="32385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   Root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 squared error performance function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R:             </a:t>
            </a:r>
            <a:r>
              <a:rPr lang="en-AU" sz="1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correlation.</a:t>
            </a:r>
          </a:p>
          <a:p>
            <a:pPr marL="323850" lvl="1" indent="0">
              <a:buNone/>
            </a:pPr>
            <a:r>
              <a:rPr lang="en-AU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AU" sz="1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Coefficient of determination (R-squared).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154" y="70703"/>
            <a:ext cx="8739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Steps of an application of Artificial Neural Network (ANN)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056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2" y="90798"/>
            <a:ext cx="8491537" cy="922337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Build and train the models (ANN)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24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1" y="1176481"/>
            <a:ext cx="3200400" cy="168564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4495800" y="2057400"/>
            <a:ext cx="457200" cy="232886"/>
          </a:xfrm>
          <a:prstGeom prst="right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Neuron model: Logistic uni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60" y="3809998"/>
            <a:ext cx="3329940" cy="233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7" y="1828800"/>
            <a:ext cx="2953162" cy="2743583"/>
          </a:xfrm>
          <a:prstGeom prst="rect">
            <a:avLst/>
          </a:prstGeom>
          <a:effectLst/>
        </p:spPr>
      </p:pic>
      <p:sp>
        <p:nvSpPr>
          <p:cNvPr id="12" name="Right Arrow 11"/>
          <p:cNvSpPr/>
          <p:nvPr/>
        </p:nvSpPr>
        <p:spPr bwMode="auto">
          <a:xfrm>
            <a:off x="4527550" y="2807811"/>
            <a:ext cx="1600200" cy="685800"/>
          </a:xfrm>
          <a:prstGeom prst="rightArrow">
            <a:avLst>
              <a:gd name="adj1" fmla="val 0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886200" y="2833151"/>
            <a:ext cx="1066800" cy="341958"/>
          </a:xfrm>
          <a:prstGeom prst="rightArrow">
            <a:avLst/>
          </a:prstGeom>
          <a:solidFill>
            <a:srgbClr val="003366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88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9379"/>
            <a:ext cx="8839200" cy="6056521"/>
          </a:xfrm>
        </p:spPr>
        <p:txBody>
          <a:bodyPr/>
          <a:lstStyle/>
          <a:p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neural network</a:t>
            </a: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633413" lvl="2" indent="0">
              <a:buNone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413" lvl="2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= patternnet(hiddenLayerSize);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net = fitnet(hiddenLayerSize);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net = feedforwardnet (hiddenLayerSize);</a:t>
            </a:r>
          </a:p>
          <a:p>
            <a:pPr marL="304800" lvl="1" indent="0">
              <a:buNone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</a:t>
            </a:r>
          </a:p>
          <a:p>
            <a:pPr marL="304800" lvl="1" indent="0">
              <a:buNone/>
            </a:pPr>
            <a:r>
              <a:rPr lang="en-AU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hiddenLayerSize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number of neurons in the hidden layer .</a:t>
            </a:r>
          </a:p>
          <a:p>
            <a:pPr marL="304800"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fitnet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regression and curve-fitting.</a:t>
            </a:r>
          </a:p>
          <a:p>
            <a:pPr marL="304800" lvl="1" indent="0">
              <a:buNone/>
            </a:pPr>
            <a:r>
              <a:rPr lang="en-AU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patternnet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classification and pattern-recognition.</a:t>
            </a:r>
          </a:p>
          <a:p>
            <a:pPr marL="304800"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feedforwardnet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generalized form of fitnet and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patternnet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04800" lvl="1" indent="0">
              <a:buNone/>
            </a:pPr>
            <a:endParaRPr lang="en-A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hiddenLayerSize = 10;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net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fitnet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(hiddenLayerSize);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25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468" y="0"/>
            <a:ext cx="8849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Build and train the models (ANN) (cont.)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36054" y="1524000"/>
            <a:ext cx="38100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4356000"/>
            <a:ext cx="3190875" cy="20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70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9" y="524053"/>
            <a:ext cx="8936955" cy="5876748"/>
          </a:xfrm>
        </p:spPr>
        <p:txBody>
          <a:bodyPr/>
          <a:lstStyle/>
          <a:p>
            <a:pPr marL="0">
              <a:lnSpc>
                <a:spcPct val="107000"/>
              </a:lnSpc>
              <a:spcAft>
                <a:spcPts val="800"/>
              </a:spcAft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Training Function :</a:t>
            </a:r>
          </a:p>
          <a:p>
            <a:pPr marL="590550" lvl="1" indent="-285750"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lang="en-A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trainlm</a:t>
            </a: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Levenberg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-Marquardt backpropagation (fastest algorithm and the most common method).</a:t>
            </a:r>
          </a:p>
          <a:p>
            <a:pPr marL="590550" lvl="1" indent="-28575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A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trainbr</a:t>
            </a: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Bayesian Regulation backpropagation.</a:t>
            </a:r>
          </a:p>
          <a:p>
            <a:pPr marL="590550" lvl="1" indent="-285750">
              <a:buFont typeface="Wingdings" panose="05000000000000000000" pitchFamily="2" charset="2"/>
              <a:buChar char="Ø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'trainscg'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conjugate gradient backpropagation (better in classification problems).</a:t>
            </a:r>
          </a:p>
          <a:p>
            <a:pPr marL="590550" lvl="1" indent="-285750">
              <a:buFont typeface="Wingdings" panose="05000000000000000000" pitchFamily="2" charset="2"/>
              <a:buChar char="Ø"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traingd</a:t>
            </a: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backpropagation.</a:t>
            </a:r>
          </a:p>
          <a:p>
            <a:pPr marL="304800" lvl="1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trainFcn = 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trainlm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04800" lvl="1" indent="0"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list of all training functions type: 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nntrain</a:t>
            </a: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0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0600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30600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hiddenLayerSize = 10;</a:t>
            </a:r>
          </a:p>
          <a:p>
            <a:pPr marL="30600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trainFcn =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trainlm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net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feedforwardnet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(hiddenLayerSize, trainFcn);</a:t>
            </a:r>
          </a:p>
          <a:p>
            <a:pPr marL="304800" lvl="1" indent="0"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26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583" y="34344"/>
            <a:ext cx="6387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Build and train the models (ANN) (cont.)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462427"/>
            <a:ext cx="1408298" cy="43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994" y="3239991"/>
            <a:ext cx="3464961" cy="22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0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A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648722"/>
            <a:ext cx="8229600" cy="6194425"/>
          </a:xfrm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Division of Data for Training, Validation, Testing</a:t>
            </a:r>
          </a:p>
          <a:p>
            <a:pPr marL="304800" lvl="1" indent="0">
              <a:spcBef>
                <a:spcPts val="300"/>
              </a:spcBef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dividerand</a:t>
            </a: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Partition indices into three sets using random indices.</a:t>
            </a:r>
          </a:p>
          <a:p>
            <a:pPr marL="304800" lvl="1" indent="0">
              <a:spcBef>
                <a:spcPts val="300"/>
              </a:spcBef>
              <a:buNone/>
            </a:pP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divideblock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Partition indices into three sets using blocks of indices.</a:t>
            </a:r>
          </a:p>
          <a:p>
            <a:pPr marL="304800" lvl="1" indent="0">
              <a:spcBef>
                <a:spcPts val="300"/>
              </a:spcBef>
              <a:buNone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1" indent="0">
              <a:spcBef>
                <a:spcPts val="300"/>
              </a:spcBef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lvl="1" indent="0">
              <a:spcBef>
                <a:spcPts val="300"/>
              </a:spcBef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net.divideFcn = 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dividerand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96000" lvl="1" indent="0">
              <a:spcBef>
                <a:spcPts val="300"/>
              </a:spcBef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net.divideFcn = 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divideblock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96000" lvl="1" indent="0">
              <a:spcBef>
                <a:spcPts val="300"/>
              </a:spcBef>
              <a:buNone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list of all data division functions type: 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nndivision</a:t>
            </a: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lvl="0" indent="0">
              <a:spcBef>
                <a:spcPts val="300"/>
              </a:spcBef>
              <a:buNone/>
            </a:pPr>
            <a:r>
              <a:rPr lang="en-A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net.divideMode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defines the target data dimensions which to divide up when the data   division function is called.</a:t>
            </a:r>
          </a:p>
          <a:p>
            <a:pPr marL="0" lvl="0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net.divideMode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'sample'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Static networks</a:t>
            </a:r>
          </a:p>
          <a:p>
            <a:pPr marL="0" lvl="0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net.divideMode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'time'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Dynamic networks</a:t>
            </a:r>
          </a:p>
          <a:p>
            <a:pPr marL="180000"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net.divideMode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'sample'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en-AU" sz="1600" dirty="0">
                <a:solidFill>
                  <a:srgbClr val="00B050"/>
                </a:solidFill>
                <a:latin typeface="Courier New" panose="02070309020205020404" pitchFamily="49" charset="0"/>
              </a:rPr>
              <a:t>% Divide up every sample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net.divideParam.trainRatio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70/100;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net.divideParam.valRatio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15/100;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net.divideParam.testRatio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15/100;</a:t>
            </a:r>
          </a:p>
          <a:p>
            <a:pPr marL="0" indent="0">
              <a:spcBef>
                <a:spcPts val="300"/>
              </a:spcBef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27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668" y="0"/>
            <a:ext cx="8849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Build and train the models (ANN) (cont.)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30000" y="2895600"/>
            <a:ext cx="1404000" cy="373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04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117303"/>
            <a:ext cx="7920507" cy="4673897"/>
          </a:xfrm>
        </p:spPr>
        <p:txBody>
          <a:bodyPr/>
          <a:lstStyle/>
          <a:p>
            <a:pPr marL="681750" indent="-285750">
              <a:spcBef>
                <a:spcPts val="300"/>
              </a:spcBef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plot Functions:</a:t>
            </a:r>
          </a:p>
          <a:p>
            <a:pPr marL="396000" indent="0">
              <a:spcBef>
                <a:spcPts val="300"/>
              </a:spcBef>
              <a:buNone/>
            </a:pPr>
            <a:endParaRPr lang="en-A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0400" lvl="2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ploterrhist     :   plot error histogram</a:t>
            </a:r>
          </a:p>
          <a:p>
            <a:pPr marL="680400" lvl="2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plotperform  :   plot network performance</a:t>
            </a:r>
          </a:p>
          <a:p>
            <a:pPr marL="680400" lvl="2" indent="0">
              <a:buNone/>
            </a:pP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plottrainstate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plot training state values</a:t>
            </a:r>
          </a:p>
          <a:p>
            <a:pPr marL="680400" lvl="2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plotregression:  plot linear regression</a:t>
            </a:r>
          </a:p>
          <a:p>
            <a:pPr marL="288000" lvl="2" indent="0">
              <a:buNone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Example:</a:t>
            </a:r>
          </a:p>
          <a:p>
            <a:pPr marL="680400" lvl="0" indent="-16800">
              <a:buNone/>
            </a:pP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net.plotFcns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'plotperform'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plottrainstate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'ploterrhist', 'plotregression'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680400" lvl="2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plotperform();</a:t>
            </a:r>
          </a:p>
          <a:p>
            <a:pPr marL="680400" lvl="2" indent="0">
              <a:buNone/>
            </a:pP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plottrainstate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680400" lvl="2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ploterrhist();</a:t>
            </a:r>
          </a:p>
          <a:p>
            <a:pPr marL="680400" lvl="2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plotregression ();</a:t>
            </a:r>
          </a:p>
          <a:p>
            <a:pPr marL="288000" lvl="2" indent="0">
              <a:buNone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AU" dirty="0"/>
          </a:p>
          <a:p>
            <a:pPr marL="304800" lvl="1" indent="0">
              <a:buNone/>
            </a:pPr>
            <a:endParaRPr lang="en-A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04800" lvl="1" indent="0">
              <a:spcBef>
                <a:spcPts val="300"/>
              </a:spcBef>
              <a:buNone/>
            </a:pPr>
            <a:endParaRPr lang="en-A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RMIT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44061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Build and train the models (ANN) (cont.)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7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64204"/>
            <a:ext cx="8229600" cy="56649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Activation functions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Linear: 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purelin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Sigmoid or Logistic: 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logsig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385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Tanh ( Hyperbolic tangent):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tansig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23850" lvl="1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list of all transfer(activation) functions type: 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nntransfer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lvl="1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activation function</a:t>
            </a:r>
          </a:p>
          <a:p>
            <a:pPr marL="633413" lvl="2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Sigmoid, Tanh and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(Deep learning )</a:t>
            </a:r>
          </a:p>
          <a:p>
            <a:pPr marL="633413" lvl="2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 activation function</a:t>
            </a:r>
          </a:p>
          <a:p>
            <a:pPr marL="614363" lvl="2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Regression: linear </a:t>
            </a:r>
          </a:p>
          <a:p>
            <a:pPr marL="614363" lvl="2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Classification: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simple sigmoid works too but </a:t>
            </a:r>
            <a:r>
              <a:rPr lang="en-AU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works better</a:t>
            </a:r>
          </a:p>
          <a:p>
            <a:pPr marL="180000" lvl="0" indent="0"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net.layers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{1}.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transferFcn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logsig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     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for hidden layer</a:t>
            </a:r>
          </a:p>
          <a:p>
            <a:pPr marL="304800" lvl="1" indent="0">
              <a:buNone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net.layers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{2}.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transferFcn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purelin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;   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for output layer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29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468" y="0"/>
            <a:ext cx="8849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Build and train the models (ANN) (cont.)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00000" y="2286000"/>
            <a:ext cx="1476000" cy="432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4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84" y="132035"/>
            <a:ext cx="8229600" cy="922337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supervised and unsupervised learning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934" y="760682"/>
            <a:ext cx="3367532" cy="272808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0" y="643037"/>
            <a:ext cx="4267796" cy="2749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898" y="3719861"/>
            <a:ext cx="5029200" cy="26276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7961" y="3429000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classification: supervised learning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0148" y="3435278"/>
            <a:ext cx="3220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sale prediction(regression): supervised learning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20146" y="6279371"/>
            <a:ext cx="3381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news grouping(clustering): unsupervised learning  </a:t>
            </a:r>
          </a:p>
        </p:txBody>
      </p:sp>
    </p:spTree>
    <p:extLst>
      <p:ext uri="{BB962C8B-B14F-4D97-AF65-F5344CB8AC3E}">
        <p14:creationId xmlns:p14="http://schemas.microsoft.com/office/powerpoint/2010/main" val="73867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70" y="762000"/>
            <a:ext cx="8229600" cy="5803900"/>
          </a:xfrm>
        </p:spPr>
        <p:txBody>
          <a:bodyPr/>
          <a:lstStyle/>
          <a:p>
            <a:pPr lvl="0"/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number and size of the layers</a:t>
            </a:r>
          </a:p>
          <a:p>
            <a:pPr marL="180000" lvl="0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614363" lvl="2" indent="0">
              <a:buNone/>
            </a:pPr>
            <a:r>
              <a:rPr lang="en-A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net.numLayers =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3;             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number of layers in the network</a:t>
            </a:r>
          </a:p>
          <a:p>
            <a:pPr marL="614363" lvl="2" indent="0">
              <a:buNone/>
            </a:pPr>
            <a:r>
              <a:rPr lang="en-A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net.layers</a:t>
            </a:r>
            <a:r>
              <a:rPr lang="en-A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{1}.size = 8;        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number of neurons </a:t>
            </a:r>
          </a:p>
          <a:p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training parameters 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net.trainParam.mu=0.005  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Marquardt adjustment parameter (</a:t>
            </a:r>
            <a:r>
              <a:rPr lang="en-AU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trainlm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trainbr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04800" lvl="1" indent="0">
              <a:buNone/>
            </a:pPr>
            <a:r>
              <a:rPr lang="en-A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net.trainParam.lr=0.05       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learning rate (</a:t>
            </a:r>
            <a:r>
              <a:rPr lang="en-AU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traingd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614363" lvl="2" indent="0">
              <a:buNone/>
            </a:pPr>
            <a:r>
              <a:rPr lang="en-A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net.trainParam.epochs</a:t>
            </a:r>
            <a:r>
              <a:rPr lang="en-A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=1000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max epochs </a:t>
            </a:r>
          </a:p>
          <a:p>
            <a:pPr marL="614363" lvl="2" indent="0">
              <a:buNone/>
            </a:pPr>
            <a:r>
              <a:rPr lang="en-A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net.trainParam.goal</a:t>
            </a:r>
            <a:r>
              <a:rPr lang="en-A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=1e-5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 minimum performance value</a:t>
            </a:r>
          </a:p>
          <a:p>
            <a:pPr marL="614363" lvl="2" indent="0">
              <a:buNone/>
            </a:pP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net.trainParam.time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% maximum training time in seconds</a:t>
            </a:r>
          </a:p>
          <a:p>
            <a:pPr lvl="0">
              <a:spcBef>
                <a:spcPts val="300"/>
              </a:spcBef>
            </a:pPr>
            <a:endParaRPr lang="en-A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Performance Function</a:t>
            </a:r>
          </a:p>
          <a:p>
            <a:pPr marL="304800" lvl="1" indent="0">
              <a:spcBef>
                <a:spcPts val="300"/>
              </a:spcBef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MSE : Mean squared error performance function.</a:t>
            </a:r>
          </a:p>
          <a:p>
            <a:pPr marL="614363" lvl="2" indent="0">
              <a:spcBef>
                <a:spcPts val="300"/>
              </a:spcBef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SSE: Sum squared error performance function.</a:t>
            </a:r>
          </a:p>
          <a:p>
            <a:pPr marL="180000" indent="0">
              <a:spcBef>
                <a:spcPts val="300"/>
              </a:spcBef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614363" lvl="2" indent="0">
              <a:spcBef>
                <a:spcPts val="300"/>
              </a:spcBef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net.performFcn = ‘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614363" lvl="2" indent="0">
              <a:spcBef>
                <a:spcPts val="300"/>
              </a:spcBef>
              <a:buNone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0" indent="0">
              <a:spcBef>
                <a:spcPts val="300"/>
              </a:spcBef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all performance functions type: 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nnperformance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lvl="1" indent="0">
              <a:buNone/>
            </a:pPr>
            <a:endParaRPr lang="en-AU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lvl="1" indent="0">
              <a:buNone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30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2925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Build and train the models (ANN) (cont.)</a:t>
            </a:r>
            <a:endParaRPr lang="en-AU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267200" y="5867400"/>
            <a:ext cx="1800000" cy="36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1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8" y="579140"/>
            <a:ext cx="9002332" cy="5745460"/>
          </a:xfrm>
        </p:spPr>
        <p:txBody>
          <a:bodyPr/>
          <a:lstStyle/>
          <a:p>
            <a:pPr eaLnBrk="1" fontAlgn="b" hangingPunct="1">
              <a:spcBef>
                <a:spcPct val="0"/>
              </a:spcBef>
              <a:buClrTx/>
            </a:pP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different parameter settings in ANN </a:t>
            </a:r>
            <a:endParaRPr lang="en-AU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clear;clc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trainFcn =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trainlm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 hiddenLayerSize = 10;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net = fitnet(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hiddenLayerSize,trainFcn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%fitnet for regression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net.divideFcn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dividerand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%data division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net.divideMode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'sample'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   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%static network</a:t>
            </a:r>
          </a:p>
          <a:p>
            <a:pPr marL="0" lv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net.divideParam.trainRatio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70/100;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 Divide up every sample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net.divideParam.valRatio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15/100;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net.divideParam.testRatio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15/100;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net.plotFcns = {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plotperform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plottrainstate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ploterrhist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net.layers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{1}.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transferFcn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logsig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%for hidden layer           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net.layers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{2}.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transferFcn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purelin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%for output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31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10200" y="9144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94307"/>
            <a:ext cx="752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Build and train the models (ANN) (cont.)</a:t>
            </a:r>
            <a:endParaRPr lang="en-AU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97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12775"/>
          </a:xfrm>
        </p:spPr>
        <p:txBody>
          <a:bodyPr/>
          <a:lstStyle/>
          <a:p>
            <a:pPr lvl="0" eaLnBrk="1" fontAlgn="b" hangingPunct="1"/>
            <a:r>
              <a:rPr lang="en-A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Build and train the models (ANN) (cont.)</a:t>
            </a:r>
            <a:endParaRPr lang="en-AU" sz="240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87660"/>
            <a:ext cx="8915400" cy="2743200"/>
          </a:xfrm>
        </p:spPr>
        <p:txBody>
          <a:bodyPr/>
          <a:lstStyle/>
          <a:p>
            <a:pPr marL="0" lv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net.trainParam.mu=0.005     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Marquardt adjustment parameter</a:t>
            </a:r>
          </a:p>
          <a:p>
            <a:pPr marL="0" lv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net.trainParam.epochs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=1000  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max epochs 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net.trainParam.max_fail=6;  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Maximum validation failure</a:t>
            </a:r>
          </a:p>
          <a:p>
            <a:pPr marL="0" lv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net.trainParam.goal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=1e-5    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 minimum performance value</a:t>
            </a:r>
          </a:p>
          <a:p>
            <a:pPr marL="0" lv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net.trainParam.time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=60      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maximum training time in seconds</a:t>
            </a:r>
          </a:p>
          <a:p>
            <a:pPr marL="0" lvl="0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net.performFcn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mse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% Performance function</a:t>
            </a:r>
          </a:p>
          <a:p>
            <a:pPr marL="0" lv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32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58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4345"/>
            <a:ext cx="8991600" cy="727656"/>
          </a:xfrm>
        </p:spPr>
        <p:txBody>
          <a:bodyPr/>
          <a:lstStyle/>
          <a:p>
            <a:pPr lvl="0" eaLnBrk="1" fontAlgn="b" hangingPunct="1"/>
            <a:r>
              <a:rPr lang="en-A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Build and train the models (ANN)</a:t>
            </a:r>
            <a:br>
              <a:rPr lang="en-AU" sz="2400" kern="1200" dirty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504238" cy="5257800"/>
          </a:xfrm>
        </p:spPr>
        <p:txBody>
          <a:bodyPr/>
          <a:lstStyle/>
          <a:p>
            <a:pPr marL="5905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Train: 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neural network</a:t>
            </a:r>
          </a:p>
          <a:p>
            <a:pPr marL="590550" lvl="1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304800" lvl="1" indent="0">
              <a:buNone/>
            </a:pPr>
            <a:endParaRPr lang="en-A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6000" lvl="2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net,tr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train(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net,x,t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net: newly trained network; % </a:t>
            </a:r>
            <a:r>
              <a:rPr lang="en-AU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training record</a:t>
            </a:r>
          </a:p>
          <a:p>
            <a:pPr marL="180000" lvl="1" indent="0">
              <a:buNone/>
            </a:pPr>
            <a:endParaRPr lang="en-A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       </a:t>
            </a:r>
            <a:r>
              <a:rPr lang="en-AU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The answers may vary due to randomness%</a:t>
            </a:r>
          </a:p>
          <a:p>
            <a:pPr marL="180000" lvl="1" indent="0">
              <a:buNone/>
            </a:pPr>
            <a:endParaRPr lang="en-A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6000" lvl="2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pPr marL="306000" lvl="2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clc;</a:t>
            </a:r>
          </a:p>
          <a:p>
            <a:pPr marL="306000" lvl="2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x = [0 1 2 3 4 5 6 7 8];</a:t>
            </a:r>
          </a:p>
          <a:p>
            <a:pPr marL="306000" lvl="2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 = [0 0.84 0.91 0.14 -0.77 -0.96 -0.28 0.66 0.99];</a:t>
            </a:r>
          </a:p>
          <a:p>
            <a:pPr marL="306000" lvl="2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net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feedforwardnet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(10);</a:t>
            </a:r>
          </a:p>
          <a:p>
            <a:pPr marL="306000" lvl="2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net = train(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net,x,t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304800" lvl="1" indent="0">
              <a:buNone/>
            </a:pPr>
            <a:endParaRPr lang="en-A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33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55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7513"/>
            <a:ext cx="8610600" cy="449687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Build and train the models (ANN) (cont.)</a:t>
            </a:r>
            <a:br>
              <a:rPr lang="en-AU" sz="24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18" y="551974"/>
            <a:ext cx="3787045" cy="592502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34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50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49" y="-76200"/>
            <a:ext cx="8686800" cy="482598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Validation and performance (ANN)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0" y="369106"/>
            <a:ext cx="8925059" cy="6196794"/>
          </a:xfrm>
        </p:spPr>
        <p:txBody>
          <a:bodyPr/>
          <a:lstStyle/>
          <a:p>
            <a:pPr marL="590550" lvl="1" indent="-285750"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network (validation)</a:t>
            </a:r>
          </a:p>
          <a:p>
            <a:pPr marL="180000"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06000" indent="0">
              <a:buNone/>
            </a:pPr>
            <a:r>
              <a:rPr lang="en-A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y=net(x);       </a:t>
            </a:r>
            <a:r>
              <a:rPr lang="en-AU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x is the input , y is the predicted output based on input x</a:t>
            </a:r>
            <a:r>
              <a:rPr lang="en-AU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0000"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        </a:t>
            </a:r>
            <a:endParaRPr lang="en-AU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lvl="1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clear;clc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x = [0 1 2 3 4 5 6 7 8];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t = [0 0.84 0.91 0.14 -0.77 -0.96 -0.28 0.66 0.99];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x,t,</a:t>
            </a:r>
            <a:r>
              <a:rPr lang="en-AU" dirty="0" err="1">
                <a:solidFill>
                  <a:srgbClr val="A020F0"/>
                </a:solidFill>
                <a:latin typeface="Courier New" panose="02070309020205020404" pitchFamily="49" charset="0"/>
              </a:rPr>
              <a:t>'o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     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 plot data 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net =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feedforwardnet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(10);   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 Build the network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net.divideParam.trainRatio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60/100;</a:t>
            </a:r>
            <a:r>
              <a:rPr lang="en-AU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 Divide the data </a:t>
            </a:r>
          </a:p>
          <a:p>
            <a:pPr marL="304800" lvl="1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net.divideParam.valRatio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20/100;</a:t>
            </a:r>
          </a:p>
          <a:p>
            <a:pPr marL="304800" lvl="1" indent="0">
              <a:buNone/>
            </a:pP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net.divideParam.testRatio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= 20/100;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RandStream.setGlobalStream 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RandStream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'mrg32k3a'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306000" lvl="0" indent="0">
              <a:buNone/>
            </a:pPr>
            <a:r>
              <a:rPr lang="en-AU" sz="1600" dirty="0">
                <a:solidFill>
                  <a:srgbClr val="00B050"/>
                </a:solidFill>
                <a:latin typeface="Courier New" panose="02070309020205020404" pitchFamily="49" charset="0"/>
              </a:rPr>
              <a:t>% Just for the sake of reproducing the same results in the slides.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net = train(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net,x,t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     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 Train the data 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y = net(x);                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 Validation</a:t>
            </a:r>
          </a:p>
          <a:p>
            <a:pPr marL="304800" lvl="1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plot(x,t,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'o'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AU" dirty="0">
                <a:solidFill>
                  <a:srgbClr val="A020F0"/>
                </a:solidFill>
                <a:latin typeface="Courier New" panose="02070309020205020404" pitchFamily="49" charset="0"/>
              </a:rPr>
              <a:t>'*'</a:t>
            </a: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);     </a:t>
            </a:r>
            <a:r>
              <a:rPr lang="en-AU" dirty="0">
                <a:solidFill>
                  <a:srgbClr val="00B050"/>
                </a:solidFill>
                <a:latin typeface="Courier New" panose="02070309020205020404" pitchFamily="49" charset="0"/>
              </a:rPr>
              <a:t>% plot t(actual output) versus y (predicted output)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35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40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36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47990"/>
            <a:ext cx="6934200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802" y="5834390"/>
            <a:ext cx="7759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4800" lvl="1" indent="0">
              <a:buNone/>
            </a:pPr>
            <a:r>
              <a:rPr lang="en-AU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( actual out put shown with o) versus y (predicted output shown with *)</a:t>
            </a:r>
          </a:p>
          <a:p>
            <a:pPr marL="0" indent="0">
              <a:buNone/>
            </a:pPr>
            <a:r>
              <a:rPr lang="en-A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9560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809"/>
            <a:ext cx="8763000" cy="677392"/>
          </a:xfrm>
        </p:spPr>
        <p:txBody>
          <a:bodyPr/>
          <a:lstStyle/>
          <a:p>
            <a:pPr lvl="0" eaLnBrk="1" fontAlgn="b" hangingPunct="1"/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Validation and performance (ANN)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838200"/>
            <a:ext cx="8699500" cy="5451315"/>
          </a:xfrm>
        </p:spPr>
        <p:txBody>
          <a:bodyPr/>
          <a:lstStyle/>
          <a:p>
            <a:pPr marL="180000" indent="0">
              <a:buNone/>
            </a:pP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Example1:</a:t>
            </a:r>
            <a:r>
              <a:rPr lang="en-AU" dirty="0">
                <a:solidFill>
                  <a:srgbClr val="228B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Example1.xlsx is imported %</a:t>
            </a: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clc;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load </a:t>
            </a:r>
            <a:r>
              <a:rPr lang="en-AU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x.mat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          </a:t>
            </a:r>
            <a:endParaRPr lang="en-AU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load </a:t>
            </a:r>
            <a:r>
              <a:rPr lang="en-AU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t.mat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x=x';                      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Transpose Input 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t=t';                      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Transpose Output 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net =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feedforwardnet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(10);     </a:t>
            </a:r>
          </a:p>
          <a:p>
            <a:pPr marL="306000" indent="0">
              <a:buNone/>
            </a:pP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%net.divideFcn = 'dividerand';    % Divide data randomly</a:t>
            </a:r>
          </a:p>
          <a:p>
            <a:pPr marL="306000" indent="0">
              <a:buNone/>
            </a:pPr>
            <a:r>
              <a:rPr lang="en-AU" sz="1600" dirty="0">
                <a:latin typeface="Courier New" panose="02070309020205020404" pitchFamily="49" charset="0"/>
              </a:rPr>
              <a:t>RandStream.setGlobalStream (</a:t>
            </a:r>
            <a:r>
              <a:rPr lang="en-AU" sz="1600" dirty="0" err="1">
                <a:latin typeface="Courier New" panose="02070309020205020404" pitchFamily="49" charset="0"/>
              </a:rPr>
              <a:t>RandStream</a:t>
            </a:r>
            <a:r>
              <a:rPr lang="en-AU" sz="1600" dirty="0">
                <a:latin typeface="Courier New" panose="02070309020205020404" pitchFamily="49" charset="0"/>
              </a:rPr>
              <a:t> ('mrg32k3a'));       </a:t>
            </a:r>
          </a:p>
          <a:p>
            <a:pPr marL="306000" indent="0">
              <a:buNone/>
            </a:pP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net,tr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= train(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net,x,t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   </a:t>
            </a:r>
            <a:r>
              <a:rPr lang="fr-FR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train the network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figure, plotperform(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performance plot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figure,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plottrainstate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training state plot 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y=net(x);                  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Test the network </a:t>
            </a:r>
          </a:p>
          <a:p>
            <a:endParaRPr lang="en-AU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37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77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76466"/>
            <a:ext cx="5029200" cy="5943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38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0" y="616973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3069426" y="6108183"/>
            <a:ext cx="299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tx1"/>
                </a:solidFill>
              </a:rPr>
              <a:t>   </a:t>
            </a:r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Training  </a:t>
            </a:r>
          </a:p>
        </p:txBody>
      </p:sp>
    </p:spTree>
    <p:extLst>
      <p:ext uri="{BB962C8B-B14F-4D97-AF65-F5344CB8AC3E}">
        <p14:creationId xmlns:p14="http://schemas.microsoft.com/office/powerpoint/2010/main" val="368160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000"/>
            <a:ext cx="4869420" cy="366962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39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00" y="3024000"/>
            <a:ext cx="4619976" cy="34756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40715" y="147643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Plotperform</a:t>
            </a:r>
            <a:endParaRPr lang="en-AU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4838429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Plottrainstate</a:t>
            </a:r>
            <a:endParaRPr lang="en-AU" sz="1800" b="1" dirty="0"/>
          </a:p>
        </p:txBody>
      </p:sp>
    </p:spTree>
    <p:extLst>
      <p:ext uri="{BB962C8B-B14F-4D97-AF65-F5344CB8AC3E}">
        <p14:creationId xmlns:p14="http://schemas.microsoft.com/office/powerpoint/2010/main" val="99762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1300"/>
            <a:ext cx="4930573" cy="736600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for machine learning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219200"/>
            <a:ext cx="8915400" cy="4343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92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173038"/>
            <a:ext cx="8229600" cy="487362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Validation and performance</a:t>
            </a:r>
            <a:r>
              <a:rPr lang="en-A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(ANN) (cont.)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6255" y="762000"/>
                <a:ext cx="8229600" cy="55626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A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 (Mean of squared error 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A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A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A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A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AU" sz="1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16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AU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AU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AU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16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AU" sz="16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AU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(Root Mean squared error 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A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A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A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A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A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AU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AU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AU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A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AU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AU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Actual outputs</a:t>
                </a:r>
              </a:p>
              <a:p>
                <a:pPr marL="0" indent="0">
                  <a:buNone/>
                </a:pPr>
                <a:r>
                  <a:rPr lang="en-AU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sz="16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16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AU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Predicted outputs</a:t>
                </a:r>
              </a:p>
              <a:p>
                <a:pPr marL="0" indent="0">
                  <a:buNone/>
                </a:pPr>
                <a:r>
                  <a:rPr lang="en-AU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n:  Number of observations</a:t>
                </a:r>
              </a:p>
              <a:p>
                <a:endParaRPr lang="en-AU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AU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network performance</a:t>
                </a:r>
              </a:p>
              <a:p>
                <a:endParaRPr lang="en-AU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000" lvl="1" indent="0">
                  <a:buNone/>
                </a:pPr>
                <a:r>
                  <a:rPr lang="en-AU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Syntax:</a:t>
                </a:r>
              </a:p>
              <a:p>
                <a:pPr marL="0" lvl="0" indent="0">
                  <a:buNone/>
                </a:pPr>
                <a:r>
                  <a:rPr lang="en-AU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AU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 = perform(</a:t>
                </a:r>
                <a:r>
                  <a:rPr lang="en-AU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net,t,y</a:t>
                </a:r>
                <a:r>
                  <a:rPr lang="en-AU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          </a:t>
                </a:r>
                <a:r>
                  <a:rPr lang="en-AU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t is the output y is the predicted output</a:t>
                </a:r>
                <a:r>
                  <a:rPr lang="en-AU" sz="1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>
                  <a:buNone/>
                </a:pPr>
                <a:r>
                  <a:rPr lang="en-AU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perf1 = </a:t>
                </a:r>
                <a:r>
                  <a:rPr lang="en-AU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</a:t>
                </a:r>
                <a:r>
                  <a:rPr lang="en-AU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(net, t, y);              </a:t>
                </a:r>
                <a:r>
                  <a:rPr lang="en-AU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Same result as perform</a:t>
                </a:r>
              </a:p>
              <a:p>
                <a:pPr marL="0" lvl="0" indent="0">
                  <a:buNone/>
                </a:pPr>
                <a:r>
                  <a:rPr lang="en-AU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marL="0" lvl="0" indent="0">
                  <a:buNone/>
                </a:pPr>
                <a:r>
                  <a:rPr lang="en-AU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marL="0" lvl="0" indent="0">
                  <a:buNone/>
                </a:pPr>
                <a:endParaRPr lang="en-AU" sz="1600" dirty="0">
                  <a:solidFill>
                    <a:srgbClr val="228B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4800" lvl="1" indent="0">
                  <a:buNone/>
                </a:pPr>
                <a:endParaRPr lang="en-AU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AU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255" y="762000"/>
                <a:ext cx="8229600" cy="5562600"/>
              </a:xfrm>
              <a:blipFill rotWithShape="0">
                <a:blip r:embed="rId2"/>
                <a:stretch>
                  <a:fillRect l="-296" t="-33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40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98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660400"/>
            <a:ext cx="8610600" cy="5881889"/>
          </a:xfrm>
        </p:spPr>
        <p:txBody>
          <a:bodyPr/>
          <a:lstStyle/>
          <a:p>
            <a:pPr marL="0" indent="-124800">
              <a:buNone/>
            </a:pPr>
            <a:r>
              <a:rPr lang="en-A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</a:t>
            </a: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  <a:ea typeface="+mn-ea"/>
              </a:rPr>
              <a:t>              % Example2.xlsx is imported %</a:t>
            </a:r>
            <a:endParaRPr lang="en-A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clear;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load </a:t>
            </a:r>
            <a:r>
              <a:rPr lang="en-AU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x.mat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</a:t>
            </a:r>
            <a:endParaRPr lang="en-AU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load </a:t>
            </a:r>
            <a:r>
              <a:rPr lang="en-AU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t.mat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x=x';              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Transpose Input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t=t';              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Transpose Output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plot(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x,t,</a:t>
            </a:r>
            <a:r>
              <a:rPr lang="en-AU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'o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net =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feedforwardnet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(20);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Build the network with 20 neurons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net.performFcn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% Shows that MSE is the default network performance function</a:t>
            </a:r>
          </a:p>
          <a:p>
            <a:pPr marL="0" indent="0">
              <a:buNone/>
            </a:pPr>
            <a:r>
              <a:rPr lang="en-AU" sz="1600" dirty="0">
                <a:latin typeface="Courier New" panose="02070309020205020404" pitchFamily="49" charset="0"/>
              </a:rPr>
              <a:t> </a:t>
            </a:r>
            <a:r>
              <a:rPr lang="en-AU" sz="1600" dirty="0" err="1">
                <a:latin typeface="Courier New" panose="02070309020205020404" pitchFamily="49" charset="0"/>
              </a:rPr>
              <a:t>RandStream.setGlobalStream</a:t>
            </a:r>
            <a:r>
              <a:rPr lang="en-AU" sz="1600" dirty="0">
                <a:latin typeface="Courier New" panose="02070309020205020404" pitchFamily="49" charset="0"/>
              </a:rPr>
              <a:t> (</a:t>
            </a:r>
            <a:r>
              <a:rPr lang="en-AU" sz="1600" dirty="0" err="1">
                <a:latin typeface="Courier New" panose="02070309020205020404" pitchFamily="49" charset="0"/>
              </a:rPr>
              <a:t>RandStream</a:t>
            </a:r>
            <a:r>
              <a:rPr lang="en-AU" sz="1600" dirty="0">
                <a:latin typeface="Courier New" panose="02070309020205020404" pitchFamily="49" charset="0"/>
              </a:rPr>
              <a:t> ('mrg32k3a'))</a:t>
            </a:r>
            <a:r>
              <a:rPr lang="en-AU" sz="1600" dirty="0">
                <a:solidFill>
                  <a:srgbClr val="00B05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net = train(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net,x,t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</a:t>
            </a:r>
            <a:r>
              <a:rPr lang="fr-FR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Train the network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y = net(x);        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Validation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perf =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perform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net,t,y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fr-FR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perf1 = </a:t>
            </a:r>
            <a:r>
              <a:rPr lang="fr-FR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mse</a:t>
            </a:r>
            <a:r>
              <a:rPr lang="fr-FR" sz="1600" dirty="0">
                <a:solidFill>
                  <a:srgbClr val="228B22"/>
                </a:solidFill>
                <a:latin typeface="Courier New" panose="02070309020205020404" pitchFamily="49" charset="0"/>
              </a:rPr>
              <a:t>(net, t, y)  % performance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plot(x,t,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'o'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'*'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fr-FR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o for x versus t , * for x versus y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41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2750" y="173038"/>
            <a:ext cx="8229600" cy="487362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Validation and performance</a:t>
            </a:r>
            <a:r>
              <a:rPr lang="en-AU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(ANN) (cont.)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95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68" y="113605"/>
            <a:ext cx="4082796" cy="5943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42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6088329"/>
            <a:ext cx="2869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800" dirty="0">
                <a:solidFill>
                  <a:srgbClr val="000000"/>
                </a:solidFill>
              </a:rPr>
              <a:t> </a:t>
            </a:r>
            <a:r>
              <a:rPr lang="en-A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Training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71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000" y="2952000"/>
            <a:ext cx="4670745" cy="35138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University©2018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43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" y="72000"/>
            <a:ext cx="4670745" cy="3513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26123" y="108684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Plotperform</a:t>
            </a:r>
            <a:endParaRPr lang="en-AU" sz="18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5844" y="488206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18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Plottrainstate</a:t>
            </a:r>
            <a:endParaRPr lang="en-AU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36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998" y="251998"/>
            <a:ext cx="5473529" cy="57768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University©2018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44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603146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Plotregression</a:t>
            </a:r>
            <a:endParaRPr lang="en-AU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85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000" y="359995"/>
            <a:ext cx="7564577" cy="56908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45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9988" y="6050864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lvl="1"/>
            <a:r>
              <a:rPr lang="en-AU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( actual output shown with o) versus y (predicted output shown with *)</a:t>
            </a:r>
          </a:p>
        </p:txBody>
      </p:sp>
    </p:spTree>
    <p:extLst>
      <p:ext uri="{BB962C8B-B14F-4D97-AF65-F5344CB8AC3E}">
        <p14:creationId xmlns:p14="http://schemas.microsoft.com/office/powerpoint/2010/main" val="420542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05" y="217488"/>
            <a:ext cx="8229600" cy="531574"/>
          </a:xfrm>
        </p:spPr>
        <p:txBody>
          <a:bodyPr/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Access and load the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86" y="758721"/>
            <a:ext cx="8718013" cy="6631226"/>
          </a:xfrm>
        </p:spPr>
        <p:txBody>
          <a:bodyPr/>
          <a:lstStyle/>
          <a:p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variables from file into workspace</a:t>
            </a: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endParaRPr lang="en-A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AU" sz="16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filename.mat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 load('</a:t>
            </a:r>
            <a:r>
              <a:rPr lang="en-A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filename.mat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0000" indent="0">
              <a:buNone/>
            </a:pP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Clear;clc;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a=rand(50,110);    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create random data 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save(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output.mat'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AU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'a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save variable in the </a:t>
            </a:r>
            <a:r>
              <a:rPr lang="en-AU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output.mat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file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clear;             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clear the workspace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output.mat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  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load </a:t>
            </a:r>
            <a:r>
              <a:rPr lang="en-AU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output.mat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file</a:t>
            </a:r>
          </a:p>
          <a:p>
            <a:endParaRPr lang="en-A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lvl="1" indent="0">
              <a:buNone/>
            </a:pPr>
            <a:endParaRPr lang="en-A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599" y="1800000"/>
            <a:ext cx="3886201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724400"/>
            <a:ext cx="3245430" cy="17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1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654677"/>
            <a:ext cx="8229600" cy="1620478"/>
          </a:xfrm>
        </p:spPr>
        <p:txBody>
          <a:bodyPr/>
          <a:lstStyle/>
          <a:p>
            <a:pPr lvl="0"/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Microsoft Excel spreadsheet file</a:t>
            </a:r>
          </a:p>
          <a:p>
            <a:pPr marL="0" lvl="0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6544" y="1385264"/>
            <a:ext cx="3505200" cy="147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 = 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'file1.xlsx'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sheet=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'Sheet1'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xlRange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'A2:B4'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 indent="0">
              <a:buNone/>
            </a:pP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xlsread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</a:p>
          <a:p>
            <a:pPr marL="0" lvl="1" indent="0">
              <a:buNone/>
            </a:pP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xlsread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(filename,sheet,xlRange);</a:t>
            </a:r>
          </a:p>
          <a:p>
            <a:endParaRPr lang="en-AU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05" y="2904377"/>
            <a:ext cx="5560394" cy="356414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31" name="Straight Arrow Connector 30"/>
          <p:cNvCxnSpPr/>
          <p:nvPr/>
        </p:nvCxnSpPr>
        <p:spPr bwMode="auto">
          <a:xfrm flipH="1">
            <a:off x="6858000" y="1066800"/>
            <a:ext cx="579438" cy="1082059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>
            <a:off x="6638182" y="2068208"/>
            <a:ext cx="609600" cy="838200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6997510" y="169887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47234" y="430914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5372" y="4621243"/>
            <a:ext cx="3200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xlRange</a:t>
            </a:r>
            <a:r>
              <a:rPr lang="en-A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A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specific range in Excel syntax such as:</a:t>
            </a:r>
            <a:r>
              <a:rPr lang="en-AU" sz="1600" dirty="0">
                <a:solidFill>
                  <a:srgbClr val="A02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'A2:B4'</a:t>
            </a:r>
          </a:p>
        </p:txBody>
      </p:sp>
      <p:cxnSp>
        <p:nvCxnSpPr>
          <p:cNvPr id="40" name="Straight Arrow Connector 39"/>
          <p:cNvCxnSpPr>
            <a:stCxn id="38" idx="1"/>
          </p:cNvCxnSpPr>
          <p:nvPr/>
        </p:nvCxnSpPr>
        <p:spPr bwMode="auto">
          <a:xfrm flipH="1" flipV="1">
            <a:off x="4405870" y="4820252"/>
            <a:ext cx="1239502" cy="93379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278630" y="4914194"/>
            <a:ext cx="54713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457379" y="160870"/>
            <a:ext cx="4725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Access and load the data (cont.) </a:t>
            </a:r>
            <a:endParaRPr lang="en-AU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304875" y="4678477"/>
            <a:ext cx="2069567" cy="1322357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D876B9-69F8-4B4F-A4BC-F1297A4B14C1}"/>
              </a:ext>
            </a:extLst>
          </p:cNvPr>
          <p:cNvCxnSpPr/>
          <p:nvPr/>
        </p:nvCxnSpPr>
        <p:spPr bwMode="auto">
          <a:xfrm flipV="1">
            <a:off x="1712283" y="1828370"/>
            <a:ext cx="982144" cy="413229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7CDF91-9C17-4917-88AF-EEC237E8078A}"/>
              </a:ext>
            </a:extLst>
          </p:cNvPr>
          <p:cNvCxnSpPr/>
          <p:nvPr/>
        </p:nvCxnSpPr>
        <p:spPr bwMode="auto">
          <a:xfrm flipV="1">
            <a:off x="1712283" y="2275279"/>
            <a:ext cx="982144" cy="51211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AA5AD2-99F2-46CD-B585-0FB0DAAC0D5A}"/>
              </a:ext>
            </a:extLst>
          </p:cNvPr>
          <p:cNvSpPr txBox="1"/>
          <p:nvPr/>
        </p:nvSpPr>
        <p:spPr>
          <a:xfrm>
            <a:off x="700567" y="2090489"/>
            <a:ext cx="111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31B49E-D664-40EB-940E-6CFAD1BF0A6B}"/>
              </a:ext>
            </a:extLst>
          </p:cNvPr>
          <p:cNvSpPr txBox="1"/>
          <p:nvPr/>
        </p:nvSpPr>
        <p:spPr>
          <a:xfrm>
            <a:off x="5427866" y="80214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AB1BAD-5364-4FA0-A8AF-93F0ADCD935E}"/>
              </a:ext>
            </a:extLst>
          </p:cNvPr>
          <p:cNvCxnSpPr/>
          <p:nvPr/>
        </p:nvCxnSpPr>
        <p:spPr bwMode="auto">
          <a:xfrm flipH="1">
            <a:off x="3714831" y="1197126"/>
            <a:ext cx="1930541" cy="1064618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707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2811"/>
            <a:ext cx="8839200" cy="4862189"/>
          </a:xfrm>
        </p:spPr>
        <p:txBody>
          <a:bodyPr/>
          <a:lstStyle/>
          <a:p>
            <a:pPr marL="0" lvl="0" indent="0">
              <a:buNone/>
            </a:pPr>
            <a:endParaRPr lang="en-AU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0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A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06000" indent="0">
              <a:buNone/>
            </a:pP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Filename=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'load.xlsx'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Sheetread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'Sheet1'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Input1=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'A2:B4'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output1=</a:t>
            </a:r>
            <a:r>
              <a:rPr lang="en-AU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'C2:C4'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Input=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(Filename,Sheetread,Input1);</a:t>
            </a:r>
            <a:r>
              <a:rPr lang="en-AU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%Read Microsoft Excel </a:t>
            </a:r>
            <a:endParaRPr lang="en-A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0600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Target=</a:t>
            </a:r>
            <a:r>
              <a:rPr lang="en-A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(Filename,Sheetread,output1 );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x=Input;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t=Target;</a:t>
            </a:r>
          </a:p>
          <a:p>
            <a:endParaRPr lang="en-AU" sz="1600" dirty="0"/>
          </a:p>
          <a:p>
            <a:pPr marL="306000" indent="0">
              <a:buNone/>
            </a:pPr>
            <a:endParaRPr lang="en-A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500" y="186257"/>
            <a:ext cx="4649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Access and load the data (cont.)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00" y="1079997"/>
            <a:ext cx="5473065" cy="28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5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819215"/>
            <a:ext cx="1676400" cy="5638800"/>
          </a:xfrm>
          <a:prstGeom prst="bracketPair">
            <a:avLst/>
          </a:prstGeom>
          <a:ln w="254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AU" sz="1200" dirty="0"/>
              <a:t>24	42</a:t>
            </a:r>
          </a:p>
          <a:p>
            <a:pPr marL="0" indent="0" algn="ctr">
              <a:buNone/>
            </a:pPr>
            <a:r>
              <a:rPr lang="en-AU" sz="1200" dirty="0"/>
              <a:t>26	48</a:t>
            </a:r>
          </a:p>
          <a:p>
            <a:pPr marL="0" indent="0" algn="ctr">
              <a:buNone/>
            </a:pPr>
            <a:r>
              <a:rPr lang="en-AU" sz="1200" dirty="0"/>
              <a:t> 32	105</a:t>
            </a:r>
          </a:p>
          <a:p>
            <a:pPr marL="0" indent="0" algn="ctr">
              <a:buNone/>
            </a:pPr>
            <a:r>
              <a:rPr lang="en-AU" sz="1200" dirty="0"/>
              <a:t>35	58</a:t>
            </a:r>
          </a:p>
          <a:p>
            <a:pPr marL="0" indent="0" algn="ctr">
              <a:buNone/>
            </a:pPr>
            <a:r>
              <a:rPr lang="en-AU" sz="1200" dirty="0"/>
              <a:t> 45	120</a:t>
            </a:r>
          </a:p>
          <a:p>
            <a:pPr marL="0" indent="0" algn="ctr">
              <a:buNone/>
            </a:pPr>
            <a:r>
              <a:rPr lang="en-AU" sz="1200" dirty="0"/>
              <a:t>50	20</a:t>
            </a:r>
          </a:p>
          <a:p>
            <a:pPr marL="0" indent="0" algn="ctr">
              <a:buNone/>
            </a:pPr>
            <a:r>
              <a:rPr lang="en-AU" sz="1200" dirty="0"/>
              <a:t>100	30</a:t>
            </a:r>
          </a:p>
          <a:p>
            <a:pPr marL="0" indent="0" algn="ctr">
              <a:buNone/>
            </a:pPr>
            <a:r>
              <a:rPr lang="en-AU" sz="1200" dirty="0"/>
              <a:t>54	32</a:t>
            </a:r>
          </a:p>
          <a:p>
            <a:pPr marL="0" indent="0" algn="ctr">
              <a:buNone/>
            </a:pPr>
            <a:r>
              <a:rPr lang="en-AU" sz="1200" dirty="0"/>
              <a:t>123	60</a:t>
            </a:r>
          </a:p>
          <a:p>
            <a:pPr marL="0" indent="0" algn="ctr">
              <a:buNone/>
            </a:pPr>
            <a:r>
              <a:rPr lang="en-AU" sz="1200" dirty="0"/>
              <a:t> 30	110</a:t>
            </a:r>
          </a:p>
          <a:p>
            <a:pPr marL="0" indent="0" algn="ctr">
              <a:buNone/>
            </a:pPr>
            <a:r>
              <a:rPr lang="en-AU" sz="1200" dirty="0"/>
              <a:t>110	28</a:t>
            </a:r>
          </a:p>
          <a:p>
            <a:pPr marL="0" indent="0" algn="ctr">
              <a:buNone/>
            </a:pPr>
            <a:r>
              <a:rPr lang="en-AU" sz="1200" dirty="0"/>
              <a:t> 75	18</a:t>
            </a:r>
          </a:p>
          <a:p>
            <a:pPr marL="0" indent="0" algn="ctr">
              <a:buNone/>
            </a:pPr>
            <a:r>
              <a:rPr lang="en-AU" sz="1200" dirty="0"/>
              <a:t>105	45</a:t>
            </a:r>
          </a:p>
          <a:p>
            <a:pPr marL="0" indent="0" algn="ctr">
              <a:buNone/>
            </a:pPr>
            <a:r>
              <a:rPr lang="en-AU" sz="1200" dirty="0"/>
              <a:t> 65	22</a:t>
            </a:r>
          </a:p>
          <a:p>
            <a:pPr marL="0" indent="0" algn="ctr">
              <a:buNone/>
            </a:pPr>
            <a:r>
              <a:rPr lang="en-AU" sz="1200" dirty="0"/>
              <a:t> 25	18</a:t>
            </a:r>
          </a:p>
          <a:p>
            <a:pPr marL="0" indent="0" algn="ctr">
              <a:buNone/>
            </a:pPr>
            <a:r>
              <a:rPr lang="en-AU" sz="1200" dirty="0"/>
              <a:t>  20	100</a:t>
            </a:r>
          </a:p>
          <a:p>
            <a:pPr marL="0" indent="0" algn="ctr">
              <a:buNone/>
            </a:pPr>
            <a:r>
              <a:rPr lang="en-AU" sz="1200" dirty="0"/>
              <a:t>40	80</a:t>
            </a:r>
          </a:p>
          <a:p>
            <a:pPr marL="0" indent="0" algn="ctr">
              <a:buNone/>
            </a:pPr>
            <a:r>
              <a:rPr lang="en-AU" sz="1200" dirty="0"/>
              <a:t> 20	105</a:t>
            </a:r>
          </a:p>
          <a:p>
            <a:pPr marL="0" indent="0" algn="ctr">
              <a:buNone/>
            </a:pPr>
            <a:r>
              <a:rPr lang="en-AU" sz="1200" dirty="0"/>
              <a:t>16	25</a:t>
            </a:r>
          </a:p>
          <a:p>
            <a:pPr marL="0" indent="0" algn="ctr">
              <a:buNone/>
            </a:pPr>
            <a:r>
              <a:rPr lang="en-AU" sz="1200" dirty="0"/>
              <a:t>70	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2771423"/>
            <a:ext cx="665162" cy="106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</a:p>
        </p:txBody>
      </p:sp>
      <p:sp>
        <p:nvSpPr>
          <p:cNvPr id="2" name="Rectangle 1"/>
          <p:cNvSpPr/>
          <p:nvPr/>
        </p:nvSpPr>
        <p:spPr>
          <a:xfrm>
            <a:off x="325395" y="-79365"/>
            <a:ext cx="4725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Access and load the data (cont.) 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501466" y="382300"/>
            <a:ext cx="7423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50000"/>
              </a:spcBef>
              <a:buClr>
                <a:srgbClr val="887E6E"/>
              </a:buClr>
            </a:pPr>
            <a:r>
              <a:rPr lang="en-AU" sz="1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en-AU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Excel file named  load2.xlsx with P as inputs and T as an output.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A26BAA-82C3-456C-BE72-F2E8CF984615}"/>
              </a:ext>
            </a:extLst>
          </p:cNvPr>
          <p:cNvSpPr txBox="1">
            <a:spLocks/>
          </p:cNvSpPr>
          <p:nvPr/>
        </p:nvSpPr>
        <p:spPr bwMode="auto">
          <a:xfrm>
            <a:off x="6013407" y="955240"/>
            <a:ext cx="533400" cy="5100637"/>
          </a:xfrm>
          <a:prstGeom prst="bracketPair">
            <a:avLst/>
          </a:prstGeom>
          <a:noFill/>
          <a:ln w="254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87E6E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5775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95338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090613" indent="-1666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390650" indent="-1714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8478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3050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7622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2194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351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483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329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350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359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320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309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339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320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389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340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311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439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379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483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320</a:t>
            </a:r>
          </a:p>
          <a:p>
            <a:pPr marL="0" indent="0">
              <a:buFontTx/>
              <a:buNone/>
            </a:pPr>
            <a:r>
              <a:rPr lang="en-AU" sz="1100" kern="0">
                <a:latin typeface="Times New Roman" panose="02020603050405020304" pitchFamily="18" charset="0"/>
                <a:cs typeface="Times New Roman" panose="02020603050405020304" pitchFamily="18" charset="0"/>
              </a:rPr>
              <a:t>291</a:t>
            </a:r>
            <a:endParaRPr lang="en-AU" sz="11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9F227-2431-403B-B0B0-C3BE4642FA72}"/>
              </a:ext>
            </a:extLst>
          </p:cNvPr>
          <p:cNvSpPr/>
          <p:nvPr/>
        </p:nvSpPr>
        <p:spPr bwMode="auto">
          <a:xfrm>
            <a:off x="5022807" y="2707840"/>
            <a:ext cx="665162" cy="106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0" lang="en-A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420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000" y="539998"/>
            <a:ext cx="6470123" cy="59282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RMIT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FF66D-77F0-482A-A838-7B366726A3CF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113" y="5717"/>
            <a:ext cx="4725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AU" sz="2400" b="1" kern="0" dirty="0">
                <a:solidFill>
                  <a:srgbClr val="EE32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Access and load the data (cont.) 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2B89C0-8079-40B4-AEED-F22230993193}"/>
              </a:ext>
            </a:extLst>
          </p:cNvPr>
          <p:cNvSpPr/>
          <p:nvPr/>
        </p:nvSpPr>
        <p:spPr bwMode="auto">
          <a:xfrm>
            <a:off x="1404000" y="2133600"/>
            <a:ext cx="1263000" cy="37338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D0BB7-1E83-402C-81B6-427351395598}"/>
              </a:ext>
            </a:extLst>
          </p:cNvPr>
          <p:cNvSpPr/>
          <p:nvPr/>
        </p:nvSpPr>
        <p:spPr bwMode="auto">
          <a:xfrm>
            <a:off x="2688215" y="2123813"/>
            <a:ext cx="359785" cy="3733800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DFF33-67A5-4B80-B57A-2C518D58B603}"/>
              </a:ext>
            </a:extLst>
          </p:cNvPr>
          <p:cNvCxnSpPr/>
          <p:nvPr/>
        </p:nvCxnSpPr>
        <p:spPr bwMode="auto">
          <a:xfrm flipH="1">
            <a:off x="2082729" y="2514600"/>
            <a:ext cx="1930541" cy="1064618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CDAD0C-B3FA-4908-9E38-69E7F230BF85}"/>
              </a:ext>
            </a:extLst>
          </p:cNvPr>
          <p:cNvCxnSpPr/>
          <p:nvPr/>
        </p:nvCxnSpPr>
        <p:spPr bwMode="auto">
          <a:xfrm flipH="1">
            <a:off x="2985944" y="3154072"/>
            <a:ext cx="1930541" cy="1064618"/>
          </a:xfrm>
          <a:prstGeom prst="straightConnector1">
            <a:avLst/>
          </a:prstGeom>
          <a:noFill/>
          <a:ln w="22225" cap="flat" cmpd="sng" algn="ctr">
            <a:solidFill>
              <a:srgbClr val="EE3224"/>
            </a:solidFill>
            <a:prstDash val="solid"/>
            <a:round/>
            <a:headEnd type="none" w="lg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BA23B9-172D-4693-926E-4B7C01E5BF0F}"/>
              </a:ext>
            </a:extLst>
          </p:cNvPr>
          <p:cNvSpPr txBox="1"/>
          <p:nvPr/>
        </p:nvSpPr>
        <p:spPr>
          <a:xfrm>
            <a:off x="4036582" y="22803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CE9FB-9765-41E2-88DF-4B8950982A95}"/>
              </a:ext>
            </a:extLst>
          </p:cNvPr>
          <p:cNvSpPr txBox="1"/>
          <p:nvPr/>
        </p:nvSpPr>
        <p:spPr>
          <a:xfrm>
            <a:off x="4762730" y="27847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630431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</Template>
  <TotalTime>25773</TotalTime>
  <Words>3422</Words>
  <Application>Microsoft Office PowerPoint</Application>
  <PresentationFormat>On-screen Show (4:3)</PresentationFormat>
  <Paragraphs>668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</vt:lpstr>
      <vt:lpstr>Calibri</vt:lpstr>
      <vt:lpstr>Cambria Math</vt:lpstr>
      <vt:lpstr>Courier New</vt:lpstr>
      <vt:lpstr>Menlo</vt:lpstr>
      <vt:lpstr>Times New Roman</vt:lpstr>
      <vt:lpstr>Traditional Arabic</vt:lpstr>
      <vt:lpstr>Wingdings</vt:lpstr>
      <vt:lpstr>Presentation-2</vt:lpstr>
      <vt:lpstr>Machine Learning Practical -1  Artificial Neural Network (ANN)  </vt:lpstr>
      <vt:lpstr>Machine learning definition and terms</vt:lpstr>
      <vt:lpstr>Examples of supervised and unsupervised learning</vt:lpstr>
      <vt:lpstr>Work flow for machine learning</vt:lpstr>
      <vt:lpstr>1. Access and load the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Access and load the data (cont.)  </vt:lpstr>
      <vt:lpstr>1. Access and load the data (cont.)  </vt:lpstr>
      <vt:lpstr>1. Access and load the data (cont.)  </vt:lpstr>
      <vt:lpstr>PowerPoint Presentation</vt:lpstr>
      <vt:lpstr>1. Access and load the data (cont.)  </vt:lpstr>
      <vt:lpstr>PowerPoint Presentation</vt:lpstr>
      <vt:lpstr>PowerPoint Presentation</vt:lpstr>
      <vt:lpstr>PowerPoint Presentation</vt:lpstr>
      <vt:lpstr>2. Data pre-processing (cont.) </vt:lpstr>
      <vt:lpstr>2. Data pre-processing (cont.)</vt:lpstr>
      <vt:lpstr>2. Data pre-processing (cont.)</vt:lpstr>
      <vt:lpstr>3. Feature selection and Dimensionality reduction</vt:lpstr>
      <vt:lpstr>PowerPoint Presentation</vt:lpstr>
      <vt:lpstr>4. Build and train the models (ANN)</vt:lpstr>
      <vt:lpstr>PowerPoint Presentation</vt:lpstr>
      <vt:lpstr>PowerPoint Presentation</vt:lpstr>
      <vt:lpstr> </vt:lpstr>
      <vt:lpstr>4. Build and train the models (ANN) (cont.)</vt:lpstr>
      <vt:lpstr>PowerPoint Presentation</vt:lpstr>
      <vt:lpstr>PowerPoint Presentation</vt:lpstr>
      <vt:lpstr>PowerPoint Presentation</vt:lpstr>
      <vt:lpstr>4. Build and train the models (ANN) (cont.)</vt:lpstr>
      <vt:lpstr>4. Build and train the models (ANN) </vt:lpstr>
      <vt:lpstr>4. Build and train the models (ANN) (cont.) </vt:lpstr>
      <vt:lpstr>5. Validation and performance (ANN)</vt:lpstr>
      <vt:lpstr>PowerPoint Presentation</vt:lpstr>
      <vt:lpstr>5. Validation and performance (ANN) (cont.)</vt:lpstr>
      <vt:lpstr>PowerPoint Presentation</vt:lpstr>
      <vt:lpstr>PowerPoint Presentation</vt:lpstr>
      <vt:lpstr>5. Validation and performance (ANN) (cont.)</vt:lpstr>
      <vt:lpstr>5. Validation and performance (ANN) (cont.)</vt:lpstr>
      <vt:lpstr>PowerPoint Presentation</vt:lpstr>
      <vt:lpstr>PowerPoint Presentation</vt:lpstr>
      <vt:lpstr>PowerPoint Presentation</vt:lpstr>
      <vt:lpstr>PowerPoint Presentation</vt:lpstr>
    </vt:vector>
  </TitlesOfParts>
  <Company>RMIT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Amanda McBurney</dc:creator>
  <cp:lastModifiedBy>Hamid Khayyam</cp:lastModifiedBy>
  <cp:revision>1679</cp:revision>
  <dcterms:created xsi:type="dcterms:W3CDTF">2008-10-15T00:52:08Z</dcterms:created>
  <dcterms:modified xsi:type="dcterms:W3CDTF">2020-04-23T05:36:56Z</dcterms:modified>
</cp:coreProperties>
</file>