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5"/>
  </p:notesMasterIdLst>
  <p:sldIdLst>
    <p:sldId id="426" r:id="rId2"/>
    <p:sldId id="363" r:id="rId3"/>
    <p:sldId id="364" r:id="rId4"/>
    <p:sldId id="370" r:id="rId5"/>
    <p:sldId id="371" r:id="rId6"/>
    <p:sldId id="431" r:id="rId7"/>
    <p:sldId id="413" r:id="rId8"/>
    <p:sldId id="418" r:id="rId9"/>
    <p:sldId id="366" r:id="rId10"/>
    <p:sldId id="427" r:id="rId11"/>
    <p:sldId id="428" r:id="rId12"/>
    <p:sldId id="420" r:id="rId13"/>
    <p:sldId id="419" r:id="rId14"/>
    <p:sldId id="421" r:id="rId15"/>
    <p:sldId id="422" r:id="rId16"/>
    <p:sldId id="423" r:id="rId17"/>
    <p:sldId id="424" r:id="rId18"/>
    <p:sldId id="429" r:id="rId19"/>
    <p:sldId id="430" r:id="rId20"/>
    <p:sldId id="425" r:id="rId21"/>
    <p:sldId id="432" r:id="rId22"/>
    <p:sldId id="445" r:id="rId23"/>
    <p:sldId id="417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79B238-E0E7-4878-AC87-A537422C4021}">
          <p14:sldIdLst>
            <p14:sldId id="426"/>
            <p14:sldId id="363"/>
          </p14:sldIdLst>
        </p14:section>
        <p14:section name="Meet your instructors" id="{65BFD8D8-8D56-43E1-BC7A-7830A8D4E27A}">
          <p14:sldIdLst>
            <p14:sldId id="364"/>
            <p14:sldId id="370"/>
            <p14:sldId id="371"/>
          </p14:sldIdLst>
        </p14:section>
        <p14:section name="Course content" id="{CC5099D7-8B4B-4E7C-A59E-FB06F5BE54A6}">
          <p14:sldIdLst>
            <p14:sldId id="431"/>
            <p14:sldId id="413"/>
            <p14:sldId id="418"/>
          </p14:sldIdLst>
        </p14:section>
        <p14:section name="Projects and assessment tasks" id="{8B8E4D4E-496D-4540-9D19-D91F22A92895}">
          <p14:sldIdLst>
            <p14:sldId id="366"/>
            <p14:sldId id="427"/>
            <p14:sldId id="428"/>
            <p14:sldId id="420"/>
            <p14:sldId id="419"/>
            <p14:sldId id="421"/>
            <p14:sldId id="422"/>
            <p14:sldId id="423"/>
            <p14:sldId id="424"/>
            <p14:sldId id="429"/>
            <p14:sldId id="430"/>
          </p14:sldIdLst>
        </p14:section>
        <p14:section name="Groups" id="{D139C31D-9D4B-4366-A908-2148033151F3}">
          <p14:sldIdLst>
            <p14:sldId id="425"/>
            <p14:sldId id="432"/>
            <p14:sldId id="445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48" autoAdjust="0"/>
  </p:normalViewPr>
  <p:slideViewPr>
    <p:cSldViewPr snapToGrid="0" snapToObjects="1">
      <p:cViewPr varScale="1">
        <p:scale>
          <a:sx n="107" d="100"/>
          <a:sy n="107" d="100"/>
        </p:scale>
        <p:origin x="528" y="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7352-67BB-42C1-B329-0B19D26E6D11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B0D4D-5FF1-4FD6-A89B-88D952A933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3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90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82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past, many student groups adopted a variety of communication channels, the most popular combination being: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 in person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 online with a messenger app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leave, and respond to, notes in shared documents.</a:t>
            </a:r>
          </a:p>
          <a:p>
            <a:pPr lvl="0"/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81740-E632-4728-A221-B49EE269AC5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6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22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4" y="321277"/>
            <a:ext cx="3978275" cy="306172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3" y="3600763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5" y="321277"/>
            <a:ext cx="3978275" cy="306172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9444" y="3600763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5669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6293" y="316471"/>
            <a:ext cx="2013845" cy="37342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5" y="321277"/>
            <a:ext cx="5907023" cy="37294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863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5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2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4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97"/>
            <a:ext cx="8229600" cy="3765818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800"/>
              </a:lnSpc>
              <a:spcBef>
                <a:spcPts val="2200"/>
              </a:spcBef>
              <a:spcAft>
                <a:spcPts val="2200"/>
              </a:spcAft>
              <a:defRPr sz="30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97"/>
            <a:ext cx="8229600" cy="7338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28564"/>
            <a:ext cx="8229600" cy="29930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66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4" y="321277"/>
            <a:ext cx="3978275" cy="321307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3" y="3704540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1" y="329397"/>
            <a:ext cx="4001911" cy="7338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228564"/>
            <a:ext cx="4001911" cy="29930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5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610746136,&quot;Placement&quot;:&quot;Header&quot;,&quot;Top&quot;:0.0,&quot;Left&quot;:278.729126,&quot;SlideWidth&quot;:720,&quot;SlideHeight&quot;:405}">
            <a:extLst>
              <a:ext uri="{FF2B5EF4-FFF2-40B4-BE49-F238E27FC236}">
                <a16:creationId xmlns:a16="http://schemas.microsoft.com/office/drawing/2014/main" id="{C69D50FE-A14A-4362-ACB3-A8DCA2D29787}"/>
              </a:ext>
            </a:extLst>
          </p:cNvPr>
          <p:cNvSpPr txBox="1"/>
          <p:nvPr userDrawn="1"/>
        </p:nvSpPr>
        <p:spPr>
          <a:xfrm>
            <a:off x="3539860" y="0"/>
            <a:ext cx="206428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solidFill>
                  <a:srgbClr val="EEDC00"/>
                </a:solidFill>
                <a:latin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33683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32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457200" rtl="0" eaLnBrk="1" latinLnBrk="0" hangingPunct="1">
        <a:spcBef>
          <a:spcPts val="20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4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mit.sparkplus.com.au/login.php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mit.sparkplus.com.au/login.php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clexcites.files.wordpress.com/2012/09/solo-taxonomy.jpg" TargetMode="External"/><Relationship Id="rId2" Type="http://schemas.openxmlformats.org/officeDocument/2006/relationships/hyperlink" Target="https://www.youtube.com/watch?v=uDXXV-mCLP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mit.instructure.com/courses/82052/modules" TargetMode="External"/><Relationship Id="rId2" Type="http://schemas.openxmlformats.org/officeDocument/2006/relationships/hyperlink" Target="https://www.rmit.edu.au/students/student-essentials/rights-and-responsibilities/academic-integrity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mit.instructure.com/courses/65357/pages/assessment-resources?module_item_id=2143280" TargetMode="External"/><Relationship Id="rId3" Type="http://schemas.openxmlformats.org/officeDocument/2006/relationships/hyperlink" Target="https://www.rmit.edu.au/library/study/referencing" TargetMode="External"/><Relationship Id="rId7" Type="http://schemas.openxmlformats.org/officeDocument/2006/relationships/hyperlink" Target="https://emedia.rmit.edu.au/learninglab/content/group-work" TargetMode="External"/><Relationship Id="rId2" Type="http://schemas.openxmlformats.org/officeDocument/2006/relationships/hyperlink" Target="https://rmit.instructure.com/courses/82052/files/17078490/download?wrap=1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media.rmit.edu.au/learninglab/content/improve-your-english" TargetMode="External"/><Relationship Id="rId5" Type="http://schemas.openxmlformats.org/officeDocument/2006/relationships/hyperlink" Target="https://emedia.rmit.edu.au/learninglab/content/writing-skills" TargetMode="External"/><Relationship Id="rId4" Type="http://schemas.openxmlformats.org/officeDocument/2006/relationships/hyperlink" Target="https://emedia.rmit.edu.au/learninglab/content/reports-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mit.instructure.com/courses/82052/groups#tab-27718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edia.rmit.edu.au/learninglab/content/doing-wor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https://rmit.sparkplus.com.au/login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eter.stasinopoulos@rmit.edu.au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irajan.shiwakoti@rmit.edu.au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rmit.edu.au/courses/OENG11182110" TargetMode="External"/><Relationship Id="rId2" Type="http://schemas.openxmlformats.org/officeDocument/2006/relationships/hyperlink" Target="http://www1.rmit.edu.au/courses/050686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7633681" cy="1125726"/>
          </a:xfrm>
        </p:spPr>
        <p:txBody>
          <a:bodyPr>
            <a:normAutofit fontScale="90000"/>
          </a:bodyPr>
          <a:lstStyle/>
          <a:p>
            <a:r>
              <a:rPr lang="en-AU" dirty="0"/>
              <a:t>OENG1118 Sustainable engineering practice and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Week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88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chemeClr val="tx1">
                    <a:lumMod val="50000"/>
                  </a:schemeClr>
                </a:solidFill>
              </a:rPr>
              <a:t>Wk</a:t>
            </a:r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 1. Introduction to OENG1118, Intro to sustainable development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chemeClr val="tx1">
                    <a:lumMod val="50000"/>
                  </a:schemeClr>
                </a:solidFill>
              </a:rPr>
              <a:t>Wk</a:t>
            </a:r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 2. (</a:t>
            </a:r>
            <a:r>
              <a:rPr lang="en-AU" i="1" dirty="0">
                <a:solidFill>
                  <a:schemeClr val="tx1">
                    <a:lumMod val="50000"/>
                  </a:schemeClr>
                </a:solidFill>
              </a:rPr>
              <a:t>Public holiday)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0070C0"/>
                </a:solidFill>
              </a:rPr>
              <a:t>Wk</a:t>
            </a:r>
            <a:r>
              <a:rPr lang="en-AU" dirty="0">
                <a:solidFill>
                  <a:srgbClr val="0070C0"/>
                </a:solidFill>
              </a:rPr>
              <a:t> 3. Engineering design for sustainability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0070C0"/>
                </a:solidFill>
              </a:rPr>
              <a:t>Wk</a:t>
            </a:r>
            <a:r>
              <a:rPr lang="en-AU" dirty="0">
                <a:solidFill>
                  <a:srgbClr val="0070C0"/>
                </a:solidFill>
              </a:rPr>
              <a:t> 4. Engineering design for sustainability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7030A0"/>
                </a:solidFill>
              </a:rPr>
              <a:t>Wk</a:t>
            </a:r>
            <a:r>
              <a:rPr lang="en-AU" dirty="0">
                <a:solidFill>
                  <a:srgbClr val="7030A0"/>
                </a:solidFill>
              </a:rPr>
              <a:t> 5. Life cycle assessment – Goal and 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7030A0"/>
                </a:solidFill>
              </a:rPr>
              <a:t>Wk</a:t>
            </a:r>
            <a:r>
              <a:rPr lang="en-AU" dirty="0">
                <a:solidFill>
                  <a:srgbClr val="7030A0"/>
                </a:solidFill>
              </a:rPr>
              <a:t> 6. Life cycle assessment – Inventory analysis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7030A0"/>
                </a:solidFill>
              </a:rPr>
              <a:t>Wk</a:t>
            </a:r>
            <a:r>
              <a:rPr lang="en-AU" dirty="0">
                <a:solidFill>
                  <a:srgbClr val="7030A0"/>
                </a:solidFill>
              </a:rPr>
              <a:t> 7. Life cycle assessment – Impact assessment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7030A0"/>
                </a:solidFill>
              </a:rPr>
              <a:t>Wk</a:t>
            </a:r>
            <a:r>
              <a:rPr lang="en-AU" dirty="0">
                <a:solidFill>
                  <a:srgbClr val="7030A0"/>
                </a:solidFill>
              </a:rPr>
              <a:t> 8. Life cycle assessment – Interpretation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C00000"/>
                </a:solidFill>
              </a:rPr>
              <a:t>Wk</a:t>
            </a:r>
            <a:r>
              <a:rPr lang="en-AU" dirty="0">
                <a:solidFill>
                  <a:srgbClr val="C00000"/>
                </a:solidFill>
              </a:rPr>
              <a:t> 9. Project Evaluation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00B050"/>
                </a:solidFill>
              </a:rPr>
              <a:t>Wk</a:t>
            </a:r>
            <a:r>
              <a:rPr lang="en-AU" dirty="0">
                <a:solidFill>
                  <a:srgbClr val="00B050"/>
                </a:solidFill>
              </a:rPr>
              <a:t> 10. Life cycle costing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C00000"/>
                </a:solidFill>
              </a:rPr>
              <a:t>Wk</a:t>
            </a:r>
            <a:r>
              <a:rPr lang="en-AU" dirty="0">
                <a:solidFill>
                  <a:srgbClr val="C00000"/>
                </a:solidFill>
              </a:rPr>
              <a:t> 11. Public consultation, Implementation, Societal impacts</a:t>
            </a:r>
            <a:endParaRPr lang="en-AU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chemeClr val="tx1">
                    <a:lumMod val="50000"/>
                  </a:schemeClr>
                </a:solidFill>
              </a:rPr>
              <a:t>Wk</a:t>
            </a:r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 12. Project assistance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/>
              <a:t>A few key </a:t>
            </a:r>
            <a:r>
              <a:rPr lang="en-AU" b="1" dirty="0"/>
              <a:t>skills </a:t>
            </a:r>
            <a:r>
              <a:rPr lang="en-AU" dirty="0"/>
              <a:t>each week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547DC-6FE8-46A2-A0AD-BBCA2D921C7D}"/>
              </a:ext>
            </a:extLst>
          </p:cNvPr>
          <p:cNvGrpSpPr/>
          <p:nvPr/>
        </p:nvGrpSpPr>
        <p:grpSpPr>
          <a:xfrm>
            <a:off x="5563975" y="1735521"/>
            <a:ext cx="1800745" cy="523220"/>
            <a:chOff x="5241600" y="1729635"/>
            <a:chExt cx="1800745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17A9BD-42BC-4693-B16A-BF65FFD9D2BE}"/>
                </a:ext>
              </a:extLst>
            </p:cNvPr>
            <p:cNvSpPr txBox="1"/>
            <p:nvPr/>
          </p:nvSpPr>
          <p:spPr>
            <a:xfrm>
              <a:off x="5961600" y="1729635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Design</a:t>
              </a:r>
            </a:p>
            <a:p>
              <a:r>
                <a:rPr lang="en-AU" sz="1400" dirty="0">
                  <a:solidFill>
                    <a:schemeClr val="tx2"/>
                  </a:solidFill>
                </a:rPr>
                <a:t>Deliverable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04F10D4-C506-42C7-937D-5322CEBE1EB5}"/>
                </a:ext>
              </a:extLst>
            </p:cNvPr>
            <p:cNvSpPr/>
            <p:nvPr/>
          </p:nvSpPr>
          <p:spPr>
            <a:xfrm>
              <a:off x="5241600" y="1789200"/>
              <a:ext cx="720000" cy="396000"/>
            </a:xfrm>
            <a:prstGeom prst="rightBrac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D99DF-BC52-4D8F-86B2-A36DEFC232C5}"/>
              </a:ext>
            </a:extLst>
          </p:cNvPr>
          <p:cNvGrpSpPr/>
          <p:nvPr/>
        </p:nvGrpSpPr>
        <p:grpSpPr>
          <a:xfrm>
            <a:off x="5562196" y="2293067"/>
            <a:ext cx="1381720" cy="828000"/>
            <a:chOff x="5241600" y="1789199"/>
            <a:chExt cx="1381720" cy="6037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2B6D30-77FC-430E-9081-9B87A6844337}"/>
                </a:ext>
              </a:extLst>
            </p:cNvPr>
            <p:cNvSpPr txBox="1"/>
            <p:nvPr/>
          </p:nvSpPr>
          <p:spPr>
            <a:xfrm>
              <a:off x="5961600" y="1932839"/>
              <a:ext cx="661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Test 1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D21996AB-DBB8-4DD5-9F2B-A64E4D146323}"/>
                </a:ext>
              </a:extLst>
            </p:cNvPr>
            <p:cNvSpPr/>
            <p:nvPr/>
          </p:nvSpPr>
          <p:spPr>
            <a:xfrm>
              <a:off x="5241600" y="1789199"/>
              <a:ext cx="720000" cy="603703"/>
            </a:xfrm>
            <a:prstGeom prst="rightBrac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6A7903-F6EF-421E-B360-ABFE103538BB}"/>
              </a:ext>
            </a:extLst>
          </p:cNvPr>
          <p:cNvGrpSpPr/>
          <p:nvPr/>
        </p:nvGrpSpPr>
        <p:grpSpPr>
          <a:xfrm>
            <a:off x="5562196" y="3226676"/>
            <a:ext cx="1381720" cy="679334"/>
            <a:chOff x="5241600" y="1789199"/>
            <a:chExt cx="1381720" cy="9057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9013C3-5186-4227-BDF2-0D5849B99496}"/>
                </a:ext>
              </a:extLst>
            </p:cNvPr>
            <p:cNvSpPr txBox="1"/>
            <p:nvPr/>
          </p:nvSpPr>
          <p:spPr>
            <a:xfrm>
              <a:off x="5961600" y="2083483"/>
              <a:ext cx="661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Test 2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BC55032-2485-4D1D-AE51-703203CD8E46}"/>
                </a:ext>
              </a:extLst>
            </p:cNvPr>
            <p:cNvSpPr/>
            <p:nvPr/>
          </p:nvSpPr>
          <p:spPr>
            <a:xfrm>
              <a:off x="5241600" y="1789199"/>
              <a:ext cx="720000" cy="905761"/>
            </a:xfrm>
            <a:prstGeom prst="rightBrac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D773C2-670E-4877-A536-3D2E39F8312D}"/>
              </a:ext>
            </a:extLst>
          </p:cNvPr>
          <p:cNvGrpSpPr/>
          <p:nvPr/>
        </p:nvGrpSpPr>
        <p:grpSpPr>
          <a:xfrm>
            <a:off x="7093166" y="1735521"/>
            <a:ext cx="1800745" cy="2170489"/>
            <a:chOff x="5241600" y="1012536"/>
            <a:chExt cx="1800745" cy="21071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926EE8-C6BF-43AE-9177-677D0A1AC06F}"/>
                </a:ext>
              </a:extLst>
            </p:cNvPr>
            <p:cNvSpPr txBox="1"/>
            <p:nvPr/>
          </p:nvSpPr>
          <p:spPr>
            <a:xfrm>
              <a:off x="5961600" y="1803212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Complete</a:t>
              </a:r>
            </a:p>
            <a:p>
              <a:r>
                <a:rPr lang="en-AU" sz="1400" dirty="0">
                  <a:solidFill>
                    <a:schemeClr val="tx2"/>
                  </a:solidFill>
                </a:rPr>
                <a:t>Deliverable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487DFA6-15EA-4E52-8031-523097320988}"/>
                </a:ext>
              </a:extLst>
            </p:cNvPr>
            <p:cNvSpPr/>
            <p:nvPr/>
          </p:nvSpPr>
          <p:spPr>
            <a:xfrm>
              <a:off x="5241600" y="1012536"/>
              <a:ext cx="720000" cy="2107194"/>
            </a:xfrm>
            <a:prstGeom prst="rightBrac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8830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Project-based learning</a:t>
            </a:r>
          </a:p>
          <a:p>
            <a:r>
              <a:rPr lang="en-AU" dirty="0"/>
              <a:t>Lectures: learn fundamental content and skills</a:t>
            </a:r>
          </a:p>
          <a:p>
            <a:r>
              <a:rPr lang="en-AU" dirty="0"/>
              <a:t>Private: apply content and skills to your group project</a:t>
            </a:r>
          </a:p>
          <a:p>
            <a:r>
              <a:rPr lang="en-AU" dirty="0"/>
              <a:t>Tutorials: get feedback on your group project</a:t>
            </a:r>
          </a:p>
          <a:p>
            <a:r>
              <a:rPr lang="en-AU" dirty="0"/>
              <a:t>Private: revise group project based on feedback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525CFF8-550B-47D1-ADD2-B50D4418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09347"/>
              </p:ext>
            </p:extLst>
          </p:nvPr>
        </p:nvGraphicFramePr>
        <p:xfrm>
          <a:off x="4924539" y="201901"/>
          <a:ext cx="2845041" cy="411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1-2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987DA61-D565-45EA-B9AE-231DF8545E2A}"/>
              </a:ext>
            </a:extLst>
          </p:cNvPr>
          <p:cNvSpPr/>
          <p:nvPr/>
        </p:nvSpPr>
        <p:spPr>
          <a:xfrm>
            <a:off x="6257580" y="201901"/>
            <a:ext cx="1224000" cy="576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6BFFFDD-B875-431E-940A-A7368763B86D}"/>
              </a:ext>
            </a:extLst>
          </p:cNvPr>
          <p:cNvSpPr/>
          <p:nvPr/>
        </p:nvSpPr>
        <p:spPr>
          <a:xfrm>
            <a:off x="6257580" y="1191842"/>
            <a:ext cx="1368000" cy="648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617A1831-02C5-4669-BED7-693E219962C6}"/>
              </a:ext>
            </a:extLst>
          </p:cNvPr>
          <p:cNvSpPr/>
          <p:nvPr/>
        </p:nvSpPr>
        <p:spPr>
          <a:xfrm>
            <a:off x="6257580" y="2259301"/>
            <a:ext cx="1512000" cy="720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35562C04-EA2F-47E0-AC16-21012B4EAF76}"/>
              </a:ext>
            </a:extLst>
          </p:cNvPr>
          <p:cNvSpPr/>
          <p:nvPr/>
        </p:nvSpPr>
        <p:spPr>
          <a:xfrm>
            <a:off x="6257580" y="3707671"/>
            <a:ext cx="1944000" cy="1080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Project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BAEBE59-E5A4-4EF2-AC58-0AC37BFF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22603"/>
              </p:ext>
            </p:extLst>
          </p:nvPr>
        </p:nvGraphicFramePr>
        <p:xfrm>
          <a:off x="4924539" y="201901"/>
          <a:ext cx="2845041" cy="411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798A96E-5013-4232-8F7D-3D8273D27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1377"/>
              </p:ext>
            </p:extLst>
          </p:nvPr>
        </p:nvGraphicFramePr>
        <p:xfrm>
          <a:off x="4924539" y="201901"/>
          <a:ext cx="2845041" cy="4294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994AC3-802F-4FC9-AEB4-BBFAD5438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99541"/>
              </p:ext>
            </p:extLst>
          </p:nvPr>
        </p:nvGraphicFramePr>
        <p:xfrm>
          <a:off x="4924539" y="201901"/>
          <a:ext cx="2845041" cy="4295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r>
                        <a:rPr lang="en-AU" sz="1200" b="0" dirty="0">
                          <a:solidFill>
                            <a:sysClr val="windowText" lastClr="000000"/>
                          </a:solidFill>
                        </a:rPr>
                        <a:t>        </a:t>
                      </a:r>
                      <a:r>
                        <a:rPr lang="en-AU" sz="1200" b="1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17FFF42-2796-4866-9CF6-EF15633FA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44762"/>
              </p:ext>
            </p:extLst>
          </p:nvPr>
        </p:nvGraphicFramePr>
        <p:xfrm>
          <a:off x="4924539" y="201901"/>
          <a:ext cx="2845041" cy="4295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958">
                  <a:extLst>
                    <a:ext uri="{9D8B030D-6E8A-4147-A177-3AD203B41FA5}">
                      <a16:colId xmlns:a16="http://schemas.microsoft.com/office/drawing/2014/main" val="778934538"/>
                    </a:ext>
                  </a:extLst>
                </a:gridCol>
                <a:gridCol w="1130083">
                  <a:extLst>
                    <a:ext uri="{9D8B030D-6E8A-4147-A177-3AD203B41FA5}">
                      <a16:colId xmlns:a16="http://schemas.microsoft.com/office/drawing/2014/main" val="4040208908"/>
                    </a:ext>
                  </a:extLst>
                </a:gridCol>
              </a:tblGrid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99777"/>
                  </a:ext>
                </a:extLst>
              </a:tr>
              <a:tr h="10049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987875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00109"/>
                  </a:ext>
                </a:extLst>
              </a:tr>
              <a:tr h="45678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57530"/>
                  </a:ext>
                </a:extLst>
              </a:tr>
              <a:tr h="82221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Week 11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</a:rPr>
                        <a:t>________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1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3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Group project – Overview</a:t>
            </a:r>
            <a:endParaRPr lang="en-AU" dirty="0"/>
          </a:p>
          <a:p>
            <a:r>
              <a:rPr lang="en-AU" dirty="0"/>
              <a:t>Group size: 4-6 students</a:t>
            </a:r>
          </a:p>
          <a:p>
            <a:r>
              <a:rPr lang="en-AU" dirty="0"/>
              <a:t>Choose a product (or service) that comprises: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AU" dirty="0"/>
              <a:t>at least 3 major interacting subsystems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AU" dirty="0"/>
              <a:t>3-5 different major resource requirements (e.g., steel, concrete, water, electricity, diesel)</a:t>
            </a:r>
          </a:p>
          <a:p>
            <a:r>
              <a:rPr lang="en-AU" dirty="0"/>
              <a:t>Examples: vehicles, buildings, whitegoods, municipal wastewater treatment processes, electronic devices</a:t>
            </a:r>
          </a:p>
          <a:p>
            <a:r>
              <a:rPr lang="en-AU" dirty="0"/>
              <a:t>Overall tasks: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AU" dirty="0"/>
              <a:t>Redesign the product for better sustainability performance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AU" dirty="0"/>
              <a:t>Assess the sustainability performance of the product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800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Group project – Design Deliverable</a:t>
            </a:r>
          </a:p>
          <a:p>
            <a:r>
              <a:rPr lang="en-AU" dirty="0"/>
              <a:t>Due: 11:30pm, Friday, March 26 via </a:t>
            </a:r>
            <a:r>
              <a:rPr lang="en-AU" i="1" dirty="0" err="1"/>
              <a:t>TurnItIn</a:t>
            </a:r>
            <a:r>
              <a:rPr lang="en-AU" dirty="0"/>
              <a:t> on </a:t>
            </a:r>
            <a:r>
              <a:rPr lang="en-AU" i="1" dirty="0"/>
              <a:t>Canvas</a:t>
            </a:r>
            <a:r>
              <a:rPr lang="en-AU" dirty="0"/>
              <a:t>&gt;</a:t>
            </a:r>
            <a:r>
              <a:rPr lang="en-AU" i="1" dirty="0"/>
              <a:t>Assignments</a:t>
            </a:r>
            <a:endParaRPr lang="en-AU" dirty="0"/>
          </a:p>
          <a:p>
            <a:r>
              <a:rPr lang="en-AU" dirty="0"/>
              <a:t>Deliverable format: report</a:t>
            </a:r>
          </a:p>
          <a:p>
            <a:r>
              <a:rPr lang="en-AU" dirty="0"/>
              <a:t>Deliverable size: 2000-2500 words (Executive summary–Conclusion)</a:t>
            </a:r>
          </a:p>
          <a:p>
            <a:r>
              <a:rPr lang="en-AU" dirty="0"/>
              <a:t>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a report that demonstrates the application of the Week 3-4 skills to your project group’s product. Ensure that the application of each skill is clearly communicated</a:t>
            </a:r>
          </a:p>
          <a:p>
            <a:r>
              <a:rPr lang="en-AU" dirty="0"/>
              <a:t>Marks: 15%</a:t>
            </a:r>
          </a:p>
          <a:p>
            <a:r>
              <a:rPr lang="en-AU" dirty="0"/>
              <a:t>Peer assessed using </a:t>
            </a:r>
            <a:r>
              <a:rPr lang="en-AU" dirty="0" err="1">
                <a:hlinkClick r:id="rId2"/>
              </a:rPr>
              <a:t>SparkPLUS</a:t>
            </a:r>
            <a:r>
              <a:rPr lang="en-AU" dirty="0"/>
              <a:t> (formative)</a:t>
            </a:r>
          </a:p>
        </p:txBody>
      </p:sp>
    </p:spTree>
    <p:extLst>
      <p:ext uri="{BB962C8B-B14F-4D97-AF65-F5344CB8AC3E}">
        <p14:creationId xmlns:p14="http://schemas.microsoft.com/office/powerpoint/2010/main" val="190862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Group project – Complete Deliverable</a:t>
            </a:r>
          </a:p>
          <a:p>
            <a:r>
              <a:rPr lang="en-AU" dirty="0"/>
              <a:t>Due: 11:30pm, Sunday, June 6 via </a:t>
            </a:r>
            <a:r>
              <a:rPr lang="en-AU" i="1" dirty="0" err="1"/>
              <a:t>TurnItIn</a:t>
            </a:r>
            <a:r>
              <a:rPr lang="en-AU" dirty="0"/>
              <a:t> on </a:t>
            </a:r>
            <a:r>
              <a:rPr lang="en-AU" i="1" dirty="0"/>
              <a:t>Canvas</a:t>
            </a:r>
            <a:r>
              <a:rPr lang="en-AU" dirty="0"/>
              <a:t>&gt;</a:t>
            </a:r>
            <a:r>
              <a:rPr lang="en-AU" i="1" dirty="0"/>
              <a:t>Assignments</a:t>
            </a:r>
            <a:endParaRPr lang="en-AU" dirty="0"/>
          </a:p>
          <a:p>
            <a:r>
              <a:rPr lang="en-AU" dirty="0"/>
              <a:t>Deliverable format: report</a:t>
            </a:r>
          </a:p>
          <a:p>
            <a:r>
              <a:rPr lang="en-AU" dirty="0"/>
              <a:t>Deliverable size: 4500-5000 words (Executive summary–Conclusion)</a:t>
            </a:r>
          </a:p>
          <a:p>
            <a:r>
              <a:rPr lang="en-AU" dirty="0"/>
              <a:t>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a report that demonstrates the application of the Week 3-11 skills to your project group’s product. Ensure that the application of each skill is clearly communicated.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Include a table of your responses to all feedback comments on your Design Deliverable.</a:t>
            </a:r>
          </a:p>
          <a:p>
            <a:r>
              <a:rPr lang="en-AU" dirty="0"/>
              <a:t>Marks: 35%</a:t>
            </a:r>
          </a:p>
          <a:p>
            <a:r>
              <a:rPr lang="en-AU" dirty="0"/>
              <a:t>Peer assessed using </a:t>
            </a:r>
            <a:r>
              <a:rPr lang="en-AU" dirty="0" err="1">
                <a:hlinkClick r:id="rId2"/>
              </a:rPr>
              <a:t>SparkPLUS</a:t>
            </a:r>
            <a:r>
              <a:rPr lang="en-AU" dirty="0"/>
              <a:t> (summative)</a:t>
            </a:r>
          </a:p>
        </p:txBody>
      </p:sp>
    </p:spTree>
    <p:extLst>
      <p:ext uri="{BB962C8B-B14F-4D97-AF65-F5344CB8AC3E}">
        <p14:creationId xmlns:p14="http://schemas.microsoft.com/office/powerpoint/2010/main" val="113303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228564"/>
            <a:ext cx="8229600" cy="2993039"/>
          </a:xfrm>
        </p:spPr>
        <p:txBody>
          <a:bodyPr/>
          <a:lstStyle/>
          <a:p>
            <a:r>
              <a:rPr lang="en-AU" b="1" dirty="0"/>
              <a:t>Individual quiz – Test 1</a:t>
            </a:r>
          </a:p>
          <a:p>
            <a:r>
              <a:rPr lang="en-AU" dirty="0"/>
              <a:t>Due: 11:30pm, Sunday, May 2</a:t>
            </a:r>
          </a:p>
          <a:p>
            <a:r>
              <a:rPr lang="en-AU" dirty="0"/>
              <a:t>Test size: 120 minutes</a:t>
            </a:r>
          </a:p>
          <a:p>
            <a:r>
              <a:rPr lang="en-AU" dirty="0"/>
              <a:t>Test format: Multiple choice questions, long-answer questions, open book, calculators permitted</a:t>
            </a:r>
          </a:p>
          <a:p>
            <a:r>
              <a:rPr lang="en-AU" dirty="0"/>
              <a:t>Task: Answer all test questions, which ask you to demonstrate the Week 5-8 skills</a:t>
            </a:r>
          </a:p>
          <a:p>
            <a:r>
              <a:rPr lang="en-AU" dirty="0"/>
              <a:t>Marks: 25%</a:t>
            </a:r>
          </a:p>
        </p:txBody>
      </p:sp>
    </p:spTree>
    <p:extLst>
      <p:ext uri="{BB962C8B-B14F-4D97-AF65-F5344CB8AC3E}">
        <p14:creationId xmlns:p14="http://schemas.microsoft.com/office/powerpoint/2010/main" val="312996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Individual quiz – Test 2</a:t>
            </a:r>
          </a:p>
          <a:p>
            <a:r>
              <a:rPr lang="en-AU" dirty="0"/>
              <a:t>Due: 11:30pm, Sunday, May 30</a:t>
            </a:r>
          </a:p>
          <a:p>
            <a:r>
              <a:rPr lang="en-AU" dirty="0"/>
              <a:t>Test size: 120 minutes</a:t>
            </a:r>
          </a:p>
          <a:p>
            <a:r>
              <a:rPr lang="en-AU" dirty="0"/>
              <a:t>Test format: Multiple choice questions, long-answer questions, open book, calculators permitted</a:t>
            </a:r>
          </a:p>
          <a:p>
            <a:r>
              <a:rPr lang="en-AU" dirty="0"/>
              <a:t>Task: Answer all test questions, which ask you to demonstrate the Week 9-11 skills</a:t>
            </a:r>
          </a:p>
          <a:p>
            <a:r>
              <a:rPr lang="en-AU" dirty="0"/>
              <a:t>Marks: 25%</a:t>
            </a:r>
          </a:p>
        </p:txBody>
      </p:sp>
    </p:spTree>
    <p:extLst>
      <p:ext uri="{BB962C8B-B14F-4D97-AF65-F5344CB8AC3E}">
        <p14:creationId xmlns:p14="http://schemas.microsoft.com/office/powerpoint/2010/main" val="275666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SOLO taxonomy</a:t>
            </a:r>
          </a:p>
          <a:p>
            <a:r>
              <a:rPr lang="en-AU" dirty="0">
                <a:hlinkClick r:id="rId2"/>
              </a:rPr>
              <a:t>Video</a:t>
            </a:r>
            <a:r>
              <a:rPr lang="en-AU" dirty="0"/>
              <a:t> (4 min)</a:t>
            </a:r>
          </a:p>
          <a:p>
            <a:r>
              <a:rPr lang="en-AU" dirty="0">
                <a:hlinkClick r:id="rId3"/>
              </a:rPr>
              <a:t>Text</a:t>
            </a:r>
            <a:r>
              <a:rPr lang="en-AU" dirty="0"/>
              <a:t> (100 words)</a:t>
            </a:r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endParaRPr lang="en-AU" u="sng" dirty="0"/>
          </a:p>
          <a:p>
            <a:pPr>
              <a:lnSpc>
                <a:spcPct val="100000"/>
              </a:lnSpc>
            </a:pPr>
            <a:r>
              <a:rPr lang="en-AU" sz="800" dirty="0"/>
              <a:t>Source: The Australian National University 2014, </a:t>
            </a:r>
            <a:r>
              <a:rPr lang="en-AU" sz="800" i="1" dirty="0"/>
              <a:t>Unravelling Complexity</a:t>
            </a:r>
            <a:r>
              <a:rPr lang="en-AU" sz="800" dirty="0"/>
              <a:t>, The Australian National University, Canberra. http://vc-courses.anu.edu.au/uc/home, viewed 4 March 2014.</a:t>
            </a:r>
          </a:p>
        </p:txBody>
      </p:sp>
      <p:pic>
        <p:nvPicPr>
          <p:cNvPr id="2050" name="Picture 2" descr="http://vc-courses.anu.edu.au/wordpress/wp-content/uploads/assessment/BiggsSOL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51" y="394711"/>
            <a:ext cx="5831949" cy="374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9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Plagiarism</a:t>
            </a:r>
          </a:p>
          <a:p>
            <a:r>
              <a:rPr lang="en-AU" dirty="0"/>
              <a:t>Presentation of someone else’s work, idea, or creation, without appropriate referencing, as though it is your own.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failure to properly document/reference 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copying material from the Internet or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collusion between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purchasing pre-written or on-demand papers</a:t>
            </a:r>
          </a:p>
          <a:p>
            <a:r>
              <a:rPr lang="en-AU" dirty="0"/>
              <a:t>An offence to allow your work to be plagiarised. You are responsible for keeping your work secure</a:t>
            </a:r>
          </a:p>
          <a:p>
            <a:r>
              <a:rPr lang="en-AU" i="1" dirty="0"/>
              <a:t>Canvas </a:t>
            </a:r>
            <a:r>
              <a:rPr lang="en-AU" dirty="0"/>
              <a:t>&gt; </a:t>
            </a:r>
            <a:r>
              <a:rPr lang="en-AU" i="1" dirty="0"/>
              <a:t>Modules </a:t>
            </a:r>
            <a:r>
              <a:rPr lang="en-AU" dirty="0"/>
              <a:t>&gt; </a:t>
            </a:r>
            <a:r>
              <a:rPr lang="en-AU" i="1" dirty="0"/>
              <a:t>Policies and Guidelines </a:t>
            </a:r>
            <a:r>
              <a:rPr lang="en-AU" dirty="0"/>
              <a:t>&gt; </a:t>
            </a:r>
            <a:r>
              <a:rPr lang="en-AU" i="1" dirty="0">
                <a:hlinkClick r:id="rId2"/>
              </a:rPr>
              <a:t>Academic integrity policy</a:t>
            </a:r>
            <a:endParaRPr lang="en-AU" i="1" dirty="0"/>
          </a:p>
          <a:p>
            <a:r>
              <a:rPr lang="en-AU" i="1" dirty="0"/>
              <a:t>Canvas </a:t>
            </a:r>
            <a:r>
              <a:rPr lang="en-AU" dirty="0"/>
              <a:t>&gt; </a:t>
            </a:r>
            <a:r>
              <a:rPr lang="en-AU" i="1" dirty="0"/>
              <a:t>Modules </a:t>
            </a:r>
            <a:r>
              <a:rPr lang="en-AU" dirty="0"/>
              <a:t>&gt; </a:t>
            </a:r>
            <a:r>
              <a:rPr lang="en-AU" i="1" dirty="0">
                <a:hlinkClick r:id="rId3"/>
              </a:rPr>
              <a:t>RMIT Creds - Academic Integrity Awareness</a:t>
            </a:r>
            <a:endParaRPr lang="en-AU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standards</a:t>
            </a:r>
          </a:p>
        </p:txBody>
      </p:sp>
    </p:spTree>
    <p:extLst>
      <p:ext uri="{BB962C8B-B14F-4D97-AF65-F5344CB8AC3E}">
        <p14:creationId xmlns:p14="http://schemas.microsoft.com/office/powerpoint/2010/main" val="37790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Report writing</a:t>
            </a:r>
          </a:p>
          <a:p>
            <a:r>
              <a:rPr lang="en-AU" u="sng" dirty="0">
                <a:hlinkClick r:id="rId2" tooltip="2019 Report writing guide.pptx"/>
              </a:rPr>
              <a:t>Report writing guide</a:t>
            </a:r>
            <a:endParaRPr lang="en-AU" dirty="0"/>
          </a:p>
          <a:p>
            <a:r>
              <a:rPr lang="en-AU" dirty="0"/>
              <a:t>Library: </a:t>
            </a:r>
            <a:r>
              <a:rPr lang="en-AU" u="sng" dirty="0">
                <a:hlinkClick r:id="rId3"/>
              </a:rPr>
              <a:t>(Australian) Harvard referencing guide</a:t>
            </a:r>
            <a:endParaRPr lang="en-AU" u="sng" dirty="0"/>
          </a:p>
          <a:p>
            <a:r>
              <a:rPr lang="en-AU" dirty="0"/>
              <a:t>Learning Lab: </a:t>
            </a:r>
            <a:r>
              <a:rPr lang="en-AU" u="sng" dirty="0">
                <a:hlinkClick r:id="rId4"/>
              </a:rPr>
              <a:t>Reports</a:t>
            </a:r>
            <a:endParaRPr lang="en-AU" dirty="0"/>
          </a:p>
          <a:p>
            <a:r>
              <a:rPr lang="en-AU" dirty="0"/>
              <a:t>Learning Lab: </a:t>
            </a:r>
            <a:r>
              <a:rPr lang="en-AU" u="sng" dirty="0">
                <a:hlinkClick r:id="rId5"/>
              </a:rPr>
              <a:t>Writing skills</a:t>
            </a:r>
            <a:endParaRPr lang="en-AU" dirty="0"/>
          </a:p>
          <a:p>
            <a:r>
              <a:rPr lang="en-AU" dirty="0"/>
              <a:t>Learning Lab: </a:t>
            </a:r>
            <a:r>
              <a:rPr lang="en-AU" u="sng" dirty="0">
                <a:hlinkClick r:id="rId6"/>
              </a:rPr>
              <a:t>Improve your English</a:t>
            </a:r>
            <a:endParaRPr lang="en-AU" dirty="0"/>
          </a:p>
          <a:p>
            <a:r>
              <a:rPr lang="en-AU" b="1" dirty="0"/>
              <a:t>Group work</a:t>
            </a:r>
          </a:p>
          <a:p>
            <a:r>
              <a:rPr lang="en-AU" dirty="0"/>
              <a:t>Learning Lab: </a:t>
            </a:r>
            <a:r>
              <a:rPr lang="en-AU" u="sng" dirty="0">
                <a:hlinkClick r:id="rId7"/>
              </a:rPr>
              <a:t>Group work</a:t>
            </a:r>
            <a:endParaRPr lang="en-AU" i="1" dirty="0"/>
          </a:p>
          <a:p>
            <a:r>
              <a:rPr lang="en-AU" i="1" dirty="0"/>
              <a:t>Canvas </a:t>
            </a:r>
            <a:r>
              <a:rPr lang="en-AU" dirty="0"/>
              <a:t>&gt; </a:t>
            </a:r>
            <a:r>
              <a:rPr lang="en-AU" i="1" dirty="0"/>
              <a:t>Modules </a:t>
            </a:r>
            <a:r>
              <a:rPr lang="en-AU" dirty="0"/>
              <a:t>&gt; </a:t>
            </a:r>
            <a:r>
              <a:rPr lang="en-AU" i="1" dirty="0">
                <a:hlinkClick r:id="rId8"/>
              </a:rPr>
              <a:t>Assessment resources</a:t>
            </a:r>
            <a:endParaRPr lang="en-AU" i="1" dirty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 standards</a:t>
            </a:r>
          </a:p>
        </p:txBody>
      </p:sp>
    </p:spTree>
    <p:extLst>
      <p:ext uri="{BB962C8B-B14F-4D97-AF65-F5344CB8AC3E}">
        <p14:creationId xmlns:p14="http://schemas.microsoft.com/office/powerpoint/2010/main" val="661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AU" dirty="0"/>
              <a:t>Meet you instructors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/>
              <a:t>Course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/>
              <a:t>Projects and assessment tasks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/>
              <a:t>Groups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89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Form project groups of 4-6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Group members may be from a mix of disciplines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Consider finding members in your study mode (face-to-face or online) or time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Register your group on </a:t>
            </a:r>
            <a:r>
              <a:rPr lang="en-AU" i="1" dirty="0"/>
              <a:t>Canvas </a:t>
            </a:r>
            <a:r>
              <a:rPr lang="en-AU" dirty="0"/>
              <a:t>&gt; </a:t>
            </a:r>
            <a:r>
              <a:rPr lang="en-AU" i="1" dirty="0"/>
              <a:t>People </a:t>
            </a:r>
            <a:r>
              <a:rPr lang="en-AU" dirty="0"/>
              <a:t>&gt; </a:t>
            </a:r>
            <a:r>
              <a:rPr lang="en-AU" i="1" dirty="0">
                <a:hlinkClick r:id="rId2"/>
              </a:rPr>
              <a:t>Project Groups</a:t>
            </a:r>
            <a:endParaRPr lang="en-AU" i="1" dirty="0"/>
          </a:p>
          <a:p>
            <a:pPr algn="ctr"/>
            <a:endParaRPr lang="en-AU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9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Activity</a:t>
            </a:r>
          </a:p>
          <a:p>
            <a:r>
              <a:rPr lang="en-AU" dirty="0"/>
              <a:t>Clarify and document each groupmates’ </a:t>
            </a:r>
            <a:r>
              <a:rPr lang="en-AU" b="1" dirty="0"/>
              <a:t>aspirations</a:t>
            </a:r>
            <a:r>
              <a:rPr lang="en-AU" dirty="0"/>
              <a:t>, </a:t>
            </a:r>
            <a:r>
              <a:rPr lang="en-AU" b="1" dirty="0"/>
              <a:t>expectations</a:t>
            </a:r>
            <a:r>
              <a:rPr lang="en-AU" dirty="0"/>
              <a:t>, and </a:t>
            </a:r>
            <a:r>
              <a:rPr lang="en-AU" b="1" dirty="0"/>
              <a:t>preferences</a:t>
            </a:r>
            <a:r>
              <a:rPr lang="en-AU" dirty="0"/>
              <a:t>:		      </a:t>
            </a:r>
            <a:r>
              <a:rPr lang="en-AU" sz="1000" dirty="0"/>
              <a:t>(</a:t>
            </a:r>
            <a:r>
              <a:rPr lang="en-AU" sz="1000" dirty="0">
                <a:hlinkClick r:id="rId3"/>
              </a:rPr>
              <a:t>RMIT</a:t>
            </a:r>
            <a:r>
              <a:rPr lang="en-AU" sz="1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Availability to work on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Communication channel and response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of draft work (to share with groupmates) and submitted work (to be compiled into submissions)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Conventions for developing and preparing artefacts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Etc.</a:t>
            </a:r>
          </a:p>
          <a:p>
            <a:r>
              <a:rPr lang="en-AU" dirty="0"/>
              <a:t>Remember that each groupmate will be peer assessed using </a:t>
            </a:r>
            <a:r>
              <a:rPr lang="en-AU" dirty="0" err="1">
                <a:hlinkClick r:id="rId4"/>
              </a:rPr>
              <a:t>SparkPLUS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3A20B-D26C-4600-BE8F-DA0ABC2AA6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70" b="1351"/>
          <a:stretch/>
        </p:blipFill>
        <p:spPr>
          <a:xfrm>
            <a:off x="5829725" y="12837"/>
            <a:ext cx="3298484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Activity</a:t>
            </a:r>
          </a:p>
          <a:p>
            <a:r>
              <a:rPr lang="en-AU" dirty="0"/>
              <a:t>Develop a group </a:t>
            </a:r>
            <a:r>
              <a:rPr lang="en-AU" b="1" dirty="0"/>
              <a:t>contract</a:t>
            </a:r>
            <a:r>
              <a:rPr lang="en-AU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b="1" dirty="0"/>
              <a:t>Actions </a:t>
            </a:r>
            <a:r>
              <a:rPr lang="en-AU" dirty="0"/>
              <a:t>that each group member commits to doing/avoiding</a:t>
            </a:r>
          </a:p>
          <a:p>
            <a:pPr marL="468313" lvl="1" indent="-285750">
              <a:buFont typeface="Arial" pitchFamily="34" charset="0"/>
              <a:buChar char="•"/>
            </a:pPr>
            <a:r>
              <a:rPr lang="en-AU" dirty="0"/>
              <a:t>What tasks will you do each week? When will you attend meetings? How will you treat group members?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b="1" dirty="0"/>
              <a:t>Penalties</a:t>
            </a:r>
            <a:r>
              <a:rPr lang="en-AU" dirty="0"/>
              <a:t> for breaking the contract</a:t>
            </a:r>
          </a:p>
          <a:p>
            <a:pPr marL="468313" lvl="1" indent="-285750">
              <a:buFont typeface="Arial" pitchFamily="34" charset="0"/>
              <a:buChar char="•"/>
            </a:pPr>
            <a:r>
              <a:rPr lang="en-AU" dirty="0"/>
              <a:t>How will you determine if the contract is broken? How will you enforce the penalties?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Process for making </a:t>
            </a:r>
            <a:r>
              <a:rPr lang="en-AU" b="1" dirty="0"/>
              <a:t>decisions</a:t>
            </a:r>
          </a:p>
          <a:p>
            <a:pPr marL="468313" lvl="1" indent="-285750">
              <a:buFont typeface="Arial" pitchFamily="34" charset="0"/>
              <a:buChar char="•"/>
            </a:pPr>
            <a:r>
              <a:rPr lang="en-AU" dirty="0"/>
              <a:t>How will you communicate the options? Who is involved?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Process for resolving </a:t>
            </a:r>
            <a:r>
              <a:rPr lang="en-AU" b="1" dirty="0"/>
              <a:t>conflicts</a:t>
            </a:r>
          </a:p>
          <a:p>
            <a:pPr marL="468313" lvl="1" indent="-285750">
              <a:buFont typeface="Arial" pitchFamily="34" charset="0"/>
              <a:buChar char="•"/>
            </a:pPr>
            <a:r>
              <a:rPr lang="en-AU" dirty="0"/>
              <a:t>How will you communicate the conflict? What makes the resolution fair?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Signatures</a:t>
            </a:r>
          </a:p>
        </p:txBody>
      </p:sp>
    </p:spTree>
    <p:extLst>
      <p:ext uri="{BB962C8B-B14F-4D97-AF65-F5344CB8AC3E}">
        <p14:creationId xmlns:p14="http://schemas.microsoft.com/office/powerpoint/2010/main" val="259938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39858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Meet your instructors</a:t>
            </a:r>
          </a:p>
        </p:txBody>
      </p:sp>
    </p:spTree>
    <p:extLst>
      <p:ext uri="{BB962C8B-B14F-4D97-AF65-F5344CB8AC3E}">
        <p14:creationId xmlns:p14="http://schemas.microsoft.com/office/powerpoint/2010/main" val="620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Peter Stasinopoulos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peter.stasinopoulos@rmit.edu.au</a:t>
            </a:r>
            <a:r>
              <a:rPr lang="en-AU" dirty="0"/>
              <a:t>, 57.03.36, City Campus</a:t>
            </a:r>
          </a:p>
          <a:p>
            <a:r>
              <a:rPr lang="en-US" altLang="en-US" dirty="0"/>
              <a:t>Qualification – </a:t>
            </a:r>
            <a:r>
              <a:rPr lang="en-AU" altLang="en-US" i="1" dirty="0" err="1"/>
              <a:t>BMechatronicEng</a:t>
            </a:r>
            <a:r>
              <a:rPr lang="en-AU" altLang="en-US" i="1" dirty="0"/>
              <a:t>(Hons), </a:t>
            </a:r>
            <a:r>
              <a:rPr lang="en-AU" altLang="en-US" i="1" dirty="0" err="1"/>
              <a:t>BMa&amp;CompSCi</a:t>
            </a:r>
            <a:r>
              <a:rPr lang="en-AU" altLang="en-US" i="1" dirty="0"/>
              <a:t>, </a:t>
            </a:r>
            <a:r>
              <a:rPr lang="en-AU" altLang="en-US" i="1" dirty="0" err="1"/>
              <a:t>MEng</a:t>
            </a:r>
            <a:r>
              <a:rPr lang="en-AU" altLang="en-US" i="1" dirty="0"/>
              <a:t>, PhD</a:t>
            </a:r>
          </a:p>
          <a:p>
            <a:endParaRPr lang="en-AU" altLang="en-US" i="1" dirty="0"/>
          </a:p>
          <a:p>
            <a:r>
              <a:rPr lang="en-AU" dirty="0"/>
              <a:t>OENG1118 course convener and topic lecturer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851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Nirajan</a:t>
            </a:r>
            <a:r>
              <a:rPr lang="en-AU" dirty="0"/>
              <a:t> </a:t>
            </a:r>
            <a:r>
              <a:rPr lang="en-AU" dirty="0" err="1"/>
              <a:t>Shiwakoti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nirajan.shiwakoti@rmit.edu.au</a:t>
            </a:r>
            <a:r>
              <a:rPr lang="en-AU" dirty="0"/>
              <a:t>, 57.03.30, City Campus</a:t>
            </a:r>
          </a:p>
          <a:p>
            <a:r>
              <a:rPr lang="en-US" altLang="en-US" dirty="0"/>
              <a:t>Qualification – </a:t>
            </a:r>
            <a:r>
              <a:rPr lang="en-AU" altLang="en-US" i="1" dirty="0" err="1"/>
              <a:t>BCivEng</a:t>
            </a:r>
            <a:r>
              <a:rPr lang="en-AU" altLang="en-US" i="1" dirty="0"/>
              <a:t>(Hons), MEng(Hons), PhD, </a:t>
            </a:r>
            <a:r>
              <a:rPr lang="en-AU" altLang="en-US" i="1" dirty="0" err="1"/>
              <a:t>M.I.E.Aust</a:t>
            </a:r>
            <a:r>
              <a:rPr lang="en-AU" altLang="en-US" i="1" dirty="0"/>
              <a:t>.</a:t>
            </a:r>
          </a:p>
          <a:p>
            <a:endParaRPr lang="en-AU" altLang="en-US" i="1" dirty="0"/>
          </a:p>
          <a:p>
            <a:r>
              <a:rPr lang="en-AU" dirty="0"/>
              <a:t>OENG1118 topic lecturer</a:t>
            </a:r>
          </a:p>
          <a:p>
            <a:r>
              <a:rPr lang="en-AU" dirty="0"/>
              <a:t>Program Manager BH076/092/100, Bachelor of Sustainable Systems Engineering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800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16707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Course learning outcomes (</a:t>
            </a:r>
            <a:r>
              <a:rPr lang="en-AU" dirty="0" err="1"/>
              <a:t>CLOs</a:t>
            </a:r>
            <a:r>
              <a:rPr lang="en-AU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Upon successful completion of this </a:t>
            </a:r>
            <a:r>
              <a:rPr lang="en-AU" b="1" dirty="0"/>
              <a:t>project-based learning </a:t>
            </a:r>
            <a:r>
              <a:rPr lang="en-AU" dirty="0"/>
              <a:t>course you should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selectively apply the fundamentals of sustainable engineering practice and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selectively apply the fundamentals of life cycle sustainability assessments to engineering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develop and defend a strategy for sustainable engineering practice that accounts for ‘triple bottom line’ considerations.</a:t>
            </a:r>
          </a:p>
          <a:p>
            <a:endParaRPr lang="en-AU" dirty="0"/>
          </a:p>
          <a:p>
            <a:r>
              <a:rPr lang="en-AU" dirty="0"/>
              <a:t>Please see </a:t>
            </a:r>
            <a:r>
              <a:rPr lang="en-AU" dirty="0">
                <a:hlinkClick r:id="rId2"/>
              </a:rPr>
              <a:t>Part A</a:t>
            </a:r>
            <a:r>
              <a:rPr lang="en-AU" dirty="0"/>
              <a:t> and </a:t>
            </a:r>
            <a:r>
              <a:rPr lang="en-AU" dirty="0">
                <a:hlinkClick r:id="rId3"/>
              </a:rPr>
              <a:t>Part B</a:t>
            </a:r>
            <a:r>
              <a:rPr lang="en-AU" dirty="0"/>
              <a:t> 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314123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Course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chemeClr val="tx1">
                    <a:lumMod val="50000"/>
                  </a:schemeClr>
                </a:solidFill>
              </a:rPr>
              <a:t>Wk</a:t>
            </a:r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 1. Introduction to OENG1118, Intro to sustainable development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chemeClr val="tx1">
                    <a:lumMod val="50000"/>
                  </a:schemeClr>
                </a:solidFill>
              </a:rPr>
              <a:t>Wk</a:t>
            </a:r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 2. (</a:t>
            </a:r>
            <a:r>
              <a:rPr lang="en-AU" i="1" dirty="0">
                <a:solidFill>
                  <a:schemeClr val="tx1">
                    <a:lumMod val="50000"/>
                  </a:schemeClr>
                </a:solidFill>
              </a:rPr>
              <a:t>Public holiday)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0070C0"/>
                </a:solidFill>
              </a:rPr>
              <a:t>Wk</a:t>
            </a:r>
            <a:r>
              <a:rPr lang="en-AU" dirty="0">
                <a:solidFill>
                  <a:srgbClr val="0070C0"/>
                </a:solidFill>
              </a:rPr>
              <a:t> 3. Engineering design for sustainability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0070C0"/>
                </a:solidFill>
              </a:rPr>
              <a:t>Wk</a:t>
            </a:r>
            <a:r>
              <a:rPr lang="en-AU" dirty="0">
                <a:solidFill>
                  <a:srgbClr val="0070C0"/>
                </a:solidFill>
              </a:rPr>
              <a:t> 4. Engineering design for sustainability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7030A0"/>
                </a:solidFill>
              </a:rPr>
              <a:t>Wk</a:t>
            </a:r>
            <a:r>
              <a:rPr lang="en-AU" dirty="0">
                <a:solidFill>
                  <a:srgbClr val="7030A0"/>
                </a:solidFill>
              </a:rPr>
              <a:t> 5. Life cycle assessment – Goal and 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7030A0"/>
                </a:solidFill>
              </a:rPr>
              <a:t>Wk</a:t>
            </a:r>
            <a:r>
              <a:rPr lang="en-AU" dirty="0">
                <a:solidFill>
                  <a:srgbClr val="7030A0"/>
                </a:solidFill>
              </a:rPr>
              <a:t> 6. Life cycle assessment – Inventory analysis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7030A0"/>
                </a:solidFill>
              </a:rPr>
              <a:t>Wk</a:t>
            </a:r>
            <a:r>
              <a:rPr lang="en-AU" dirty="0">
                <a:solidFill>
                  <a:srgbClr val="7030A0"/>
                </a:solidFill>
              </a:rPr>
              <a:t> 7. Life cycle assessment – Impact assessment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7030A0"/>
                </a:solidFill>
              </a:rPr>
              <a:t>Wk</a:t>
            </a:r>
            <a:r>
              <a:rPr lang="en-AU" dirty="0">
                <a:solidFill>
                  <a:srgbClr val="7030A0"/>
                </a:solidFill>
              </a:rPr>
              <a:t> 8. Life cycle assessment – Interpretation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C00000"/>
                </a:solidFill>
              </a:rPr>
              <a:t>Wk</a:t>
            </a:r>
            <a:r>
              <a:rPr lang="en-AU" dirty="0">
                <a:solidFill>
                  <a:srgbClr val="C00000"/>
                </a:solidFill>
              </a:rPr>
              <a:t> 9. Project Evaluation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00B050"/>
                </a:solidFill>
              </a:rPr>
              <a:t>Wk</a:t>
            </a:r>
            <a:r>
              <a:rPr lang="en-AU" dirty="0">
                <a:solidFill>
                  <a:srgbClr val="00B050"/>
                </a:solidFill>
              </a:rPr>
              <a:t> 10. Life cycle costing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rgbClr val="C00000"/>
                </a:solidFill>
              </a:rPr>
              <a:t>Wk</a:t>
            </a:r>
            <a:r>
              <a:rPr lang="en-AU" dirty="0">
                <a:solidFill>
                  <a:srgbClr val="C00000"/>
                </a:solidFill>
              </a:rPr>
              <a:t> 11. Public consultation, Implementation, Societal impacts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err="1">
                <a:solidFill>
                  <a:schemeClr val="tx1">
                    <a:lumMod val="50000"/>
                  </a:schemeClr>
                </a:solidFill>
              </a:rPr>
              <a:t>Wk</a:t>
            </a:r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 12. Project assistance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/>
              <a:t>A few key </a:t>
            </a:r>
            <a:r>
              <a:rPr lang="en-AU" b="1" dirty="0"/>
              <a:t>skills </a:t>
            </a:r>
            <a:r>
              <a:rPr lang="en-AU" dirty="0"/>
              <a:t>each week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2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Projects and assessment tasks</a:t>
            </a:r>
          </a:p>
        </p:txBody>
      </p:sp>
    </p:spTree>
    <p:extLst>
      <p:ext uri="{BB962C8B-B14F-4D97-AF65-F5344CB8AC3E}">
        <p14:creationId xmlns:p14="http://schemas.microsoft.com/office/powerpoint/2010/main" val="62074123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3_Template_Master_CORE_NEW_widescreen">
  <a:themeElements>
    <a:clrScheme name="Custom 1">
      <a:dk1>
        <a:srgbClr val="FFFFFF"/>
      </a:dk1>
      <a:lt1>
        <a:srgbClr val="DC291E"/>
      </a:lt1>
      <a:dk2>
        <a:srgbClr val="000000"/>
      </a:dk2>
      <a:lt2>
        <a:srgbClr val="DC291E"/>
      </a:lt2>
      <a:accent1>
        <a:srgbClr val="DC291E"/>
      </a:accent1>
      <a:accent2>
        <a:srgbClr val="000000"/>
      </a:accent2>
      <a:accent3>
        <a:srgbClr val="DC291E"/>
      </a:accent3>
      <a:accent4>
        <a:srgbClr val="000000"/>
      </a:accent4>
      <a:accent5>
        <a:srgbClr val="DC291E"/>
      </a:accent5>
      <a:accent6>
        <a:srgbClr val="000000"/>
      </a:accent6>
      <a:hlink>
        <a:srgbClr val="0000FF"/>
      </a:hlink>
      <a:folHlink>
        <a:srgbClr val="DC291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RMIT_2013_Template_Master_CORE_NEW_widescreen</Template>
  <TotalTime>6482</TotalTime>
  <Words>1100</Words>
  <Application>Microsoft Office PowerPoint</Application>
  <PresentationFormat>On-screen Show (16:9)</PresentationFormat>
  <Paragraphs>214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RMIT_2013_Template_Master_CORE_NEW_widescreen</vt:lpstr>
      <vt:lpstr>OENG1118 Sustainable engineering practice and design</vt:lpstr>
      <vt:lpstr>Outline</vt:lpstr>
      <vt:lpstr>PowerPoint Presentation</vt:lpstr>
      <vt:lpstr>Peter Stasinopoulos</vt:lpstr>
      <vt:lpstr>Nirajan Shiwakoti</vt:lpstr>
      <vt:lpstr>PowerPoint Presentation</vt:lpstr>
      <vt:lpstr>Course learning outcomes (CLOs)</vt:lpstr>
      <vt:lpstr>Course schedule</vt:lpstr>
      <vt:lpstr>PowerPoint Presentation</vt:lpstr>
      <vt:lpstr>Assessment tasks</vt:lpstr>
      <vt:lpstr>Assessment tasks</vt:lpstr>
      <vt:lpstr>Assessment tasks</vt:lpstr>
      <vt:lpstr>Assessment tasks</vt:lpstr>
      <vt:lpstr>Assessment tasks</vt:lpstr>
      <vt:lpstr>Assessment tasks</vt:lpstr>
      <vt:lpstr>Assessment tasks</vt:lpstr>
      <vt:lpstr>Assessment standards</vt:lpstr>
      <vt:lpstr>Assessment standards</vt:lpstr>
      <vt:lpstr>Assessment standards</vt:lpstr>
      <vt:lpstr>Groups</vt:lpstr>
      <vt:lpstr>Groups</vt:lpstr>
      <vt:lpstr>Groups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 Stasinopoulos</cp:lastModifiedBy>
  <cp:revision>508</cp:revision>
  <dcterms:created xsi:type="dcterms:W3CDTF">2014-03-03T22:46:11Z</dcterms:created>
  <dcterms:modified xsi:type="dcterms:W3CDTF">2021-02-28T08:39:09Z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2021-02-28T05:52:43Z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703cc93f-cd81-4d41-b204-000015b0fceb</vt:lpwstr>
  </property>
  <property fmtid="{D5CDD505-2E9C-101B-9397-08002B2CF9AE}" pid="8" name="MSIP_Label_8c3d088b-6243-4963-a2e2-8b321ab7f8fc_ContentBits">
    <vt:lpwstr>1</vt:lpwstr>
  </property>
</Properties>
</file>