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8"/>
  </p:notesMasterIdLst>
  <p:sldIdLst>
    <p:sldId id="426" r:id="rId2"/>
    <p:sldId id="363" r:id="rId3"/>
    <p:sldId id="365" r:id="rId4"/>
    <p:sldId id="392" r:id="rId5"/>
    <p:sldId id="398" r:id="rId6"/>
    <p:sldId id="397" r:id="rId7"/>
    <p:sldId id="427" r:id="rId8"/>
    <p:sldId id="389" r:id="rId9"/>
    <p:sldId id="394" r:id="rId10"/>
    <p:sldId id="396" r:id="rId11"/>
    <p:sldId id="395" r:id="rId12"/>
    <p:sldId id="386" r:id="rId13"/>
    <p:sldId id="399" r:id="rId14"/>
    <p:sldId id="388" r:id="rId15"/>
    <p:sldId id="393" r:id="rId16"/>
    <p:sldId id="41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279B238-E0E7-4878-AC87-A537422C4021}">
          <p14:sldIdLst>
            <p14:sldId id="426"/>
            <p14:sldId id="363"/>
          </p14:sldIdLst>
        </p14:section>
        <p14:section name="Introduction to Sustainability" id="{0937A097-949C-4DA7-B67D-8F7C2BC34AE0}">
          <p14:sldIdLst>
            <p14:sldId id="365"/>
            <p14:sldId id="392"/>
            <p14:sldId id="398"/>
            <p14:sldId id="397"/>
            <p14:sldId id="427"/>
            <p14:sldId id="389"/>
            <p14:sldId id="394"/>
            <p14:sldId id="396"/>
            <p14:sldId id="395"/>
            <p14:sldId id="386"/>
            <p14:sldId id="399"/>
            <p14:sldId id="388"/>
            <p14:sldId id="393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48" autoAdjust="0"/>
  </p:normalViewPr>
  <p:slideViewPr>
    <p:cSldViewPr snapToGrid="0" snapToObjects="1">
      <p:cViewPr varScale="1">
        <p:scale>
          <a:sx n="107" d="100"/>
          <a:sy n="107" d="100"/>
        </p:scale>
        <p:origin x="528" y="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7352-67BB-42C1-B329-0B19D26E6D11}" type="datetimeFigureOut">
              <a:rPr lang="en-AU" smtClean="0"/>
              <a:t>28/02/2021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B0D4D-5FF1-4FD6-A89B-88D952A933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33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90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1200" dirty="0"/>
              <a:t>Smith, M., Hargroves, K., Desha, C. and </a:t>
            </a:r>
            <a:r>
              <a:rPr lang="en-AU" sz="1200" dirty="0" err="1"/>
              <a:t>Palousis</a:t>
            </a:r>
            <a:r>
              <a:rPr lang="en-AU" sz="1200" dirty="0"/>
              <a:t>, N. 2007,</a:t>
            </a:r>
            <a:r>
              <a:rPr lang="en-AU" sz="1200" dirty="0">
                <a:solidFill>
                  <a:schemeClr val="tx2"/>
                </a:solidFill>
              </a:rPr>
              <a:t> </a:t>
            </a:r>
            <a:r>
              <a:rPr lang="en-AU" sz="1200" i="1" u="none" dirty="0">
                <a:solidFill>
                  <a:schemeClr val="tx2"/>
                </a:solidFill>
              </a:rPr>
              <a:t>Engineering Sustainable Solutions Program: Critical Literacies Portfolio - Principles and Practices in Sustainable Development for the Engineering and Built Environment Professions</a:t>
            </a:r>
            <a:r>
              <a:rPr lang="en-AU" sz="1200" u="none" dirty="0">
                <a:solidFill>
                  <a:schemeClr val="tx2"/>
                </a:solidFill>
              </a:rPr>
              <a:t>, Unit 1 - Redefining Roles, Lecture 1: The Critical Role of Engineering, The Natural Edge Project, Australia. https://research.qut.edu.au/tnep/curriculum/principles-and-practices-in-sustainable-development/</a:t>
            </a:r>
          </a:p>
          <a:p>
            <a:pPr>
              <a:lnSpc>
                <a:spcPct val="100000"/>
              </a:lnSpc>
            </a:pPr>
            <a:r>
              <a:rPr lang="en-AU" sz="1200" u="none" dirty="0">
                <a:solidFill>
                  <a:schemeClr val="tx2"/>
                </a:solidFill>
              </a:rPr>
              <a:t>UNEP 1972, </a:t>
            </a:r>
            <a:r>
              <a:rPr lang="en-AU" sz="1200" i="1" u="none" dirty="0">
                <a:solidFill>
                  <a:schemeClr val="tx2"/>
                </a:solidFill>
              </a:rPr>
              <a:t>Report Of The United Nations Conference On The Human Environment</a:t>
            </a:r>
            <a:r>
              <a:rPr lang="en-AU" sz="1200" u="none" dirty="0">
                <a:solidFill>
                  <a:schemeClr val="tx2"/>
                </a:solidFill>
              </a:rPr>
              <a:t>, </a:t>
            </a:r>
            <a:r>
              <a:rPr lang="en-AU" sz="1200" u="none" dirty="0"/>
              <a:t>UNEP, Paris. http://www.un-documents.net/unche.htm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12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/>
              <a:t>Smith, M., Hargroves, K., Desha, C. and </a:t>
            </a:r>
            <a:r>
              <a:rPr lang="en-AU" sz="1200" dirty="0" err="1"/>
              <a:t>Palousis</a:t>
            </a:r>
            <a:r>
              <a:rPr lang="en-AU" sz="1200" dirty="0"/>
              <a:t>, N. 2007,</a:t>
            </a:r>
            <a:r>
              <a:rPr lang="en-AU" sz="1200" dirty="0">
                <a:solidFill>
                  <a:schemeClr val="tx2"/>
                </a:solidFill>
              </a:rPr>
              <a:t> </a:t>
            </a:r>
            <a:r>
              <a:rPr lang="en-AU" sz="1200" i="1" u="none" dirty="0">
                <a:solidFill>
                  <a:schemeClr val="tx2"/>
                </a:solidFill>
              </a:rPr>
              <a:t>Engineering Sustainable Solutions Program: Critical Literacies Portfolio - Principles and Practices in Sustainable Development for the Engineering and Built Environment Professions</a:t>
            </a:r>
            <a:r>
              <a:rPr lang="en-AU" sz="1200" u="none" dirty="0">
                <a:solidFill>
                  <a:schemeClr val="tx2"/>
                </a:solidFill>
              </a:rPr>
              <a:t>, Unit 1 - Redefining Roles, Lecture 1: The Critical Role of Engineering, The Natural Edge Project, Australia. https://research.qut.edu.au/tnep/curriculum/principles-and-practices-in-sustainable-development/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Brundtland, G. (ed.) 1987, </a:t>
            </a:r>
            <a:r>
              <a:rPr lang="en-AU" sz="1200" i="1" dirty="0"/>
              <a:t>Our Common Future: The World Commission on Environment and Development</a:t>
            </a:r>
            <a:r>
              <a:rPr lang="en-AU" sz="1200" dirty="0"/>
              <a:t>, Oxford University Press, Oxford.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90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Smith, M., Hargroves, K., Desha, C. and </a:t>
            </a:r>
            <a:r>
              <a:rPr lang="en-AU" sz="1200" dirty="0" err="1"/>
              <a:t>Palousis</a:t>
            </a:r>
            <a:r>
              <a:rPr lang="en-AU" sz="1200" dirty="0"/>
              <a:t>, N. 2007,</a:t>
            </a:r>
            <a:r>
              <a:rPr lang="en-AU" sz="1200" dirty="0">
                <a:solidFill>
                  <a:schemeClr val="tx2"/>
                </a:solidFill>
              </a:rPr>
              <a:t> </a:t>
            </a:r>
            <a:r>
              <a:rPr lang="en-AU" sz="1200" i="1" u="none" dirty="0">
                <a:solidFill>
                  <a:schemeClr val="tx2"/>
                </a:solidFill>
              </a:rPr>
              <a:t>Engineering Sustainable Solutions Program: Critical Literacies Portfolio - Principles and Practices in Sustainable Development for the Engineering and Built Environment Professions</a:t>
            </a:r>
            <a:r>
              <a:rPr lang="en-AU" sz="1200" u="none" dirty="0">
                <a:solidFill>
                  <a:schemeClr val="tx2"/>
                </a:solidFill>
              </a:rPr>
              <a:t>, Unit 1 - Redefining Roles, Lecture 1: The Critical Role of Engineering, The Natural Edge Project, Australia. https://research.qut.edu.au/tnep/curriculum/principles-and-practices-in-sustainable-development/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err="1"/>
              <a:t>UNCED</a:t>
            </a:r>
            <a:r>
              <a:rPr lang="en-AU" sz="1200" dirty="0"/>
              <a:t> 1992, </a:t>
            </a:r>
            <a:r>
              <a:rPr lang="en-AU" sz="1200" i="1" dirty="0"/>
              <a:t>Agenda 21: United Nations Conference on the Environment and Development</a:t>
            </a:r>
            <a:r>
              <a:rPr lang="en-AU" sz="1200" dirty="0"/>
              <a:t>, </a:t>
            </a:r>
            <a:r>
              <a:rPr lang="en-AU" sz="1200" dirty="0" err="1"/>
              <a:t>UNCED</a:t>
            </a:r>
            <a:r>
              <a:rPr lang="en-AU" sz="1200" dirty="0"/>
              <a:t>, New York, chap 31. https://sustainabledevelopment.un.org/outcomedocuments/agenda21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77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Figure: Timeline of international movement towards low-carbon resilient cities.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He, X., Lin, M., Chen, T.L., Lue, B., Tseng, P.C., Cao, W. and Chiang, P.C. 2020, ‘Implementation Plan for Low-carbon Resilient City towards Sustainable Development Goals: Challenges and Perspectives’, </a:t>
            </a:r>
            <a:r>
              <a:rPr lang="en-AU" sz="1200" i="1" dirty="0"/>
              <a:t>Aerosol and Air Quality Research</a:t>
            </a:r>
            <a:r>
              <a:rPr lang="en-AU" sz="1200" dirty="0"/>
              <a:t>, vol. 20, no. 3, pp. 444-464.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93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Brundtland, G. (ed.) 1987, </a:t>
            </a:r>
            <a:r>
              <a:rPr lang="en-AU" sz="1200" i="1" dirty="0"/>
              <a:t>Our Common Future: The World Commission on Environment and Development</a:t>
            </a:r>
            <a:r>
              <a:rPr lang="en-AU" sz="1200" dirty="0"/>
              <a:t>, Oxford University Press, Oxford.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0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Smith, M., Hargroves, K., Desha, C. and </a:t>
            </a:r>
            <a:r>
              <a:rPr lang="en-AU" dirty="0" err="1"/>
              <a:t>Palousis</a:t>
            </a:r>
            <a:r>
              <a:rPr lang="en-AU" dirty="0"/>
              <a:t>, N. 2007, </a:t>
            </a:r>
            <a:r>
              <a:rPr lang="en-AU" i="1" dirty="0"/>
              <a:t>Engineering Sustainable Solutions Program: Critical Literacies Portfolio - Introduction to Sustainable Development for Engineering and Built Environment Professionals</a:t>
            </a:r>
            <a:r>
              <a:rPr lang="en-AU" dirty="0"/>
              <a:t>, Unit 1 - A New Perspective, Lecture 2: What has led to a lack of Sustainability?, The Natural Edge Project, Australia. https://research.qut.edu.au/tnep/curriculum/critical-literacies/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67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Smith, M., Hargroves, K., Desha, C. and </a:t>
            </a:r>
            <a:r>
              <a:rPr lang="en-AU" dirty="0" err="1"/>
              <a:t>Palousis</a:t>
            </a:r>
            <a:r>
              <a:rPr lang="en-AU" dirty="0"/>
              <a:t>, N. 2007, </a:t>
            </a:r>
            <a:r>
              <a:rPr lang="en-AU" i="1" dirty="0"/>
              <a:t>Engineering Sustainable Solutions Program: Critical Literacies Portfolio - Introduction to Sustainable Development for Engineering and Built Environment Professionals</a:t>
            </a:r>
            <a:r>
              <a:rPr lang="en-AU" dirty="0"/>
              <a:t>, Unit 1 - A New Perspective, Lecture 2: What has led to a lack of Sustainability?, The Natural Edge Project, Australia. https://research.qut.edu.au/tnep/curriculum/critical-literacies/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B0D4D-5FF1-4FD6-A89B-88D952A9333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9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22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4" y="321277"/>
            <a:ext cx="3978275" cy="306172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3" y="3600763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5" y="321277"/>
            <a:ext cx="3978275" cy="3061726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9444" y="3600763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5669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6293" y="316471"/>
            <a:ext cx="2013845" cy="37342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19445" y="321277"/>
            <a:ext cx="5907023" cy="37294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863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5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fema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27655" y="2027015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3444762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2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-texture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5833801" cy="112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7655" y="1890329"/>
            <a:ext cx="4439073" cy="93106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4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397"/>
            <a:ext cx="8229600" cy="3765818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800"/>
              </a:lnSpc>
              <a:spcBef>
                <a:spcPts val="2200"/>
              </a:spcBef>
              <a:spcAft>
                <a:spcPts val="2200"/>
              </a:spcAft>
              <a:defRPr sz="30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397"/>
            <a:ext cx="8229600" cy="7338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28564"/>
            <a:ext cx="8229600" cy="29930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66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741864" y="321277"/>
            <a:ext cx="3978275" cy="3213071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41863" y="3704540"/>
            <a:ext cx="3978275" cy="5033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AU" dirty="0"/>
              <a:t>Click to add caption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1" y="329397"/>
            <a:ext cx="4001911" cy="733831"/>
          </a:xfrm>
          <a:prstGeom prst="rect">
            <a:avLst/>
          </a:prstGeom>
        </p:spPr>
        <p:txBody>
          <a:bodyPr vert="horz"/>
          <a:lstStyle>
            <a:lvl1pPr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sz="18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1228564"/>
            <a:ext cx="4001911" cy="2993039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1pPr>
            <a:lvl2pPr marL="182563" indent="-182563">
              <a:lnSpc>
                <a:spcPts val="17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200">
                <a:solidFill>
                  <a:schemeClr val="tx2"/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5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610746136,&quot;Placement&quot;:&quot;Header&quot;,&quot;Top&quot;:0.0,&quot;Left&quot;:278.729126,&quot;SlideWidth&quot;:720,&quot;SlideHeight&quot;:405}">
            <a:extLst>
              <a:ext uri="{FF2B5EF4-FFF2-40B4-BE49-F238E27FC236}">
                <a16:creationId xmlns:a16="http://schemas.microsoft.com/office/drawing/2014/main" id="{ED8BC7FD-086E-440E-8A92-658D3B8509E8}"/>
              </a:ext>
            </a:extLst>
          </p:cNvPr>
          <p:cNvSpPr txBox="1"/>
          <p:nvPr userDrawn="1"/>
        </p:nvSpPr>
        <p:spPr>
          <a:xfrm>
            <a:off x="3539860" y="0"/>
            <a:ext cx="206428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200">
                <a:solidFill>
                  <a:srgbClr val="EEDC00"/>
                </a:solidFill>
                <a:latin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33683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32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457200" rtl="0" eaLnBrk="1" latinLnBrk="0" hangingPunct="1">
        <a:spcBef>
          <a:spcPts val="20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4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rambassadors.com/corporate-social-responsibility-csrambassadors/triple-bottom-line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ify.com/tespinosaDenver/1-earned-incom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5" y="438254"/>
            <a:ext cx="7633681" cy="1125726"/>
          </a:xfrm>
        </p:spPr>
        <p:txBody>
          <a:bodyPr>
            <a:normAutofit fontScale="90000"/>
          </a:bodyPr>
          <a:lstStyle/>
          <a:p>
            <a:r>
              <a:rPr lang="en-AU" dirty="0"/>
              <a:t>OENG1118 Sustainable engineering practice and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Week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88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Profit, people and planet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The three Ps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000" dirty="0"/>
              <a:t>CSR Ambassadors, </a:t>
            </a:r>
            <a:r>
              <a:rPr lang="en-AU" sz="1000" dirty="0">
                <a:hlinkClick r:id="rId2"/>
              </a:rPr>
              <a:t>Triple bottom line</a:t>
            </a:r>
            <a:endParaRPr lang="en-AU" sz="1000" dirty="0"/>
          </a:p>
        </p:txBody>
      </p:sp>
      <p:pic>
        <p:nvPicPr>
          <p:cNvPr id="4098" name="Picture 2" descr="Image result for triple bottom 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67" y="180034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47" y="211136"/>
            <a:ext cx="6566753" cy="49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Profit, people and planet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The three Ps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000" dirty="0"/>
              <a:t>Espinosa 2016, </a:t>
            </a:r>
            <a:r>
              <a:rPr lang="en-AU" sz="1000" dirty="0">
                <a:hlinkClick r:id="rId3"/>
              </a:rPr>
              <a:t>Traditional Models: Hybrid and Triple Bottom Line Organizations</a:t>
            </a:r>
            <a:endParaRPr lang="en-AU" sz="10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851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Reasons for unsustainability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Lack of perceived value of ecosystems, biodiversity, natural resources, and social wellbeing in classical economics</a:t>
            </a:r>
          </a:p>
          <a:p>
            <a:r>
              <a:rPr lang="en-AU" dirty="0"/>
              <a:t>Short-term market pressures for business profits</a:t>
            </a:r>
          </a:p>
          <a:p>
            <a:r>
              <a:rPr lang="en-AU" dirty="0"/>
              <a:t>Lack of market incentives for innovation to achieve sustainable technologies and practices, while government continues to subsidise existing polluting industries</a:t>
            </a:r>
          </a:p>
          <a:p>
            <a:r>
              <a:rPr lang="en-AU" dirty="0"/>
              <a:t>The short term political cycle of four years tends to provide little reward for long term thinking and planning</a:t>
            </a:r>
          </a:p>
          <a:p>
            <a:endParaRPr lang="en-AU" dirty="0"/>
          </a:p>
          <a:p>
            <a:endParaRPr lang="en-AU" dirty="0"/>
          </a:p>
          <a:p>
            <a:pPr>
              <a:lnSpc>
                <a:spcPct val="100000"/>
              </a:lnSpc>
            </a:pPr>
            <a:r>
              <a:rPr lang="en-AU" sz="1000" dirty="0"/>
              <a:t>(Smith et al. 2007)</a:t>
            </a:r>
          </a:p>
        </p:txBody>
      </p:sp>
    </p:spTree>
    <p:extLst>
      <p:ext uri="{BB962C8B-B14F-4D97-AF65-F5344CB8AC3E}">
        <p14:creationId xmlns:p14="http://schemas.microsoft.com/office/powerpoint/2010/main" val="316741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Reasons for unsustainability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Lack of capacity building of professionals, such as engineers, architects, and accountants in how to achieve sustainable development</a:t>
            </a:r>
          </a:p>
          <a:p>
            <a:r>
              <a:rPr lang="en-AU" dirty="0"/>
              <a:t>Lack of information for the consumer, such as independent trustworthy labelling, to determine what products are approaching sustainability</a:t>
            </a:r>
          </a:p>
          <a:p>
            <a:r>
              <a:rPr lang="en-AU" dirty="0"/>
              <a:t>Lack of collaboration between various groups actively seeking sustainable outcomes</a:t>
            </a:r>
          </a:p>
          <a:p>
            <a:r>
              <a:rPr lang="en-AU" dirty="0"/>
              <a:t>Lack of partnerships amongst the peak bodies of society to help build the political will for sustainable development</a:t>
            </a:r>
          </a:p>
          <a:p>
            <a:endParaRPr lang="en-AU" dirty="0"/>
          </a:p>
          <a:p>
            <a:endParaRPr lang="en-AU" dirty="0"/>
          </a:p>
          <a:p>
            <a:pPr>
              <a:lnSpc>
                <a:spcPct val="100000"/>
              </a:lnSpc>
            </a:pPr>
            <a:r>
              <a:rPr lang="en-AU" sz="1000" dirty="0"/>
              <a:t>(Smith et al. 2007)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98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Opportunity of sustainability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Innovations to minimise economic costs are approaching their limits</a:t>
            </a:r>
          </a:p>
          <a:p>
            <a:r>
              <a:rPr lang="en-AU" dirty="0"/>
              <a:t>Environmental and social development offer new opportunities for innovation</a:t>
            </a:r>
          </a:p>
          <a:p>
            <a:r>
              <a:rPr lang="en-AU" dirty="0"/>
              <a:t>It’s easier to make a new, big improvements in environmental and social performance than in economic performance</a:t>
            </a:r>
          </a:p>
          <a:p>
            <a:r>
              <a:rPr lang="en-AU" dirty="0"/>
              <a:t>We need to minimise trade offs</a:t>
            </a:r>
          </a:p>
        </p:txBody>
      </p:sp>
    </p:spTree>
    <p:extLst>
      <p:ext uri="{BB962C8B-B14F-4D97-AF65-F5344CB8AC3E}">
        <p14:creationId xmlns:p14="http://schemas.microsoft.com/office/powerpoint/2010/main" val="211574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Engineering + sustainable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Design for: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sustainability</a:t>
            </a:r>
          </a:p>
          <a:p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CE6272-E27F-447E-8C0F-CF57119867AE}"/>
              </a:ext>
            </a:extLst>
          </p:cNvPr>
          <p:cNvGrpSpPr/>
          <p:nvPr/>
        </p:nvGrpSpPr>
        <p:grpSpPr>
          <a:xfrm>
            <a:off x="1848971" y="823500"/>
            <a:ext cx="6709144" cy="4320000"/>
            <a:chOff x="2346465" y="823500"/>
            <a:chExt cx="6709144" cy="432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465" y="823500"/>
              <a:ext cx="6110863" cy="43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53CE11-2BA0-4675-B2E1-84E3BA778A75}"/>
                </a:ext>
              </a:extLst>
            </p:cNvPr>
            <p:cNvSpPr txBox="1"/>
            <p:nvPr/>
          </p:nvSpPr>
          <p:spPr>
            <a:xfrm>
              <a:off x="8184858" y="868897"/>
              <a:ext cx="870751" cy="276999"/>
            </a:xfrm>
            <a:prstGeom prst="rect">
              <a:avLst/>
            </a:prstGeom>
            <a:solidFill>
              <a:srgbClr val="548DD4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End-of-life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37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39858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AU" dirty="0"/>
              <a:t>History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/>
              <a:t>Definition of sustainable development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/>
              <a:t>Reasons for unsustainability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/>
              <a:t>Opportunity of </a:t>
            </a:r>
            <a:r>
              <a:rPr lang="en-AU" dirty="0"/>
              <a:t>sustainability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dirty="0"/>
              <a:t>Engineering + sustainable development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89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algn="ctr"/>
            <a:r>
              <a:rPr lang="en-AU" sz="1800" b="1" dirty="0">
                <a:solidFill>
                  <a:schemeClr val="bg1"/>
                </a:solidFill>
              </a:rPr>
              <a:t>Introduction to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6207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1972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UN Stockholm Conference on the Human Environment (</a:t>
            </a:r>
            <a:r>
              <a:rPr lang="en-AU" dirty="0" err="1"/>
              <a:t>UNEP</a:t>
            </a:r>
            <a:r>
              <a:rPr lang="en-AU" dirty="0"/>
              <a:t> 1972)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Addressed (1) decline of ecosystem resilience, and (2) increasing global inequality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113 nations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>
              <a:lnSpc>
                <a:spcPct val="100000"/>
              </a:lnSpc>
            </a:pPr>
            <a:r>
              <a:rPr lang="en-AU" sz="1000" dirty="0"/>
              <a:t>(Smith et al. 2007; UNEP 1972)</a:t>
            </a:r>
          </a:p>
        </p:txBody>
      </p:sp>
    </p:spTree>
    <p:extLst>
      <p:ext uri="{BB962C8B-B14F-4D97-AF65-F5344CB8AC3E}">
        <p14:creationId xmlns:p14="http://schemas.microsoft.com/office/powerpoint/2010/main" val="417516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Early 1980s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Progress had lost momentum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UN Commission on Environment and Development (</a:t>
            </a:r>
            <a:r>
              <a:rPr lang="en-AU" dirty="0" err="1"/>
              <a:t>Brundtland</a:t>
            </a:r>
            <a:r>
              <a:rPr lang="en-AU" dirty="0"/>
              <a:t> Commission)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Produce a consensus document on sustainable development (Brundtland 1987)</a:t>
            </a:r>
          </a:p>
          <a:p>
            <a:r>
              <a:rPr lang="en-AU" b="1" dirty="0"/>
              <a:t>1987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Consensus document published as </a:t>
            </a:r>
            <a:r>
              <a:rPr lang="en-AU" i="1" dirty="0"/>
              <a:t>Our Common Future</a:t>
            </a:r>
          </a:p>
          <a:p>
            <a:pPr marL="285750" indent="-285750">
              <a:buFont typeface="Arial" pitchFamily="34" charset="0"/>
              <a:buChar char="•"/>
            </a:pPr>
            <a:endParaRPr lang="en-AU" i="1" dirty="0"/>
          </a:p>
          <a:p>
            <a:endParaRPr lang="en-AU" i="1" dirty="0"/>
          </a:p>
          <a:p>
            <a:pPr>
              <a:lnSpc>
                <a:spcPct val="100000"/>
              </a:lnSpc>
            </a:pPr>
            <a:r>
              <a:rPr lang="en-AU" sz="1000" dirty="0"/>
              <a:t>(Smith et al. 2007; Brundtland 1987)</a:t>
            </a:r>
          </a:p>
        </p:txBody>
      </p:sp>
    </p:spTree>
    <p:extLst>
      <p:ext uri="{BB962C8B-B14F-4D97-AF65-F5344CB8AC3E}">
        <p14:creationId xmlns:p14="http://schemas.microsoft.com/office/powerpoint/2010/main" val="383997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228564"/>
            <a:ext cx="8229600" cy="2993039"/>
          </a:xfrm>
        </p:spPr>
        <p:txBody>
          <a:bodyPr/>
          <a:lstStyle/>
          <a:p>
            <a:r>
              <a:rPr lang="en-AU" b="1" dirty="0"/>
              <a:t>1992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United Nations Conference on Environment and Development, Rio de Janeiro, Brazil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170 nations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Created </a:t>
            </a:r>
            <a:r>
              <a:rPr lang="en-AU" i="1" dirty="0"/>
              <a:t>Agenda 21 </a:t>
            </a:r>
            <a:r>
              <a:rPr lang="en-AU" dirty="0"/>
              <a:t>(</a:t>
            </a:r>
            <a:r>
              <a:rPr lang="en-AU" dirty="0" err="1"/>
              <a:t>UNCED</a:t>
            </a:r>
            <a:r>
              <a:rPr lang="en-AU" dirty="0"/>
              <a:t> 1992), a blueprint of how to achieve sustainable development globally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Chapter 31 covers the role of scientists and technologists (engineers)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endParaRPr lang="en-AU" dirty="0"/>
          </a:p>
          <a:p>
            <a:pPr>
              <a:lnSpc>
                <a:spcPct val="100000"/>
              </a:lnSpc>
            </a:pPr>
            <a:r>
              <a:rPr lang="en-AU" sz="1000" dirty="0"/>
              <a:t>(Smith et al. 2007; </a:t>
            </a:r>
            <a:r>
              <a:rPr lang="en-AU" sz="1000" dirty="0" err="1"/>
              <a:t>UNCED</a:t>
            </a:r>
            <a:r>
              <a:rPr lang="en-AU" sz="1000" dirty="0"/>
              <a:t> 1992)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931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228564"/>
            <a:ext cx="8229600" cy="2993039"/>
          </a:xfrm>
        </p:spPr>
        <p:txBody>
          <a:bodyPr/>
          <a:lstStyle/>
          <a:p>
            <a:r>
              <a:rPr lang="en-AU" b="1" dirty="0"/>
              <a:t>Low-carbon resilient cities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endParaRPr lang="en-AU" dirty="0"/>
          </a:p>
          <a:p>
            <a:pPr>
              <a:lnSpc>
                <a:spcPct val="100000"/>
              </a:lnSpc>
            </a:pPr>
            <a:r>
              <a:rPr lang="en-AU" sz="1000" dirty="0"/>
              <a:t>(He et al. 2020)</a:t>
            </a:r>
            <a:endParaRPr lang="en-AU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817D7B-BF99-405F-A778-D8096E95C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" t="1388" r="455" b="5571"/>
          <a:stretch/>
        </p:blipFill>
        <p:spPr>
          <a:xfrm>
            <a:off x="2796778" y="214313"/>
            <a:ext cx="6007894" cy="42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4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Definition of sustainable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i="1" dirty="0"/>
              <a:t>Development that meets the needs of the present without compromising the ability of future generations to meet their own needs</a:t>
            </a:r>
            <a:r>
              <a:rPr lang="en-AU" dirty="0"/>
              <a:t>.</a:t>
            </a:r>
            <a:br>
              <a:rPr lang="en-AU" dirty="0"/>
            </a:br>
            <a:r>
              <a:rPr lang="en-AU" dirty="0"/>
              <a:t>														Brundtland (1987)</a:t>
            </a:r>
          </a:p>
          <a:p>
            <a:endParaRPr lang="en-AU" dirty="0"/>
          </a:p>
          <a:p>
            <a:r>
              <a:rPr lang="en-AU" dirty="0"/>
              <a:t>Development that: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genuinely sustains and improves </a:t>
            </a:r>
            <a:r>
              <a:rPr lang="en-AU" b="1" dirty="0"/>
              <a:t>economic</a:t>
            </a:r>
            <a:r>
              <a:rPr lang="en-AU" dirty="0"/>
              <a:t>, </a:t>
            </a:r>
            <a:r>
              <a:rPr lang="en-AU" b="1" dirty="0"/>
              <a:t>social </a:t>
            </a:r>
            <a:r>
              <a:rPr lang="en-AU" dirty="0"/>
              <a:t>and </a:t>
            </a:r>
            <a:r>
              <a:rPr lang="en-AU" b="1" dirty="0"/>
              <a:t>environmental </a:t>
            </a:r>
            <a:r>
              <a:rPr lang="en-AU" dirty="0"/>
              <a:t>wellbeing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no major </a:t>
            </a:r>
            <a:r>
              <a:rPr lang="en-AU" b="1" dirty="0"/>
              <a:t>trade offs</a:t>
            </a:r>
            <a:r>
              <a:rPr lang="en-AU" dirty="0"/>
              <a:t>, </a:t>
            </a:r>
            <a:r>
              <a:rPr lang="en-AU" b="1" dirty="0"/>
              <a:t>locally </a:t>
            </a:r>
            <a:r>
              <a:rPr lang="en-AU" dirty="0"/>
              <a:t>and </a:t>
            </a:r>
            <a:r>
              <a:rPr lang="en-AU" b="1" dirty="0"/>
              <a:t>globally</a:t>
            </a:r>
            <a:r>
              <a:rPr lang="en-AU" dirty="0"/>
              <a:t>, </a:t>
            </a:r>
            <a:r>
              <a:rPr lang="en-AU" b="1" dirty="0"/>
              <a:t>now </a:t>
            </a:r>
            <a:r>
              <a:rPr lang="en-AU" dirty="0"/>
              <a:t>and in the </a:t>
            </a:r>
            <a:r>
              <a:rPr lang="en-AU" b="1" dirty="0"/>
              <a:t>future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756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Triple bottom 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Success require all three pillars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42" y="208095"/>
            <a:ext cx="489585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77632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3_Template_Master_CORE_NEW_widescreen">
  <a:themeElements>
    <a:clrScheme name="Custom 1">
      <a:dk1>
        <a:srgbClr val="FFFFFF"/>
      </a:dk1>
      <a:lt1>
        <a:srgbClr val="DC291E"/>
      </a:lt1>
      <a:dk2>
        <a:srgbClr val="000000"/>
      </a:dk2>
      <a:lt2>
        <a:srgbClr val="DC291E"/>
      </a:lt2>
      <a:accent1>
        <a:srgbClr val="DC291E"/>
      </a:accent1>
      <a:accent2>
        <a:srgbClr val="000000"/>
      </a:accent2>
      <a:accent3>
        <a:srgbClr val="DC291E"/>
      </a:accent3>
      <a:accent4>
        <a:srgbClr val="000000"/>
      </a:accent4>
      <a:accent5>
        <a:srgbClr val="DC291E"/>
      </a:accent5>
      <a:accent6>
        <a:srgbClr val="000000"/>
      </a:accent6>
      <a:hlink>
        <a:srgbClr val="0000FF"/>
      </a:hlink>
      <a:folHlink>
        <a:srgbClr val="DC291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RMIT_2013_Template_Master_CORE_NEW_widescreen</Template>
  <TotalTime>6440</TotalTime>
  <Words>645</Words>
  <Application>Microsoft Office PowerPoint</Application>
  <PresentationFormat>On-screen Show (16:9)</PresentationFormat>
  <Paragraphs>127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RMIT_2013_Template_Master_CORE_NEW_widescreen</vt:lpstr>
      <vt:lpstr>OENG1118 Sustainable engineering practice and design</vt:lpstr>
      <vt:lpstr>Outline</vt:lpstr>
      <vt:lpstr>PowerPoint Presentation</vt:lpstr>
      <vt:lpstr>History</vt:lpstr>
      <vt:lpstr>History</vt:lpstr>
      <vt:lpstr>History</vt:lpstr>
      <vt:lpstr>History</vt:lpstr>
      <vt:lpstr>Definition of sustainable development</vt:lpstr>
      <vt:lpstr>Triple bottom line</vt:lpstr>
      <vt:lpstr>Profit, people and planet</vt:lpstr>
      <vt:lpstr>Profit, people and planet</vt:lpstr>
      <vt:lpstr>Reasons for unsustainability</vt:lpstr>
      <vt:lpstr>Reasons for unsustainability</vt:lpstr>
      <vt:lpstr>Opportunity of sustainability</vt:lpstr>
      <vt:lpstr>Engineering + sustainable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 Stasinopoulos</cp:lastModifiedBy>
  <cp:revision>509</cp:revision>
  <dcterms:created xsi:type="dcterms:W3CDTF">2014-03-03T22:46:11Z</dcterms:created>
  <dcterms:modified xsi:type="dcterms:W3CDTF">2021-02-28T06:39:26Z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2021-02-28T05:47:52Z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51e36e3d-4cb5-4cbd-b804-0000723cbc4b</vt:lpwstr>
  </property>
  <property fmtid="{D5CDD505-2E9C-101B-9397-08002B2CF9AE}" pid="8" name="MSIP_Label_8c3d088b-6243-4963-a2e2-8b321ab7f8fc_ContentBits">
    <vt:lpwstr>1</vt:lpwstr>
  </property>
</Properties>
</file>