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6"/>
  </p:notesMasterIdLst>
  <p:sldIdLst>
    <p:sldId id="491" r:id="rId2"/>
    <p:sldId id="342" r:id="rId3"/>
    <p:sldId id="363" r:id="rId4"/>
    <p:sldId id="492" r:id="rId5"/>
    <p:sldId id="519" r:id="rId6"/>
    <p:sldId id="419" r:id="rId7"/>
    <p:sldId id="420" r:id="rId8"/>
    <p:sldId id="525" r:id="rId9"/>
    <p:sldId id="526" r:id="rId10"/>
    <p:sldId id="527" r:id="rId11"/>
    <p:sldId id="528" r:id="rId12"/>
    <p:sldId id="417" r:id="rId13"/>
    <p:sldId id="428" r:id="rId14"/>
    <p:sldId id="52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279B238-E0E7-4878-AC87-A537422C4021}">
          <p14:sldIdLst>
            <p14:sldId id="491"/>
            <p14:sldId id="342"/>
            <p14:sldId id="363"/>
            <p14:sldId id="492"/>
          </p14:sldIdLst>
        </p14:section>
        <p14:section name="Engineering design" id="{0937A097-949C-4DA7-B67D-8F7C2BC34AE0}">
          <p14:sldIdLst>
            <p14:sldId id="519"/>
            <p14:sldId id="419"/>
            <p14:sldId id="420"/>
            <p14:sldId id="525"/>
            <p14:sldId id="526"/>
            <p14:sldId id="527"/>
            <p14:sldId id="528"/>
          </p14:sldIdLst>
        </p14:section>
        <p14:section name="Conclusion" id="{97A47135-38EB-41F6-A98C-0BEDA8A9E030}">
          <p14:sldIdLst>
            <p14:sldId id="417"/>
            <p14:sldId id="428"/>
            <p14:sldId id="5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59" autoAdjust="0"/>
  </p:normalViewPr>
  <p:slideViewPr>
    <p:cSldViewPr snapToGrid="0" snapToObjects="1">
      <p:cViewPr varScale="1">
        <p:scale>
          <a:sx n="108" d="100"/>
          <a:sy n="108" d="100"/>
        </p:scale>
        <p:origin x="492" y="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7352-67BB-42C1-B329-0B19D26E6D11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B0D4D-5FF1-4FD6-A89B-88D952A933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33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se.org.uk/Downloads/AA01.1.4_Principles%20&amp;%20practices%20of%20SE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lfcostproducts.com/dfm_article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lfcostproducts.com/dfm_article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se.org/secoe/0103/ValueSE-INCOSE04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90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47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Adcock, R. (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n.d.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 and practices of Systems Engineering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presentation,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Cranfield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University, p. 8.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http://www.incose.org.uk/Downloads/AA01.1.4_Principles%20&amp;%20practices%20of%20SE.pdf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27 March 2008.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0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Anderson,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D.M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(2006)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for manufacturability &amp; concurrent engineering: How to design for low cost, design in high quality, design for lean manufacture, and design quickly for fast production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CIM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Press.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http://www.halfcostproducts.com/dfm_article.htm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11 July 2007.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29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Anderson,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D.M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(2006)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for manufacturability &amp; concurrent engineering: How to design for low cost, design in high quality, design for lean manufacture, and design quickly for fast production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CIM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Press.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http://www.halfcostproducts.com/dfm_article.htm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11 July 2007.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0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Honour,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E.C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(2004)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of Systems Engineering,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Proceedings of the Fourteenth Annual Symposium of the International Council on Systems Engineering, Toulouse, France.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http://www.incose.org/secoe/0103/ValueSE-INCOSE04.pdf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16 July 2007.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45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50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48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m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5" y="2027015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3444762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22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741864" y="321277"/>
            <a:ext cx="3978275" cy="3061726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41863" y="3600763"/>
            <a:ext cx="3978275" cy="5033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9445" y="321277"/>
            <a:ext cx="3978275" cy="3061726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9444" y="3600763"/>
            <a:ext cx="3978275" cy="5033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56691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6293" y="316471"/>
            <a:ext cx="2013845" cy="373423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9445" y="321277"/>
            <a:ext cx="5907023" cy="37294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863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fema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27655" y="2027015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3444762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52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femal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27655" y="2027015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3444762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texture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1890329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texture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1890329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26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-texture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1890329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45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397"/>
            <a:ext cx="8229600" cy="3765818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800"/>
              </a:lnSpc>
              <a:spcBef>
                <a:spcPts val="2200"/>
              </a:spcBef>
              <a:spcAft>
                <a:spcPts val="2200"/>
              </a:spcAft>
              <a:defRPr sz="30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397"/>
            <a:ext cx="8229600" cy="73383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28564"/>
            <a:ext cx="8229600" cy="2993039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66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741864" y="321277"/>
            <a:ext cx="3978275" cy="3213071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41863" y="3704540"/>
            <a:ext cx="3978275" cy="5033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1" y="329397"/>
            <a:ext cx="4001911" cy="73383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1228564"/>
            <a:ext cx="4001911" cy="2993039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5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3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32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457200" rtl="0" eaLnBrk="1" latinLnBrk="0" hangingPunct="1">
        <a:spcBef>
          <a:spcPts val="20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4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clexcites.files.wordpress.com/2012/09/solo-taxonomy.jpg" TargetMode="External"/><Relationship Id="rId2" Type="http://schemas.openxmlformats.org/officeDocument/2006/relationships/hyperlink" Target="https://www.youtube.com/watch?v=uDXXV-mCLP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eter.stasinopoulos@rmit.edu.au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7633681" cy="1125726"/>
          </a:xfrm>
        </p:spPr>
        <p:txBody>
          <a:bodyPr>
            <a:normAutofit fontScale="90000"/>
          </a:bodyPr>
          <a:lstStyle/>
          <a:p>
            <a:r>
              <a:rPr lang="en-AU" dirty="0"/>
              <a:t>OENG1118 Sustainable engineering practice and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Weeks 3 &amp; 4: Engineering design for sustainability</a:t>
            </a:r>
          </a:p>
          <a:p>
            <a:r>
              <a:rPr lang="en-AU"/>
              <a:t>Engineering </a:t>
            </a:r>
            <a:r>
              <a:rPr lang="en-AU" dirty="0"/>
              <a:t>design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788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Investment in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000" dirty="0"/>
              <a:t>(Honour 2004)</a:t>
            </a:r>
          </a:p>
        </p:txBody>
      </p:sp>
      <p:pic>
        <p:nvPicPr>
          <p:cNvPr id="3074" name="Picture 2" descr="\\ntapprdfs01n01.rmit.internal\el6\e13516\TNEP\04. Publications\ESSP\TDP WSD\WSD book\images for manuscript\images for manuscript (colour)\WSD Figure 2.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43" y="1480458"/>
            <a:ext cx="5454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9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5BE7-7C1E-4724-A475-29490580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Systems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5DC6A-68BA-4885-8FE3-E8026E2758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Identify the major subsystems of your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Example – mobile device: user input, user output, frame, energy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Example – dwelling: weather protection, lighting, food storage, energy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Example – passenger vehicle: propulsion, steering, weather protection, energy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746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pPr algn="ctr"/>
            <a:r>
              <a:rPr lang="en-AU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39858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Project-based learning</a:t>
            </a:r>
          </a:p>
          <a:p>
            <a:r>
              <a:rPr lang="en-AU" dirty="0"/>
              <a:t>Lectures: learn fundamental content and skills</a:t>
            </a:r>
          </a:p>
          <a:p>
            <a:r>
              <a:rPr lang="en-AU" dirty="0"/>
              <a:t>Private: apply content and skills to your group project</a:t>
            </a:r>
          </a:p>
          <a:p>
            <a:r>
              <a:rPr lang="en-AU" dirty="0"/>
              <a:t>Tutorials: get feedback on your group project</a:t>
            </a:r>
          </a:p>
          <a:p>
            <a:r>
              <a:rPr lang="en-AU" dirty="0"/>
              <a:t>Private: revise group project based on feedback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AU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525CFF8-550B-47D1-ADD2-B50D4418B7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4539" y="201901"/>
          <a:ext cx="2845041" cy="4111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Week 1-2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tasks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987DA61-D565-45EA-B9AE-231DF8545E2A}"/>
              </a:ext>
            </a:extLst>
          </p:cNvPr>
          <p:cNvSpPr/>
          <p:nvPr/>
        </p:nvSpPr>
        <p:spPr>
          <a:xfrm>
            <a:off x="6257580" y="201901"/>
            <a:ext cx="1224000" cy="576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06BFFFDD-B875-431E-940A-A7368763B86D}"/>
              </a:ext>
            </a:extLst>
          </p:cNvPr>
          <p:cNvSpPr/>
          <p:nvPr/>
        </p:nvSpPr>
        <p:spPr>
          <a:xfrm>
            <a:off x="6257580" y="1191842"/>
            <a:ext cx="1368000" cy="648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617A1831-02C5-4669-BED7-693E219962C6}"/>
              </a:ext>
            </a:extLst>
          </p:cNvPr>
          <p:cNvSpPr/>
          <p:nvPr/>
        </p:nvSpPr>
        <p:spPr>
          <a:xfrm>
            <a:off x="6257580" y="2259301"/>
            <a:ext cx="1512000" cy="720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35562C04-EA2F-47E0-AC16-21012B4EAF76}"/>
              </a:ext>
            </a:extLst>
          </p:cNvPr>
          <p:cNvSpPr/>
          <p:nvPr/>
        </p:nvSpPr>
        <p:spPr>
          <a:xfrm>
            <a:off x="6257580" y="3707671"/>
            <a:ext cx="1944000" cy="1080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Project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BAEBE59-E5A4-4EF2-AC58-0AC37BFFE9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4539" y="201901"/>
          <a:ext cx="2845041" cy="4111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Week 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798A96E-5013-4232-8F7D-3D8273D278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4539" y="201901"/>
          <a:ext cx="2845041" cy="4294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Week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F994AC3-802F-4FC9-AEB4-BBFAD54381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4539" y="201901"/>
          <a:ext cx="2845041" cy="4295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r>
                        <a:rPr lang="en-AU" sz="1200" b="0" dirty="0">
                          <a:solidFill>
                            <a:sysClr val="windowText" lastClr="000000"/>
                          </a:solidFill>
                        </a:rPr>
                        <a:t>        </a:t>
                      </a:r>
                      <a:r>
                        <a:rPr lang="en-AU" sz="1200" b="1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17FFF42-2796-4866-9CF6-EF15633FA4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4539" y="201901"/>
          <a:ext cx="2845041" cy="429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Week 11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3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SOLO taxonomy</a:t>
            </a:r>
          </a:p>
          <a:p>
            <a:r>
              <a:rPr lang="en-AU" dirty="0">
                <a:hlinkClick r:id="rId2"/>
              </a:rPr>
              <a:t>Video</a:t>
            </a:r>
            <a:r>
              <a:rPr lang="en-AU" dirty="0"/>
              <a:t> (4 min)</a:t>
            </a:r>
          </a:p>
          <a:p>
            <a:r>
              <a:rPr lang="en-AU" dirty="0">
                <a:hlinkClick r:id="rId3"/>
              </a:rPr>
              <a:t>Text</a:t>
            </a:r>
            <a:r>
              <a:rPr lang="en-AU" dirty="0"/>
              <a:t> (100 words)</a:t>
            </a:r>
            <a:endParaRPr lang="en-AU" u="sng" dirty="0"/>
          </a:p>
          <a:p>
            <a:endParaRPr lang="en-AU" u="sng" dirty="0"/>
          </a:p>
          <a:p>
            <a:endParaRPr lang="en-AU" u="sng" dirty="0"/>
          </a:p>
          <a:p>
            <a:endParaRPr lang="en-AU" u="sng" dirty="0"/>
          </a:p>
          <a:p>
            <a:endParaRPr lang="en-AU" u="sng" dirty="0"/>
          </a:p>
          <a:p>
            <a:r>
              <a:rPr lang="en-AU" sz="800" dirty="0"/>
              <a:t>Source: The Australian National University 2014, </a:t>
            </a:r>
            <a:r>
              <a:rPr lang="en-AU" sz="800" i="1" dirty="0"/>
              <a:t>Unravelling Complexity</a:t>
            </a:r>
            <a:r>
              <a:rPr lang="en-AU" sz="800" dirty="0"/>
              <a:t>, The Australian National University, Canberra. http://vc-courses.anu.edu.au/uc/home, viewed 4 March 2014.</a:t>
            </a:r>
          </a:p>
        </p:txBody>
      </p:sp>
      <p:pic>
        <p:nvPicPr>
          <p:cNvPr id="2050" name="Picture 2" descr="http://vc-courses.anu.edu.au/wordpress/wp-content/uploads/assessment/BiggsSOL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51" y="394711"/>
            <a:ext cx="5831949" cy="374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Course convener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Peter Stasinopoulos</a:t>
            </a:r>
          </a:p>
          <a:p>
            <a:r>
              <a:rPr lang="en-AU" dirty="0">
                <a:hlinkClick r:id="rId2"/>
              </a:rPr>
              <a:t>peter.stasinopoulos@rmit.edu.au</a:t>
            </a:r>
            <a:endParaRPr lang="en-AU" dirty="0"/>
          </a:p>
          <a:p>
            <a:r>
              <a:rPr lang="en-AU" dirty="0"/>
              <a:t>57.03.36, City Campus</a:t>
            </a:r>
          </a:p>
        </p:txBody>
      </p:sp>
    </p:spTree>
    <p:extLst>
      <p:ext uri="{BB962C8B-B14F-4D97-AF65-F5344CB8AC3E}">
        <p14:creationId xmlns:p14="http://schemas.microsoft.com/office/powerpoint/2010/main" val="406987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Engineering design for sustainability</a:t>
            </a:r>
            <a:r>
              <a:rPr lang="en-AU"/>
              <a:t>: skills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Define </a:t>
            </a:r>
            <a:r>
              <a:rPr lang="en-AU" b="1" dirty="0"/>
              <a:t>sustainable development</a:t>
            </a:r>
            <a:r>
              <a:rPr lang="en-AU" dirty="0"/>
              <a:t> or </a:t>
            </a:r>
            <a:r>
              <a:rPr lang="en-AU" b="1" dirty="0"/>
              <a:t>regenerative development</a:t>
            </a:r>
            <a:r>
              <a:rPr lang="en-AU" dirty="0"/>
              <a:t> in the context of your product’s life cycle</a:t>
            </a:r>
          </a:p>
          <a:p>
            <a:r>
              <a:rPr lang="en-AU" dirty="0"/>
              <a:t>Compile non-overlapping sets of </a:t>
            </a:r>
            <a:r>
              <a:rPr lang="en-AU" b="1" dirty="0"/>
              <a:t>design requirements</a:t>
            </a:r>
            <a:r>
              <a:rPr lang="en-AU" dirty="0"/>
              <a:t> and </a:t>
            </a:r>
            <a:r>
              <a:rPr lang="en-AU" b="1" dirty="0"/>
              <a:t>performance indicators</a:t>
            </a:r>
          </a:p>
          <a:p>
            <a:r>
              <a:rPr lang="en-AU" dirty="0"/>
              <a:t>Develop </a:t>
            </a:r>
            <a:r>
              <a:rPr lang="en-AU" b="1" dirty="0"/>
              <a:t>theoretical targets</a:t>
            </a:r>
            <a:r>
              <a:rPr lang="en-AU" dirty="0"/>
              <a:t> for the design requirements</a:t>
            </a:r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FF9D6-795E-461C-964F-A1A62A32DDF3}"/>
              </a:ext>
            </a:extLst>
          </p:cNvPr>
          <p:cNvSpPr txBox="1"/>
          <p:nvPr/>
        </p:nvSpPr>
        <p:spPr>
          <a:xfrm>
            <a:off x="3026979" y="3017018"/>
            <a:ext cx="30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FF0000"/>
                </a:solidFill>
              </a:rPr>
              <a:t>Project</a:t>
            </a:r>
          </a:p>
          <a:p>
            <a:r>
              <a:rPr lang="en-AU" sz="1400" dirty="0">
                <a:solidFill>
                  <a:srgbClr val="FF0000"/>
                </a:solidFill>
              </a:rPr>
              <a:t>Demonstrate each of the 3 skills</a:t>
            </a:r>
          </a:p>
        </p:txBody>
      </p:sp>
    </p:spTree>
    <p:extLst>
      <p:ext uri="{BB962C8B-B14F-4D97-AF65-F5344CB8AC3E}">
        <p14:creationId xmlns:p14="http://schemas.microsoft.com/office/powerpoint/2010/main" val="7989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Engineering design for sustainability</a:t>
            </a:r>
            <a:r>
              <a:rPr lang="en-AU"/>
              <a:t>: skills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Incorporate </a:t>
            </a:r>
            <a:r>
              <a:rPr lang="en-AU" b="1" dirty="0"/>
              <a:t>frugal </a:t>
            </a:r>
            <a:r>
              <a:rPr lang="en-AU" dirty="0"/>
              <a:t>subsystems and processes</a:t>
            </a:r>
          </a:p>
          <a:p>
            <a:r>
              <a:rPr lang="en-AU" dirty="0"/>
              <a:t>Incorporate </a:t>
            </a:r>
            <a:r>
              <a:rPr lang="en-AU" b="1" dirty="0"/>
              <a:t>biomimetic </a:t>
            </a:r>
            <a:r>
              <a:rPr lang="en-AU" dirty="0"/>
              <a:t>subsystems and processes</a:t>
            </a:r>
          </a:p>
          <a:p>
            <a:r>
              <a:rPr lang="en-AU" dirty="0"/>
              <a:t>Increase </a:t>
            </a:r>
            <a:r>
              <a:rPr lang="en-AU" b="1" dirty="0"/>
              <a:t>eco-efficiency</a:t>
            </a:r>
            <a:endParaRPr lang="en-AU" dirty="0"/>
          </a:p>
          <a:p>
            <a:r>
              <a:rPr lang="en-AU" dirty="0"/>
              <a:t>Increase </a:t>
            </a:r>
            <a:r>
              <a:rPr lang="en-AU" b="1" dirty="0"/>
              <a:t>eco-effectiveness</a:t>
            </a:r>
            <a:endParaRPr lang="en-AU" dirty="0"/>
          </a:p>
          <a:p>
            <a:r>
              <a:rPr lang="en-AU" dirty="0"/>
              <a:t>Identify</a:t>
            </a:r>
            <a:r>
              <a:rPr lang="en-AU" b="1" dirty="0"/>
              <a:t> leverage points</a:t>
            </a:r>
            <a:r>
              <a:rPr lang="en-AU" dirty="0"/>
              <a:t> using </a:t>
            </a:r>
            <a:r>
              <a:rPr lang="en-AU" b="1" dirty="0"/>
              <a:t>whole system thinking</a:t>
            </a:r>
            <a:endParaRPr lang="en-AU" dirty="0"/>
          </a:p>
          <a:p>
            <a:r>
              <a:rPr lang="en-AU" dirty="0"/>
              <a:t>Follow the </a:t>
            </a:r>
            <a:r>
              <a:rPr lang="en-AU" b="1" dirty="0"/>
              <a:t>optimal</a:t>
            </a:r>
            <a:r>
              <a:rPr lang="en-AU" dirty="0"/>
              <a:t> </a:t>
            </a:r>
            <a:r>
              <a:rPr lang="en-AU" b="1" dirty="0"/>
              <a:t>design sequence</a:t>
            </a:r>
            <a:endParaRPr lang="en-AU" dirty="0"/>
          </a:p>
          <a:p>
            <a:r>
              <a:rPr lang="en-AU" dirty="0"/>
              <a:t>Optimise the </a:t>
            </a:r>
            <a:r>
              <a:rPr lang="en-AU" b="1" dirty="0"/>
              <a:t>useful</a:t>
            </a:r>
            <a:r>
              <a:rPr lang="en-AU" dirty="0"/>
              <a:t> </a:t>
            </a:r>
            <a:r>
              <a:rPr lang="en-AU" b="1" dirty="0"/>
              <a:t>lifetime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DED0C8-9678-45BE-A40D-05E3F8A733AE}"/>
              </a:ext>
            </a:extLst>
          </p:cNvPr>
          <p:cNvGrpSpPr/>
          <p:nvPr/>
        </p:nvGrpSpPr>
        <p:grpSpPr>
          <a:xfrm>
            <a:off x="4666593" y="1228563"/>
            <a:ext cx="3836275" cy="2664000"/>
            <a:chOff x="4666593" y="1228563"/>
            <a:chExt cx="3836275" cy="2664000"/>
          </a:xfrm>
        </p:grpSpPr>
        <p:sp>
          <p:nvSpPr>
            <p:cNvPr id="5" name="Right Bracket 4">
              <a:extLst>
                <a:ext uri="{FF2B5EF4-FFF2-40B4-BE49-F238E27FC236}">
                  <a16:creationId xmlns:a16="http://schemas.microsoft.com/office/drawing/2014/main" id="{8C3E92F8-3FEC-4EE5-AA74-E6363B6A82F1}"/>
                </a:ext>
              </a:extLst>
            </p:cNvPr>
            <p:cNvSpPr/>
            <p:nvPr/>
          </p:nvSpPr>
          <p:spPr>
            <a:xfrm>
              <a:off x="4666593" y="1228563"/>
              <a:ext cx="500993" cy="2664000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5C4A77-8138-46DA-850E-E7B7DD0D93DA}"/>
                </a:ext>
              </a:extLst>
            </p:cNvPr>
            <p:cNvSpPr txBox="1"/>
            <p:nvPr/>
          </p:nvSpPr>
          <p:spPr>
            <a:xfrm>
              <a:off x="5412827" y="2310140"/>
              <a:ext cx="3090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rgbClr val="FF0000"/>
                  </a:solidFill>
                </a:rPr>
                <a:t>Project</a:t>
              </a:r>
            </a:p>
            <a:p>
              <a:r>
                <a:rPr lang="en-AU" sz="1400" dirty="0">
                  <a:solidFill>
                    <a:srgbClr val="FF0000"/>
                  </a:solidFill>
                </a:rPr>
                <a:t>Demonstrate at least 5 of the skills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1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pPr algn="ctr"/>
            <a:r>
              <a:rPr lang="en-AU" sz="1800" b="1" dirty="0">
                <a:solidFill>
                  <a:schemeClr val="bg1"/>
                </a:solidFill>
              </a:rPr>
              <a:t>Engineering design</a:t>
            </a:r>
          </a:p>
        </p:txBody>
      </p:sp>
    </p:spTree>
    <p:extLst>
      <p:ext uri="{BB962C8B-B14F-4D97-AF65-F5344CB8AC3E}">
        <p14:creationId xmlns:p14="http://schemas.microsoft.com/office/powerpoint/2010/main" val="49606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Time</a:t>
            </a:r>
          </a:p>
          <a:p>
            <a:r>
              <a:rPr lang="en-AU" dirty="0"/>
              <a:t>Space</a:t>
            </a:r>
          </a:p>
          <a:p>
            <a:r>
              <a:rPr lang="en-AU" dirty="0"/>
              <a:t>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End-of-life</a:t>
            </a:r>
          </a:p>
          <a:p>
            <a:endParaRPr lang="en-AU" sz="1000" dirty="0"/>
          </a:p>
          <a:p>
            <a:endParaRPr lang="en-AU" sz="1000" dirty="0"/>
          </a:p>
          <a:p>
            <a:r>
              <a:rPr lang="en-AU" sz="1000" dirty="0"/>
              <a:t>(Adcock </a:t>
            </a:r>
            <a:r>
              <a:rPr lang="en-AU" sz="1000" dirty="0" err="1"/>
              <a:t>n.d.</a:t>
            </a:r>
            <a:r>
              <a:rPr lang="en-AU" sz="1000" dirty="0"/>
              <a:t>)</a:t>
            </a:r>
          </a:p>
          <a:p>
            <a:endParaRPr lang="en-AU" dirty="0"/>
          </a:p>
        </p:txBody>
      </p:sp>
      <p:pic>
        <p:nvPicPr>
          <p:cNvPr id="4" name="Picture 3" descr="Fig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42" y="941614"/>
            <a:ext cx="54864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79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Engineering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Phases of engineering design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Definition of Need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Conceptual Design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Preliminary Design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Detailed Design</a:t>
            </a:r>
          </a:p>
        </p:txBody>
      </p:sp>
    </p:spTree>
    <p:extLst>
      <p:ext uri="{BB962C8B-B14F-4D97-AF65-F5344CB8AC3E}">
        <p14:creationId xmlns:p14="http://schemas.microsoft.com/office/powerpoint/2010/main" val="177533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Investment in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000" dirty="0"/>
              <a:t>(Anderson 2006)</a:t>
            </a:r>
          </a:p>
          <a:p>
            <a:endParaRPr lang="en-AU" dirty="0"/>
          </a:p>
        </p:txBody>
      </p:sp>
      <p:pic>
        <p:nvPicPr>
          <p:cNvPr id="1026" name="Picture 2" descr="\\ntapprdfs01n01.rmit.internal\el6\e13516\TNEP\04. Publications\ESSP\TDP WSD\WSD book\images for manuscript\images for manuscript (colour)\WSD Figure 2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836" y="725529"/>
            <a:ext cx="4379723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Investment in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000" dirty="0"/>
              <a:t>(Anderson 2006)</a:t>
            </a:r>
          </a:p>
        </p:txBody>
      </p:sp>
      <p:pic>
        <p:nvPicPr>
          <p:cNvPr id="2050" name="Picture 2" descr="\\ntapprdfs01n01.rmit.internal\el6\e13516\TNEP\04. Publications\ESSP\TDP WSD\WSD book\images for manuscript\images for manuscript (colour)\WSD Figure 2.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66" y="718457"/>
            <a:ext cx="555789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64122"/>
      </p:ext>
    </p:extLst>
  </p:cSld>
  <p:clrMapOvr>
    <a:masterClrMapping/>
  </p:clrMapOvr>
</p:sld>
</file>

<file path=ppt/theme/theme1.xml><?xml version="1.0" encoding="utf-8"?>
<a:theme xmlns:a="http://schemas.openxmlformats.org/drawingml/2006/main" name="RMIT_2013_Template_Master_CORE_NEW_widescreen">
  <a:themeElements>
    <a:clrScheme name="Custom 1">
      <a:dk1>
        <a:srgbClr val="FFFFFF"/>
      </a:dk1>
      <a:lt1>
        <a:srgbClr val="DC291E"/>
      </a:lt1>
      <a:dk2>
        <a:srgbClr val="000000"/>
      </a:dk2>
      <a:lt2>
        <a:srgbClr val="DC291E"/>
      </a:lt2>
      <a:accent1>
        <a:srgbClr val="DC291E"/>
      </a:accent1>
      <a:accent2>
        <a:srgbClr val="000000"/>
      </a:accent2>
      <a:accent3>
        <a:srgbClr val="DC291E"/>
      </a:accent3>
      <a:accent4>
        <a:srgbClr val="000000"/>
      </a:accent4>
      <a:accent5>
        <a:srgbClr val="DC291E"/>
      </a:accent5>
      <a:accent6>
        <a:srgbClr val="000000"/>
      </a:accent6>
      <a:hlink>
        <a:srgbClr val="0000FF"/>
      </a:hlink>
      <a:folHlink>
        <a:srgbClr val="DC291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RMIT_2013_Template_Master_CORE_NEW_widescreen</Template>
  <TotalTime>13094</TotalTime>
  <Words>532</Words>
  <Application>Microsoft Office PowerPoint</Application>
  <PresentationFormat>On-screen Show (16:9)</PresentationFormat>
  <Paragraphs>135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RMIT_2013_Template_Master_CORE_NEW_widescreen</vt:lpstr>
      <vt:lpstr>OENG1118 Sustainable engineering practice and design</vt:lpstr>
      <vt:lpstr>Course convener</vt:lpstr>
      <vt:lpstr>Engineering design for sustainability: skills</vt:lpstr>
      <vt:lpstr>Engineering design for sustainability: skills</vt:lpstr>
      <vt:lpstr>PowerPoint Presentation</vt:lpstr>
      <vt:lpstr>Systems</vt:lpstr>
      <vt:lpstr>Engineering design</vt:lpstr>
      <vt:lpstr>Investment in design</vt:lpstr>
      <vt:lpstr>Investment in design</vt:lpstr>
      <vt:lpstr>Investment in design</vt:lpstr>
      <vt:lpstr>Systems</vt:lpstr>
      <vt:lpstr>PowerPoint Presentation</vt:lpstr>
      <vt:lpstr>Assessment tasks</vt:lpstr>
      <vt:lpstr>Assessment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 Stasinopoulos</cp:lastModifiedBy>
  <cp:revision>730</cp:revision>
  <dcterms:created xsi:type="dcterms:W3CDTF">2014-03-03T22:46:11Z</dcterms:created>
  <dcterms:modified xsi:type="dcterms:W3CDTF">2020-03-09T10:07:49Z</dcterms:modified>
</cp:coreProperties>
</file>