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36"/>
  </p:notesMasterIdLst>
  <p:sldIdLst>
    <p:sldId id="261" r:id="rId2"/>
    <p:sldId id="342" r:id="rId3"/>
    <p:sldId id="533" r:id="rId4"/>
    <p:sldId id="537" r:id="rId5"/>
    <p:sldId id="528" r:id="rId6"/>
    <p:sldId id="495" r:id="rId7"/>
    <p:sldId id="496" r:id="rId8"/>
    <p:sldId id="494" r:id="rId9"/>
    <p:sldId id="509" r:id="rId10"/>
    <p:sldId id="469" r:id="rId11"/>
    <p:sldId id="430" r:id="rId12"/>
    <p:sldId id="471" r:id="rId13"/>
    <p:sldId id="426" r:id="rId14"/>
    <p:sldId id="428" r:id="rId15"/>
    <p:sldId id="352" r:id="rId16"/>
    <p:sldId id="499" r:id="rId17"/>
    <p:sldId id="498" r:id="rId18"/>
    <p:sldId id="529" r:id="rId19"/>
    <p:sldId id="470" r:id="rId20"/>
    <p:sldId id="521" r:id="rId21"/>
    <p:sldId id="530" r:id="rId22"/>
    <p:sldId id="522" r:id="rId23"/>
    <p:sldId id="511" r:id="rId24"/>
    <p:sldId id="534" r:id="rId25"/>
    <p:sldId id="434" r:id="rId26"/>
    <p:sldId id="435" r:id="rId27"/>
    <p:sldId id="436" r:id="rId28"/>
    <p:sldId id="437" r:id="rId29"/>
    <p:sldId id="438" r:id="rId30"/>
    <p:sldId id="500" r:id="rId31"/>
    <p:sldId id="535" r:id="rId32"/>
    <p:sldId id="417" r:id="rId33"/>
    <p:sldId id="538" r:id="rId34"/>
    <p:sldId id="536"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279B238-E0E7-4878-AC87-A537422C4021}">
          <p14:sldIdLst>
            <p14:sldId id="261"/>
            <p14:sldId id="342"/>
            <p14:sldId id="533"/>
            <p14:sldId id="537"/>
          </p14:sldIdLst>
        </p14:section>
        <p14:section name="Sustainable and regenerative development" id="{E2136FA0-43D4-40EA-9C07-19B0D0B4A11D}">
          <p14:sldIdLst>
            <p14:sldId id="528"/>
            <p14:sldId id="495"/>
            <p14:sldId id="496"/>
            <p14:sldId id="494"/>
            <p14:sldId id="509"/>
          </p14:sldIdLst>
        </p14:section>
        <p14:section name="Design requirements" id="{EC721881-9392-4B99-8D9C-E4D4F00CB13A}">
          <p14:sldIdLst>
            <p14:sldId id="469"/>
            <p14:sldId id="430"/>
            <p14:sldId id="471"/>
            <p14:sldId id="426"/>
            <p14:sldId id="428"/>
            <p14:sldId id="352"/>
            <p14:sldId id="499"/>
            <p14:sldId id="498"/>
          </p14:sldIdLst>
        </p14:section>
        <p14:section name="Performance indicators" id="{A8D3D9CB-8D14-4E85-ABEC-6B91951B402A}">
          <p14:sldIdLst>
            <p14:sldId id="529"/>
            <p14:sldId id="470"/>
            <p14:sldId id="521"/>
            <p14:sldId id="530"/>
            <p14:sldId id="522"/>
            <p14:sldId id="511"/>
            <p14:sldId id="534"/>
          </p14:sldIdLst>
        </p14:section>
        <p14:section name="Theoretical targets" id="{30BEC243-FC8E-4B09-B0CB-2E8AF58483D2}">
          <p14:sldIdLst>
            <p14:sldId id="434"/>
            <p14:sldId id="435"/>
            <p14:sldId id="436"/>
            <p14:sldId id="437"/>
            <p14:sldId id="438"/>
            <p14:sldId id="500"/>
            <p14:sldId id="535"/>
          </p14:sldIdLst>
        </p14:section>
        <p14:section name="Conclusion" id="{97A47135-38EB-41F6-A98C-0BEDA8A9E030}">
          <p14:sldIdLst>
            <p14:sldId id="417"/>
            <p14:sldId id="538"/>
            <p14:sldId id="5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74" autoAdjust="0"/>
  </p:normalViewPr>
  <p:slideViewPr>
    <p:cSldViewPr snapToGrid="0" snapToObjects="1">
      <p:cViewPr varScale="1">
        <p:scale>
          <a:sx n="107" d="100"/>
          <a:sy n="107" d="100"/>
        </p:scale>
        <p:origin x="528" y="4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27352-67BB-42C1-B329-0B19D26E6D11}" type="datetimeFigureOut">
              <a:rPr lang="en-AU" smtClean="0"/>
              <a:t>4/03/2021</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3B0D4D-5FF1-4FD6-A89B-88D952A93338}" type="slidenum">
              <a:rPr lang="en-AU" smtClean="0"/>
              <a:t>‹#›</a:t>
            </a:fld>
            <a:endParaRPr lang="en-AU"/>
          </a:p>
        </p:txBody>
      </p:sp>
    </p:spTree>
    <p:extLst>
      <p:ext uri="{BB962C8B-B14F-4D97-AF65-F5344CB8AC3E}">
        <p14:creationId xmlns:p14="http://schemas.microsoft.com/office/powerpoint/2010/main" val="3486334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ncose.org.uk/Downloads/AA01.1.4_Principles%20&amp;%20practices%20of%20SE.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We’ll start our processes for the </a:t>
            </a:r>
            <a:r>
              <a:rPr lang="en-AU" i="1" dirty="0"/>
              <a:t>Definition of Need </a:t>
            </a:r>
            <a:r>
              <a:rPr lang="en-AU" dirty="0"/>
              <a:t>phase. We’ll explore and understand the breadth of the problem at the system level, and specify and quantify the requirements of our solution.</a:t>
            </a:r>
          </a:p>
        </p:txBody>
      </p:sp>
      <p:sp>
        <p:nvSpPr>
          <p:cNvPr id="4" name="Slide Number Placeholder 3"/>
          <p:cNvSpPr>
            <a:spLocks noGrp="1"/>
          </p:cNvSpPr>
          <p:nvPr>
            <p:ph type="sldNum" sz="quarter" idx="10"/>
          </p:nvPr>
        </p:nvSpPr>
        <p:spPr/>
        <p:txBody>
          <a:bodyPr/>
          <a:lstStyle/>
          <a:p>
            <a:fld id="{773B0D4D-5FF1-4FD6-A89B-88D952A93338}" type="slidenum">
              <a:rPr lang="en-AU" smtClean="0"/>
              <a:t>1</a:t>
            </a:fld>
            <a:endParaRPr lang="en-AU"/>
          </a:p>
        </p:txBody>
      </p:sp>
    </p:spTree>
    <p:extLst>
      <p:ext uri="{BB962C8B-B14F-4D97-AF65-F5344CB8AC3E}">
        <p14:creationId xmlns:p14="http://schemas.microsoft.com/office/powerpoint/2010/main" val="270073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17</a:t>
            </a:fld>
            <a:endParaRPr lang="en-AU"/>
          </a:p>
        </p:txBody>
      </p:sp>
    </p:spTree>
    <p:extLst>
      <p:ext uri="{BB962C8B-B14F-4D97-AF65-F5344CB8AC3E}">
        <p14:creationId xmlns:p14="http://schemas.microsoft.com/office/powerpoint/2010/main" val="1351678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We’ll select appropriate indicators that represent the requirements that our solution should meet.</a:t>
            </a:r>
          </a:p>
        </p:txBody>
      </p:sp>
      <p:sp>
        <p:nvSpPr>
          <p:cNvPr id="4" name="Slide Number Placeholder 3"/>
          <p:cNvSpPr>
            <a:spLocks noGrp="1"/>
          </p:cNvSpPr>
          <p:nvPr>
            <p:ph type="sldNum" sz="quarter" idx="10"/>
          </p:nvPr>
        </p:nvSpPr>
        <p:spPr/>
        <p:txBody>
          <a:bodyPr/>
          <a:lstStyle/>
          <a:p>
            <a:fld id="{773B0D4D-5FF1-4FD6-A89B-88D952A93338}" type="slidenum">
              <a:rPr lang="en-AU" smtClean="0"/>
              <a:t>18</a:t>
            </a:fld>
            <a:endParaRPr lang="en-AU"/>
          </a:p>
        </p:txBody>
      </p:sp>
    </p:spTree>
    <p:extLst>
      <p:ext uri="{BB962C8B-B14F-4D97-AF65-F5344CB8AC3E}">
        <p14:creationId xmlns:p14="http://schemas.microsoft.com/office/powerpoint/2010/main" val="3566259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73B0D4D-5FF1-4FD6-A89B-88D952A93338}" type="slidenum">
              <a:rPr lang="en-AU" smtClean="0"/>
              <a:t>20</a:t>
            </a:fld>
            <a:endParaRPr lang="en-AU"/>
          </a:p>
        </p:txBody>
      </p:sp>
    </p:spTree>
    <p:extLst>
      <p:ext uri="{BB962C8B-B14F-4D97-AF65-F5344CB8AC3E}">
        <p14:creationId xmlns:p14="http://schemas.microsoft.com/office/powerpoint/2010/main" val="228495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73B0D4D-5FF1-4FD6-A89B-88D952A93338}" type="slidenum">
              <a:rPr lang="en-AU" smtClean="0"/>
              <a:t>22</a:t>
            </a:fld>
            <a:endParaRPr lang="en-AU"/>
          </a:p>
        </p:txBody>
      </p:sp>
    </p:spTree>
    <p:extLst>
      <p:ext uri="{BB962C8B-B14F-4D97-AF65-F5344CB8AC3E}">
        <p14:creationId xmlns:p14="http://schemas.microsoft.com/office/powerpoint/2010/main" val="224267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23</a:t>
            </a:fld>
            <a:endParaRPr lang="en-AU"/>
          </a:p>
        </p:txBody>
      </p:sp>
    </p:spTree>
    <p:extLst>
      <p:ext uri="{BB962C8B-B14F-4D97-AF65-F5344CB8AC3E}">
        <p14:creationId xmlns:p14="http://schemas.microsoft.com/office/powerpoint/2010/main" val="122598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24</a:t>
            </a:fld>
            <a:endParaRPr lang="en-AU"/>
          </a:p>
        </p:txBody>
      </p:sp>
    </p:spTree>
    <p:extLst>
      <p:ext uri="{BB962C8B-B14F-4D97-AF65-F5344CB8AC3E}">
        <p14:creationId xmlns:p14="http://schemas.microsoft.com/office/powerpoint/2010/main" val="37305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We’ll determine targets for each sustainability indicator.</a:t>
            </a:r>
          </a:p>
        </p:txBody>
      </p:sp>
      <p:sp>
        <p:nvSpPr>
          <p:cNvPr id="4" name="Slide Number Placeholder 3"/>
          <p:cNvSpPr>
            <a:spLocks noGrp="1"/>
          </p:cNvSpPr>
          <p:nvPr>
            <p:ph type="sldNum" sz="quarter" idx="10"/>
          </p:nvPr>
        </p:nvSpPr>
        <p:spPr/>
        <p:txBody>
          <a:bodyPr/>
          <a:lstStyle/>
          <a:p>
            <a:fld id="{773B0D4D-5FF1-4FD6-A89B-88D952A93338}" type="slidenum">
              <a:rPr lang="en-AU" smtClean="0"/>
              <a:t>25</a:t>
            </a:fld>
            <a:endParaRPr lang="en-AU"/>
          </a:p>
        </p:txBody>
      </p:sp>
    </p:spTree>
    <p:extLst>
      <p:ext uri="{BB962C8B-B14F-4D97-AF65-F5344CB8AC3E}">
        <p14:creationId xmlns:p14="http://schemas.microsoft.com/office/powerpoint/2010/main" val="141134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28</a:t>
            </a:fld>
            <a:endParaRPr lang="en-AU"/>
          </a:p>
        </p:txBody>
      </p:sp>
    </p:spTree>
    <p:extLst>
      <p:ext uri="{BB962C8B-B14F-4D97-AF65-F5344CB8AC3E}">
        <p14:creationId xmlns:p14="http://schemas.microsoft.com/office/powerpoint/2010/main" val="328697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31</a:t>
            </a:fld>
            <a:endParaRPr lang="en-AU"/>
          </a:p>
        </p:txBody>
      </p:sp>
    </p:spTree>
    <p:extLst>
      <p:ext uri="{BB962C8B-B14F-4D97-AF65-F5344CB8AC3E}">
        <p14:creationId xmlns:p14="http://schemas.microsoft.com/office/powerpoint/2010/main" val="2595325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We’ve now concluded our processes for the </a:t>
            </a:r>
            <a:r>
              <a:rPr lang="en-AU" i="1" dirty="0"/>
              <a:t>Definition of Need </a:t>
            </a:r>
            <a:r>
              <a:rPr lang="en-AU" dirty="0"/>
              <a:t>phase. We explored and understood the breadth of the problem at the system level, and specified and quantified the requirements of our solution. Next, we’ll start our processes for the </a:t>
            </a:r>
            <a:r>
              <a:rPr lang="en-AU" i="1" dirty="0"/>
              <a:t>Conceptual Design </a:t>
            </a:r>
            <a:r>
              <a:rPr lang="en-AU" dirty="0"/>
              <a:t>phase.</a:t>
            </a:r>
          </a:p>
        </p:txBody>
      </p:sp>
      <p:sp>
        <p:nvSpPr>
          <p:cNvPr id="4" name="Slide Number Placeholder 3"/>
          <p:cNvSpPr>
            <a:spLocks noGrp="1"/>
          </p:cNvSpPr>
          <p:nvPr>
            <p:ph type="sldNum" sz="quarter" idx="10"/>
          </p:nvPr>
        </p:nvSpPr>
        <p:spPr/>
        <p:txBody>
          <a:bodyPr/>
          <a:lstStyle/>
          <a:p>
            <a:fld id="{773B0D4D-5FF1-4FD6-A89B-88D952A93338}" type="slidenum">
              <a:rPr lang="en-AU" smtClean="0"/>
              <a:t>32</a:t>
            </a:fld>
            <a:endParaRPr lang="en-AU"/>
          </a:p>
        </p:txBody>
      </p:sp>
    </p:spTree>
    <p:extLst>
      <p:ext uri="{BB962C8B-B14F-4D97-AF65-F5344CB8AC3E}">
        <p14:creationId xmlns:p14="http://schemas.microsoft.com/office/powerpoint/2010/main" val="421228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We’ll adapt a few concepts to clarify </a:t>
            </a:r>
            <a:r>
              <a:rPr lang="en-AU" i="1" dirty="0"/>
              <a:t>sustainable development </a:t>
            </a:r>
            <a:r>
              <a:rPr lang="en-AU" i="0" dirty="0"/>
              <a:t>and </a:t>
            </a:r>
            <a:r>
              <a:rPr lang="en-AU" i="1" dirty="0"/>
              <a:t>regenerative development </a:t>
            </a:r>
            <a:r>
              <a:rPr lang="en-AU" dirty="0"/>
              <a:t>in the context of the problem.</a:t>
            </a:r>
          </a:p>
        </p:txBody>
      </p:sp>
      <p:sp>
        <p:nvSpPr>
          <p:cNvPr id="4" name="Slide Number Placeholder 3"/>
          <p:cNvSpPr>
            <a:spLocks noGrp="1"/>
          </p:cNvSpPr>
          <p:nvPr>
            <p:ph type="sldNum" sz="quarter" idx="10"/>
          </p:nvPr>
        </p:nvSpPr>
        <p:spPr/>
        <p:txBody>
          <a:bodyPr/>
          <a:lstStyle/>
          <a:p>
            <a:fld id="{773B0D4D-5FF1-4FD6-A89B-88D952A93338}" type="slidenum">
              <a:rPr lang="en-AU" smtClean="0"/>
              <a:t>5</a:t>
            </a:fld>
            <a:endParaRPr lang="en-AU"/>
          </a:p>
        </p:txBody>
      </p:sp>
    </p:spTree>
    <p:extLst>
      <p:ext uri="{BB962C8B-B14F-4D97-AF65-F5344CB8AC3E}">
        <p14:creationId xmlns:p14="http://schemas.microsoft.com/office/powerpoint/2010/main" val="352800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33</a:t>
            </a:fld>
            <a:endParaRPr lang="en-AU"/>
          </a:p>
        </p:txBody>
      </p:sp>
    </p:spTree>
    <p:extLst>
      <p:ext uri="{BB962C8B-B14F-4D97-AF65-F5344CB8AC3E}">
        <p14:creationId xmlns:p14="http://schemas.microsoft.com/office/powerpoint/2010/main" val="413399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Brundtland, G. (ed.) 1987, </a:t>
            </a:r>
            <a:r>
              <a:rPr lang="en-AU" sz="1200" i="1" dirty="0"/>
              <a:t>Our Common Future: The World Commission on Environment and Development</a:t>
            </a:r>
            <a:r>
              <a:rPr lang="en-AU" sz="1200" dirty="0"/>
              <a:t>, Oxford University Press, Oxford.</a:t>
            </a:r>
          </a:p>
        </p:txBody>
      </p:sp>
      <p:sp>
        <p:nvSpPr>
          <p:cNvPr id="4" name="Slide Number Placeholder 3"/>
          <p:cNvSpPr>
            <a:spLocks noGrp="1"/>
          </p:cNvSpPr>
          <p:nvPr>
            <p:ph type="sldNum" sz="quarter" idx="10"/>
          </p:nvPr>
        </p:nvSpPr>
        <p:spPr/>
        <p:txBody>
          <a:bodyPr/>
          <a:lstStyle/>
          <a:p>
            <a:fld id="{773B0D4D-5FF1-4FD6-A89B-88D952A93338}" type="slidenum">
              <a:rPr lang="en-AU" smtClean="0"/>
              <a:t>6</a:t>
            </a:fld>
            <a:endParaRPr lang="en-AU"/>
          </a:p>
        </p:txBody>
      </p:sp>
    </p:spTree>
    <p:extLst>
      <p:ext uri="{BB962C8B-B14F-4D97-AF65-F5344CB8AC3E}">
        <p14:creationId xmlns:p14="http://schemas.microsoft.com/office/powerpoint/2010/main" val="175565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7</a:t>
            </a:fld>
            <a:endParaRPr lang="en-AU"/>
          </a:p>
        </p:txBody>
      </p:sp>
    </p:spTree>
    <p:extLst>
      <p:ext uri="{BB962C8B-B14F-4D97-AF65-F5344CB8AC3E}">
        <p14:creationId xmlns:p14="http://schemas.microsoft.com/office/powerpoint/2010/main" val="402587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Reed, B., 2007, ‘Shifting from ‘sustainability’ to regeneration’, </a:t>
            </a:r>
            <a:r>
              <a:rPr lang="en-AU" sz="1200" b="0" i="1" kern="1200" dirty="0">
                <a:solidFill>
                  <a:schemeClr val="tx1"/>
                </a:solidFill>
                <a:effectLst/>
                <a:latin typeface="+mn-lt"/>
                <a:ea typeface="+mn-ea"/>
                <a:cs typeface="+mn-cs"/>
              </a:rPr>
              <a:t>Building Research &amp; Information</a:t>
            </a:r>
            <a:r>
              <a:rPr lang="en-AU" sz="1200" b="0" i="0" kern="1200" dirty="0">
                <a:solidFill>
                  <a:schemeClr val="tx1"/>
                </a:solidFill>
                <a:effectLst/>
                <a:latin typeface="+mn-lt"/>
                <a:ea typeface="+mn-ea"/>
                <a:cs typeface="+mn-cs"/>
              </a:rPr>
              <a:t>, vol. </a:t>
            </a:r>
            <a:r>
              <a:rPr lang="en-AU" sz="1200" b="0" i="1" kern="1200" dirty="0">
                <a:solidFill>
                  <a:schemeClr val="tx1"/>
                </a:solidFill>
                <a:effectLst/>
                <a:latin typeface="+mn-lt"/>
                <a:ea typeface="+mn-ea"/>
                <a:cs typeface="+mn-cs"/>
              </a:rPr>
              <a:t>35</a:t>
            </a:r>
            <a:r>
              <a:rPr lang="en-AU" sz="1200" b="0" i="0" kern="1200" dirty="0">
                <a:solidFill>
                  <a:schemeClr val="tx1"/>
                </a:solidFill>
                <a:effectLst/>
                <a:latin typeface="+mn-lt"/>
                <a:ea typeface="+mn-ea"/>
                <a:cs typeface="+mn-cs"/>
              </a:rPr>
              <a:t>, no. 6, pp. 674-680.</a:t>
            </a:r>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8</a:t>
            </a:fld>
            <a:endParaRPr lang="en-AU"/>
          </a:p>
        </p:txBody>
      </p:sp>
    </p:spTree>
    <p:extLst>
      <p:ext uri="{BB962C8B-B14F-4D97-AF65-F5344CB8AC3E}">
        <p14:creationId xmlns:p14="http://schemas.microsoft.com/office/powerpoint/2010/main" val="153255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Example is for an remote, micro, water treatment facility.</a:t>
            </a:r>
          </a:p>
          <a:p>
            <a:r>
              <a:rPr lang="en-AU" dirty="0"/>
              <a:t>Energy: the best we can do is avoid using non-renewable resources; we probably cannot create/upgrade energy.</a:t>
            </a:r>
          </a:p>
          <a:p>
            <a:r>
              <a:rPr lang="en-AU" dirty="0"/>
              <a:t>Water quality: the system can potentially also clean water is local water bodies.</a:t>
            </a:r>
          </a:p>
          <a:p>
            <a:r>
              <a:rPr lang="en-AU" dirty="0"/>
              <a:t>Community autonomy: the solution will reduce the community’s reliance on government water provisions in the dry season.</a:t>
            </a:r>
          </a:p>
          <a:p>
            <a:r>
              <a:rPr lang="en-AU" dirty="0"/>
              <a:t>Local economy: the additional clean water supply will support local farming, increasing the yield of food products for sale and trade.</a:t>
            </a:r>
          </a:p>
        </p:txBody>
      </p:sp>
      <p:sp>
        <p:nvSpPr>
          <p:cNvPr id="4" name="Slide Number Placeholder 3"/>
          <p:cNvSpPr>
            <a:spLocks noGrp="1"/>
          </p:cNvSpPr>
          <p:nvPr>
            <p:ph type="sldNum" sz="quarter" idx="10"/>
          </p:nvPr>
        </p:nvSpPr>
        <p:spPr/>
        <p:txBody>
          <a:bodyPr/>
          <a:lstStyle/>
          <a:p>
            <a:fld id="{773B0D4D-5FF1-4FD6-A89B-88D952A93338}" type="slidenum">
              <a:rPr lang="en-AU" smtClean="0"/>
              <a:t>9</a:t>
            </a:fld>
            <a:endParaRPr lang="en-AU"/>
          </a:p>
        </p:txBody>
      </p:sp>
    </p:spTree>
    <p:extLst>
      <p:ext uri="{BB962C8B-B14F-4D97-AF65-F5344CB8AC3E}">
        <p14:creationId xmlns:p14="http://schemas.microsoft.com/office/powerpoint/2010/main" val="19759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Having: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explored and understood the breadth of the problem at the system level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explored and understood the community’s perception of the problem, 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developed our understanding of sustainability in the context of the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are now prepared to create a short-list of the most important requirements that our solution should meet.</a:t>
            </a:r>
          </a:p>
        </p:txBody>
      </p:sp>
      <p:sp>
        <p:nvSpPr>
          <p:cNvPr id="4" name="Slide Number Placeholder 3"/>
          <p:cNvSpPr>
            <a:spLocks noGrp="1"/>
          </p:cNvSpPr>
          <p:nvPr>
            <p:ph type="sldNum" sz="quarter" idx="10"/>
          </p:nvPr>
        </p:nvSpPr>
        <p:spPr/>
        <p:txBody>
          <a:bodyPr/>
          <a:lstStyle/>
          <a:p>
            <a:fld id="{773B0D4D-5FF1-4FD6-A89B-88D952A93338}" type="slidenum">
              <a:rPr lang="en-AU" smtClean="0"/>
              <a:t>10</a:t>
            </a:fld>
            <a:endParaRPr lang="en-AU"/>
          </a:p>
        </p:txBody>
      </p:sp>
    </p:spTree>
    <p:extLst>
      <p:ext uri="{BB962C8B-B14F-4D97-AF65-F5344CB8AC3E}">
        <p14:creationId xmlns:p14="http://schemas.microsoft.com/office/powerpoint/2010/main" val="182046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13</a:t>
            </a:fld>
            <a:endParaRPr lang="en-AU"/>
          </a:p>
        </p:txBody>
      </p:sp>
    </p:spTree>
    <p:extLst>
      <p:ext uri="{BB962C8B-B14F-4D97-AF65-F5344CB8AC3E}">
        <p14:creationId xmlns:p14="http://schemas.microsoft.com/office/powerpoint/2010/main" val="1891905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Adcock, R. (</a:t>
            </a:r>
            <a:r>
              <a:rPr lang="en-AU" sz="1200" kern="1200" dirty="0" err="1">
                <a:solidFill>
                  <a:schemeClr val="tx1"/>
                </a:solidFill>
                <a:effectLst/>
                <a:latin typeface="+mn-lt"/>
                <a:ea typeface="+mn-ea"/>
                <a:cs typeface="+mn-cs"/>
              </a:rPr>
              <a:t>n.d.</a:t>
            </a:r>
            <a:r>
              <a:rPr lang="en-AU" sz="1200" kern="1200" dirty="0">
                <a:solidFill>
                  <a:schemeClr val="tx1"/>
                </a:solidFill>
                <a:effectLst/>
                <a:latin typeface="+mn-lt"/>
                <a:ea typeface="+mn-ea"/>
                <a:cs typeface="+mn-cs"/>
              </a:rPr>
              <a:t>) </a:t>
            </a:r>
            <a:r>
              <a:rPr lang="en-AU" sz="1200" i="1" kern="1200" dirty="0">
                <a:solidFill>
                  <a:schemeClr val="tx1"/>
                </a:solidFill>
                <a:effectLst/>
                <a:latin typeface="+mn-lt"/>
                <a:ea typeface="+mn-ea"/>
                <a:cs typeface="+mn-cs"/>
              </a:rPr>
              <a:t>Principles and practices of Systems Engineering</a:t>
            </a:r>
            <a:r>
              <a:rPr lang="en-AU" sz="1200" kern="1200" dirty="0">
                <a:solidFill>
                  <a:schemeClr val="tx1"/>
                </a:solidFill>
                <a:effectLst/>
                <a:latin typeface="+mn-lt"/>
                <a:ea typeface="+mn-ea"/>
                <a:cs typeface="+mn-cs"/>
              </a:rPr>
              <a:t>, presentation, </a:t>
            </a:r>
            <a:r>
              <a:rPr lang="en-AU" sz="1200" kern="1200" dirty="0" err="1">
                <a:solidFill>
                  <a:schemeClr val="tx1"/>
                </a:solidFill>
                <a:effectLst/>
                <a:latin typeface="+mn-lt"/>
                <a:ea typeface="+mn-ea"/>
                <a:cs typeface="+mn-cs"/>
              </a:rPr>
              <a:t>Cranfield</a:t>
            </a:r>
            <a:r>
              <a:rPr lang="en-AU" sz="1200" kern="1200" dirty="0">
                <a:solidFill>
                  <a:schemeClr val="tx1"/>
                </a:solidFill>
                <a:effectLst/>
                <a:latin typeface="+mn-lt"/>
                <a:ea typeface="+mn-ea"/>
                <a:cs typeface="+mn-cs"/>
              </a:rPr>
              <a:t> University, p. 8. Available at </a:t>
            </a:r>
            <a:r>
              <a:rPr lang="en-AU" sz="1200" u="sng" kern="1200" dirty="0">
                <a:solidFill>
                  <a:schemeClr val="tx1"/>
                </a:solidFill>
                <a:effectLst/>
                <a:latin typeface="+mn-lt"/>
                <a:ea typeface="+mn-ea"/>
                <a:cs typeface="+mn-cs"/>
                <a:hlinkClick r:id="rId3"/>
              </a:rPr>
              <a:t>http://www.incose.org.uk/Downloads/AA01.1.4_Principles%20&amp;%20practices%20of%20SE.pdf</a:t>
            </a:r>
            <a:r>
              <a:rPr lang="en-AU" sz="1200" kern="1200" dirty="0">
                <a:solidFill>
                  <a:schemeClr val="tx1"/>
                </a:solidFill>
                <a:effectLst/>
                <a:latin typeface="+mn-lt"/>
                <a:ea typeface="+mn-ea"/>
                <a:cs typeface="+mn-cs"/>
              </a:rPr>
              <a:t>. Accessed 27 March 2008.</a:t>
            </a:r>
            <a:endParaRPr lang="en-AU" dirty="0"/>
          </a:p>
        </p:txBody>
      </p:sp>
      <p:sp>
        <p:nvSpPr>
          <p:cNvPr id="4" name="Slide Number Placeholder 3"/>
          <p:cNvSpPr>
            <a:spLocks noGrp="1"/>
          </p:cNvSpPr>
          <p:nvPr>
            <p:ph type="sldNum" sz="quarter" idx="10"/>
          </p:nvPr>
        </p:nvSpPr>
        <p:spPr/>
        <p:txBody>
          <a:bodyPr/>
          <a:lstStyle/>
          <a:p>
            <a:fld id="{773B0D4D-5FF1-4FD6-A89B-88D952A93338}" type="slidenum">
              <a:rPr lang="en-AU" smtClean="0"/>
              <a:t>14</a:t>
            </a:fld>
            <a:endParaRPr lang="en-AU"/>
          </a:p>
        </p:txBody>
      </p:sp>
    </p:spTree>
    <p:extLst>
      <p:ext uri="{BB962C8B-B14F-4D97-AF65-F5344CB8AC3E}">
        <p14:creationId xmlns:p14="http://schemas.microsoft.com/office/powerpoint/2010/main" val="315686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ma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5" y="2027015"/>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5" y="3444762"/>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417022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741864" y="321277"/>
            <a:ext cx="3978275" cy="3061726"/>
          </a:xfrm>
          <a:prstGeom prst="rect">
            <a:avLst/>
          </a:prstGeom>
        </p:spPr>
        <p:txBody>
          <a:bodyPr vert="horz"/>
          <a:lstStyle/>
          <a:p>
            <a:r>
              <a:rPr lang="en-US"/>
              <a:t>Click icon to add picture</a:t>
            </a:r>
          </a:p>
        </p:txBody>
      </p:sp>
      <p:sp>
        <p:nvSpPr>
          <p:cNvPr id="6" name="Text Placeholder 3"/>
          <p:cNvSpPr>
            <a:spLocks noGrp="1"/>
          </p:cNvSpPr>
          <p:nvPr>
            <p:ph type="body" sz="quarter" idx="12" hasCustomPrompt="1"/>
          </p:nvPr>
        </p:nvSpPr>
        <p:spPr>
          <a:xfrm>
            <a:off x="4741863" y="3600763"/>
            <a:ext cx="3978275" cy="503354"/>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7" name="Picture Placeholder 4"/>
          <p:cNvSpPr>
            <a:spLocks noGrp="1"/>
          </p:cNvSpPr>
          <p:nvPr>
            <p:ph type="pic" sz="quarter" idx="13"/>
          </p:nvPr>
        </p:nvSpPr>
        <p:spPr>
          <a:xfrm>
            <a:off x="419445" y="321277"/>
            <a:ext cx="3978275" cy="3061726"/>
          </a:xfrm>
          <a:prstGeom prst="rect">
            <a:avLst/>
          </a:prstGeom>
        </p:spPr>
        <p:txBody>
          <a:bodyPr vert="horz"/>
          <a:lstStyle/>
          <a:p>
            <a:r>
              <a:rPr lang="en-US"/>
              <a:t>Click icon to add picture</a:t>
            </a:r>
          </a:p>
        </p:txBody>
      </p:sp>
      <p:sp>
        <p:nvSpPr>
          <p:cNvPr id="9" name="Text Placeholder 3"/>
          <p:cNvSpPr>
            <a:spLocks noGrp="1"/>
          </p:cNvSpPr>
          <p:nvPr>
            <p:ph type="body" sz="quarter" idx="14" hasCustomPrompt="1"/>
          </p:nvPr>
        </p:nvSpPr>
        <p:spPr>
          <a:xfrm>
            <a:off x="419444" y="3600763"/>
            <a:ext cx="3978275" cy="503354"/>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Tree>
    <p:extLst>
      <p:ext uri="{BB962C8B-B14F-4D97-AF65-F5344CB8AC3E}">
        <p14:creationId xmlns:p14="http://schemas.microsoft.com/office/powerpoint/2010/main" val="156691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2" hasCustomPrompt="1"/>
          </p:nvPr>
        </p:nvSpPr>
        <p:spPr>
          <a:xfrm>
            <a:off x="6706293" y="316471"/>
            <a:ext cx="2013845" cy="3734231"/>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7" name="Picture Placeholder 4"/>
          <p:cNvSpPr>
            <a:spLocks noGrp="1"/>
          </p:cNvSpPr>
          <p:nvPr>
            <p:ph type="pic" sz="quarter" idx="13"/>
          </p:nvPr>
        </p:nvSpPr>
        <p:spPr>
          <a:xfrm>
            <a:off x="419445" y="321277"/>
            <a:ext cx="5907023" cy="3729425"/>
          </a:xfrm>
          <a:prstGeom prst="rect">
            <a:avLst/>
          </a:prstGeom>
        </p:spPr>
        <p:txBody>
          <a:bodyPr vert="horz"/>
          <a:lstStyle/>
          <a:p>
            <a:r>
              <a:rPr lang="en-US"/>
              <a:t>Click icon to add picture</a:t>
            </a:r>
          </a:p>
        </p:txBody>
      </p:sp>
    </p:spTree>
    <p:extLst>
      <p:ext uri="{BB962C8B-B14F-4D97-AF65-F5344CB8AC3E}">
        <p14:creationId xmlns:p14="http://schemas.microsoft.com/office/powerpoint/2010/main" val="227863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fema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27655" y="2027015"/>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Text Placeholder 2"/>
          <p:cNvSpPr>
            <a:spLocks noGrp="1"/>
          </p:cNvSpPr>
          <p:nvPr>
            <p:ph type="body" sz="quarter" idx="10"/>
          </p:nvPr>
        </p:nvSpPr>
        <p:spPr>
          <a:xfrm>
            <a:off x="727655" y="3444762"/>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213352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femal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27655" y="2027015"/>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Text Placeholder 2"/>
          <p:cNvSpPr>
            <a:spLocks noGrp="1"/>
          </p:cNvSpPr>
          <p:nvPr>
            <p:ph type="body" sz="quarter" idx="10"/>
          </p:nvPr>
        </p:nvSpPr>
        <p:spPr>
          <a:xfrm>
            <a:off x="727655" y="3444762"/>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3034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texture1">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5" y="438254"/>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5" y="1890329"/>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802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texture2">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727655" y="438254"/>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Text Placeholder 2"/>
          <p:cNvSpPr>
            <a:spLocks noGrp="1"/>
          </p:cNvSpPr>
          <p:nvPr>
            <p:ph type="body" sz="quarter" idx="10"/>
          </p:nvPr>
        </p:nvSpPr>
        <p:spPr>
          <a:xfrm>
            <a:off x="727655" y="1890329"/>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385926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texture2">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727655" y="438254"/>
            <a:ext cx="5833801" cy="11257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Text Placeholder 2"/>
          <p:cNvSpPr>
            <a:spLocks noGrp="1"/>
          </p:cNvSpPr>
          <p:nvPr>
            <p:ph type="body" sz="quarter" idx="10"/>
          </p:nvPr>
        </p:nvSpPr>
        <p:spPr>
          <a:xfrm>
            <a:off x="727655" y="1890329"/>
            <a:ext cx="4439073" cy="931069"/>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77345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29397"/>
            <a:ext cx="8229600" cy="3765818"/>
          </a:xfrm>
          <a:prstGeom prst="rect">
            <a:avLst/>
          </a:prstGeom>
        </p:spPr>
        <p:txBody>
          <a:bodyPr vert="horz"/>
          <a:lstStyle>
            <a:lvl1pPr>
              <a:lnSpc>
                <a:spcPts val="3800"/>
              </a:lnSpc>
              <a:spcBef>
                <a:spcPts val="2200"/>
              </a:spcBef>
              <a:spcAft>
                <a:spcPts val="2200"/>
              </a:spcAft>
              <a:defRPr sz="3000" b="1" i="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840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29397"/>
            <a:ext cx="8229600" cy="733831"/>
          </a:xfrm>
          <a:prstGeom prst="rect">
            <a:avLst/>
          </a:prstGeom>
        </p:spPr>
        <p:txBody>
          <a:bodyPr vert="horz"/>
          <a:lstStyle>
            <a:lvl1pPr>
              <a:lnSpc>
                <a:spcPts val="2400"/>
              </a:lnSpc>
              <a:spcBef>
                <a:spcPts val="1000"/>
              </a:spcBef>
              <a:spcAft>
                <a:spcPts val="1000"/>
              </a:spcAft>
              <a:defRPr sz="1800" b="1" i="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457200" y="1228564"/>
            <a:ext cx="8229600" cy="2993039"/>
          </a:xfrm>
          <a:prstGeom prst="rect">
            <a:avLst/>
          </a:prstGeom>
        </p:spPr>
        <p:txBody>
          <a:bodyPr vert="horz"/>
          <a:lstStyle>
            <a:lvl1pPr>
              <a:lnSpc>
                <a:spcPts val="1900"/>
              </a:lnSpc>
              <a:spcBef>
                <a:spcPts val="600"/>
              </a:spcBef>
              <a:spcAft>
                <a:spcPts val="600"/>
              </a:spcAft>
              <a:defRPr sz="14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83266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741864" y="321277"/>
            <a:ext cx="3978275" cy="3213071"/>
          </a:xfrm>
          <a:prstGeom prst="rect">
            <a:avLst/>
          </a:prstGeom>
        </p:spPr>
        <p:txBody>
          <a:bodyPr vert="horz"/>
          <a:lstStyle/>
          <a:p>
            <a:r>
              <a:rPr lang="en-US"/>
              <a:t>Click icon to add picture</a:t>
            </a:r>
          </a:p>
        </p:txBody>
      </p:sp>
      <p:sp>
        <p:nvSpPr>
          <p:cNvPr id="6" name="Text Placeholder 3"/>
          <p:cNvSpPr>
            <a:spLocks noGrp="1"/>
          </p:cNvSpPr>
          <p:nvPr>
            <p:ph type="body" sz="quarter" idx="12" hasCustomPrompt="1"/>
          </p:nvPr>
        </p:nvSpPr>
        <p:spPr>
          <a:xfrm>
            <a:off x="4741863" y="3704540"/>
            <a:ext cx="3978275" cy="503354"/>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8" name="Title 1"/>
          <p:cNvSpPr>
            <a:spLocks noGrp="1"/>
          </p:cNvSpPr>
          <p:nvPr>
            <p:ph type="title"/>
          </p:nvPr>
        </p:nvSpPr>
        <p:spPr>
          <a:xfrm>
            <a:off x="457201" y="329397"/>
            <a:ext cx="4001911" cy="733831"/>
          </a:xfrm>
          <a:prstGeom prst="rect">
            <a:avLst/>
          </a:prstGeom>
        </p:spPr>
        <p:txBody>
          <a:bodyPr vert="horz"/>
          <a:lstStyle>
            <a:lvl1pPr>
              <a:lnSpc>
                <a:spcPts val="2400"/>
              </a:lnSpc>
              <a:spcBef>
                <a:spcPts val="1000"/>
              </a:spcBef>
              <a:spcAft>
                <a:spcPts val="1000"/>
              </a:spcAft>
              <a:defRPr sz="1800" b="1" i="0">
                <a:solidFill>
                  <a:schemeClr val="bg1"/>
                </a:solidFill>
              </a:defRPr>
            </a:lvl1pPr>
          </a:lstStyle>
          <a:p>
            <a:r>
              <a:rPr lang="en-US"/>
              <a:t>Click to edit Master title style</a:t>
            </a:r>
            <a:endParaRPr lang="en-US" dirty="0"/>
          </a:p>
        </p:txBody>
      </p:sp>
      <p:sp>
        <p:nvSpPr>
          <p:cNvPr id="7" name="Text Placeholder 3"/>
          <p:cNvSpPr>
            <a:spLocks noGrp="1"/>
          </p:cNvSpPr>
          <p:nvPr>
            <p:ph type="body" sz="quarter" idx="13"/>
          </p:nvPr>
        </p:nvSpPr>
        <p:spPr>
          <a:xfrm>
            <a:off x="457201" y="1228564"/>
            <a:ext cx="4001911" cy="2993039"/>
          </a:xfrm>
          <a:prstGeom prst="rect">
            <a:avLst/>
          </a:prstGeom>
        </p:spPr>
        <p:txBody>
          <a:bodyPr vert="horz"/>
          <a:lstStyle>
            <a:lvl1pPr>
              <a:lnSpc>
                <a:spcPts val="1900"/>
              </a:lnSpc>
              <a:spcBef>
                <a:spcPts val="600"/>
              </a:spcBef>
              <a:spcAft>
                <a:spcPts val="600"/>
              </a:spcAft>
              <a:defRPr sz="14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28559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MSIPCMContentMarking" descr="{&quot;HashCode&quot;:1610746136,&quot;Placement&quot;:&quot;Header&quot;,&quot;Top&quot;:0.0,&quot;Left&quot;:278.729126,&quot;SlideWidth&quot;:720,&quot;SlideHeight&quot;:405}">
            <a:extLst>
              <a:ext uri="{FF2B5EF4-FFF2-40B4-BE49-F238E27FC236}">
                <a16:creationId xmlns:a16="http://schemas.microsoft.com/office/drawing/2014/main" id="{54C0B9E1-4D43-47D8-85B6-787375750BF3}"/>
              </a:ext>
            </a:extLst>
          </p:cNvPr>
          <p:cNvSpPr txBox="1"/>
          <p:nvPr userDrawn="1"/>
        </p:nvSpPr>
        <p:spPr>
          <a:xfrm>
            <a:off x="3539860" y="0"/>
            <a:ext cx="2064281" cy="296525"/>
          </a:xfrm>
          <a:prstGeom prst="rect">
            <a:avLst/>
          </a:prstGeom>
          <a:noFill/>
        </p:spPr>
        <p:txBody>
          <a:bodyPr vert="horz" wrap="square" lIns="0" tIns="0" rIns="0" bIns="0" rtlCol="0" anchor="ctr" anchorCtr="1">
            <a:spAutoFit/>
          </a:bodyPr>
          <a:lstStyle/>
          <a:p>
            <a:pPr algn="ctr">
              <a:spcBef>
                <a:spcPts val="0"/>
              </a:spcBef>
              <a:spcAft>
                <a:spcPts val="0"/>
              </a:spcAft>
            </a:pPr>
            <a:r>
              <a:rPr lang="en-AU" sz="1200">
                <a:solidFill>
                  <a:srgbClr val="EEDC00"/>
                </a:solidFill>
                <a:latin typeface="Calibri" panose="020F0502020204030204" pitchFamily="34" charset="0"/>
              </a:rPr>
              <a:t>RMIT Classification: Trusted</a:t>
            </a:r>
          </a:p>
        </p:txBody>
      </p:sp>
    </p:spTree>
    <p:extLst>
      <p:ext uri="{BB962C8B-B14F-4D97-AF65-F5344CB8AC3E}">
        <p14:creationId xmlns:p14="http://schemas.microsoft.com/office/powerpoint/2010/main" val="336837312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32" r:id="rId3"/>
    <p:sldLayoutId id="2147483724" r:id="rId4"/>
    <p:sldLayoutId id="2147483725" r:id="rId5"/>
    <p:sldLayoutId id="2147483731" r:id="rId6"/>
    <p:sldLayoutId id="2147483726" r:id="rId7"/>
    <p:sldLayoutId id="2147483727" r:id="rId8"/>
    <p:sldLayoutId id="2147483728" r:id="rId9"/>
    <p:sldLayoutId id="2147483729" r:id="rId10"/>
    <p:sldLayoutId id="2147483730" r:id="rId11"/>
  </p:sldLayoutIdLst>
  <p:txStyles>
    <p:titleStyle>
      <a:lvl1pPr algn="l" defTabSz="457200" rtl="0" eaLnBrk="1" latinLnBrk="0" hangingPunct="1">
        <a:spcBef>
          <a:spcPts val="200"/>
        </a:spcBef>
        <a:buNone/>
        <a:defRPr sz="4000" kern="1200">
          <a:solidFill>
            <a:schemeClr val="tx1"/>
          </a:solidFill>
          <a:latin typeface="+mj-lt"/>
          <a:ea typeface="+mj-ea"/>
          <a:cs typeface="+mj-cs"/>
        </a:defRPr>
      </a:lvl1pPr>
    </p:titleStyle>
    <p:bodyStyle>
      <a:lvl1pPr marL="0" indent="0" algn="l" defTabSz="457200" rtl="0" eaLnBrk="1" latinLnBrk="0" hangingPunct="1">
        <a:spcBef>
          <a:spcPts val="400"/>
        </a:spcBef>
        <a:buFontTx/>
        <a:buNone/>
        <a:defRPr sz="1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raretailservices.com/computer-mouse.htm" TargetMode="Externa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12.jpeg"/><Relationship Id="rId4" Type="http://schemas.openxmlformats.org/officeDocument/2006/relationships/hyperlink" Target="https://www.hubbardhall.com/chemical-applications/metal-cleaning-chemicals-solvent-aqueous/"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s://www.canstarblue.com.au/appliances/split-system-air-conditioner-comparis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getuncommon.com/customize/product/party-dots.0141_4_I.html" TargetMode="External"/><Relationship Id="rId2" Type="http://schemas.openxmlformats.org/officeDocument/2006/relationships/slideLayout" Target="../slideLayouts/slideLayout8.xml"/><Relationship Id="rId1" Type="http://schemas.openxmlformats.org/officeDocument/2006/relationships/tags" Target="../tags/tag5.xml"/><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canstarblue.com.au/appliances/split-system-air-conditioner-comparis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mailto:Peter.stasinopoulos@rmit.edu.au"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rapidcleangeelong.com.au/Home/ProductDetails?ProductId=70759"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www.wisegeek.com/what-is-photosynthesis.ht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asyledlighting.com/Comparison.aspx"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uclexcites.files.wordpress.com/2012/09/solo-taxonomy.jpg" TargetMode="External"/><Relationship Id="rId2" Type="http://schemas.openxmlformats.org/officeDocument/2006/relationships/hyperlink" Target="https://www.youtube.com/watch?v=uDXXV-mCLPg" TargetMode="Externa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csrambassadors.com/corporate-social-responsibility-csrambassadors/triple-bottom-line/"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a:t>Weeks 3 &amp; 4: Engineering design for sustainability</a:t>
            </a:r>
          </a:p>
          <a:p>
            <a:r>
              <a:rPr lang="en-AU" dirty="0"/>
              <a:t>Phase 1: Definition of need</a:t>
            </a:r>
          </a:p>
        </p:txBody>
      </p:sp>
      <p:sp>
        <p:nvSpPr>
          <p:cNvPr id="13" name="Title 1">
            <a:extLst>
              <a:ext uri="{FF2B5EF4-FFF2-40B4-BE49-F238E27FC236}">
                <a16:creationId xmlns:a16="http://schemas.microsoft.com/office/drawing/2014/main" id="{B4037AAD-5D99-4747-9CD8-4A152786117A}"/>
              </a:ext>
            </a:extLst>
          </p:cNvPr>
          <p:cNvSpPr>
            <a:spLocks noGrp="1"/>
          </p:cNvSpPr>
          <p:nvPr>
            <p:ph type="title"/>
          </p:nvPr>
        </p:nvSpPr>
        <p:spPr>
          <a:xfrm>
            <a:off x="727655" y="438254"/>
            <a:ext cx="7633681" cy="1125726"/>
          </a:xfrm>
        </p:spPr>
        <p:txBody>
          <a:bodyPr>
            <a:normAutofit fontScale="90000"/>
          </a:bodyPr>
          <a:lstStyle/>
          <a:p>
            <a:r>
              <a:rPr lang="en-AU" dirty="0"/>
              <a:t>OENG1118 Sustainable engineering practice and design</a:t>
            </a:r>
          </a:p>
        </p:txBody>
      </p:sp>
    </p:spTree>
    <p:extLst>
      <p:ext uri="{BB962C8B-B14F-4D97-AF65-F5344CB8AC3E}">
        <p14:creationId xmlns:p14="http://schemas.microsoft.com/office/powerpoint/2010/main" val="21388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sz="quarter" idx="10"/>
          </p:nvPr>
        </p:nvSpPr>
        <p:spPr/>
        <p:txBody>
          <a:bodyPr/>
          <a:lstStyle/>
          <a:p>
            <a:endParaRPr lang="en-AU" dirty="0"/>
          </a:p>
          <a:p>
            <a:endParaRPr lang="en-AU" dirty="0"/>
          </a:p>
          <a:p>
            <a:pPr algn="ctr"/>
            <a:r>
              <a:rPr lang="en-AU" sz="1800" b="1" dirty="0">
                <a:solidFill>
                  <a:schemeClr val="bg2"/>
                </a:solidFill>
              </a:rPr>
              <a:t>Design requirements</a:t>
            </a:r>
          </a:p>
        </p:txBody>
      </p:sp>
    </p:spTree>
    <p:extLst>
      <p:ext uri="{BB962C8B-B14F-4D97-AF65-F5344CB8AC3E}">
        <p14:creationId xmlns:p14="http://schemas.microsoft.com/office/powerpoint/2010/main" val="1250552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4" name="Text Placeholder 3"/>
          <p:cNvSpPr>
            <a:spLocks noGrp="1"/>
          </p:cNvSpPr>
          <p:nvPr>
            <p:ph type="body" sz="quarter" idx="10"/>
          </p:nvPr>
        </p:nvSpPr>
        <p:spPr>
          <a:xfrm>
            <a:off x="457200" y="1228564"/>
            <a:ext cx="8229600" cy="2993039"/>
          </a:xfrm>
        </p:spPr>
        <p:txBody>
          <a:bodyPr/>
          <a:lstStyle/>
          <a:p>
            <a:r>
              <a:rPr lang="en-AU" dirty="0"/>
              <a:t>Usually describe </a:t>
            </a:r>
            <a:r>
              <a:rPr lang="en-AU" b="1" dirty="0"/>
              <a:t>what</a:t>
            </a:r>
            <a:r>
              <a:rPr lang="en-AU" dirty="0"/>
              <a:t> the system should </a:t>
            </a:r>
            <a:r>
              <a:rPr lang="en-AU" b="1" dirty="0"/>
              <a:t>do</a:t>
            </a:r>
          </a:p>
          <a:p>
            <a:r>
              <a:rPr lang="en-AU" dirty="0"/>
              <a:t>Sometimes describe </a:t>
            </a:r>
            <a:r>
              <a:rPr lang="en-AU" b="1" dirty="0"/>
              <a:t>what </a:t>
            </a:r>
            <a:r>
              <a:rPr lang="en-AU" dirty="0"/>
              <a:t>the system should </a:t>
            </a:r>
            <a:r>
              <a:rPr lang="en-AU" b="1" dirty="0"/>
              <a:t>be</a:t>
            </a:r>
          </a:p>
          <a:p>
            <a:r>
              <a:rPr lang="en-AU" dirty="0"/>
              <a:t>Don’t describe </a:t>
            </a:r>
            <a:r>
              <a:rPr lang="en-AU" b="1" dirty="0"/>
              <a:t>how </a:t>
            </a:r>
            <a:r>
              <a:rPr lang="en-AU" dirty="0"/>
              <a:t>the system should work</a:t>
            </a:r>
          </a:p>
          <a:p>
            <a:endParaRPr lang="en-AU" dirty="0"/>
          </a:p>
          <a:p>
            <a:r>
              <a:rPr lang="en-AU" dirty="0"/>
              <a:t>Example – computer mouse:</a:t>
            </a:r>
          </a:p>
          <a:p>
            <a:r>
              <a:rPr lang="en-AU" dirty="0"/>
              <a:t>“The solution shall…”</a:t>
            </a:r>
          </a:p>
          <a:p>
            <a:pPr marL="285750" indent="-285750">
              <a:buFont typeface="Arial" panose="020B0604020202020204" pitchFamily="34" charset="0"/>
              <a:buChar char="•"/>
            </a:pPr>
            <a:r>
              <a:rPr lang="en-AU" dirty="0">
                <a:ea typeface="Times New Roman"/>
              </a:rPr>
              <a:t>select the item at the cursor		</a:t>
            </a:r>
            <a:r>
              <a:rPr lang="en-AU" dirty="0">
                <a:solidFill>
                  <a:srgbClr val="00B050"/>
                </a:solidFill>
                <a:ea typeface="Times New Roman"/>
              </a:rPr>
              <a:t>Correct</a:t>
            </a:r>
          </a:p>
          <a:p>
            <a:pPr marL="285750" indent="-285750">
              <a:buFont typeface="Arial" panose="020B0604020202020204" pitchFamily="34" charset="0"/>
              <a:buChar char="•"/>
            </a:pPr>
            <a:r>
              <a:rPr lang="en-AU" dirty="0">
                <a:ea typeface="Times New Roman"/>
              </a:rPr>
              <a:t>be black					</a:t>
            </a:r>
            <a:r>
              <a:rPr lang="en-AU" dirty="0">
                <a:solidFill>
                  <a:srgbClr val="FFC000"/>
                </a:solidFill>
                <a:ea typeface="Times New Roman"/>
              </a:rPr>
              <a:t>If required by the customer		</a:t>
            </a:r>
            <a:r>
              <a:rPr lang="en-AU" dirty="0">
                <a:ea typeface="Times New Roman"/>
              </a:rPr>
              <a:t> </a:t>
            </a:r>
            <a:r>
              <a:rPr lang="en-AU" sz="1000" dirty="0">
                <a:ea typeface="Times New Roman"/>
              </a:rPr>
              <a:t>(</a:t>
            </a:r>
            <a:r>
              <a:rPr lang="en-AU" sz="1000" dirty="0">
                <a:ea typeface="Times New Roman"/>
                <a:hlinkClick r:id="rId3"/>
              </a:rPr>
              <a:t>RA retail Services</a:t>
            </a:r>
            <a:r>
              <a:rPr lang="en-AU" sz="1000" dirty="0">
                <a:ea typeface="Times New Roman"/>
              </a:rPr>
              <a:t>)</a:t>
            </a:r>
            <a:endParaRPr lang="en-AU" sz="1000" dirty="0">
              <a:solidFill>
                <a:srgbClr val="FFC000"/>
              </a:solidFill>
              <a:ea typeface="Times New Roman"/>
            </a:endParaRPr>
          </a:p>
          <a:p>
            <a:pPr marL="285750" indent="-285750">
              <a:buFont typeface="Arial" panose="020B0604020202020204" pitchFamily="34" charset="0"/>
              <a:buChar char="•"/>
            </a:pPr>
            <a:r>
              <a:rPr lang="en-AU" dirty="0">
                <a:ea typeface="Times New Roman"/>
              </a:rPr>
              <a:t>activate by a depression of a button	</a:t>
            </a:r>
            <a:r>
              <a:rPr lang="en-AU" dirty="0">
                <a:solidFill>
                  <a:schemeClr val="bg2"/>
                </a:solidFill>
                <a:ea typeface="Times New Roman"/>
              </a:rPr>
              <a:t>Incorrect</a:t>
            </a:r>
            <a:endParaRPr lang="en-AU" sz="1000" dirty="0">
              <a:ea typeface="Times New Roman"/>
            </a:endParaRPr>
          </a:p>
          <a:p>
            <a:endParaRPr lang="en-AU" dirty="0">
              <a:ea typeface="Times New Roman"/>
            </a:endParaRPr>
          </a:p>
          <a:p>
            <a:pPr marL="285750" indent="-285750">
              <a:buFont typeface="Arial" panose="020B0604020202020204" pitchFamily="34" charset="0"/>
              <a:buChar char="•"/>
            </a:pPr>
            <a:endParaRPr lang="en-AU" dirty="0"/>
          </a:p>
          <a:p>
            <a:endParaRPr lang="en-AU" dirty="0"/>
          </a:p>
        </p:txBody>
      </p:sp>
      <p:pic>
        <p:nvPicPr>
          <p:cNvPr id="1026" name="Picture 2" descr="Image result for mouse">
            <a:extLst>
              <a:ext uri="{FF2B5EF4-FFF2-40B4-BE49-F238E27FC236}">
                <a16:creationId xmlns:a16="http://schemas.microsoft.com/office/drawing/2014/main" id="{E3E1FF12-FBFB-42FF-9B29-FA4528C80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326" y="2520337"/>
            <a:ext cx="2095556" cy="180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830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4" name="Text Placeholder 3"/>
          <p:cNvSpPr>
            <a:spLocks noGrp="1"/>
          </p:cNvSpPr>
          <p:nvPr>
            <p:ph type="body" sz="quarter" idx="10"/>
          </p:nvPr>
        </p:nvSpPr>
        <p:spPr/>
        <p:txBody>
          <a:bodyPr/>
          <a:lstStyle/>
          <a:p>
            <a:r>
              <a:rPr lang="en-AU" b="1" dirty="0"/>
              <a:t>Design </a:t>
            </a:r>
            <a:r>
              <a:rPr lang="en-AU" dirty="0"/>
              <a:t>requirements = customer requirements + sustainability requirements</a:t>
            </a:r>
          </a:p>
          <a:p>
            <a:r>
              <a:rPr lang="en-AU" b="1" dirty="0"/>
              <a:t>Customer </a:t>
            </a:r>
            <a:r>
              <a:rPr lang="en-AU" dirty="0"/>
              <a:t>requirements: what that the customer needs the system to do fulfil a function</a:t>
            </a:r>
          </a:p>
          <a:p>
            <a:r>
              <a:rPr lang="en-AU" b="1" dirty="0"/>
              <a:t>Sustainability </a:t>
            </a:r>
            <a:r>
              <a:rPr lang="en-AU" dirty="0"/>
              <a:t>requirements: what the designers want the system to do to be sustainable</a:t>
            </a:r>
          </a:p>
          <a:p>
            <a:endParaRPr lang="en-AU" dirty="0"/>
          </a:p>
          <a:p>
            <a:r>
              <a:rPr lang="en-AU" dirty="0"/>
              <a:t>To define a </a:t>
            </a:r>
            <a:r>
              <a:rPr lang="en-AU" b="1" dirty="0"/>
              <a:t>requirement</a:t>
            </a:r>
            <a:r>
              <a:rPr lang="en-AU" dirty="0"/>
              <a:t>, try to finish the sentence “The solution shall…”</a:t>
            </a:r>
          </a:p>
          <a:p>
            <a:endParaRPr lang="en-AU" dirty="0"/>
          </a:p>
        </p:txBody>
      </p:sp>
    </p:spTree>
    <p:extLst>
      <p:ext uri="{BB962C8B-B14F-4D97-AF65-F5344CB8AC3E}">
        <p14:creationId xmlns:p14="http://schemas.microsoft.com/office/powerpoint/2010/main" val="7529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Customer requirements</a:t>
            </a:r>
          </a:p>
        </p:txBody>
      </p:sp>
      <p:sp>
        <p:nvSpPr>
          <p:cNvPr id="3" name="Text Placeholder 2"/>
          <p:cNvSpPr>
            <a:spLocks noGrp="1"/>
          </p:cNvSpPr>
          <p:nvPr>
            <p:ph type="body" sz="quarter" idx="10"/>
          </p:nvPr>
        </p:nvSpPr>
        <p:spPr/>
        <p:txBody>
          <a:bodyPr/>
          <a:lstStyle/>
          <a:p>
            <a:r>
              <a:rPr lang="en-AU" dirty="0"/>
              <a:t>What is the </a:t>
            </a:r>
            <a:r>
              <a:rPr lang="en-AU" b="1" dirty="0"/>
              <a:t>required</a:t>
            </a:r>
            <a:r>
              <a:rPr lang="en-AU" dirty="0"/>
              <a:t> service?</a:t>
            </a:r>
          </a:p>
          <a:p>
            <a:pPr marL="285750" indent="-285750">
              <a:buFont typeface="Arial" pitchFamily="34" charset="0"/>
              <a:buChar char="•"/>
            </a:pPr>
            <a:r>
              <a:rPr lang="en-AU" dirty="0"/>
              <a:t>Intangible version of a good</a:t>
            </a:r>
          </a:p>
          <a:p>
            <a:pPr marL="285750" indent="-285750">
              <a:buFont typeface="Arial" pitchFamily="34" charset="0"/>
              <a:buChar char="•"/>
            </a:pPr>
            <a:r>
              <a:rPr lang="en-AU" dirty="0"/>
              <a:t>Number of times that the service is required</a:t>
            </a:r>
          </a:p>
          <a:p>
            <a:endParaRPr lang="en-AU" dirty="0"/>
          </a:p>
          <a:p>
            <a:r>
              <a:rPr lang="en-AU" dirty="0"/>
              <a:t>Example – metal cleaning:</a:t>
            </a:r>
          </a:p>
          <a:p>
            <a:r>
              <a:rPr lang="en-AU" dirty="0"/>
              <a:t>“The solution shall…”</a:t>
            </a:r>
          </a:p>
          <a:p>
            <a:pPr marL="285750" indent="-285750">
              <a:buFont typeface="Arial" panose="020B0604020202020204" pitchFamily="34" charset="0"/>
              <a:buChar char="•"/>
            </a:pPr>
            <a:r>
              <a:rPr lang="en-AU" dirty="0">
                <a:ea typeface="Times New Roman"/>
              </a:rPr>
              <a:t>clean metal components		</a:t>
            </a:r>
            <a:r>
              <a:rPr lang="en-AU" dirty="0">
                <a:solidFill>
                  <a:srgbClr val="00B050"/>
                </a:solidFill>
                <a:ea typeface="Times New Roman"/>
              </a:rPr>
              <a:t>Correct</a:t>
            </a:r>
          </a:p>
          <a:p>
            <a:pPr marL="285750" indent="-285750">
              <a:buFont typeface="Arial" panose="020B0604020202020204" pitchFamily="34" charset="0"/>
              <a:buChar char="•"/>
            </a:pPr>
            <a:r>
              <a:rPr lang="en-AU" dirty="0">
                <a:ea typeface="Times New Roman"/>
              </a:rPr>
              <a:t>deliver liquid solvents		</a:t>
            </a:r>
            <a:r>
              <a:rPr lang="en-AU" dirty="0">
                <a:solidFill>
                  <a:schemeClr val="bg2"/>
                </a:solidFill>
                <a:ea typeface="Times New Roman"/>
              </a:rPr>
              <a:t>Incorrect</a:t>
            </a:r>
            <a:r>
              <a:rPr lang="en-AU" dirty="0">
                <a:ea typeface="Times New Roman"/>
              </a:rPr>
              <a:t>				</a:t>
            </a:r>
            <a:r>
              <a:rPr lang="en-AU" sz="1000" dirty="0">
                <a:ea typeface="Times New Roman"/>
              </a:rPr>
              <a:t>(</a:t>
            </a:r>
            <a:r>
              <a:rPr lang="en-AU" sz="1000" dirty="0">
                <a:hlinkClick r:id="rId4"/>
              </a:rPr>
              <a:t>Hubbard-Hall</a:t>
            </a:r>
            <a:r>
              <a:rPr lang="en-AU" sz="1000" dirty="0">
                <a:ea typeface="Times New Roman"/>
              </a:rPr>
              <a:t>)</a:t>
            </a:r>
          </a:p>
          <a:p>
            <a:endParaRPr lang="en-AU" dirty="0"/>
          </a:p>
        </p:txBody>
      </p:sp>
      <p:pic>
        <p:nvPicPr>
          <p:cNvPr id="2050" name="Picture 2" descr="Related image">
            <a:extLst>
              <a:ext uri="{FF2B5EF4-FFF2-40B4-BE49-F238E27FC236}">
                <a16:creationId xmlns:a16="http://schemas.microsoft.com/office/drawing/2014/main" id="{4891B387-FA51-4E18-8949-BC629B37C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023" y="2137922"/>
            <a:ext cx="1514475" cy="1905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838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Customer requirements</a:t>
            </a:r>
          </a:p>
        </p:txBody>
      </p:sp>
      <p:sp>
        <p:nvSpPr>
          <p:cNvPr id="3" name="Text Placeholder 2"/>
          <p:cNvSpPr>
            <a:spLocks noGrp="1"/>
          </p:cNvSpPr>
          <p:nvPr>
            <p:ph type="body" sz="quarter" idx="10"/>
          </p:nvPr>
        </p:nvSpPr>
        <p:spPr/>
        <p:txBody>
          <a:bodyPr/>
          <a:lstStyle/>
          <a:p>
            <a:r>
              <a:rPr lang="en-AU" dirty="0"/>
              <a:t>What are the system’s </a:t>
            </a:r>
            <a:r>
              <a:rPr lang="en-AU" b="1" dirty="0"/>
              <a:t>operating conditions</a:t>
            </a:r>
            <a:r>
              <a:rPr lang="en-AU" dirty="0"/>
              <a:t>?</a:t>
            </a:r>
          </a:p>
          <a:p>
            <a:pPr marL="285750" indent="-285750">
              <a:buFont typeface="Arial" pitchFamily="34" charset="0"/>
              <a:buChar char="•"/>
            </a:pPr>
            <a:r>
              <a:rPr lang="en-AU" dirty="0"/>
              <a:t>account for external interactions</a:t>
            </a:r>
          </a:p>
          <a:p>
            <a:pPr marL="285750" indent="-285750">
              <a:buFont typeface="Arial" pitchFamily="34" charset="0"/>
              <a:buChar char="•"/>
            </a:pPr>
            <a:r>
              <a:rPr lang="en-AU" dirty="0"/>
              <a:t>design for maximum load</a:t>
            </a:r>
          </a:p>
          <a:p>
            <a:pPr marL="285750" indent="-285750">
              <a:buFont typeface="Arial" pitchFamily="34" charset="0"/>
              <a:buChar char="•"/>
            </a:pPr>
            <a:r>
              <a:rPr lang="en-AU" dirty="0"/>
              <a:t>optimise for the most-common operating conditions</a:t>
            </a:r>
          </a:p>
          <a:p>
            <a:r>
              <a:rPr lang="en-AU" dirty="0"/>
              <a:t>Example – air conditioner:</a:t>
            </a:r>
          </a:p>
          <a:p>
            <a:r>
              <a:rPr lang="en-AU" dirty="0"/>
              <a:t>“The solution shall…”</a:t>
            </a:r>
          </a:p>
          <a:p>
            <a:pPr marL="285750" indent="-285750">
              <a:buFont typeface="Arial" panose="020B0604020202020204" pitchFamily="34" charset="0"/>
              <a:buChar char="•"/>
            </a:pPr>
            <a:r>
              <a:rPr lang="en-AU" dirty="0">
                <a:ea typeface="Times New Roman"/>
              </a:rPr>
              <a:t>operate outdoors in Melbourne year round			</a:t>
            </a:r>
            <a:r>
              <a:rPr lang="en-AU" dirty="0">
                <a:solidFill>
                  <a:srgbClr val="00B050"/>
                </a:solidFill>
                <a:ea typeface="Times New Roman"/>
              </a:rPr>
              <a:t>Correct</a:t>
            </a:r>
          </a:p>
          <a:p>
            <a:pPr marL="285750" indent="-285750">
              <a:buFont typeface="Arial" panose="020B0604020202020204" pitchFamily="34" charset="0"/>
              <a:buChar char="•"/>
            </a:pPr>
            <a:r>
              <a:rPr lang="en-AU" dirty="0">
                <a:ea typeface="Times New Roman"/>
              </a:rPr>
              <a:t>withstand year-round UV exposure in Melbourne		</a:t>
            </a:r>
            <a:r>
              <a:rPr lang="en-AU" dirty="0">
                <a:solidFill>
                  <a:srgbClr val="00B050"/>
                </a:solidFill>
                <a:ea typeface="Times New Roman"/>
              </a:rPr>
              <a:t>Correct</a:t>
            </a:r>
            <a:endParaRPr lang="en-AU" dirty="0">
              <a:solidFill>
                <a:srgbClr val="FFC000"/>
              </a:solidFill>
              <a:ea typeface="Times New Roman"/>
            </a:endParaRPr>
          </a:p>
          <a:p>
            <a:r>
              <a:rPr lang="en-AU" sz="1000" dirty="0"/>
              <a:t>(Adcock n.d.; </a:t>
            </a:r>
            <a:r>
              <a:rPr lang="en-AU" sz="1000" dirty="0" err="1">
                <a:ea typeface="Times New Roman"/>
                <a:hlinkClick r:id="rId4"/>
              </a:rPr>
              <a:t>Canstar</a:t>
            </a:r>
            <a:r>
              <a:rPr lang="en-AU" sz="1000" dirty="0">
                <a:ea typeface="Times New Roman"/>
                <a:hlinkClick r:id="rId4"/>
              </a:rPr>
              <a:t> Blue</a:t>
            </a:r>
            <a:r>
              <a:rPr lang="en-AU" sz="1000" dirty="0"/>
              <a:t>)</a:t>
            </a:r>
          </a:p>
          <a:p>
            <a:endParaRPr lang="en-AU" dirty="0"/>
          </a:p>
          <a:p>
            <a:endParaRPr lang="en-AU" dirty="0"/>
          </a:p>
        </p:txBody>
      </p:sp>
      <p:pic>
        <p:nvPicPr>
          <p:cNvPr id="6" name="Picture 5" descr="Fig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69704" y="251800"/>
            <a:ext cx="3960000" cy="2200000"/>
          </a:xfrm>
          <a:prstGeom prst="rect">
            <a:avLst/>
          </a:prstGeom>
          <a:noFill/>
          <a:ln>
            <a:noFill/>
          </a:ln>
        </p:spPr>
      </p:pic>
      <p:cxnSp>
        <p:nvCxnSpPr>
          <p:cNvPr id="5" name="Straight Arrow Connector 4"/>
          <p:cNvCxnSpPr>
            <a:cxnSpLocks/>
          </p:cNvCxnSpPr>
          <p:nvPr/>
        </p:nvCxnSpPr>
        <p:spPr>
          <a:xfrm flipV="1">
            <a:off x="3420836" y="1200839"/>
            <a:ext cx="2605391" cy="570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7" name="Picture 2" descr="Image result for air conditioner">
            <a:extLst>
              <a:ext uri="{FF2B5EF4-FFF2-40B4-BE49-F238E27FC236}">
                <a16:creationId xmlns:a16="http://schemas.microsoft.com/office/drawing/2014/main" id="{EF1BE955-F71A-480F-A9FA-4BCC3BC7D5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8442" y="2686500"/>
            <a:ext cx="2931792" cy="17004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5155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4" name="Text Placeholder 3"/>
          <p:cNvSpPr>
            <a:spLocks noGrp="1"/>
          </p:cNvSpPr>
          <p:nvPr>
            <p:ph type="body" sz="quarter" idx="10"/>
          </p:nvPr>
        </p:nvSpPr>
        <p:spPr/>
        <p:txBody>
          <a:bodyPr/>
          <a:lstStyle/>
          <a:p>
            <a:endParaRPr lang="en-AU" dirty="0"/>
          </a:p>
          <a:p>
            <a:endParaRPr lang="en-AU" dirty="0"/>
          </a:p>
          <a:p>
            <a:r>
              <a:rPr lang="en-AU" dirty="0"/>
              <a:t>Fulfils</a:t>
            </a:r>
            <a:br>
              <a:rPr lang="en-AU" dirty="0"/>
            </a:br>
            <a:r>
              <a:rPr lang="en-AU" dirty="0"/>
              <a:t>customer</a:t>
            </a:r>
            <a:br>
              <a:rPr lang="en-AU" dirty="0"/>
            </a:br>
            <a:r>
              <a:rPr lang="en-AU" dirty="0"/>
              <a:t>requirements</a:t>
            </a:r>
          </a:p>
          <a:p>
            <a:endParaRPr lang="en-AU" dirty="0"/>
          </a:p>
          <a:p>
            <a:endParaRPr lang="en-AU" dirty="0"/>
          </a:p>
          <a:p>
            <a:r>
              <a:rPr lang="en-AU" dirty="0"/>
              <a:t>						Fulfils sustainability requirements</a:t>
            </a:r>
          </a:p>
          <a:p>
            <a:endParaRPr lang="en-AU" dirty="0"/>
          </a:p>
          <a:p>
            <a:r>
              <a:rPr lang="en-AU" sz="1000" dirty="0"/>
              <a:t>(</a:t>
            </a:r>
            <a:r>
              <a:rPr lang="en-AU" sz="1000" dirty="0">
                <a:hlinkClick r:id="rId3"/>
              </a:rPr>
              <a:t>Stefan Page</a:t>
            </a:r>
            <a:r>
              <a:rPr lang="en-AU" sz="1000" dirty="0"/>
              <a:t>)</a:t>
            </a:r>
          </a:p>
        </p:txBody>
      </p:sp>
      <p:graphicFrame>
        <p:nvGraphicFramePr>
          <p:cNvPr id="6" name="Table 5"/>
          <p:cNvGraphicFramePr>
            <a:graphicFrameLocks noGrp="1"/>
          </p:cNvGraphicFramePr>
          <p:nvPr/>
        </p:nvGraphicFramePr>
        <p:xfrm>
          <a:off x="1926769" y="1161200"/>
          <a:ext cx="6090558" cy="2368312"/>
        </p:xfrm>
        <a:graphic>
          <a:graphicData uri="http://schemas.openxmlformats.org/drawingml/2006/table">
            <a:tbl>
              <a:tblPr firstRow="1" bandRow="1">
                <a:tableStyleId>{5C22544A-7EE6-4342-B048-85BDC9FD1C3A}</a:tableStyleId>
              </a:tblPr>
              <a:tblGrid>
                <a:gridCol w="3045279">
                  <a:extLst>
                    <a:ext uri="{9D8B030D-6E8A-4147-A177-3AD203B41FA5}">
                      <a16:colId xmlns:a16="http://schemas.microsoft.com/office/drawing/2014/main" val="20000"/>
                    </a:ext>
                  </a:extLst>
                </a:gridCol>
                <a:gridCol w="3045279">
                  <a:extLst>
                    <a:ext uri="{9D8B030D-6E8A-4147-A177-3AD203B41FA5}">
                      <a16:colId xmlns:a16="http://schemas.microsoft.com/office/drawing/2014/main" val="20001"/>
                    </a:ext>
                  </a:extLst>
                </a:gridCol>
              </a:tblGrid>
              <a:tr h="1184156">
                <a:tc>
                  <a:txBody>
                    <a:bodyPr/>
                    <a:lstStyle/>
                    <a:p>
                      <a:endParaRPr lang="en-AU" dirty="0">
                        <a:ln>
                          <a:solidFill>
                            <a:sysClr val="windowText" lastClr="000000"/>
                          </a:solidFill>
                        </a:ln>
                      </a:endParaRPr>
                    </a:p>
                  </a:txBody>
                  <a:tcP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AU" dirty="0">
                        <a:ln>
                          <a:solidFill>
                            <a:sysClr val="windowText" lastClr="000000"/>
                          </a:solidFill>
                        </a:ln>
                      </a:endParaRPr>
                    </a:p>
                  </a:txBody>
                  <a:tcP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1184156">
                <a:tc>
                  <a:txBody>
                    <a:bodyPr/>
                    <a:lstStyle/>
                    <a:p>
                      <a:endParaRPr lang="en-AU" dirty="0">
                        <a:ln>
                          <a:solidFill>
                            <a:sysClr val="windowText" lastClr="000000"/>
                          </a:solidFill>
                        </a:ln>
                      </a:endParaRPr>
                    </a:p>
                  </a:txBody>
                  <a:tcP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AU" dirty="0">
                        <a:ln>
                          <a:solidFill>
                            <a:sysClr val="windowText" lastClr="000000"/>
                          </a:solidFill>
                        </a:ln>
                      </a:endParaRPr>
                    </a:p>
                  </a:txBody>
                  <a:tcP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34" name="Picture 10" descr="https://lh3.googleusercontent.com/-DsIILZzciDw/U43zyeyh7iI/AAAAAAAAAAs/2EwdtiNunDg/s0-d/dots.png"/>
          <p:cNvPicPr>
            <a:picLocks noChangeAspect="1" noChangeArrowheads="1"/>
          </p:cNvPicPr>
          <p:nvPr/>
        </p:nvPicPr>
        <p:blipFill rotWithShape="1">
          <a:blip r:embed="rId4">
            <a:extLst>
              <a:ext uri="{28A0092B-C50C-407E-A947-70E740481C1C}">
                <a14:useLocalDpi xmlns:a14="http://schemas.microsoft.com/office/drawing/2010/main" val="0"/>
              </a:ext>
            </a:extLst>
          </a:blip>
          <a:srcRect t="17878" b="43237"/>
          <a:stretch/>
        </p:blipFill>
        <p:spPr bwMode="auto">
          <a:xfrm>
            <a:off x="1926769" y="1161200"/>
            <a:ext cx="6090558" cy="236831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getuncommon.com/images/products/images/0141_4_I/thumbs/480_Party%20Dots.jpg"/>
          <p:cNvPicPr>
            <a:picLocks noChangeAspect="1" noChangeArrowheads="1"/>
          </p:cNvPicPr>
          <p:nvPr/>
        </p:nvPicPr>
        <p:blipFill rotWithShape="1">
          <a:blip r:embed="rId5">
            <a:extLst>
              <a:ext uri="{28A0092B-C50C-407E-A947-70E740481C1C}">
                <a14:useLocalDpi xmlns:a14="http://schemas.microsoft.com/office/drawing/2010/main" val="0"/>
              </a:ext>
            </a:extLst>
          </a:blip>
          <a:srcRect b="61115"/>
          <a:stretch/>
        </p:blipFill>
        <p:spPr bwMode="auto">
          <a:xfrm>
            <a:off x="1926769" y="1161200"/>
            <a:ext cx="6090558" cy="23683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926769" y="1161200"/>
            <a:ext cx="6090557" cy="2368312"/>
          </a:xfrm>
          <a:prstGeom prst="rect">
            <a:avLst/>
          </a:prstGeom>
          <a:gradFill flip="none" rotWithShape="1">
            <a:gsLst>
              <a:gs pos="10000">
                <a:schemeClr val="tx1">
                  <a:alpha val="0"/>
                </a:schemeClr>
              </a:gs>
              <a:gs pos="30000">
                <a:schemeClr val="bg1">
                  <a:alpha val="20000"/>
                </a:schemeClr>
              </a:gs>
              <a:gs pos="100000">
                <a:schemeClr val="bg1"/>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p:cNvCxnSpPr/>
          <p:nvPr/>
        </p:nvCxnSpPr>
        <p:spPr>
          <a:xfrm>
            <a:off x="1926769" y="3649437"/>
            <a:ext cx="60905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804307" y="1161198"/>
            <a:ext cx="0" cy="2368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0050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Sustainability requirements</a:t>
            </a:r>
          </a:p>
        </p:txBody>
      </p:sp>
      <p:sp>
        <p:nvSpPr>
          <p:cNvPr id="3" name="Text Placeholder 2"/>
          <p:cNvSpPr>
            <a:spLocks noGrp="1"/>
          </p:cNvSpPr>
          <p:nvPr>
            <p:ph type="body" sz="quarter" idx="10"/>
          </p:nvPr>
        </p:nvSpPr>
        <p:spPr/>
        <p:txBody>
          <a:bodyPr/>
          <a:lstStyle/>
          <a:p>
            <a:r>
              <a:rPr lang="en-AU" dirty="0"/>
              <a:t>What is the </a:t>
            </a:r>
            <a:r>
              <a:rPr lang="en-AU" b="1" dirty="0"/>
              <a:t>optimal </a:t>
            </a:r>
            <a:r>
              <a:rPr lang="en-AU" dirty="0"/>
              <a:t>service?</a:t>
            </a:r>
          </a:p>
          <a:p>
            <a:r>
              <a:rPr lang="en-AU" dirty="0"/>
              <a:t>Example: </a:t>
            </a:r>
            <a:r>
              <a:rPr lang="en-AU" b="1" dirty="0"/>
              <a:t>Environmental </a:t>
            </a:r>
            <a:r>
              <a:rPr lang="en-AU" dirty="0"/>
              <a:t>requirements </a:t>
            </a:r>
          </a:p>
          <a:p>
            <a:endParaRPr lang="en-AU" dirty="0"/>
          </a:p>
          <a:p>
            <a:endParaRPr lang="en-AU" dirty="0"/>
          </a:p>
          <a:p>
            <a:endParaRPr lang="en-AU" dirty="0"/>
          </a:p>
          <a:p>
            <a:endParaRPr lang="en-AU" dirty="0"/>
          </a:p>
          <a:p>
            <a:endParaRPr lang="en-AU" dirty="0"/>
          </a:p>
          <a:p>
            <a:r>
              <a:rPr lang="en-AU" dirty="0"/>
              <a:t>Also consider </a:t>
            </a:r>
            <a:r>
              <a:rPr lang="en-AU" b="1" dirty="0"/>
              <a:t>social </a:t>
            </a:r>
            <a:r>
              <a:rPr lang="en-AU" dirty="0"/>
              <a:t>and </a:t>
            </a:r>
            <a:r>
              <a:rPr lang="en-AU" b="1" dirty="0"/>
              <a:t>economic </a:t>
            </a:r>
            <a:r>
              <a:rPr lang="en-AU" dirty="0"/>
              <a:t>requirements</a:t>
            </a:r>
          </a:p>
        </p:txBody>
      </p:sp>
      <p:graphicFrame>
        <p:nvGraphicFramePr>
          <p:cNvPr id="7" name="Table 6"/>
          <p:cNvGraphicFramePr>
            <a:graphicFrameLocks noGrp="1"/>
          </p:cNvGraphicFramePr>
          <p:nvPr/>
        </p:nvGraphicFramePr>
        <p:xfrm>
          <a:off x="1638300" y="190943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lnSpc>
                          <a:spcPct val="120000"/>
                        </a:lnSpc>
                        <a:spcBef>
                          <a:spcPts val="600"/>
                        </a:spcBef>
                        <a:spcAft>
                          <a:spcPts val="600"/>
                        </a:spcAft>
                      </a:pPr>
                      <a:r>
                        <a:rPr lang="en-AU" sz="1000" dirty="0">
                          <a:solidFill>
                            <a:schemeClr val="tx1"/>
                          </a:solidFill>
                          <a:effectLst/>
                        </a:rPr>
                        <a:t>Resource</a:t>
                      </a:r>
                      <a:endParaRPr lang="en-AU" sz="1100" dirty="0">
                        <a:solidFill>
                          <a:schemeClr val="tx1"/>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pPr algn="ctr">
                        <a:lnSpc>
                          <a:spcPct val="120000"/>
                        </a:lnSpc>
                        <a:spcBef>
                          <a:spcPts val="600"/>
                        </a:spcBef>
                        <a:spcAft>
                          <a:spcPts val="600"/>
                        </a:spcAft>
                      </a:pPr>
                      <a:r>
                        <a:rPr lang="en-AU" sz="1000" dirty="0">
                          <a:solidFill>
                            <a:srgbClr val="FF0000"/>
                          </a:solidFill>
                          <a:effectLst/>
                        </a:rPr>
                        <a:t>Minimise</a:t>
                      </a:r>
                      <a:endParaRPr lang="en-AU" sz="110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pPr algn="ctr">
                        <a:lnSpc>
                          <a:spcPct val="120000"/>
                        </a:lnSpc>
                        <a:spcBef>
                          <a:spcPts val="600"/>
                        </a:spcBef>
                        <a:spcAft>
                          <a:spcPts val="600"/>
                        </a:spcAft>
                      </a:pPr>
                      <a:r>
                        <a:rPr lang="en-AU" sz="1000" dirty="0">
                          <a:solidFill>
                            <a:srgbClr val="00B050"/>
                          </a:solidFill>
                          <a:effectLst/>
                        </a:rPr>
                        <a:t>Maximise</a:t>
                      </a:r>
                      <a:endParaRPr lang="en-AU" sz="110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extLst>
                  <a:ext uri="{0D108BD9-81ED-4DB2-BD59-A6C34878D82A}">
                    <a16:rowId xmlns:a16="http://schemas.microsoft.com/office/drawing/2014/main" val="10000"/>
                  </a:ext>
                </a:extLst>
              </a:tr>
              <a:tr h="370840">
                <a:tc>
                  <a:txBody>
                    <a:bodyPr/>
                    <a:lstStyle/>
                    <a:p>
                      <a:pPr>
                        <a:lnSpc>
                          <a:spcPct val="120000"/>
                        </a:lnSpc>
                        <a:spcBef>
                          <a:spcPts val="600"/>
                        </a:spcBef>
                        <a:spcAft>
                          <a:spcPts val="600"/>
                        </a:spcAft>
                      </a:pPr>
                      <a:r>
                        <a:rPr lang="en-AU" sz="1000" dirty="0">
                          <a:solidFill>
                            <a:schemeClr val="tx2"/>
                          </a:solidFill>
                          <a:effectLst/>
                        </a:rPr>
                        <a:t>Materials</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Materials un-recovered</a:t>
                      </a:r>
                      <a:br>
                        <a:rPr lang="en-AU" sz="1000" b="0" dirty="0">
                          <a:solidFill>
                            <a:srgbClr val="FF0000"/>
                          </a:solidFill>
                          <a:effectLst/>
                        </a:rPr>
                      </a:br>
                      <a:r>
                        <a:rPr lang="en-AU" sz="1000" b="0" dirty="0">
                          <a:solidFill>
                            <a:srgbClr val="FF0000"/>
                          </a:solidFill>
                          <a:effectLst/>
                        </a:rPr>
                        <a:t>Materials adversely disturbed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Materials upgraded</a:t>
                      </a:r>
                      <a:br>
                        <a:rPr lang="en-AU" sz="1000" b="0" dirty="0">
                          <a:solidFill>
                            <a:srgbClr val="00B050"/>
                          </a:solidFill>
                          <a:effectLst/>
                        </a:rPr>
                      </a:br>
                      <a:r>
                        <a:rPr lang="en-AU" sz="1000" b="0" dirty="0">
                          <a:solidFill>
                            <a:srgbClr val="00B050"/>
                          </a:solidFill>
                          <a:effectLst/>
                        </a:rPr>
                        <a:t>Materials favourably dispersed</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nSpc>
                          <a:spcPct val="120000"/>
                        </a:lnSpc>
                        <a:spcBef>
                          <a:spcPts val="600"/>
                        </a:spcBef>
                        <a:spcAft>
                          <a:spcPts val="600"/>
                        </a:spcAft>
                      </a:pPr>
                      <a:r>
                        <a:rPr lang="en-AU" sz="1000" dirty="0">
                          <a:solidFill>
                            <a:schemeClr val="tx2"/>
                          </a:solidFill>
                          <a:effectLst/>
                        </a:rPr>
                        <a:t>Energy</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Energy un-recovered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Energy upgraded</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nSpc>
                          <a:spcPct val="120000"/>
                        </a:lnSpc>
                        <a:spcBef>
                          <a:spcPts val="600"/>
                        </a:spcBef>
                        <a:spcAft>
                          <a:spcPts val="600"/>
                        </a:spcAft>
                      </a:pPr>
                      <a:r>
                        <a:rPr lang="en-AU" sz="1000" dirty="0">
                          <a:solidFill>
                            <a:schemeClr val="tx2"/>
                          </a:solidFill>
                          <a:effectLst/>
                        </a:rPr>
                        <a:t>Space</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Space required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 </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nSpc>
                          <a:spcPct val="120000"/>
                        </a:lnSpc>
                        <a:spcBef>
                          <a:spcPts val="600"/>
                        </a:spcBef>
                        <a:spcAft>
                          <a:spcPts val="600"/>
                        </a:spcAft>
                      </a:pPr>
                      <a:r>
                        <a:rPr lang="en-AU" sz="1000" dirty="0">
                          <a:solidFill>
                            <a:schemeClr val="tx2"/>
                          </a:solidFill>
                          <a:effectLst/>
                        </a:rPr>
                        <a:t>Biological impact</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Toxic impact</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Restorative impact</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241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Sustainability requirements</a:t>
            </a:r>
          </a:p>
        </p:txBody>
      </p:sp>
      <p:sp>
        <p:nvSpPr>
          <p:cNvPr id="3" name="Text Placeholder 2"/>
          <p:cNvSpPr>
            <a:spLocks noGrp="1"/>
          </p:cNvSpPr>
          <p:nvPr>
            <p:ph type="body" sz="quarter" idx="10"/>
          </p:nvPr>
        </p:nvSpPr>
        <p:spPr>
          <a:xfrm>
            <a:off x="457200" y="1228564"/>
            <a:ext cx="8229600" cy="2993039"/>
          </a:xfrm>
        </p:spPr>
        <p:txBody>
          <a:bodyPr/>
          <a:lstStyle/>
          <a:p>
            <a:r>
              <a:rPr lang="en-AU" dirty="0"/>
              <a:t>Example – air conditioner:</a:t>
            </a:r>
          </a:p>
          <a:p>
            <a:r>
              <a:rPr lang="en-AU" dirty="0"/>
              <a:t>“The solution shall…”</a:t>
            </a:r>
          </a:p>
          <a:p>
            <a:pPr marL="285750" indent="-285750">
              <a:buFont typeface="Arial" panose="020B0604020202020204" pitchFamily="34" charset="0"/>
              <a:buChar char="•"/>
            </a:pPr>
            <a:r>
              <a:rPr lang="en-AU" dirty="0">
                <a:ea typeface="Times New Roman"/>
              </a:rPr>
              <a:t>operate most efficiently at 28°C outside air		</a:t>
            </a:r>
            <a:r>
              <a:rPr lang="en-AU" dirty="0">
                <a:solidFill>
                  <a:srgbClr val="00B050"/>
                </a:solidFill>
                <a:ea typeface="Times New Roman"/>
              </a:rPr>
              <a:t>Correct</a:t>
            </a:r>
          </a:p>
          <a:p>
            <a:pPr marL="285750" indent="-285750">
              <a:buFont typeface="Arial" panose="020B0604020202020204" pitchFamily="34" charset="0"/>
              <a:buChar char="•"/>
            </a:pPr>
            <a:r>
              <a:rPr lang="en-AU" dirty="0">
                <a:ea typeface="Times New Roman"/>
              </a:rPr>
              <a:t>operate most efficiently at 45°C outside air		</a:t>
            </a:r>
            <a:r>
              <a:rPr lang="en-AU" dirty="0">
                <a:solidFill>
                  <a:schemeClr val="bg2"/>
                </a:solidFill>
                <a:ea typeface="Times New Roman"/>
              </a:rPr>
              <a:t>Incorrect</a:t>
            </a:r>
            <a:r>
              <a:rPr lang="en-AU" dirty="0">
                <a:solidFill>
                  <a:srgbClr val="FFC000"/>
                </a:solidFill>
                <a:ea typeface="Times New Roman"/>
              </a:rPr>
              <a:t>	</a:t>
            </a:r>
            <a:r>
              <a:rPr lang="en-AU" dirty="0">
                <a:ea typeface="Times New Roman"/>
              </a:rPr>
              <a:t> 		</a:t>
            </a:r>
          </a:p>
          <a:p>
            <a:r>
              <a:rPr lang="en-AU" dirty="0"/>
              <a:t>“The solution shall…”</a:t>
            </a:r>
          </a:p>
          <a:p>
            <a:pPr marL="285750" indent="-285750">
              <a:buFont typeface="Arial" panose="020B0604020202020204" pitchFamily="34" charset="0"/>
              <a:buChar char="•"/>
            </a:pPr>
            <a:r>
              <a:rPr lang="en-AU" dirty="0">
                <a:ea typeface="Times New Roman"/>
              </a:rPr>
              <a:t>minimise water consumption				</a:t>
            </a:r>
            <a:r>
              <a:rPr lang="en-AU" dirty="0">
                <a:solidFill>
                  <a:srgbClr val="00B050"/>
                </a:solidFill>
                <a:ea typeface="Times New Roman"/>
              </a:rPr>
              <a:t>Correct</a:t>
            </a:r>
          </a:p>
          <a:p>
            <a:pPr marL="285750" indent="-285750">
              <a:buFont typeface="Arial" panose="020B0604020202020204" pitchFamily="34" charset="0"/>
              <a:buChar char="•"/>
            </a:pPr>
            <a:r>
              <a:rPr lang="en-AU" dirty="0">
                <a:ea typeface="Times New Roman"/>
              </a:rPr>
              <a:t>minimise the employment of minors 			</a:t>
            </a:r>
            <a:r>
              <a:rPr lang="en-AU" dirty="0">
                <a:solidFill>
                  <a:srgbClr val="00B050"/>
                </a:solidFill>
                <a:ea typeface="Times New Roman"/>
              </a:rPr>
              <a:t>Correct</a:t>
            </a:r>
          </a:p>
          <a:p>
            <a:endParaRPr lang="en-AU" dirty="0"/>
          </a:p>
          <a:p>
            <a:r>
              <a:rPr lang="en-AU" sz="1000" dirty="0">
                <a:ea typeface="Times New Roman"/>
              </a:rPr>
              <a:t>(</a:t>
            </a:r>
            <a:r>
              <a:rPr lang="en-AU" sz="1000" dirty="0" err="1">
                <a:ea typeface="Times New Roman"/>
                <a:hlinkClick r:id="rId3"/>
              </a:rPr>
              <a:t>Canstar</a:t>
            </a:r>
            <a:r>
              <a:rPr lang="en-AU" sz="1000" dirty="0">
                <a:ea typeface="Times New Roman"/>
                <a:hlinkClick r:id="rId3"/>
              </a:rPr>
              <a:t> Blue</a:t>
            </a:r>
            <a:r>
              <a:rPr lang="en-AU" sz="1000" dirty="0">
                <a:ea typeface="Times New Roman"/>
              </a:rPr>
              <a:t>)</a:t>
            </a:r>
          </a:p>
        </p:txBody>
      </p:sp>
      <p:pic>
        <p:nvPicPr>
          <p:cNvPr id="3074" name="Picture 2" descr="Image result for air conditioner">
            <a:extLst>
              <a:ext uri="{FF2B5EF4-FFF2-40B4-BE49-F238E27FC236}">
                <a16:creationId xmlns:a16="http://schemas.microsoft.com/office/drawing/2014/main" id="{0DEEF7C4-FA39-4621-901F-AF7719456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894" y="1802186"/>
            <a:ext cx="3182402" cy="1845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9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sz="quarter" idx="10"/>
          </p:nvPr>
        </p:nvSpPr>
        <p:spPr/>
        <p:txBody>
          <a:bodyPr/>
          <a:lstStyle/>
          <a:p>
            <a:endParaRPr lang="en-AU" dirty="0"/>
          </a:p>
          <a:p>
            <a:endParaRPr lang="en-AU" dirty="0"/>
          </a:p>
          <a:p>
            <a:pPr algn="ctr"/>
            <a:r>
              <a:rPr lang="en-AU" sz="1800" b="1" dirty="0">
                <a:solidFill>
                  <a:schemeClr val="bg2"/>
                </a:solidFill>
              </a:rPr>
              <a:t>Performance indicators</a:t>
            </a:r>
          </a:p>
        </p:txBody>
      </p:sp>
    </p:spTree>
    <p:extLst>
      <p:ext uri="{BB962C8B-B14F-4D97-AF65-F5344CB8AC3E}">
        <p14:creationId xmlns:p14="http://schemas.microsoft.com/office/powerpoint/2010/main" val="422755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Performance indicators</a:t>
            </a:r>
          </a:p>
        </p:txBody>
      </p:sp>
      <p:sp>
        <p:nvSpPr>
          <p:cNvPr id="6" name="Text Placeholder 3"/>
          <p:cNvSpPr>
            <a:spLocks noGrp="1"/>
          </p:cNvSpPr>
          <p:nvPr>
            <p:ph type="body" sz="quarter" idx="10"/>
          </p:nvPr>
        </p:nvSpPr>
        <p:spPr>
          <a:xfrm>
            <a:off x="457200" y="1232236"/>
            <a:ext cx="8229600" cy="2993039"/>
          </a:xfrm>
        </p:spPr>
        <p:txBody>
          <a:bodyPr/>
          <a:lstStyle/>
          <a:p>
            <a:r>
              <a:rPr lang="en-AU" dirty="0"/>
              <a:t>Measure </a:t>
            </a:r>
            <a:r>
              <a:rPr lang="en-AU" b="1" dirty="0"/>
              <a:t>what</a:t>
            </a:r>
            <a:r>
              <a:rPr lang="en-AU" dirty="0"/>
              <a:t> the system should do (not how the system should work)</a:t>
            </a:r>
          </a:p>
          <a:p>
            <a:r>
              <a:rPr lang="en-AU" dirty="0"/>
              <a:t>For </a:t>
            </a:r>
            <a:r>
              <a:rPr lang="en-AU" b="1" dirty="0"/>
              <a:t>critical </a:t>
            </a:r>
            <a:r>
              <a:rPr lang="en-AU" dirty="0"/>
              <a:t>thresholds and parameters</a:t>
            </a:r>
          </a:p>
          <a:p>
            <a:r>
              <a:rPr lang="en-AU" b="1" dirty="0"/>
              <a:t>Quantify</a:t>
            </a:r>
            <a:r>
              <a:rPr lang="en-AU" dirty="0"/>
              <a:t> or </a:t>
            </a:r>
            <a:r>
              <a:rPr lang="en-AU" b="1" dirty="0"/>
              <a:t>qualify</a:t>
            </a:r>
            <a:r>
              <a:rPr lang="en-AU" dirty="0"/>
              <a:t>, including tolerance</a:t>
            </a:r>
          </a:p>
          <a:p>
            <a:r>
              <a:rPr lang="en-AU" dirty="0"/>
              <a:t>Initially, based on estimates; later, based on testing</a:t>
            </a:r>
          </a:p>
          <a:p>
            <a:r>
              <a:rPr lang="en-AU" dirty="0"/>
              <a:t>Compile comprehensive sets of </a:t>
            </a:r>
            <a:r>
              <a:rPr lang="en-AU" b="1" dirty="0"/>
              <a:t>mutually-exclusive </a:t>
            </a:r>
            <a:r>
              <a:rPr lang="en-AU" dirty="0"/>
              <a:t>indicators</a:t>
            </a:r>
          </a:p>
          <a:p>
            <a:pPr lvl="0"/>
            <a:r>
              <a:rPr lang="en-AU" dirty="0"/>
              <a:t>Account for the </a:t>
            </a:r>
            <a:r>
              <a:rPr lang="en-AU" b="1" dirty="0"/>
              <a:t>number of services </a:t>
            </a:r>
            <a:r>
              <a:rPr lang="en-AU" dirty="0"/>
              <a:t>provided</a:t>
            </a:r>
          </a:p>
          <a:p>
            <a:endParaRPr lang="en-AU" dirty="0"/>
          </a:p>
        </p:txBody>
      </p:sp>
    </p:spTree>
    <p:extLst>
      <p:ext uri="{BB962C8B-B14F-4D97-AF65-F5344CB8AC3E}">
        <p14:creationId xmlns:p14="http://schemas.microsoft.com/office/powerpoint/2010/main" val="400989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Course convener</a:t>
            </a:r>
          </a:p>
        </p:txBody>
      </p:sp>
      <p:sp>
        <p:nvSpPr>
          <p:cNvPr id="3" name="Text Placeholder 2"/>
          <p:cNvSpPr>
            <a:spLocks noGrp="1"/>
          </p:cNvSpPr>
          <p:nvPr>
            <p:ph type="body" sz="quarter" idx="10"/>
          </p:nvPr>
        </p:nvSpPr>
        <p:spPr/>
        <p:txBody>
          <a:bodyPr/>
          <a:lstStyle/>
          <a:p>
            <a:r>
              <a:rPr lang="en-AU" dirty="0"/>
              <a:t>Peter Stasinopoulos</a:t>
            </a:r>
          </a:p>
          <a:p>
            <a:r>
              <a:rPr lang="en-AU" dirty="0">
                <a:hlinkClick r:id="rId2"/>
              </a:rPr>
              <a:t>peter.stasinopoulos@rmit.edu.au</a:t>
            </a:r>
            <a:endParaRPr lang="en-AU" dirty="0"/>
          </a:p>
          <a:p>
            <a:r>
              <a:rPr lang="en-AU" dirty="0"/>
              <a:t>57.03.36, City Campus</a:t>
            </a:r>
          </a:p>
        </p:txBody>
      </p:sp>
    </p:spTree>
    <p:extLst>
      <p:ext uri="{BB962C8B-B14F-4D97-AF65-F5344CB8AC3E}">
        <p14:creationId xmlns:p14="http://schemas.microsoft.com/office/powerpoint/2010/main" val="406987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Performance indicators</a:t>
            </a:r>
          </a:p>
        </p:txBody>
      </p:sp>
      <p:sp>
        <p:nvSpPr>
          <p:cNvPr id="6" name="Text Placeholder 3"/>
          <p:cNvSpPr>
            <a:spLocks noGrp="1"/>
          </p:cNvSpPr>
          <p:nvPr>
            <p:ph type="body" sz="quarter" idx="10"/>
          </p:nvPr>
        </p:nvSpPr>
        <p:spPr>
          <a:xfrm>
            <a:off x="457200" y="1232236"/>
            <a:ext cx="8229600" cy="2993039"/>
          </a:xfrm>
        </p:spPr>
        <p:txBody>
          <a:bodyPr/>
          <a:lstStyle/>
          <a:p>
            <a:r>
              <a:rPr lang="en-AU" dirty="0"/>
              <a:t>Characteristics of effective indicators</a:t>
            </a:r>
          </a:p>
          <a:p>
            <a:pPr marL="285750" indent="-285750">
              <a:buFont typeface="Arial" panose="020B0604020202020204" pitchFamily="34" charset="0"/>
              <a:buChar char="•"/>
            </a:pPr>
            <a:r>
              <a:rPr lang="en-AU" b="1" dirty="0"/>
              <a:t>Representative</a:t>
            </a:r>
            <a:r>
              <a:rPr lang="en-AU" dirty="0"/>
              <a:t>: address important aspects; show trends over time and between stakeholders</a:t>
            </a:r>
          </a:p>
          <a:p>
            <a:pPr marL="285750" indent="-285750">
              <a:buFont typeface="Arial" panose="020B0604020202020204" pitchFamily="34" charset="0"/>
              <a:buChar char="•"/>
            </a:pPr>
            <a:r>
              <a:rPr lang="en-AU" b="1" dirty="0"/>
              <a:t>Reliable</a:t>
            </a:r>
            <a:r>
              <a:rPr lang="en-AU" dirty="0"/>
              <a:t>: directly reflect progress towards objectives; standardised measurement and consistent sampling procedures</a:t>
            </a:r>
          </a:p>
          <a:p>
            <a:pPr marL="285750" indent="-285750">
              <a:buFont typeface="Arial" panose="020B0604020202020204" pitchFamily="34" charset="0"/>
              <a:buChar char="•"/>
            </a:pPr>
            <a:r>
              <a:rPr lang="en-AU" b="1" dirty="0"/>
              <a:t>Feasible</a:t>
            </a:r>
            <a:r>
              <a:rPr lang="en-AU" dirty="0"/>
              <a:t>: use available data; verifiable; reproducible</a:t>
            </a:r>
          </a:p>
          <a:p>
            <a:pPr marL="285750" indent="-285750">
              <a:buFont typeface="Arial" panose="020B0604020202020204" pitchFamily="34" charset="0"/>
              <a:buChar char="•"/>
            </a:pPr>
            <a:r>
              <a:rPr lang="en-AU" b="1" dirty="0"/>
              <a:t>Informative</a:t>
            </a:r>
            <a:r>
              <a:rPr lang="en-AU" dirty="0"/>
              <a:t>: help to understand the relationships between stakeholders and important aspects</a:t>
            </a:r>
          </a:p>
        </p:txBody>
      </p:sp>
    </p:spTree>
    <p:extLst>
      <p:ext uri="{BB962C8B-B14F-4D97-AF65-F5344CB8AC3E}">
        <p14:creationId xmlns:p14="http://schemas.microsoft.com/office/powerpoint/2010/main" val="3692774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Performance indicators</a:t>
            </a:r>
          </a:p>
        </p:txBody>
      </p:sp>
      <p:sp>
        <p:nvSpPr>
          <p:cNvPr id="3" name="Text Placeholder 2"/>
          <p:cNvSpPr>
            <a:spLocks noGrp="1"/>
          </p:cNvSpPr>
          <p:nvPr>
            <p:ph type="body" sz="quarter" idx="10"/>
          </p:nvPr>
        </p:nvSpPr>
        <p:spPr/>
        <p:txBody>
          <a:bodyPr/>
          <a:lstStyle/>
          <a:p>
            <a:r>
              <a:rPr lang="en-AU" b="1" dirty="0"/>
              <a:t>Ecological &amp; social indicators </a:t>
            </a:r>
            <a:r>
              <a:rPr lang="en-AU" dirty="0"/>
              <a:t>measure the </a:t>
            </a:r>
            <a:r>
              <a:rPr lang="en-AU" b="1" dirty="0"/>
              <a:t>ecological &amp; social impacts </a:t>
            </a:r>
            <a:r>
              <a:rPr lang="en-AU" dirty="0"/>
              <a:t>of processes</a:t>
            </a:r>
          </a:p>
          <a:p>
            <a:pPr lvl="0"/>
            <a:endParaRPr lang="en-AU" dirty="0"/>
          </a:p>
          <a:p>
            <a:pPr lvl="0"/>
            <a:r>
              <a:rPr lang="en-AU" dirty="0"/>
              <a:t>Examples of mutually-exclusive indicators:</a:t>
            </a:r>
          </a:p>
          <a:p>
            <a:pPr marL="285750" lvl="0" indent="-285750">
              <a:buFont typeface="Arial" pitchFamily="34" charset="0"/>
              <a:buChar char="•"/>
            </a:pPr>
            <a:r>
              <a:rPr lang="en-AU" dirty="0"/>
              <a:t>Material input per unit service, Surface input per unit service, Eco-toxic exposure equivalent per unit service</a:t>
            </a:r>
          </a:p>
          <a:p>
            <a:pPr marL="285750" lvl="0" indent="-285750">
              <a:buFont typeface="Arial" pitchFamily="34" charset="0"/>
              <a:buChar char="•"/>
            </a:pPr>
            <a:r>
              <a:rPr lang="en-AU" dirty="0" err="1"/>
              <a:t>Emergy</a:t>
            </a:r>
            <a:r>
              <a:rPr lang="en-AU" dirty="0"/>
              <a:t>, Ecological footprint, Eco-toxic exposure equivalent per unit service</a:t>
            </a:r>
          </a:p>
          <a:p>
            <a:endParaRPr lang="en-AU" dirty="0"/>
          </a:p>
        </p:txBody>
      </p:sp>
      <p:grpSp>
        <p:nvGrpSpPr>
          <p:cNvPr id="4" name="Group 3"/>
          <p:cNvGrpSpPr/>
          <p:nvPr/>
        </p:nvGrpSpPr>
        <p:grpSpPr>
          <a:xfrm>
            <a:off x="481501" y="3121793"/>
            <a:ext cx="186995" cy="181168"/>
            <a:chOff x="481501" y="2333819"/>
            <a:chExt cx="186995" cy="181168"/>
          </a:xfrm>
        </p:grpSpPr>
        <p:cxnSp>
          <p:nvCxnSpPr>
            <p:cNvPr id="5" name="Straight Connector 4"/>
            <p:cNvCxnSpPr/>
            <p:nvPr/>
          </p:nvCxnSpPr>
          <p:spPr>
            <a:xfrm flipV="1">
              <a:off x="481501" y="2333819"/>
              <a:ext cx="180000" cy="18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488496" y="2334987"/>
              <a:ext cx="180000" cy="1800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93744" y="2483038"/>
            <a:ext cx="270000" cy="180000"/>
            <a:chOff x="420268" y="1646080"/>
            <a:chExt cx="270000" cy="180000"/>
          </a:xfrm>
        </p:grpSpPr>
        <p:cxnSp>
          <p:nvCxnSpPr>
            <p:cNvPr id="8" name="Straight Connector 7"/>
            <p:cNvCxnSpPr/>
            <p:nvPr/>
          </p:nvCxnSpPr>
          <p:spPr>
            <a:xfrm flipH="1" flipV="1">
              <a:off x="420268" y="1736080"/>
              <a:ext cx="90000" cy="9000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510268" y="1646080"/>
              <a:ext cx="180000" cy="18000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5116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Performance indicators</a:t>
            </a:r>
          </a:p>
        </p:txBody>
      </p:sp>
      <p:sp>
        <p:nvSpPr>
          <p:cNvPr id="6" name="Text Placeholder 3"/>
          <p:cNvSpPr>
            <a:spLocks noGrp="1"/>
          </p:cNvSpPr>
          <p:nvPr>
            <p:ph type="body" sz="quarter" idx="10"/>
          </p:nvPr>
        </p:nvSpPr>
        <p:spPr>
          <a:xfrm>
            <a:off x="457200" y="1232236"/>
            <a:ext cx="8229600" cy="2993039"/>
          </a:xfrm>
        </p:spPr>
        <p:txBody>
          <a:bodyPr/>
          <a:lstStyle/>
          <a:p>
            <a:r>
              <a:rPr lang="en-AU" dirty="0"/>
              <a:t>Examples</a:t>
            </a:r>
          </a:p>
        </p:txBody>
      </p:sp>
      <p:graphicFrame>
        <p:nvGraphicFramePr>
          <p:cNvPr id="5" name="Table 4">
            <a:extLst>
              <a:ext uri="{FF2B5EF4-FFF2-40B4-BE49-F238E27FC236}">
                <a16:creationId xmlns:a16="http://schemas.microsoft.com/office/drawing/2014/main" id="{E03A0FEB-4466-4D46-BE4B-0F47BDF8821B}"/>
              </a:ext>
            </a:extLst>
          </p:cNvPr>
          <p:cNvGraphicFramePr>
            <a:graphicFrameLocks noGrp="1"/>
          </p:cNvGraphicFramePr>
          <p:nvPr>
            <p:extLst>
              <p:ext uri="{D42A27DB-BD31-4B8C-83A1-F6EECF244321}">
                <p14:modId xmlns:p14="http://schemas.microsoft.com/office/powerpoint/2010/main" val="2026567559"/>
              </p:ext>
            </p:extLst>
          </p:nvPr>
        </p:nvGraphicFramePr>
        <p:xfrm>
          <a:off x="910060" y="1594385"/>
          <a:ext cx="7323880" cy="2656840"/>
        </p:xfrm>
        <a:graphic>
          <a:graphicData uri="http://schemas.openxmlformats.org/drawingml/2006/table">
            <a:tbl>
              <a:tblPr firstRow="1" bandRow="1">
                <a:tableStyleId>{5C22544A-7EE6-4342-B048-85BDC9FD1C3A}</a:tableStyleId>
              </a:tblPr>
              <a:tblGrid>
                <a:gridCol w="2516505">
                  <a:extLst>
                    <a:ext uri="{9D8B030D-6E8A-4147-A177-3AD203B41FA5}">
                      <a16:colId xmlns:a16="http://schemas.microsoft.com/office/drawing/2014/main" val="1578855140"/>
                    </a:ext>
                  </a:extLst>
                </a:gridCol>
                <a:gridCol w="2305221">
                  <a:extLst>
                    <a:ext uri="{9D8B030D-6E8A-4147-A177-3AD203B41FA5}">
                      <a16:colId xmlns:a16="http://schemas.microsoft.com/office/drawing/2014/main" val="716021049"/>
                    </a:ext>
                  </a:extLst>
                </a:gridCol>
                <a:gridCol w="2502154">
                  <a:extLst>
                    <a:ext uri="{9D8B030D-6E8A-4147-A177-3AD203B41FA5}">
                      <a16:colId xmlns:a16="http://schemas.microsoft.com/office/drawing/2014/main" val="4073794524"/>
                    </a:ext>
                  </a:extLst>
                </a:gridCol>
              </a:tblGrid>
              <a:tr h="370840">
                <a:tc>
                  <a:txBody>
                    <a:bodyPr/>
                    <a:lstStyle/>
                    <a:p>
                      <a:r>
                        <a:rPr lang="en-AU" sz="1400" dirty="0">
                          <a:solidFill>
                            <a:schemeClr val="tx1"/>
                          </a:solidFill>
                        </a:rPr>
                        <a:t>Economy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r>
                        <a:rPr lang="en-AU" sz="1400" dirty="0">
                          <a:solidFill>
                            <a:schemeClr val="tx1"/>
                          </a:solidFill>
                        </a:rPr>
                        <a:t>Environment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r>
                        <a:rPr lang="en-AU" sz="1400" dirty="0">
                          <a:solidFill>
                            <a:schemeClr val="tx1"/>
                          </a:solidFill>
                        </a:rPr>
                        <a:t>Society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32762117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Capital cost</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chemeClr val="tx2"/>
                          </a:solidFill>
                        </a:rPr>
                        <a:t>Materials input per service</a:t>
                      </a:r>
                    </a:p>
                    <a:p>
                      <a:r>
                        <a:rPr lang="en-AU" sz="1400" dirty="0">
                          <a:solidFill>
                            <a:schemeClr val="tx2"/>
                          </a:solidFill>
                        </a:rPr>
                        <a:t>(kg/service)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chemeClr val="tx2"/>
                          </a:solidFill>
                        </a:rPr>
                        <a:t>Children in employment</a:t>
                      </a:r>
                    </a:p>
                    <a:p>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19227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Payback period</a:t>
                      </a:r>
                    </a:p>
                    <a:p>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chemeClr val="tx2"/>
                          </a:solidFill>
                        </a:rPr>
                        <a:t>Ecological footprint</a:t>
                      </a:r>
                    </a:p>
                    <a:p>
                      <a:r>
                        <a:rPr lang="en-AU" sz="1400" dirty="0">
                          <a:solidFill>
                            <a:schemeClr val="tx2"/>
                          </a:solidFill>
                        </a:rPr>
                        <a:t>(m</a:t>
                      </a:r>
                      <a:r>
                        <a:rPr lang="en-AU" sz="1400" baseline="30000" dirty="0">
                          <a:solidFill>
                            <a:schemeClr val="tx2"/>
                          </a:solidFill>
                        </a:rPr>
                        <a:t>2</a:t>
                      </a:r>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chemeClr val="tx2"/>
                          </a:solidFill>
                        </a:rPr>
                        <a:t>Fatal accidents at workplace</a:t>
                      </a:r>
                    </a:p>
                    <a:p>
                      <a:r>
                        <a:rPr lang="en-AU" sz="1400" dirty="0">
                          <a:solidFill>
                            <a:schemeClr val="tx2"/>
                          </a:solidFill>
                        </a:rPr>
                        <a:t>(#/year)</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255034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Net present worth</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(years)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err="1">
                          <a:solidFill>
                            <a:schemeClr val="tx2"/>
                          </a:solidFill>
                        </a:rPr>
                        <a:t>Emergy</a:t>
                      </a:r>
                      <a:endParaRPr lang="en-AU" sz="1400" dirty="0">
                        <a:solidFill>
                          <a:schemeClr val="tx2"/>
                        </a:solidFill>
                      </a:endParaRPr>
                    </a:p>
                    <a:p>
                      <a:r>
                        <a:rPr lang="en-AU" sz="1400" dirty="0">
                          <a:solidFill>
                            <a:schemeClr val="tx2"/>
                          </a:solidFill>
                        </a:rPr>
                        <a:t>(</a:t>
                      </a:r>
                      <a:r>
                        <a:rPr lang="en-AU" sz="1400" dirty="0" err="1">
                          <a:solidFill>
                            <a:schemeClr val="tx2"/>
                          </a:solidFill>
                        </a:rPr>
                        <a:t>emjoules</a:t>
                      </a:r>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Illiteracy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40320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mn-lt"/>
                          <a:ea typeface="+mn-ea"/>
                          <a:cs typeface="+mn-cs"/>
                        </a:rPr>
                        <a:t>Benefit-cost ratio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mn-lt"/>
                          <a:ea typeface="+mn-ea"/>
                          <a:cs typeface="+mn-cs"/>
                        </a:rPr>
                        <a:t>(dimensionless)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AU" sz="1400" dirty="0">
                          <a:solidFill>
                            <a:schemeClr val="tx2"/>
                          </a:solidFill>
                        </a:rPr>
                        <a:t>Climate change</a:t>
                      </a:r>
                    </a:p>
                    <a:p>
                      <a:r>
                        <a:rPr lang="en-AU" sz="1400" dirty="0">
                          <a:solidFill>
                            <a:schemeClr val="tx2"/>
                          </a:solidFill>
                        </a:rPr>
                        <a:t>(kg CO</a:t>
                      </a:r>
                      <a:r>
                        <a:rPr lang="en-AU" sz="1400" baseline="-25000" dirty="0">
                          <a:solidFill>
                            <a:schemeClr val="tx2"/>
                          </a:solidFill>
                        </a:rPr>
                        <a:t>2</a:t>
                      </a:r>
                      <a:r>
                        <a:rPr lang="en-AU" sz="1400" dirty="0">
                          <a:solidFill>
                            <a:schemeClr val="tx2"/>
                          </a:solidFill>
                        </a:rPr>
                        <a:t>-eq)</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Human rights issues faced by indigenous people</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(text)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0552369"/>
                  </a:ext>
                </a:extLst>
              </a:tr>
            </a:tbl>
          </a:graphicData>
        </a:graphic>
      </p:graphicFrame>
      <p:grpSp>
        <p:nvGrpSpPr>
          <p:cNvPr id="3" name="Group 2">
            <a:extLst>
              <a:ext uri="{FF2B5EF4-FFF2-40B4-BE49-F238E27FC236}">
                <a16:creationId xmlns:a16="http://schemas.microsoft.com/office/drawing/2014/main" id="{A344663E-E495-4B2C-A540-FA327670918A}"/>
              </a:ext>
            </a:extLst>
          </p:cNvPr>
          <p:cNvGrpSpPr/>
          <p:nvPr/>
        </p:nvGrpSpPr>
        <p:grpSpPr>
          <a:xfrm>
            <a:off x="3384110" y="1222908"/>
            <a:ext cx="4896001" cy="3066325"/>
            <a:chOff x="3384110" y="1222908"/>
            <a:chExt cx="4896001" cy="3066325"/>
          </a:xfrm>
        </p:grpSpPr>
        <p:sp>
          <p:nvSpPr>
            <p:cNvPr id="7" name="Rectangle 6">
              <a:extLst>
                <a:ext uri="{FF2B5EF4-FFF2-40B4-BE49-F238E27FC236}">
                  <a16:creationId xmlns:a16="http://schemas.microsoft.com/office/drawing/2014/main" id="{5A0025FA-6ED3-4F71-A3C9-6272EA56269A}"/>
                </a:ext>
              </a:extLst>
            </p:cNvPr>
            <p:cNvSpPr/>
            <p:nvPr/>
          </p:nvSpPr>
          <p:spPr>
            <a:xfrm>
              <a:off x="3384111" y="1552330"/>
              <a:ext cx="4896000" cy="2736903"/>
            </a:xfrm>
            <a:prstGeom prst="rect">
              <a:avLst/>
            </a:prstGeom>
            <a:noFill/>
            <a:ln>
              <a:solidFill>
                <a:schemeClr val="accent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F942F529-130D-49BD-99A1-6EC314D52550}"/>
                </a:ext>
              </a:extLst>
            </p:cNvPr>
            <p:cNvSpPr txBox="1"/>
            <p:nvPr/>
          </p:nvSpPr>
          <p:spPr>
            <a:xfrm>
              <a:off x="3384110" y="1222908"/>
              <a:ext cx="4849829" cy="307777"/>
            </a:xfrm>
            <a:prstGeom prst="rect">
              <a:avLst/>
            </a:prstGeom>
            <a:noFill/>
          </p:spPr>
          <p:txBody>
            <a:bodyPr wrap="square" rtlCol="0">
              <a:spAutoFit/>
            </a:bodyPr>
            <a:lstStyle/>
            <a:p>
              <a:r>
                <a:rPr lang="en-AU" sz="1400" dirty="0">
                  <a:solidFill>
                    <a:srgbClr val="FF0000"/>
                  </a:solidFill>
                </a:rPr>
                <a:t>Ecological indicators		 Social indicators</a:t>
              </a:r>
            </a:p>
          </p:txBody>
        </p:sp>
      </p:grpSp>
    </p:spTree>
    <p:custDataLst>
      <p:tags r:id="rId1"/>
    </p:custDataLst>
    <p:extLst>
      <p:ext uri="{BB962C8B-B14F-4D97-AF65-F5344CB8AC3E}">
        <p14:creationId xmlns:p14="http://schemas.microsoft.com/office/powerpoint/2010/main" val="14241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requirements + performance indicators + targets</a:t>
            </a:r>
          </a:p>
        </p:txBody>
      </p:sp>
      <p:sp>
        <p:nvSpPr>
          <p:cNvPr id="3" name="Text Placeholder 2"/>
          <p:cNvSpPr>
            <a:spLocks noGrp="1"/>
          </p:cNvSpPr>
          <p:nvPr>
            <p:ph type="body" sz="quarter" idx="10"/>
          </p:nvPr>
        </p:nvSpPr>
        <p:spPr/>
        <p:txBody>
          <a:bodyPr/>
          <a:lstStyle/>
          <a:p>
            <a:endParaRPr lang="en-AU" dirty="0"/>
          </a:p>
          <a:p>
            <a:endParaRPr lang="en-AU" dirty="0"/>
          </a:p>
          <a:p>
            <a:endParaRPr lang="en-AU" dirty="0"/>
          </a:p>
        </p:txBody>
      </p:sp>
      <p:graphicFrame>
        <p:nvGraphicFramePr>
          <p:cNvPr id="5" name="Table 4">
            <a:extLst>
              <a:ext uri="{FF2B5EF4-FFF2-40B4-BE49-F238E27FC236}">
                <a16:creationId xmlns:a16="http://schemas.microsoft.com/office/drawing/2014/main" id="{09F5D3DC-04ED-49D6-98A8-7B43233B47F6}"/>
              </a:ext>
            </a:extLst>
          </p:cNvPr>
          <p:cNvGraphicFramePr>
            <a:graphicFrameLocks noGrp="1"/>
          </p:cNvGraphicFramePr>
          <p:nvPr>
            <p:extLst>
              <p:ext uri="{D42A27DB-BD31-4B8C-83A1-F6EECF244321}">
                <p14:modId xmlns:p14="http://schemas.microsoft.com/office/powerpoint/2010/main" val="2112424199"/>
              </p:ext>
            </p:extLst>
          </p:nvPr>
        </p:nvGraphicFramePr>
        <p:xfrm>
          <a:off x="15565" y="1172692"/>
          <a:ext cx="9108000" cy="2948878"/>
        </p:xfrm>
        <a:graphic>
          <a:graphicData uri="http://schemas.openxmlformats.org/drawingml/2006/table">
            <a:tbl>
              <a:tblPr firstRow="1" bandRow="1">
                <a:tableStyleId>{5C22544A-7EE6-4342-B048-85BDC9FD1C3A}</a:tableStyleId>
              </a:tblPr>
              <a:tblGrid>
                <a:gridCol w="2018609">
                  <a:extLst>
                    <a:ext uri="{9D8B030D-6E8A-4147-A177-3AD203B41FA5}">
                      <a16:colId xmlns:a16="http://schemas.microsoft.com/office/drawing/2014/main" val="4062060442"/>
                    </a:ext>
                  </a:extLst>
                </a:gridCol>
                <a:gridCol w="2918938">
                  <a:extLst>
                    <a:ext uri="{9D8B030D-6E8A-4147-A177-3AD203B41FA5}">
                      <a16:colId xmlns:a16="http://schemas.microsoft.com/office/drawing/2014/main" val="20000"/>
                    </a:ext>
                  </a:extLst>
                </a:gridCol>
                <a:gridCol w="2161307">
                  <a:extLst>
                    <a:ext uri="{9D8B030D-6E8A-4147-A177-3AD203B41FA5}">
                      <a16:colId xmlns:a16="http://schemas.microsoft.com/office/drawing/2014/main" val="20001"/>
                    </a:ext>
                  </a:extLst>
                </a:gridCol>
                <a:gridCol w="2009146">
                  <a:extLst>
                    <a:ext uri="{9D8B030D-6E8A-4147-A177-3AD203B41FA5}">
                      <a16:colId xmlns:a16="http://schemas.microsoft.com/office/drawing/2014/main" val="20002"/>
                    </a:ext>
                  </a:extLst>
                </a:gridCol>
              </a:tblGrid>
              <a:tr h="370840">
                <a:tc>
                  <a:txBody>
                    <a:bodyPr/>
                    <a:lstStyle/>
                    <a:p>
                      <a:r>
                        <a:rPr lang="en-AU" sz="1400" dirty="0">
                          <a:solidFill>
                            <a:schemeClr val="tx1"/>
                          </a:solidFill>
                        </a:rPr>
                        <a:t>Product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Design requirement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Performance indicator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Target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extLst>
                  <a:ext uri="{0D108BD9-81ED-4DB2-BD59-A6C34878D82A}">
                    <a16:rowId xmlns:a16="http://schemas.microsoft.com/office/drawing/2014/main" val="10000"/>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Computer mouse</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Select item at the cursor</a:t>
                      </a:r>
                      <a:br>
                        <a:rPr lang="en-AU" sz="1400" dirty="0">
                          <a:solidFill>
                            <a:schemeClr val="tx2"/>
                          </a:solidFill>
                          <a:effectLst/>
                          <a:latin typeface="+mj-lt"/>
                          <a:ea typeface="Times New Roman"/>
                        </a:rPr>
                      </a:br>
                      <a:r>
                        <a:rPr lang="en-AU" sz="1400" dirty="0">
                          <a:solidFill>
                            <a:schemeClr val="tx2"/>
                          </a:solidFill>
                          <a:effectLst/>
                          <a:latin typeface="+mj-lt"/>
                          <a:ea typeface="Times New Roman"/>
                        </a:rPr>
                        <a:t>Move the cursor position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b="0" dirty="0">
                          <a:solidFill>
                            <a:schemeClr val="tx2"/>
                          </a:solidFill>
                          <a:effectLst/>
                          <a:latin typeface="+mj-lt"/>
                          <a:ea typeface="Times New Roman"/>
                        </a:rPr>
                        <a:t>Number of selections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Distance of movement</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b="0" dirty="0">
                          <a:solidFill>
                            <a:schemeClr val="tx2"/>
                          </a:solidFill>
                          <a:effectLst/>
                          <a:latin typeface="+mj-lt"/>
                          <a:ea typeface="Times New Roman"/>
                        </a:rPr>
                        <a:t>5,000,000 selections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500,000 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32670150"/>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Water treatment system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Deliver potable water</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dirty="0">
                          <a:solidFill>
                            <a:schemeClr val="tx2"/>
                          </a:solidFill>
                          <a:effectLst/>
                          <a:latin typeface="+mj-lt"/>
                          <a:ea typeface="Times New Roman"/>
                        </a:rPr>
                        <a:t>Volume of potable water</a:t>
                      </a:r>
                      <a:endParaRPr lang="en-AU" sz="1400" b="0" dirty="0">
                        <a:solidFill>
                          <a:schemeClr val="tx2"/>
                        </a:solidFill>
                        <a:effectLst/>
                        <a:latin typeface="+mj-lt"/>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dirty="0">
                          <a:solidFill>
                            <a:schemeClr val="tx2"/>
                          </a:solidFill>
                          <a:effectLst/>
                          <a:latin typeface="+mj-lt"/>
                          <a:ea typeface="Times New Roman"/>
                        </a:rPr>
                        <a:t>200 +/- 50 litres/day</a:t>
                      </a:r>
                      <a:endParaRPr lang="en-AU" sz="1400" b="0" dirty="0">
                        <a:solidFill>
                          <a:schemeClr val="tx2"/>
                        </a:solidFill>
                        <a:effectLst/>
                        <a:latin typeface="+mj-lt"/>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Car</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Transport cargo</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Mass of cargo</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Distance of transportation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500 kg</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200,000 km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Classroom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Provide teaching space</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Number of occupants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Duration of operation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200 persons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10 h/d, 150 d/y for 10 y</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Corn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Minimise water consumption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Water consumption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19851576"/>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Shoes</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kern="1200" dirty="0">
                          <a:solidFill>
                            <a:schemeClr val="tx2"/>
                          </a:solidFill>
                          <a:effectLst/>
                          <a:latin typeface="+mn-lt"/>
                          <a:ea typeface="Times New Roman"/>
                          <a:cs typeface="+mn-cs"/>
                        </a:rPr>
                        <a:t>Minimise the employment of minors</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dirty="0">
                          <a:solidFill>
                            <a:schemeClr val="tx2"/>
                          </a:solidFill>
                        </a:rPr>
                        <a:t>Children in employment</a:t>
                      </a:r>
                      <a:endParaRPr lang="en-AU" sz="1400" b="0" dirty="0">
                        <a:solidFill>
                          <a:schemeClr val="tx2"/>
                        </a:solidFill>
                        <a:effectLst/>
                        <a:latin typeface="+mj-lt"/>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75751899"/>
                  </a:ext>
                </a:extLst>
              </a:tr>
            </a:tbl>
          </a:graphicData>
        </a:graphic>
      </p:graphicFrame>
      <p:sp>
        <p:nvSpPr>
          <p:cNvPr id="6" name="Rectangle 5">
            <a:extLst>
              <a:ext uri="{FF2B5EF4-FFF2-40B4-BE49-F238E27FC236}">
                <a16:creationId xmlns:a16="http://schemas.microsoft.com/office/drawing/2014/main" id="{44E1A86B-06C4-4ECB-916E-3FD99A13B778}"/>
              </a:ext>
            </a:extLst>
          </p:cNvPr>
          <p:cNvSpPr/>
          <p:nvPr/>
        </p:nvSpPr>
        <p:spPr>
          <a:xfrm>
            <a:off x="7122503" y="3359098"/>
            <a:ext cx="1980000" cy="756000"/>
          </a:xfrm>
          <a:prstGeom prst="rect">
            <a:avLst/>
          </a:prstGeom>
          <a:noFill/>
          <a:ln>
            <a:solidFill>
              <a:schemeClr val="accent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6142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5BE7-7C1E-4724-A475-294905804F2A}"/>
              </a:ext>
            </a:extLst>
          </p:cNvPr>
          <p:cNvSpPr>
            <a:spLocks noGrp="1"/>
          </p:cNvSpPr>
          <p:nvPr>
            <p:ph type="title"/>
          </p:nvPr>
        </p:nvSpPr>
        <p:spPr/>
        <p:txBody>
          <a:bodyPr/>
          <a:lstStyle/>
          <a:p>
            <a:r>
              <a:rPr lang="en-AU" dirty="0"/>
              <a:t>Design requirements + performance indicators</a:t>
            </a:r>
          </a:p>
        </p:txBody>
      </p:sp>
      <p:sp>
        <p:nvSpPr>
          <p:cNvPr id="3" name="Text Placeholder 2">
            <a:extLst>
              <a:ext uri="{FF2B5EF4-FFF2-40B4-BE49-F238E27FC236}">
                <a16:creationId xmlns:a16="http://schemas.microsoft.com/office/drawing/2014/main" id="{1A05DC6A-68BA-4885-8FE3-E8026E275854}"/>
              </a:ext>
            </a:extLst>
          </p:cNvPr>
          <p:cNvSpPr>
            <a:spLocks noGrp="1"/>
          </p:cNvSpPr>
          <p:nvPr>
            <p:ph type="body" sz="quarter" idx="10"/>
          </p:nvPr>
        </p:nvSpPr>
        <p:spPr/>
        <p:txBody>
          <a:bodyPr/>
          <a:lstStyle/>
          <a:p>
            <a:r>
              <a:rPr lang="en-AU" dirty="0"/>
              <a:t>Skill: Compile non-overlapping sets of </a:t>
            </a:r>
            <a:r>
              <a:rPr lang="en-AU" b="1" dirty="0"/>
              <a:t>design requirements</a:t>
            </a:r>
            <a:r>
              <a:rPr lang="en-AU" dirty="0"/>
              <a:t> and </a:t>
            </a:r>
            <a:r>
              <a:rPr lang="en-AU" b="1" dirty="0"/>
              <a:t>performance indicators</a:t>
            </a:r>
            <a:endParaRPr lang="en-AU" dirty="0"/>
          </a:p>
          <a:p>
            <a:r>
              <a:rPr lang="en-AU" dirty="0">
                <a:solidFill>
                  <a:schemeClr val="bg1"/>
                </a:solidFill>
              </a:rPr>
              <a:t>Activity</a:t>
            </a:r>
          </a:p>
          <a:p>
            <a:pPr marL="342900" indent="-342900">
              <a:buFont typeface="+mj-lt"/>
              <a:buAutoNum type="arabicPeriod"/>
            </a:pPr>
            <a:r>
              <a:rPr lang="en-AU" dirty="0"/>
              <a:t>List two customer requirements that your system will fulfil and their performance indicators</a:t>
            </a:r>
          </a:p>
          <a:p>
            <a:pPr marL="342900" indent="-342900">
              <a:buFont typeface="+mj-lt"/>
              <a:buAutoNum type="arabicPeriod"/>
            </a:pPr>
            <a:r>
              <a:rPr lang="en-AU" dirty="0"/>
              <a:t>List the performance indicators that quantify each customer requirements</a:t>
            </a:r>
          </a:p>
          <a:p>
            <a:pPr marL="342900" indent="-342900">
              <a:buFont typeface="+mj-lt"/>
              <a:buAutoNum type="arabicPeriod"/>
            </a:pPr>
            <a:r>
              <a:rPr lang="en-AU" dirty="0"/>
              <a:t>Estimate targets for each performance indicator</a:t>
            </a:r>
          </a:p>
          <a:p>
            <a:pPr marL="342900" indent="-342900">
              <a:buFont typeface="+mj-lt"/>
              <a:buAutoNum type="arabicPeriod"/>
            </a:pPr>
            <a:endParaRPr lang="en-AU" dirty="0"/>
          </a:p>
          <a:p>
            <a:pPr marL="342900" indent="-342900">
              <a:buFont typeface="+mj-lt"/>
              <a:buAutoNum type="arabicPeriod"/>
            </a:pPr>
            <a:r>
              <a:rPr lang="en-AU" dirty="0"/>
              <a:t>List two sustainability requirements that relate to the components of sustainable and regenerative development</a:t>
            </a:r>
          </a:p>
        </p:txBody>
      </p:sp>
    </p:spTree>
    <p:extLst>
      <p:ext uri="{BB962C8B-B14F-4D97-AF65-F5344CB8AC3E}">
        <p14:creationId xmlns:p14="http://schemas.microsoft.com/office/powerpoint/2010/main" val="345853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sz="quarter" idx="10"/>
          </p:nvPr>
        </p:nvSpPr>
        <p:spPr/>
        <p:txBody>
          <a:bodyPr/>
          <a:lstStyle/>
          <a:p>
            <a:endParaRPr lang="en-AU" dirty="0"/>
          </a:p>
          <a:p>
            <a:endParaRPr lang="en-AU" dirty="0"/>
          </a:p>
          <a:p>
            <a:pPr algn="ctr"/>
            <a:r>
              <a:rPr lang="en-AU" sz="1800" b="1" dirty="0">
                <a:solidFill>
                  <a:schemeClr val="bg1"/>
                </a:solidFill>
              </a:rPr>
              <a:t>Theoretical targets</a:t>
            </a:r>
          </a:p>
        </p:txBody>
      </p:sp>
    </p:spTree>
    <p:extLst>
      <p:ext uri="{BB962C8B-B14F-4D97-AF65-F5344CB8AC3E}">
        <p14:creationId xmlns:p14="http://schemas.microsoft.com/office/powerpoint/2010/main" val="2723215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Theoretical targets</a:t>
            </a:r>
          </a:p>
        </p:txBody>
      </p:sp>
      <p:sp>
        <p:nvSpPr>
          <p:cNvPr id="3" name="Text Placeholder 2"/>
          <p:cNvSpPr>
            <a:spLocks noGrp="1"/>
          </p:cNvSpPr>
          <p:nvPr>
            <p:ph type="body" sz="quarter" idx="10"/>
          </p:nvPr>
        </p:nvSpPr>
        <p:spPr/>
        <p:txBody>
          <a:bodyPr/>
          <a:lstStyle/>
          <a:p>
            <a:r>
              <a:rPr lang="en-AU" dirty="0"/>
              <a:t>What is the </a:t>
            </a:r>
            <a:r>
              <a:rPr lang="en-AU" b="1" dirty="0"/>
              <a:t>optimal </a:t>
            </a:r>
            <a:r>
              <a:rPr lang="en-AU" dirty="0"/>
              <a:t>service?</a:t>
            </a:r>
          </a:p>
          <a:p>
            <a:r>
              <a:rPr lang="en-AU" dirty="0"/>
              <a:t>Example: </a:t>
            </a:r>
            <a:r>
              <a:rPr lang="en-AU" b="1" dirty="0"/>
              <a:t>Environmental </a:t>
            </a:r>
            <a:r>
              <a:rPr lang="en-AU" dirty="0"/>
              <a:t>requirements </a:t>
            </a:r>
          </a:p>
          <a:p>
            <a:endParaRPr lang="en-AU" dirty="0"/>
          </a:p>
          <a:p>
            <a:endParaRPr lang="en-AU" dirty="0"/>
          </a:p>
          <a:p>
            <a:endParaRPr lang="en-AU" dirty="0"/>
          </a:p>
          <a:p>
            <a:endParaRPr lang="en-AU" dirty="0"/>
          </a:p>
          <a:p>
            <a:endParaRPr lang="en-AU" dirty="0"/>
          </a:p>
          <a:p>
            <a:r>
              <a:rPr lang="en-AU" dirty="0"/>
              <a:t>Also consider </a:t>
            </a:r>
            <a:r>
              <a:rPr lang="en-AU" b="1" dirty="0"/>
              <a:t>social </a:t>
            </a:r>
            <a:r>
              <a:rPr lang="en-AU" dirty="0"/>
              <a:t>and </a:t>
            </a:r>
            <a:r>
              <a:rPr lang="en-AU" b="1" dirty="0"/>
              <a:t>economic </a:t>
            </a:r>
            <a:r>
              <a:rPr lang="en-AU" dirty="0"/>
              <a:t>requirements</a:t>
            </a:r>
          </a:p>
          <a:p>
            <a:r>
              <a:rPr lang="en-AU" dirty="0"/>
              <a:t>Theoretical targets relate to </a:t>
            </a:r>
            <a:r>
              <a:rPr lang="en-AU" b="1" dirty="0"/>
              <a:t>sustainability requirements</a:t>
            </a:r>
          </a:p>
        </p:txBody>
      </p:sp>
      <p:graphicFrame>
        <p:nvGraphicFramePr>
          <p:cNvPr id="7" name="Table 6"/>
          <p:cNvGraphicFramePr>
            <a:graphicFrameLocks noGrp="1"/>
          </p:cNvGraphicFramePr>
          <p:nvPr>
            <p:extLst>
              <p:ext uri="{D42A27DB-BD31-4B8C-83A1-F6EECF244321}">
                <p14:modId xmlns:p14="http://schemas.microsoft.com/office/powerpoint/2010/main" val="3108380863"/>
              </p:ext>
            </p:extLst>
          </p:nvPr>
        </p:nvGraphicFramePr>
        <p:xfrm>
          <a:off x="1638300" y="190943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lnSpc>
                          <a:spcPct val="120000"/>
                        </a:lnSpc>
                        <a:spcBef>
                          <a:spcPts val="600"/>
                        </a:spcBef>
                        <a:spcAft>
                          <a:spcPts val="600"/>
                        </a:spcAft>
                      </a:pPr>
                      <a:r>
                        <a:rPr lang="en-AU" sz="1000" dirty="0">
                          <a:solidFill>
                            <a:schemeClr val="tx1"/>
                          </a:solidFill>
                          <a:effectLst/>
                        </a:rPr>
                        <a:t>Resource</a:t>
                      </a:r>
                      <a:endParaRPr lang="en-AU" sz="1100" dirty="0">
                        <a:solidFill>
                          <a:schemeClr val="tx1"/>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pPr algn="ctr">
                        <a:lnSpc>
                          <a:spcPct val="120000"/>
                        </a:lnSpc>
                        <a:spcBef>
                          <a:spcPts val="600"/>
                        </a:spcBef>
                        <a:spcAft>
                          <a:spcPts val="600"/>
                        </a:spcAft>
                      </a:pPr>
                      <a:r>
                        <a:rPr lang="en-AU" sz="1000" dirty="0">
                          <a:solidFill>
                            <a:srgbClr val="FF0000"/>
                          </a:solidFill>
                          <a:effectLst/>
                        </a:rPr>
                        <a:t>Minimise</a:t>
                      </a:r>
                      <a:endParaRPr lang="en-AU" sz="110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pPr algn="ctr">
                        <a:lnSpc>
                          <a:spcPct val="120000"/>
                        </a:lnSpc>
                        <a:spcBef>
                          <a:spcPts val="600"/>
                        </a:spcBef>
                        <a:spcAft>
                          <a:spcPts val="600"/>
                        </a:spcAft>
                      </a:pPr>
                      <a:r>
                        <a:rPr lang="en-AU" sz="1000" dirty="0">
                          <a:solidFill>
                            <a:srgbClr val="00B050"/>
                          </a:solidFill>
                          <a:effectLst/>
                        </a:rPr>
                        <a:t>Maximise</a:t>
                      </a:r>
                      <a:endParaRPr lang="en-AU" sz="110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extLst>
                  <a:ext uri="{0D108BD9-81ED-4DB2-BD59-A6C34878D82A}">
                    <a16:rowId xmlns:a16="http://schemas.microsoft.com/office/drawing/2014/main" val="10000"/>
                  </a:ext>
                </a:extLst>
              </a:tr>
              <a:tr h="370840">
                <a:tc>
                  <a:txBody>
                    <a:bodyPr/>
                    <a:lstStyle/>
                    <a:p>
                      <a:pPr algn="ctr">
                        <a:lnSpc>
                          <a:spcPct val="120000"/>
                        </a:lnSpc>
                        <a:spcBef>
                          <a:spcPts val="600"/>
                        </a:spcBef>
                        <a:spcAft>
                          <a:spcPts val="600"/>
                        </a:spcAft>
                      </a:pPr>
                      <a:r>
                        <a:rPr lang="en-AU" sz="1000" dirty="0">
                          <a:solidFill>
                            <a:schemeClr val="tx2"/>
                          </a:solidFill>
                          <a:effectLst/>
                        </a:rPr>
                        <a:t>Materials</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Materials un-recovered</a:t>
                      </a:r>
                      <a:br>
                        <a:rPr lang="en-AU" sz="1000" b="0" dirty="0">
                          <a:solidFill>
                            <a:srgbClr val="FF0000"/>
                          </a:solidFill>
                          <a:effectLst/>
                        </a:rPr>
                      </a:br>
                      <a:r>
                        <a:rPr lang="en-AU" sz="1000" b="0" dirty="0">
                          <a:solidFill>
                            <a:srgbClr val="FF0000"/>
                          </a:solidFill>
                          <a:effectLst/>
                        </a:rPr>
                        <a:t>Materials adversely disturbed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Materials upgraded</a:t>
                      </a:r>
                      <a:br>
                        <a:rPr lang="en-AU" sz="1000" b="0" dirty="0">
                          <a:solidFill>
                            <a:srgbClr val="00B050"/>
                          </a:solidFill>
                          <a:effectLst/>
                        </a:rPr>
                      </a:br>
                      <a:r>
                        <a:rPr lang="en-AU" sz="1000" b="0" dirty="0">
                          <a:solidFill>
                            <a:srgbClr val="00B050"/>
                          </a:solidFill>
                          <a:effectLst/>
                        </a:rPr>
                        <a:t>Materials favourably dispersed</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20000"/>
                        </a:lnSpc>
                        <a:spcBef>
                          <a:spcPts val="600"/>
                        </a:spcBef>
                        <a:spcAft>
                          <a:spcPts val="600"/>
                        </a:spcAft>
                      </a:pPr>
                      <a:r>
                        <a:rPr lang="en-AU" sz="1000" dirty="0">
                          <a:solidFill>
                            <a:schemeClr val="tx2"/>
                          </a:solidFill>
                          <a:effectLst/>
                        </a:rPr>
                        <a:t>Energy</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Energy un-recovered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Energy upgraded</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120000"/>
                        </a:lnSpc>
                        <a:spcBef>
                          <a:spcPts val="600"/>
                        </a:spcBef>
                        <a:spcAft>
                          <a:spcPts val="600"/>
                        </a:spcAft>
                      </a:pPr>
                      <a:r>
                        <a:rPr lang="en-AU" sz="1000" dirty="0">
                          <a:solidFill>
                            <a:schemeClr val="tx2"/>
                          </a:solidFill>
                          <a:effectLst/>
                        </a:rPr>
                        <a:t>Space</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Space required</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 </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lnSpc>
                          <a:spcPct val="120000"/>
                        </a:lnSpc>
                        <a:spcBef>
                          <a:spcPts val="600"/>
                        </a:spcBef>
                        <a:spcAft>
                          <a:spcPts val="600"/>
                        </a:spcAft>
                      </a:pPr>
                      <a:r>
                        <a:rPr lang="en-AU" sz="1000" dirty="0">
                          <a:solidFill>
                            <a:schemeClr val="tx2"/>
                          </a:solidFill>
                          <a:effectLst/>
                        </a:rPr>
                        <a:t>Biological impact</a:t>
                      </a:r>
                      <a:endParaRPr lang="en-AU" sz="1100" dirty="0">
                        <a:solidFill>
                          <a:schemeClr val="tx2"/>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FF0000"/>
                          </a:solidFill>
                          <a:effectLst/>
                        </a:rPr>
                        <a:t>Toxic impact</a:t>
                      </a:r>
                      <a:endParaRPr lang="en-AU" sz="1100" b="0" dirty="0">
                        <a:solidFill>
                          <a:srgbClr val="FF000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lnSpc>
                          <a:spcPct val="120000"/>
                        </a:lnSpc>
                        <a:spcBef>
                          <a:spcPts val="600"/>
                        </a:spcBef>
                        <a:spcAft>
                          <a:spcPts val="600"/>
                        </a:spcAft>
                      </a:pPr>
                      <a:r>
                        <a:rPr lang="en-AU" sz="1000" b="0" dirty="0">
                          <a:solidFill>
                            <a:srgbClr val="00B050"/>
                          </a:solidFill>
                          <a:effectLst/>
                        </a:rPr>
                        <a:t>Restorative impact</a:t>
                      </a:r>
                      <a:endParaRPr lang="en-AU" sz="1100" b="0" dirty="0">
                        <a:solidFill>
                          <a:srgbClr val="00B050"/>
                        </a:solidFill>
                        <a:effectLst/>
                        <a:latin typeface="Times New Roman"/>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9717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Theoretical targets</a:t>
            </a:r>
          </a:p>
        </p:txBody>
      </p:sp>
      <p:sp>
        <p:nvSpPr>
          <p:cNvPr id="3" name="Text Placeholder 2"/>
          <p:cNvSpPr>
            <a:spLocks noGrp="1"/>
          </p:cNvSpPr>
          <p:nvPr>
            <p:ph type="body" sz="quarter" idx="10"/>
          </p:nvPr>
        </p:nvSpPr>
        <p:spPr/>
        <p:txBody>
          <a:bodyPr/>
          <a:lstStyle/>
          <a:p>
            <a:r>
              <a:rPr lang="en-AU" dirty="0"/>
              <a:t>Example:</a:t>
            </a:r>
          </a:p>
          <a:p>
            <a:r>
              <a:rPr lang="en-AU" dirty="0"/>
              <a:t>Process: raise a bucket of water to the summit of Mt. Everest</a:t>
            </a:r>
          </a:p>
          <a:p>
            <a:pPr marL="285750" indent="-285750">
              <a:buFont typeface="Arial" pitchFamily="34" charset="0"/>
              <a:buChar char="•"/>
            </a:pPr>
            <a:r>
              <a:rPr lang="en-AU" dirty="0"/>
              <a:t>Bucket of water mass = 10 kg</a:t>
            </a:r>
          </a:p>
          <a:p>
            <a:pPr marL="285750" indent="-285750">
              <a:buFont typeface="Arial" pitchFamily="34" charset="0"/>
              <a:buChar char="•"/>
            </a:pPr>
            <a:r>
              <a:rPr lang="en-AU" dirty="0"/>
              <a:t>Mt. Everest height = 8,848 m</a:t>
            </a:r>
          </a:p>
          <a:p>
            <a:pPr marL="285750" indent="-285750">
              <a:buFont typeface="Arial" pitchFamily="34" charset="0"/>
              <a:buChar char="•"/>
            </a:pPr>
            <a:r>
              <a:rPr lang="en-AU" b="1" dirty="0"/>
              <a:t>Theoretical minimum</a:t>
            </a:r>
            <a:r>
              <a:rPr lang="en-AU" dirty="0"/>
              <a:t> </a:t>
            </a:r>
            <a:r>
              <a:rPr lang="en-AU" b="1" dirty="0"/>
              <a:t>energy consumption </a:t>
            </a:r>
            <a:r>
              <a:rPr lang="en-AU" dirty="0"/>
              <a:t>= </a:t>
            </a:r>
            <a:r>
              <a:rPr lang="en-AU" dirty="0" err="1"/>
              <a:t>mgh</a:t>
            </a:r>
            <a:r>
              <a:rPr lang="en-AU" dirty="0"/>
              <a:t> = (10 kg) (9.81 m/s</a:t>
            </a:r>
            <a:r>
              <a:rPr lang="en-AU" baseline="30000" dirty="0"/>
              <a:t>2</a:t>
            </a:r>
            <a:r>
              <a:rPr lang="en-AU" dirty="0"/>
              <a:t>) (8,848m) = 868 kJ</a:t>
            </a:r>
          </a:p>
          <a:p>
            <a:endParaRPr lang="en-AU" dirty="0"/>
          </a:p>
          <a:p>
            <a:endParaRPr lang="en-AU" dirty="0"/>
          </a:p>
          <a:p>
            <a:endParaRPr lang="en-AU" dirty="0"/>
          </a:p>
          <a:p>
            <a:r>
              <a:rPr lang="en-AU" sz="1000" dirty="0"/>
              <a:t>(</a:t>
            </a:r>
            <a:r>
              <a:rPr lang="en-AU" sz="1000" dirty="0" err="1">
                <a:hlinkClick r:id="rId2"/>
              </a:rPr>
              <a:t>RapidClean</a:t>
            </a:r>
            <a:r>
              <a:rPr lang="en-AU" sz="1000" dirty="0"/>
              <a:t>)</a:t>
            </a:r>
          </a:p>
        </p:txBody>
      </p:sp>
      <p:pic>
        <p:nvPicPr>
          <p:cNvPr id="1026" name="Picture 2" descr="http://www.rapidcleangeelong.com.au/members/3987/Images/products/SAB1496-PlasticBucket-10LRoundwithwirehand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826" y="234043"/>
            <a:ext cx="153792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7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Theoretical targets</a:t>
            </a:r>
          </a:p>
        </p:txBody>
      </p:sp>
      <p:sp>
        <p:nvSpPr>
          <p:cNvPr id="3" name="Text Placeholder 2"/>
          <p:cNvSpPr>
            <a:spLocks noGrp="1"/>
          </p:cNvSpPr>
          <p:nvPr>
            <p:ph type="body" sz="quarter" idx="10"/>
          </p:nvPr>
        </p:nvSpPr>
        <p:spPr/>
        <p:txBody>
          <a:bodyPr/>
          <a:lstStyle/>
          <a:p>
            <a:r>
              <a:rPr lang="en-AU" dirty="0"/>
              <a:t>Example:</a:t>
            </a:r>
          </a:p>
          <a:p>
            <a:r>
              <a:rPr lang="en-AU" dirty="0"/>
              <a:t>Process: grow 1kg (dry matter) of a tree</a:t>
            </a:r>
          </a:p>
          <a:p>
            <a:pPr marL="285750" indent="-285750">
              <a:buFont typeface="Arial" pitchFamily="34" charset="0"/>
              <a:buChar char="•"/>
            </a:pPr>
            <a:r>
              <a:rPr lang="en-AU" dirty="0"/>
              <a:t>Photosynthesis: </a:t>
            </a:r>
            <a:r>
              <a:rPr lang="pt-BR" dirty="0"/>
              <a:t>6CO</a:t>
            </a:r>
            <a:r>
              <a:rPr lang="pt-BR" baseline="-25000" dirty="0"/>
              <a:t>2</a:t>
            </a:r>
            <a:r>
              <a:rPr lang="pt-BR" dirty="0"/>
              <a:t> + 6H</a:t>
            </a:r>
            <a:r>
              <a:rPr lang="pt-BR" baseline="-25000" dirty="0"/>
              <a:t>2</a:t>
            </a:r>
            <a:r>
              <a:rPr lang="pt-BR" dirty="0"/>
              <a:t>O + light energy → C</a:t>
            </a:r>
            <a:r>
              <a:rPr lang="pt-BR" baseline="-25000" dirty="0"/>
              <a:t>6</a:t>
            </a:r>
            <a:r>
              <a:rPr lang="pt-BR" dirty="0"/>
              <a:t>H</a:t>
            </a:r>
            <a:r>
              <a:rPr lang="pt-BR" baseline="-25000" dirty="0"/>
              <a:t>12</a:t>
            </a:r>
            <a:r>
              <a:rPr lang="pt-BR" dirty="0"/>
              <a:t>O</a:t>
            </a:r>
            <a:r>
              <a:rPr lang="pt-BR" baseline="-25000" dirty="0"/>
              <a:t>6</a:t>
            </a:r>
            <a:r>
              <a:rPr lang="pt-BR" dirty="0"/>
              <a:t> + 6O</a:t>
            </a:r>
            <a:r>
              <a:rPr lang="pt-BR" baseline="-25000" dirty="0"/>
              <a:t>2</a:t>
            </a:r>
          </a:p>
          <a:p>
            <a:pPr marL="285750" indent="-285750">
              <a:buFont typeface="Arial" pitchFamily="34" charset="0"/>
              <a:buChar char="•"/>
            </a:pPr>
            <a:r>
              <a:rPr lang="en-AU" dirty="0"/>
              <a:t>Molar mass of </a:t>
            </a:r>
            <a:r>
              <a:rPr lang="pt-BR" dirty="0"/>
              <a:t>C</a:t>
            </a:r>
            <a:r>
              <a:rPr lang="pt-BR" baseline="-25000" dirty="0"/>
              <a:t>6</a:t>
            </a:r>
            <a:r>
              <a:rPr lang="pt-BR" dirty="0"/>
              <a:t>H</a:t>
            </a:r>
            <a:r>
              <a:rPr lang="pt-BR" baseline="-25000" dirty="0"/>
              <a:t>12</a:t>
            </a:r>
            <a:r>
              <a:rPr lang="pt-BR" dirty="0"/>
              <a:t>O</a:t>
            </a:r>
            <a:r>
              <a:rPr lang="pt-BR" baseline="-25000" dirty="0"/>
              <a:t>6</a:t>
            </a:r>
            <a:r>
              <a:rPr lang="pt-BR" dirty="0"/>
              <a:t> = 180 g/mol</a:t>
            </a:r>
          </a:p>
          <a:p>
            <a:pPr marL="285750" indent="-285750">
              <a:buFont typeface="Arial" pitchFamily="34" charset="0"/>
              <a:buChar char="•"/>
            </a:pPr>
            <a:r>
              <a:rPr lang="pt-BR" dirty="0"/>
              <a:t>Moles </a:t>
            </a:r>
            <a:r>
              <a:rPr lang="en-AU" dirty="0"/>
              <a:t>of </a:t>
            </a:r>
            <a:r>
              <a:rPr lang="pt-BR" dirty="0"/>
              <a:t>C</a:t>
            </a:r>
            <a:r>
              <a:rPr lang="pt-BR" baseline="-25000" dirty="0"/>
              <a:t>6</a:t>
            </a:r>
            <a:r>
              <a:rPr lang="pt-BR" dirty="0"/>
              <a:t>H</a:t>
            </a:r>
            <a:r>
              <a:rPr lang="pt-BR" baseline="-25000" dirty="0"/>
              <a:t>12</a:t>
            </a:r>
            <a:r>
              <a:rPr lang="pt-BR" dirty="0"/>
              <a:t>O</a:t>
            </a:r>
            <a:r>
              <a:rPr lang="pt-BR" baseline="-25000" dirty="0"/>
              <a:t>6</a:t>
            </a:r>
            <a:r>
              <a:rPr lang="en-AU" dirty="0"/>
              <a:t> = (1kg) / (</a:t>
            </a:r>
            <a:r>
              <a:rPr lang="pt-BR" dirty="0"/>
              <a:t>180 g/mol) = 5.56 mol</a:t>
            </a:r>
          </a:p>
          <a:p>
            <a:pPr marL="285750" indent="-285750">
              <a:buFont typeface="Arial" pitchFamily="34" charset="0"/>
              <a:buChar char="•"/>
            </a:pPr>
            <a:r>
              <a:rPr lang="en-AU" dirty="0"/>
              <a:t>Light energy = 2,870 kJ/</a:t>
            </a:r>
            <a:r>
              <a:rPr lang="en-AU" dirty="0" err="1"/>
              <a:t>mol</a:t>
            </a:r>
            <a:endParaRPr lang="en-AU" dirty="0"/>
          </a:p>
          <a:p>
            <a:pPr marL="285750" indent="-285750">
              <a:buFont typeface="Arial" pitchFamily="34" charset="0"/>
              <a:buChar char="•"/>
            </a:pPr>
            <a:r>
              <a:rPr lang="en-AU" b="1" dirty="0"/>
              <a:t>Total light energy consumption</a:t>
            </a:r>
            <a:r>
              <a:rPr lang="en-AU" dirty="0"/>
              <a:t> = (2870 kJ/</a:t>
            </a:r>
            <a:r>
              <a:rPr lang="en-AU" dirty="0" err="1"/>
              <a:t>mol</a:t>
            </a:r>
            <a:r>
              <a:rPr lang="en-AU" dirty="0"/>
              <a:t>) (</a:t>
            </a:r>
            <a:r>
              <a:rPr lang="pt-BR" dirty="0"/>
              <a:t>5.56 mol</a:t>
            </a:r>
            <a:r>
              <a:rPr lang="en-AU" dirty="0"/>
              <a:t>) = 15,957 kJ</a:t>
            </a:r>
          </a:p>
          <a:p>
            <a:pPr marL="285750" indent="-285750">
              <a:buFont typeface="Arial" pitchFamily="34" charset="0"/>
              <a:buChar char="•"/>
            </a:pPr>
            <a:r>
              <a:rPr lang="en-AU" dirty="0"/>
              <a:t>Molar mass of 6</a:t>
            </a:r>
            <a:r>
              <a:rPr lang="pt-BR" dirty="0"/>
              <a:t>H</a:t>
            </a:r>
            <a:r>
              <a:rPr lang="pt-BR" baseline="-25000" dirty="0"/>
              <a:t>2</a:t>
            </a:r>
            <a:r>
              <a:rPr lang="pt-BR" dirty="0"/>
              <a:t>O = (6 mol) (18 g/mol) = 108 g/mol</a:t>
            </a:r>
          </a:p>
          <a:p>
            <a:pPr marL="285750" indent="-285750">
              <a:buFont typeface="Arial" pitchFamily="34" charset="0"/>
              <a:buChar char="•"/>
            </a:pPr>
            <a:r>
              <a:rPr lang="en-AU" b="1" dirty="0"/>
              <a:t>Total water consumption</a:t>
            </a:r>
            <a:r>
              <a:rPr lang="en-AU" dirty="0"/>
              <a:t> = (</a:t>
            </a:r>
            <a:r>
              <a:rPr lang="pt-BR" dirty="0"/>
              <a:t>108 g/mol</a:t>
            </a:r>
            <a:r>
              <a:rPr lang="en-AU" dirty="0"/>
              <a:t>) (5.56 </a:t>
            </a:r>
            <a:r>
              <a:rPr lang="pt-BR" dirty="0"/>
              <a:t>mol</a:t>
            </a:r>
            <a:r>
              <a:rPr lang="en-AU" dirty="0"/>
              <a:t>) = 600 g</a:t>
            </a:r>
          </a:p>
          <a:p>
            <a:r>
              <a:rPr lang="en-AU" sz="1000" dirty="0"/>
              <a:t>(</a:t>
            </a:r>
            <a:r>
              <a:rPr lang="en-AU" sz="1000" dirty="0" err="1">
                <a:hlinkClick r:id="rId3"/>
              </a:rPr>
              <a:t>wiseGEEK</a:t>
            </a:r>
            <a:r>
              <a:rPr lang="en-AU" sz="1000" dirty="0"/>
              <a:t>)</a:t>
            </a:r>
          </a:p>
        </p:txBody>
      </p:sp>
      <p:pic>
        <p:nvPicPr>
          <p:cNvPr id="2050" name="Picture 2" descr="http://images.wisegeek.com/photosynthesi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288" y="329397"/>
            <a:ext cx="30096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30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Practical targets</a:t>
            </a:r>
          </a:p>
        </p:txBody>
      </p:sp>
      <p:sp>
        <p:nvSpPr>
          <p:cNvPr id="3" name="Text Placeholder 2"/>
          <p:cNvSpPr>
            <a:spLocks noGrp="1"/>
          </p:cNvSpPr>
          <p:nvPr>
            <p:ph type="body" sz="quarter" idx="10"/>
          </p:nvPr>
        </p:nvSpPr>
        <p:spPr/>
        <p:txBody>
          <a:bodyPr/>
          <a:lstStyle/>
          <a:p>
            <a:r>
              <a:rPr lang="en-AU" dirty="0"/>
              <a:t>Example:</a:t>
            </a:r>
          </a:p>
          <a:p>
            <a:r>
              <a:rPr lang="en-AU" dirty="0"/>
              <a:t>Process: light an MIET2380 workshop</a:t>
            </a:r>
          </a:p>
          <a:p>
            <a:pPr marL="285750" indent="-285750">
              <a:buFont typeface="Arial" pitchFamily="34" charset="0"/>
              <a:buChar char="•"/>
            </a:pPr>
            <a:r>
              <a:rPr lang="en-AU" dirty="0"/>
              <a:t>Power of lamps = (17 W) (10 lamps) = 170 W = 170 J/s</a:t>
            </a:r>
          </a:p>
          <a:p>
            <a:pPr marL="285750" indent="-285750">
              <a:buFont typeface="Arial" pitchFamily="34" charset="0"/>
              <a:buChar char="•"/>
            </a:pPr>
            <a:r>
              <a:rPr lang="en-AU" dirty="0"/>
              <a:t>Time on = 2 h = 7200 s</a:t>
            </a:r>
          </a:p>
          <a:p>
            <a:pPr marL="285750" indent="-285750">
              <a:buFont typeface="Arial" pitchFamily="34" charset="0"/>
              <a:buChar char="•"/>
            </a:pPr>
            <a:r>
              <a:rPr lang="en-AU" b="1" dirty="0"/>
              <a:t>Practical actual energy consumption </a:t>
            </a:r>
            <a:r>
              <a:rPr lang="en-AU" dirty="0"/>
              <a:t>= </a:t>
            </a:r>
            <a:r>
              <a:rPr lang="en-AU" dirty="0" err="1"/>
              <a:t>Pt</a:t>
            </a:r>
            <a:r>
              <a:rPr lang="en-AU" dirty="0"/>
              <a:t> = (170 J/s) (7200 s) = 1,224 kJ</a:t>
            </a:r>
          </a:p>
          <a:p>
            <a:endParaRPr lang="en-AU" dirty="0"/>
          </a:p>
          <a:p>
            <a:endParaRPr lang="en-AU" dirty="0"/>
          </a:p>
          <a:p>
            <a:endParaRPr lang="en-AU" dirty="0"/>
          </a:p>
          <a:p>
            <a:r>
              <a:rPr lang="en-AU" sz="1000" dirty="0"/>
              <a:t>(</a:t>
            </a:r>
            <a:r>
              <a:rPr lang="en-AU" sz="1000" dirty="0" err="1">
                <a:hlinkClick r:id="rId2"/>
              </a:rPr>
              <a:t>easyLEDlighting</a:t>
            </a:r>
            <a:r>
              <a:rPr lang="en-AU" sz="1000" dirty="0"/>
              <a:t>)</a:t>
            </a:r>
          </a:p>
        </p:txBody>
      </p:sp>
      <p:pic>
        <p:nvPicPr>
          <p:cNvPr id="3074" name="Picture 2" descr="http://easyledlighting.com/APP_Themes/images/LED_Tub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821" y="500847"/>
            <a:ext cx="3243472"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40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Engineering design for sustainability</a:t>
            </a:r>
            <a:r>
              <a:rPr lang="en-AU"/>
              <a:t>: skills</a:t>
            </a:r>
            <a:endParaRPr lang="en-AU" dirty="0">
              <a:solidFill>
                <a:srgbClr val="00B0F0"/>
              </a:solidFill>
            </a:endParaRPr>
          </a:p>
        </p:txBody>
      </p:sp>
      <p:sp>
        <p:nvSpPr>
          <p:cNvPr id="3" name="Text Placeholder 2"/>
          <p:cNvSpPr>
            <a:spLocks noGrp="1"/>
          </p:cNvSpPr>
          <p:nvPr>
            <p:ph type="body" sz="quarter" idx="10"/>
          </p:nvPr>
        </p:nvSpPr>
        <p:spPr/>
        <p:txBody>
          <a:bodyPr/>
          <a:lstStyle/>
          <a:p>
            <a:r>
              <a:rPr lang="en-AU" dirty="0"/>
              <a:t>Define </a:t>
            </a:r>
            <a:r>
              <a:rPr lang="en-AU" b="1" dirty="0"/>
              <a:t>sustainable development</a:t>
            </a:r>
            <a:r>
              <a:rPr lang="en-AU" dirty="0"/>
              <a:t> or </a:t>
            </a:r>
            <a:r>
              <a:rPr lang="en-AU" b="1" dirty="0"/>
              <a:t>regenerative development</a:t>
            </a:r>
            <a:r>
              <a:rPr lang="en-AU" dirty="0"/>
              <a:t> in the context of your product’s life cycle</a:t>
            </a:r>
          </a:p>
          <a:p>
            <a:r>
              <a:rPr lang="en-AU" dirty="0"/>
              <a:t>Compile non-overlapping sets of </a:t>
            </a:r>
            <a:r>
              <a:rPr lang="en-AU" b="1" dirty="0"/>
              <a:t>design requirements</a:t>
            </a:r>
            <a:r>
              <a:rPr lang="en-AU" dirty="0"/>
              <a:t> and </a:t>
            </a:r>
            <a:r>
              <a:rPr lang="en-AU" b="1" dirty="0"/>
              <a:t>performance indicators</a:t>
            </a:r>
          </a:p>
          <a:p>
            <a:r>
              <a:rPr lang="en-AU" dirty="0"/>
              <a:t>Develop </a:t>
            </a:r>
            <a:r>
              <a:rPr lang="en-AU" b="1" dirty="0"/>
              <a:t>theoretical targets</a:t>
            </a:r>
            <a:r>
              <a:rPr lang="en-AU" dirty="0"/>
              <a:t> for the design requirements</a:t>
            </a:r>
          </a:p>
          <a:p>
            <a:endParaRPr lang="en-AU" dirty="0"/>
          </a:p>
        </p:txBody>
      </p:sp>
      <p:sp>
        <p:nvSpPr>
          <p:cNvPr id="7" name="TextBox 6">
            <a:extLst>
              <a:ext uri="{FF2B5EF4-FFF2-40B4-BE49-F238E27FC236}">
                <a16:creationId xmlns:a16="http://schemas.microsoft.com/office/drawing/2014/main" id="{CE2FF9D6-795E-461C-964F-A1A62A32DDF3}"/>
              </a:ext>
            </a:extLst>
          </p:cNvPr>
          <p:cNvSpPr txBox="1"/>
          <p:nvPr/>
        </p:nvSpPr>
        <p:spPr>
          <a:xfrm>
            <a:off x="3026979" y="3017018"/>
            <a:ext cx="3090041" cy="523220"/>
          </a:xfrm>
          <a:prstGeom prst="rect">
            <a:avLst/>
          </a:prstGeom>
          <a:noFill/>
        </p:spPr>
        <p:txBody>
          <a:bodyPr wrap="square" rtlCol="0">
            <a:spAutoFit/>
          </a:bodyPr>
          <a:lstStyle/>
          <a:p>
            <a:r>
              <a:rPr lang="en-AU" sz="1400" b="1" dirty="0">
                <a:solidFill>
                  <a:srgbClr val="FF0000"/>
                </a:solidFill>
              </a:rPr>
              <a:t>Project</a:t>
            </a:r>
          </a:p>
          <a:p>
            <a:r>
              <a:rPr lang="en-AU" sz="1400" dirty="0">
                <a:solidFill>
                  <a:srgbClr val="FF0000"/>
                </a:solidFill>
              </a:rPr>
              <a:t>Demonstrate each of the 3 skills</a:t>
            </a:r>
          </a:p>
        </p:txBody>
      </p:sp>
    </p:spTree>
    <p:extLst>
      <p:ext uri="{BB962C8B-B14F-4D97-AF65-F5344CB8AC3E}">
        <p14:creationId xmlns:p14="http://schemas.microsoft.com/office/powerpoint/2010/main" val="50428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Design requirements + performance indicators + targets</a:t>
            </a:r>
          </a:p>
        </p:txBody>
      </p:sp>
      <p:sp>
        <p:nvSpPr>
          <p:cNvPr id="3" name="Text Placeholder 2"/>
          <p:cNvSpPr>
            <a:spLocks noGrp="1"/>
          </p:cNvSpPr>
          <p:nvPr>
            <p:ph type="body" sz="quarter" idx="10"/>
          </p:nvPr>
        </p:nvSpPr>
        <p:spPr/>
        <p:txBody>
          <a:bodyPr/>
          <a:lstStyle/>
          <a:p>
            <a:endParaRPr lang="en-AU" dirty="0"/>
          </a:p>
          <a:p>
            <a:endParaRPr lang="en-AU" dirty="0"/>
          </a:p>
          <a:p>
            <a:endParaRPr lang="en-AU" dirty="0"/>
          </a:p>
        </p:txBody>
      </p:sp>
      <p:graphicFrame>
        <p:nvGraphicFramePr>
          <p:cNvPr id="5" name="Table 4">
            <a:extLst>
              <a:ext uri="{FF2B5EF4-FFF2-40B4-BE49-F238E27FC236}">
                <a16:creationId xmlns:a16="http://schemas.microsoft.com/office/drawing/2014/main" id="{09F5D3DC-04ED-49D6-98A8-7B43233B47F6}"/>
              </a:ext>
            </a:extLst>
          </p:cNvPr>
          <p:cNvGraphicFramePr>
            <a:graphicFrameLocks noGrp="1"/>
          </p:cNvGraphicFramePr>
          <p:nvPr>
            <p:extLst>
              <p:ext uri="{D42A27DB-BD31-4B8C-83A1-F6EECF244321}">
                <p14:modId xmlns:p14="http://schemas.microsoft.com/office/powerpoint/2010/main" val="344257354"/>
              </p:ext>
            </p:extLst>
          </p:nvPr>
        </p:nvGraphicFramePr>
        <p:xfrm>
          <a:off x="15565" y="1172692"/>
          <a:ext cx="9108000" cy="2948878"/>
        </p:xfrm>
        <a:graphic>
          <a:graphicData uri="http://schemas.openxmlformats.org/drawingml/2006/table">
            <a:tbl>
              <a:tblPr firstRow="1" bandRow="1">
                <a:tableStyleId>{5C22544A-7EE6-4342-B048-85BDC9FD1C3A}</a:tableStyleId>
              </a:tblPr>
              <a:tblGrid>
                <a:gridCol w="2018609">
                  <a:extLst>
                    <a:ext uri="{9D8B030D-6E8A-4147-A177-3AD203B41FA5}">
                      <a16:colId xmlns:a16="http://schemas.microsoft.com/office/drawing/2014/main" val="4062060442"/>
                    </a:ext>
                  </a:extLst>
                </a:gridCol>
                <a:gridCol w="2918938">
                  <a:extLst>
                    <a:ext uri="{9D8B030D-6E8A-4147-A177-3AD203B41FA5}">
                      <a16:colId xmlns:a16="http://schemas.microsoft.com/office/drawing/2014/main" val="20000"/>
                    </a:ext>
                  </a:extLst>
                </a:gridCol>
                <a:gridCol w="2161307">
                  <a:extLst>
                    <a:ext uri="{9D8B030D-6E8A-4147-A177-3AD203B41FA5}">
                      <a16:colId xmlns:a16="http://schemas.microsoft.com/office/drawing/2014/main" val="20001"/>
                    </a:ext>
                  </a:extLst>
                </a:gridCol>
                <a:gridCol w="2009146">
                  <a:extLst>
                    <a:ext uri="{9D8B030D-6E8A-4147-A177-3AD203B41FA5}">
                      <a16:colId xmlns:a16="http://schemas.microsoft.com/office/drawing/2014/main" val="20002"/>
                    </a:ext>
                  </a:extLst>
                </a:gridCol>
              </a:tblGrid>
              <a:tr h="370840">
                <a:tc>
                  <a:txBody>
                    <a:bodyPr/>
                    <a:lstStyle/>
                    <a:p>
                      <a:r>
                        <a:rPr lang="en-AU" sz="1400" dirty="0">
                          <a:solidFill>
                            <a:schemeClr val="tx1"/>
                          </a:solidFill>
                        </a:rPr>
                        <a:t>Product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Design requirement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Performance indicator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tc>
                  <a:txBody>
                    <a:bodyPr/>
                    <a:lstStyle/>
                    <a:p>
                      <a:r>
                        <a:rPr lang="en-AU" sz="1400" dirty="0">
                          <a:solidFill>
                            <a:schemeClr val="tx1"/>
                          </a:solidFill>
                        </a:rPr>
                        <a:t>Target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lumMod val="75000"/>
                        <a:lumOff val="25000"/>
                      </a:schemeClr>
                    </a:solidFill>
                  </a:tcPr>
                </a:tc>
                <a:extLst>
                  <a:ext uri="{0D108BD9-81ED-4DB2-BD59-A6C34878D82A}">
                    <a16:rowId xmlns:a16="http://schemas.microsoft.com/office/drawing/2014/main" val="10000"/>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Computer mouse</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Select item at the cursor</a:t>
                      </a:r>
                      <a:br>
                        <a:rPr lang="en-AU" sz="1400" dirty="0">
                          <a:solidFill>
                            <a:schemeClr val="tx2"/>
                          </a:solidFill>
                          <a:effectLst/>
                          <a:latin typeface="+mj-lt"/>
                          <a:ea typeface="Times New Roman"/>
                        </a:rPr>
                      </a:br>
                      <a:r>
                        <a:rPr lang="en-AU" sz="1400" dirty="0">
                          <a:solidFill>
                            <a:schemeClr val="tx2"/>
                          </a:solidFill>
                          <a:effectLst/>
                          <a:latin typeface="+mj-lt"/>
                          <a:ea typeface="Times New Roman"/>
                        </a:rPr>
                        <a:t>Move the cursor position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b="0" dirty="0">
                          <a:solidFill>
                            <a:schemeClr val="tx2"/>
                          </a:solidFill>
                          <a:effectLst/>
                          <a:latin typeface="+mj-lt"/>
                          <a:ea typeface="Times New Roman"/>
                        </a:rPr>
                        <a:t>Number of selections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Distance of movement</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b="0" dirty="0">
                          <a:solidFill>
                            <a:schemeClr val="tx2"/>
                          </a:solidFill>
                          <a:effectLst/>
                          <a:latin typeface="+mj-lt"/>
                          <a:ea typeface="Times New Roman"/>
                        </a:rPr>
                        <a:t>5,000,000 selections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500,000 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32670150"/>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Water treatment system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Deliver potable water</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dirty="0">
                          <a:solidFill>
                            <a:schemeClr val="tx2"/>
                          </a:solidFill>
                          <a:effectLst/>
                          <a:latin typeface="+mj-lt"/>
                          <a:ea typeface="Times New Roman"/>
                        </a:rPr>
                        <a:t>Volume of potable water</a:t>
                      </a:r>
                      <a:endParaRPr lang="en-AU" sz="1400" b="0" dirty="0">
                        <a:solidFill>
                          <a:schemeClr val="tx2"/>
                        </a:solidFill>
                        <a:effectLst/>
                        <a:latin typeface="+mj-lt"/>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dirty="0">
                          <a:solidFill>
                            <a:schemeClr val="tx2"/>
                          </a:solidFill>
                          <a:effectLst/>
                          <a:latin typeface="+mj-lt"/>
                          <a:ea typeface="Times New Roman"/>
                        </a:rPr>
                        <a:t>200 +/- 50 litres/day</a:t>
                      </a:r>
                      <a:endParaRPr lang="en-AU" sz="1400" b="0" dirty="0">
                        <a:solidFill>
                          <a:schemeClr val="tx2"/>
                        </a:solidFill>
                        <a:effectLst/>
                        <a:latin typeface="+mj-lt"/>
                        <a:ea typeface="Times New Roman"/>
                      </a:endParaRP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Car</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Transport cargo</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Mass of cargo</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Distance of transportation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500 kg</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200,000 km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Classroom</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Provide teaching space</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Number of occupants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Duration of operation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200 persons</a:t>
                      </a:r>
                      <a:br>
                        <a:rPr lang="en-AU" sz="1400" b="0" dirty="0">
                          <a:solidFill>
                            <a:schemeClr val="tx2"/>
                          </a:solidFill>
                          <a:effectLst/>
                          <a:latin typeface="+mj-lt"/>
                          <a:ea typeface="Times New Roman"/>
                        </a:rPr>
                      </a:br>
                      <a:r>
                        <a:rPr lang="en-AU" sz="1400" b="0" dirty="0">
                          <a:solidFill>
                            <a:schemeClr val="tx2"/>
                          </a:solidFill>
                          <a:effectLst/>
                          <a:latin typeface="+mj-lt"/>
                          <a:ea typeface="Times New Roman"/>
                        </a:rPr>
                        <a:t>10 h/d, 150 d/y for 10 y</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Corn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Minimise water consumption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Water consumption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600 g / kg dry matter</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19851576"/>
                  </a:ext>
                </a:extLst>
              </a:tr>
              <a:tr h="370840">
                <a:tc>
                  <a:txBody>
                    <a:bodyPr/>
                    <a:lstStyle/>
                    <a:p>
                      <a:pPr algn="l">
                        <a:lnSpc>
                          <a:spcPct val="120000"/>
                        </a:lnSpc>
                        <a:spcBef>
                          <a:spcPts val="600"/>
                        </a:spcBef>
                        <a:spcAft>
                          <a:spcPts val="600"/>
                        </a:spcAft>
                      </a:pPr>
                      <a:r>
                        <a:rPr lang="en-AU" sz="1400" dirty="0">
                          <a:solidFill>
                            <a:schemeClr val="tx2"/>
                          </a:solidFill>
                          <a:effectLst/>
                          <a:latin typeface="+mj-lt"/>
                          <a:ea typeface="Times New Roman"/>
                        </a:rPr>
                        <a:t>Shoes</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marL="0" marR="0" lvl="0" indent="0" algn="l" defTabSz="457200" rtl="0" eaLnBrk="1" fontAlgn="auto" latinLnBrk="0" hangingPunct="1">
                        <a:lnSpc>
                          <a:spcPct val="120000"/>
                        </a:lnSpc>
                        <a:spcBef>
                          <a:spcPts val="600"/>
                        </a:spcBef>
                        <a:spcAft>
                          <a:spcPts val="600"/>
                        </a:spcAft>
                        <a:buClrTx/>
                        <a:buSzTx/>
                        <a:buFontTx/>
                        <a:buNone/>
                        <a:tabLst/>
                        <a:defRPr/>
                      </a:pPr>
                      <a:r>
                        <a:rPr lang="en-AU" sz="1400" kern="1200" dirty="0">
                          <a:solidFill>
                            <a:schemeClr val="tx2"/>
                          </a:solidFill>
                          <a:effectLst/>
                          <a:latin typeface="+mn-lt"/>
                          <a:ea typeface="Times New Roman"/>
                          <a:cs typeface="+mn-cs"/>
                        </a:rPr>
                        <a:t>Minimise the employment of minors</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AU" sz="1400" dirty="0">
                          <a:solidFill>
                            <a:schemeClr val="tx2"/>
                          </a:solidFill>
                        </a:rPr>
                        <a:t>Children in employment</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lnSpc>
                          <a:spcPct val="120000"/>
                        </a:lnSpc>
                        <a:spcBef>
                          <a:spcPts val="600"/>
                        </a:spcBef>
                        <a:spcAft>
                          <a:spcPts val="600"/>
                        </a:spcAft>
                      </a:pPr>
                      <a:r>
                        <a:rPr lang="en-AU" sz="1400" b="0" dirty="0">
                          <a:solidFill>
                            <a:schemeClr val="tx2"/>
                          </a:solidFill>
                          <a:effectLst/>
                          <a:latin typeface="+mj-lt"/>
                          <a:ea typeface="Times New Roman"/>
                        </a:rPr>
                        <a:t>0 children</a:t>
                      </a:r>
                    </a:p>
                  </a:txBody>
                  <a:tcPr marL="61686" marR="61686"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75751899"/>
                  </a:ext>
                </a:extLst>
              </a:tr>
            </a:tbl>
          </a:graphicData>
        </a:graphic>
      </p:graphicFrame>
      <p:sp>
        <p:nvSpPr>
          <p:cNvPr id="6" name="Rectangle 5">
            <a:extLst>
              <a:ext uri="{FF2B5EF4-FFF2-40B4-BE49-F238E27FC236}">
                <a16:creationId xmlns:a16="http://schemas.microsoft.com/office/drawing/2014/main" id="{20EFB42A-8896-4A9C-B975-3183FE28305A}"/>
              </a:ext>
            </a:extLst>
          </p:cNvPr>
          <p:cNvSpPr/>
          <p:nvPr/>
        </p:nvSpPr>
        <p:spPr>
          <a:xfrm>
            <a:off x="7122503" y="3355319"/>
            <a:ext cx="1980000" cy="756000"/>
          </a:xfrm>
          <a:prstGeom prst="rect">
            <a:avLst/>
          </a:prstGeom>
          <a:noFill/>
          <a:ln>
            <a:solidFill>
              <a:schemeClr val="accent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340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5BE7-7C1E-4724-A475-294905804F2A}"/>
              </a:ext>
            </a:extLst>
          </p:cNvPr>
          <p:cNvSpPr>
            <a:spLocks noGrp="1"/>
          </p:cNvSpPr>
          <p:nvPr>
            <p:ph type="title"/>
          </p:nvPr>
        </p:nvSpPr>
        <p:spPr/>
        <p:txBody>
          <a:bodyPr/>
          <a:lstStyle/>
          <a:p>
            <a:r>
              <a:rPr lang="en-AU" dirty="0"/>
              <a:t>Theoretical targets</a:t>
            </a:r>
          </a:p>
        </p:txBody>
      </p:sp>
      <p:sp>
        <p:nvSpPr>
          <p:cNvPr id="3" name="Text Placeholder 2">
            <a:extLst>
              <a:ext uri="{FF2B5EF4-FFF2-40B4-BE49-F238E27FC236}">
                <a16:creationId xmlns:a16="http://schemas.microsoft.com/office/drawing/2014/main" id="{1A05DC6A-68BA-4885-8FE3-E8026E275854}"/>
              </a:ext>
            </a:extLst>
          </p:cNvPr>
          <p:cNvSpPr>
            <a:spLocks noGrp="1"/>
          </p:cNvSpPr>
          <p:nvPr>
            <p:ph type="body" sz="quarter" idx="10"/>
          </p:nvPr>
        </p:nvSpPr>
        <p:spPr/>
        <p:txBody>
          <a:bodyPr/>
          <a:lstStyle/>
          <a:p>
            <a:r>
              <a:rPr lang="en-AU" dirty="0"/>
              <a:t>Skill: Develop </a:t>
            </a:r>
            <a:r>
              <a:rPr lang="en-AU" b="1" dirty="0"/>
              <a:t>theoretical targets</a:t>
            </a:r>
            <a:r>
              <a:rPr lang="en-AU" dirty="0"/>
              <a:t> for the design requirements</a:t>
            </a:r>
          </a:p>
          <a:p>
            <a:r>
              <a:rPr lang="en-AU" dirty="0">
                <a:solidFill>
                  <a:schemeClr val="bg1"/>
                </a:solidFill>
              </a:rPr>
              <a:t>Activity</a:t>
            </a:r>
          </a:p>
          <a:p>
            <a:pPr marL="342900" indent="-342900">
              <a:buFont typeface="+mj-lt"/>
              <a:buAutoNum type="arabicPeriod"/>
            </a:pPr>
            <a:r>
              <a:rPr lang="en-AU" dirty="0"/>
              <a:t>Identify 2 things (concepts, formula, equations, rules, tools, models, etc.) from your history of education that you could use to determine the theoretical targets for the ecological and social indicators of your system</a:t>
            </a:r>
          </a:p>
          <a:p>
            <a:pPr marL="342900" indent="-342900">
              <a:buFont typeface="Arial" panose="020B0604020202020204" pitchFamily="34" charset="0"/>
              <a:buChar char="•"/>
            </a:pPr>
            <a:r>
              <a:rPr lang="en-AU" dirty="0"/>
              <a:t>Example: Potential E = m </a:t>
            </a:r>
            <a:r>
              <a:rPr lang="en-AU"/>
              <a:t>g h</a:t>
            </a:r>
          </a:p>
          <a:p>
            <a:endParaRPr lang="en-AU" dirty="0"/>
          </a:p>
          <a:p>
            <a:pPr marL="342900" indent="-342900">
              <a:buFont typeface="+mj-lt"/>
              <a:buAutoNum type="arabicPeriod" startAt="2"/>
            </a:pPr>
            <a:r>
              <a:rPr lang="en-AU" dirty="0"/>
              <a:t>Determine 1 theoretical target for each ecological or social indicator of your system. Where possible, make the targets quantitative</a:t>
            </a:r>
          </a:p>
        </p:txBody>
      </p:sp>
    </p:spTree>
    <p:extLst>
      <p:ext uri="{BB962C8B-B14F-4D97-AF65-F5344CB8AC3E}">
        <p14:creationId xmlns:p14="http://schemas.microsoft.com/office/powerpoint/2010/main" val="77019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sz="quarter" idx="10"/>
          </p:nvPr>
        </p:nvSpPr>
        <p:spPr/>
        <p:txBody>
          <a:bodyPr/>
          <a:lstStyle/>
          <a:p>
            <a:endParaRPr lang="en-AU" dirty="0"/>
          </a:p>
          <a:p>
            <a:endParaRPr lang="en-AU" dirty="0"/>
          </a:p>
          <a:p>
            <a:pPr algn="ctr"/>
            <a:r>
              <a:rPr lang="en-AU" dirty="0"/>
              <a:t>Thanks!</a:t>
            </a:r>
          </a:p>
        </p:txBody>
      </p:sp>
    </p:spTree>
    <p:extLst>
      <p:ext uri="{BB962C8B-B14F-4D97-AF65-F5344CB8AC3E}">
        <p14:creationId xmlns:p14="http://schemas.microsoft.com/office/powerpoint/2010/main" val="1398586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b="1" dirty="0"/>
              <a:t>Project-based learning</a:t>
            </a:r>
          </a:p>
          <a:p>
            <a:r>
              <a:rPr lang="en-AU" dirty="0"/>
              <a:t>Lectures: learn fundamental content and skills</a:t>
            </a:r>
          </a:p>
          <a:p>
            <a:r>
              <a:rPr lang="en-AU" dirty="0"/>
              <a:t>Private: apply content and skills to your group project</a:t>
            </a:r>
          </a:p>
          <a:p>
            <a:r>
              <a:rPr lang="en-AU" dirty="0"/>
              <a:t>Tutorials: get feedback on your group project</a:t>
            </a:r>
          </a:p>
          <a:p>
            <a:r>
              <a:rPr lang="en-AU" dirty="0"/>
              <a:t>Private: revise group project based on feedback</a:t>
            </a:r>
          </a:p>
          <a:p>
            <a:pPr>
              <a:spcBef>
                <a:spcPts val="0"/>
              </a:spcBef>
              <a:spcAft>
                <a:spcPts val="0"/>
              </a:spcAft>
            </a:pPr>
            <a:endParaRPr lang="en-AU" dirty="0"/>
          </a:p>
        </p:txBody>
      </p:sp>
      <p:graphicFrame>
        <p:nvGraphicFramePr>
          <p:cNvPr id="17" name="Table 16">
            <a:extLst>
              <a:ext uri="{FF2B5EF4-FFF2-40B4-BE49-F238E27FC236}">
                <a16:creationId xmlns:a16="http://schemas.microsoft.com/office/drawing/2014/main" id="{A525CFF8-550B-47D1-ADD2-B50D4418B7B1}"/>
              </a:ext>
            </a:extLst>
          </p:cNvPr>
          <p:cNvGraphicFramePr>
            <a:graphicFrameLocks noGrp="1"/>
          </p:cNvGraphicFramePr>
          <p:nvPr/>
        </p:nvGraphicFramePr>
        <p:xfrm>
          <a:off x="4924539" y="201901"/>
          <a:ext cx="2845041" cy="4111968"/>
        </p:xfrm>
        <a:graphic>
          <a:graphicData uri="http://schemas.openxmlformats.org/drawingml/2006/table">
            <a:tbl>
              <a:tblPr firstRow="1" bandRow="1">
                <a:tableStyleId>{2D5ABB26-0587-4C30-8999-92F81FD0307C}</a:tableStyleId>
              </a:tblPr>
              <a:tblGrid>
                <a:gridCol w="1714958">
                  <a:extLst>
                    <a:ext uri="{9D8B030D-6E8A-4147-A177-3AD203B41FA5}">
                      <a16:colId xmlns:a16="http://schemas.microsoft.com/office/drawing/2014/main" val="778934538"/>
                    </a:ext>
                  </a:extLst>
                </a:gridCol>
                <a:gridCol w="1130083">
                  <a:extLst>
                    <a:ext uri="{9D8B030D-6E8A-4147-A177-3AD203B41FA5}">
                      <a16:colId xmlns:a16="http://schemas.microsoft.com/office/drawing/2014/main" val="4040208908"/>
                    </a:ext>
                  </a:extLst>
                </a:gridCol>
              </a:tblGrid>
              <a:tr h="1004924">
                <a:tc>
                  <a:txBody>
                    <a:bodyPr/>
                    <a:lstStyle/>
                    <a:p>
                      <a:r>
                        <a:rPr lang="en-AU" sz="1200" dirty="0">
                          <a:solidFill>
                            <a:sysClr val="windowText" lastClr="000000"/>
                          </a:solidFill>
                        </a:rPr>
                        <a:t>Week 1-2</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9777"/>
                  </a:ext>
                </a:extLst>
              </a:tr>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89987875"/>
                  </a:ext>
                </a:extLst>
              </a:tr>
              <a:tr h="82221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608500109"/>
                  </a:ext>
                </a:extLst>
              </a:tr>
              <a:tr h="456784">
                <a:tc>
                  <a:txBody>
                    <a:bodyPr/>
                    <a:lstStyle/>
                    <a:p>
                      <a:endParaRPr lang="en-AU" sz="1200" b="1" dirty="0">
                        <a:solidFill>
                          <a:sysClr val="windowText" lastClr="000000"/>
                        </a:solidFill>
                      </a:endParaRPr>
                    </a:p>
                  </a:txBody>
                  <a:tcPr/>
                </a:tc>
                <a:tc>
                  <a:txBody>
                    <a:bodyPr/>
                    <a:lstStyle/>
                    <a:p>
                      <a:endParaRPr lang="en-AU" sz="1200" b="1" dirty="0">
                        <a:solidFill>
                          <a:sysClr val="windowText" lastClr="000000"/>
                        </a:solidFill>
                      </a:endParaRPr>
                    </a:p>
                  </a:txBody>
                  <a:tcPr/>
                </a:tc>
                <a:extLst>
                  <a:ext uri="{0D108BD9-81ED-4DB2-BD59-A6C34878D82A}">
                    <a16:rowId xmlns:a16="http://schemas.microsoft.com/office/drawing/2014/main" val="3313557530"/>
                  </a:ext>
                </a:extLst>
              </a:tr>
              <a:tr h="822210">
                <a:tc>
                  <a:txBody>
                    <a:bodyPr/>
                    <a:lstStyle/>
                    <a:p>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1898210210"/>
                  </a:ext>
                </a:extLst>
              </a:tr>
            </a:tbl>
          </a:graphicData>
        </a:graphic>
      </p:graphicFrame>
      <p:sp>
        <p:nvSpPr>
          <p:cNvPr id="2" name="Title 1"/>
          <p:cNvSpPr>
            <a:spLocks noGrp="1"/>
          </p:cNvSpPr>
          <p:nvPr>
            <p:ph type="title"/>
          </p:nvPr>
        </p:nvSpPr>
        <p:spPr/>
        <p:txBody>
          <a:bodyPr/>
          <a:lstStyle/>
          <a:p>
            <a:r>
              <a:rPr lang="en-AU" dirty="0"/>
              <a:t>Assessment tasks</a:t>
            </a:r>
          </a:p>
        </p:txBody>
      </p:sp>
      <p:sp>
        <p:nvSpPr>
          <p:cNvPr id="5" name="Cloud 4">
            <a:extLst>
              <a:ext uri="{FF2B5EF4-FFF2-40B4-BE49-F238E27FC236}">
                <a16:creationId xmlns:a16="http://schemas.microsoft.com/office/drawing/2014/main" id="{5987DA61-D565-45EA-B9AE-231DF8545E2A}"/>
              </a:ext>
            </a:extLst>
          </p:cNvPr>
          <p:cNvSpPr/>
          <p:nvPr/>
        </p:nvSpPr>
        <p:spPr>
          <a:xfrm>
            <a:off x="6257580" y="201901"/>
            <a:ext cx="1224000" cy="576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b="1" dirty="0">
                <a:solidFill>
                  <a:schemeClr val="tx1"/>
                </a:solidFill>
              </a:rPr>
              <a:t>Project</a:t>
            </a:r>
          </a:p>
        </p:txBody>
      </p:sp>
      <p:sp>
        <p:nvSpPr>
          <p:cNvPr id="18" name="Cloud 17">
            <a:extLst>
              <a:ext uri="{FF2B5EF4-FFF2-40B4-BE49-F238E27FC236}">
                <a16:creationId xmlns:a16="http://schemas.microsoft.com/office/drawing/2014/main" id="{06BFFFDD-B875-431E-940A-A7368763B86D}"/>
              </a:ext>
            </a:extLst>
          </p:cNvPr>
          <p:cNvSpPr/>
          <p:nvPr/>
        </p:nvSpPr>
        <p:spPr>
          <a:xfrm>
            <a:off x="6257580" y="1191842"/>
            <a:ext cx="1368000" cy="648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b="1" dirty="0">
                <a:solidFill>
                  <a:schemeClr val="tx1"/>
                </a:solidFill>
              </a:rPr>
              <a:t>Project</a:t>
            </a:r>
          </a:p>
        </p:txBody>
      </p:sp>
      <p:sp>
        <p:nvSpPr>
          <p:cNvPr id="19" name="Cloud 18">
            <a:extLst>
              <a:ext uri="{FF2B5EF4-FFF2-40B4-BE49-F238E27FC236}">
                <a16:creationId xmlns:a16="http://schemas.microsoft.com/office/drawing/2014/main" id="{617A1831-02C5-4669-BED7-693E219962C6}"/>
              </a:ext>
            </a:extLst>
          </p:cNvPr>
          <p:cNvSpPr/>
          <p:nvPr/>
        </p:nvSpPr>
        <p:spPr>
          <a:xfrm>
            <a:off x="6257580" y="2259301"/>
            <a:ext cx="1512000" cy="720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b="1" dirty="0">
                <a:solidFill>
                  <a:schemeClr val="tx1"/>
                </a:solidFill>
              </a:rPr>
              <a:t>Project</a:t>
            </a:r>
          </a:p>
        </p:txBody>
      </p:sp>
      <p:sp>
        <p:nvSpPr>
          <p:cNvPr id="20" name="Cloud 19">
            <a:extLst>
              <a:ext uri="{FF2B5EF4-FFF2-40B4-BE49-F238E27FC236}">
                <a16:creationId xmlns:a16="http://schemas.microsoft.com/office/drawing/2014/main" id="{35562C04-EA2F-47E0-AC16-21012B4EAF76}"/>
              </a:ext>
            </a:extLst>
          </p:cNvPr>
          <p:cNvSpPr/>
          <p:nvPr/>
        </p:nvSpPr>
        <p:spPr>
          <a:xfrm>
            <a:off x="6257580" y="3707671"/>
            <a:ext cx="1944000" cy="10800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400" b="1" dirty="0">
                <a:solidFill>
                  <a:schemeClr val="tx1"/>
                </a:solidFill>
              </a:rPr>
              <a:t>Project</a:t>
            </a:r>
          </a:p>
        </p:txBody>
      </p:sp>
      <p:graphicFrame>
        <p:nvGraphicFramePr>
          <p:cNvPr id="30" name="Table 29">
            <a:extLst>
              <a:ext uri="{FF2B5EF4-FFF2-40B4-BE49-F238E27FC236}">
                <a16:creationId xmlns:a16="http://schemas.microsoft.com/office/drawing/2014/main" id="{5BAEBE59-E5A4-4EF2-AC58-0AC37BFFE95D}"/>
              </a:ext>
            </a:extLst>
          </p:cNvPr>
          <p:cNvGraphicFramePr>
            <a:graphicFrameLocks noGrp="1"/>
          </p:cNvGraphicFramePr>
          <p:nvPr/>
        </p:nvGraphicFramePr>
        <p:xfrm>
          <a:off x="4924539" y="201901"/>
          <a:ext cx="2845041" cy="4111968"/>
        </p:xfrm>
        <a:graphic>
          <a:graphicData uri="http://schemas.openxmlformats.org/drawingml/2006/table">
            <a:tbl>
              <a:tblPr firstRow="1" bandRow="1">
                <a:tableStyleId>{2D5ABB26-0587-4C30-8999-92F81FD0307C}</a:tableStyleId>
              </a:tblPr>
              <a:tblGrid>
                <a:gridCol w="1714958">
                  <a:extLst>
                    <a:ext uri="{9D8B030D-6E8A-4147-A177-3AD203B41FA5}">
                      <a16:colId xmlns:a16="http://schemas.microsoft.com/office/drawing/2014/main" val="778934538"/>
                    </a:ext>
                  </a:extLst>
                </a:gridCol>
                <a:gridCol w="1130083">
                  <a:extLst>
                    <a:ext uri="{9D8B030D-6E8A-4147-A177-3AD203B41FA5}">
                      <a16:colId xmlns:a16="http://schemas.microsoft.com/office/drawing/2014/main" val="4040208908"/>
                    </a:ext>
                  </a:extLst>
                </a:gridCol>
              </a:tblGrid>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9777"/>
                  </a:ext>
                </a:extLst>
              </a:tr>
              <a:tr h="1004924">
                <a:tc>
                  <a:txBody>
                    <a:bodyPr/>
                    <a:lstStyle/>
                    <a:p>
                      <a:r>
                        <a:rPr lang="en-AU" sz="1200" dirty="0">
                          <a:solidFill>
                            <a:sysClr val="windowText" lastClr="000000"/>
                          </a:solidFill>
                        </a:rPr>
                        <a:t>Week 3</a:t>
                      </a:r>
                    </a:p>
                    <a:p>
                      <a:pPr marL="285750" indent="-285750">
                        <a:buFont typeface="Arial" panose="020B0604020202020204" pitchFamily="34" charset="0"/>
                        <a:buChar cha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89987875"/>
                  </a:ext>
                </a:extLst>
              </a:tr>
              <a:tr h="82221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608500109"/>
                  </a:ext>
                </a:extLst>
              </a:tr>
              <a:tr h="456784">
                <a:tc>
                  <a:txBody>
                    <a:bodyPr/>
                    <a:lstStyle/>
                    <a:p>
                      <a:endParaRPr lang="en-AU" sz="1200" b="1" dirty="0">
                        <a:solidFill>
                          <a:sysClr val="windowText" lastClr="000000"/>
                        </a:solidFill>
                      </a:endParaRPr>
                    </a:p>
                  </a:txBody>
                  <a:tcPr/>
                </a:tc>
                <a:tc>
                  <a:txBody>
                    <a:bodyPr/>
                    <a:lstStyle/>
                    <a:p>
                      <a:endParaRPr lang="en-AU" sz="1200" b="1" dirty="0">
                        <a:solidFill>
                          <a:sysClr val="windowText" lastClr="000000"/>
                        </a:solidFill>
                      </a:endParaRPr>
                    </a:p>
                  </a:txBody>
                  <a:tcPr/>
                </a:tc>
                <a:extLst>
                  <a:ext uri="{0D108BD9-81ED-4DB2-BD59-A6C34878D82A}">
                    <a16:rowId xmlns:a16="http://schemas.microsoft.com/office/drawing/2014/main" val="3313557530"/>
                  </a:ext>
                </a:extLst>
              </a:tr>
              <a:tr h="822210">
                <a:tc>
                  <a:txBody>
                    <a:bodyPr/>
                    <a:lstStyle/>
                    <a:p>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1898210210"/>
                  </a:ext>
                </a:extLst>
              </a:tr>
            </a:tbl>
          </a:graphicData>
        </a:graphic>
      </p:graphicFrame>
      <p:graphicFrame>
        <p:nvGraphicFramePr>
          <p:cNvPr id="31" name="Table 30">
            <a:extLst>
              <a:ext uri="{FF2B5EF4-FFF2-40B4-BE49-F238E27FC236}">
                <a16:creationId xmlns:a16="http://schemas.microsoft.com/office/drawing/2014/main" id="{6798A96E-5013-4232-8F7D-3D8273D2785F}"/>
              </a:ext>
            </a:extLst>
          </p:cNvPr>
          <p:cNvGraphicFramePr>
            <a:graphicFrameLocks noGrp="1"/>
          </p:cNvGraphicFramePr>
          <p:nvPr/>
        </p:nvGraphicFramePr>
        <p:xfrm>
          <a:off x="4924539" y="201901"/>
          <a:ext cx="2845041" cy="4294682"/>
        </p:xfrm>
        <a:graphic>
          <a:graphicData uri="http://schemas.openxmlformats.org/drawingml/2006/table">
            <a:tbl>
              <a:tblPr firstRow="1" bandRow="1">
                <a:tableStyleId>{2D5ABB26-0587-4C30-8999-92F81FD0307C}</a:tableStyleId>
              </a:tblPr>
              <a:tblGrid>
                <a:gridCol w="1714958">
                  <a:extLst>
                    <a:ext uri="{9D8B030D-6E8A-4147-A177-3AD203B41FA5}">
                      <a16:colId xmlns:a16="http://schemas.microsoft.com/office/drawing/2014/main" val="778934538"/>
                    </a:ext>
                  </a:extLst>
                </a:gridCol>
                <a:gridCol w="1130083">
                  <a:extLst>
                    <a:ext uri="{9D8B030D-6E8A-4147-A177-3AD203B41FA5}">
                      <a16:colId xmlns:a16="http://schemas.microsoft.com/office/drawing/2014/main" val="4040208908"/>
                    </a:ext>
                  </a:extLst>
                </a:gridCol>
              </a:tblGrid>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9777"/>
                  </a:ext>
                </a:extLst>
              </a:tr>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89987875"/>
                  </a:ext>
                </a:extLst>
              </a:tr>
              <a:tr h="822210">
                <a:tc>
                  <a:txBody>
                    <a:bodyPr/>
                    <a:lstStyle/>
                    <a:p>
                      <a:r>
                        <a:rPr lang="en-AU" sz="1200" dirty="0">
                          <a:solidFill>
                            <a:sysClr val="windowText" lastClr="000000"/>
                          </a:solidFill>
                        </a:rPr>
                        <a:t>Week 4</a:t>
                      </a:r>
                    </a:p>
                    <a:p>
                      <a:pPr marL="285750" indent="-285750">
                        <a:buFont typeface="Arial" panose="020B0604020202020204" pitchFamily="34" charset="0"/>
                        <a:buChar cha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608500109"/>
                  </a:ext>
                </a:extLst>
              </a:tr>
              <a:tr h="456784">
                <a:tc>
                  <a:txBody>
                    <a:bodyPr/>
                    <a:lstStyle/>
                    <a:p>
                      <a:endParaRPr lang="en-AU" sz="1200" b="1" dirty="0">
                        <a:solidFill>
                          <a:sysClr val="windowText" lastClr="000000"/>
                        </a:solidFill>
                      </a:endParaRPr>
                    </a:p>
                  </a:txBody>
                  <a:tcPr/>
                </a:tc>
                <a:tc>
                  <a:txBody>
                    <a:bodyPr/>
                    <a:lstStyle/>
                    <a:p>
                      <a:endParaRPr lang="en-AU" sz="1200" b="1" dirty="0">
                        <a:solidFill>
                          <a:sysClr val="windowText" lastClr="000000"/>
                        </a:solidFill>
                      </a:endParaRPr>
                    </a:p>
                  </a:txBody>
                  <a:tcPr/>
                </a:tc>
                <a:extLst>
                  <a:ext uri="{0D108BD9-81ED-4DB2-BD59-A6C34878D82A}">
                    <a16:rowId xmlns:a16="http://schemas.microsoft.com/office/drawing/2014/main" val="3313557530"/>
                  </a:ext>
                </a:extLst>
              </a:tr>
              <a:tr h="822210">
                <a:tc>
                  <a:txBody>
                    <a:bodyPr/>
                    <a:lstStyle/>
                    <a:p>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1898210210"/>
                  </a:ext>
                </a:extLst>
              </a:tr>
            </a:tbl>
          </a:graphicData>
        </a:graphic>
      </p:graphicFrame>
      <p:graphicFrame>
        <p:nvGraphicFramePr>
          <p:cNvPr id="32" name="Table 31">
            <a:extLst>
              <a:ext uri="{FF2B5EF4-FFF2-40B4-BE49-F238E27FC236}">
                <a16:creationId xmlns:a16="http://schemas.microsoft.com/office/drawing/2014/main" id="{EF994AC3-802F-4FC9-AEB4-BBFAD5438118}"/>
              </a:ext>
            </a:extLst>
          </p:cNvPr>
          <p:cNvGraphicFramePr>
            <a:graphicFrameLocks noGrp="1"/>
          </p:cNvGraphicFramePr>
          <p:nvPr/>
        </p:nvGraphicFramePr>
        <p:xfrm>
          <a:off x="4924539" y="201901"/>
          <a:ext cx="2845041" cy="4295098"/>
        </p:xfrm>
        <a:graphic>
          <a:graphicData uri="http://schemas.openxmlformats.org/drawingml/2006/table">
            <a:tbl>
              <a:tblPr firstRow="1" bandRow="1">
                <a:tableStyleId>{2D5ABB26-0587-4C30-8999-92F81FD0307C}</a:tableStyleId>
              </a:tblPr>
              <a:tblGrid>
                <a:gridCol w="1714958">
                  <a:extLst>
                    <a:ext uri="{9D8B030D-6E8A-4147-A177-3AD203B41FA5}">
                      <a16:colId xmlns:a16="http://schemas.microsoft.com/office/drawing/2014/main" val="778934538"/>
                    </a:ext>
                  </a:extLst>
                </a:gridCol>
                <a:gridCol w="1130083">
                  <a:extLst>
                    <a:ext uri="{9D8B030D-6E8A-4147-A177-3AD203B41FA5}">
                      <a16:colId xmlns:a16="http://schemas.microsoft.com/office/drawing/2014/main" val="4040208908"/>
                    </a:ext>
                  </a:extLst>
                </a:gridCol>
              </a:tblGrid>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9777"/>
                  </a:ext>
                </a:extLst>
              </a:tr>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89987875"/>
                  </a:ext>
                </a:extLst>
              </a:tr>
              <a:tr h="82221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608500109"/>
                  </a:ext>
                </a:extLst>
              </a:tr>
              <a:tr h="456784">
                <a:tc>
                  <a:txBody>
                    <a:bodyPr/>
                    <a:lstStyle/>
                    <a:p>
                      <a:r>
                        <a:rPr lang="en-AU" sz="1200" b="0" dirty="0">
                          <a:solidFill>
                            <a:sysClr val="windowText" lastClr="000000"/>
                          </a:solidFill>
                        </a:rPr>
                        <a:t>        </a:t>
                      </a:r>
                      <a:r>
                        <a:rPr lang="en-AU" sz="1200" b="1" dirty="0">
                          <a:solidFill>
                            <a:sysClr val="windowText" lastClr="000000"/>
                          </a:solidFill>
                        </a:rPr>
                        <a:t>…</a:t>
                      </a:r>
                    </a:p>
                    <a:p>
                      <a:endParaRPr lang="en-AU" sz="1200" b="1" dirty="0">
                        <a:solidFill>
                          <a:sysClr val="windowText" lastClr="000000"/>
                        </a:solidFill>
                      </a:endParaRPr>
                    </a:p>
                  </a:txBody>
                  <a:tcPr/>
                </a:tc>
                <a:tc>
                  <a:txBody>
                    <a:bodyPr/>
                    <a:lstStyle/>
                    <a:p>
                      <a:r>
                        <a:rPr lang="en-AU" sz="1200" b="1" dirty="0">
                          <a:solidFill>
                            <a:sysClr val="windowText" lastClr="000000"/>
                          </a:solidFill>
                        </a:rPr>
                        <a:t>…</a:t>
                      </a:r>
                    </a:p>
                    <a:p>
                      <a:endParaRPr lang="en-AU" sz="1200" b="1" dirty="0">
                        <a:solidFill>
                          <a:sysClr val="windowText" lastClr="000000"/>
                        </a:solidFill>
                      </a:endParaRPr>
                    </a:p>
                  </a:txBody>
                  <a:tcPr/>
                </a:tc>
                <a:extLst>
                  <a:ext uri="{0D108BD9-81ED-4DB2-BD59-A6C34878D82A}">
                    <a16:rowId xmlns:a16="http://schemas.microsoft.com/office/drawing/2014/main" val="3313557530"/>
                  </a:ext>
                </a:extLst>
              </a:tr>
              <a:tr h="822210">
                <a:tc>
                  <a:txBody>
                    <a:bodyPr/>
                    <a:lstStyle/>
                    <a:p>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1898210210"/>
                  </a:ext>
                </a:extLst>
              </a:tr>
            </a:tbl>
          </a:graphicData>
        </a:graphic>
      </p:graphicFrame>
      <p:graphicFrame>
        <p:nvGraphicFramePr>
          <p:cNvPr id="33" name="Table 32">
            <a:extLst>
              <a:ext uri="{FF2B5EF4-FFF2-40B4-BE49-F238E27FC236}">
                <a16:creationId xmlns:a16="http://schemas.microsoft.com/office/drawing/2014/main" id="{217FFF42-2796-4866-9CF6-EF15633FA40A}"/>
              </a:ext>
            </a:extLst>
          </p:cNvPr>
          <p:cNvGraphicFramePr>
            <a:graphicFrameLocks noGrp="1"/>
          </p:cNvGraphicFramePr>
          <p:nvPr/>
        </p:nvGraphicFramePr>
        <p:xfrm>
          <a:off x="4924539" y="201901"/>
          <a:ext cx="2845041" cy="4295432"/>
        </p:xfrm>
        <a:graphic>
          <a:graphicData uri="http://schemas.openxmlformats.org/drawingml/2006/table">
            <a:tbl>
              <a:tblPr firstRow="1" bandRow="1">
                <a:tableStyleId>{2D5ABB26-0587-4C30-8999-92F81FD0307C}</a:tableStyleId>
              </a:tblPr>
              <a:tblGrid>
                <a:gridCol w="1714958">
                  <a:extLst>
                    <a:ext uri="{9D8B030D-6E8A-4147-A177-3AD203B41FA5}">
                      <a16:colId xmlns:a16="http://schemas.microsoft.com/office/drawing/2014/main" val="778934538"/>
                    </a:ext>
                  </a:extLst>
                </a:gridCol>
                <a:gridCol w="1130083">
                  <a:extLst>
                    <a:ext uri="{9D8B030D-6E8A-4147-A177-3AD203B41FA5}">
                      <a16:colId xmlns:a16="http://schemas.microsoft.com/office/drawing/2014/main" val="4040208908"/>
                    </a:ext>
                  </a:extLst>
                </a:gridCol>
              </a:tblGrid>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94399777"/>
                  </a:ext>
                </a:extLst>
              </a:tr>
              <a:tr h="1004924">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89987875"/>
                  </a:ext>
                </a:extLst>
              </a:tr>
              <a:tr h="82221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dirty="0">
                        <a:solidFill>
                          <a:sysClr val="windowText" lastClr="000000"/>
                        </a:solidFill>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608500109"/>
                  </a:ext>
                </a:extLst>
              </a:tr>
              <a:tr h="456784">
                <a:tc>
                  <a:txBody>
                    <a:bodyPr/>
                    <a:lstStyle/>
                    <a:p>
                      <a:endParaRPr lang="en-AU" sz="1200" b="1" dirty="0">
                        <a:solidFill>
                          <a:sysClr val="windowText" lastClr="000000"/>
                        </a:solidFill>
                      </a:endParaRPr>
                    </a:p>
                  </a:txBody>
                  <a:tcPr/>
                </a:tc>
                <a:tc>
                  <a:txBody>
                    <a:bodyPr/>
                    <a:lstStyle/>
                    <a:p>
                      <a:endParaRPr lang="en-AU" sz="1200" b="1" dirty="0">
                        <a:solidFill>
                          <a:sysClr val="windowText" lastClr="000000"/>
                        </a:solidFill>
                      </a:endParaRPr>
                    </a:p>
                  </a:txBody>
                  <a:tcPr/>
                </a:tc>
                <a:extLst>
                  <a:ext uri="{0D108BD9-81ED-4DB2-BD59-A6C34878D82A}">
                    <a16:rowId xmlns:a16="http://schemas.microsoft.com/office/drawing/2014/main" val="3313557530"/>
                  </a:ext>
                </a:extLst>
              </a:tr>
              <a:tr h="822210">
                <a:tc>
                  <a:txBody>
                    <a:bodyPr/>
                    <a:lstStyle/>
                    <a:p>
                      <a:r>
                        <a:rPr lang="en-AU" sz="1200" dirty="0">
                          <a:solidFill>
                            <a:sysClr val="windowText" lastClr="000000"/>
                          </a:solidFill>
                        </a:rPr>
                        <a:t>Week 11</a:t>
                      </a:r>
                    </a:p>
                    <a:p>
                      <a:pPr marL="285750" indent="-285750">
                        <a:buFont typeface="Arial" panose="020B0604020202020204" pitchFamily="34" charset="0"/>
                        <a:buChar cha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solidFill>
                            <a:sysClr val="windowText" lastClr="000000"/>
                          </a:solidFill>
                        </a:rPr>
                        <a:t>________</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dirty="0">
                        <a:solidFill>
                          <a:sysClr val="windowText" lastClr="000000"/>
                        </a:solidFill>
                      </a:endParaRPr>
                    </a:p>
                  </a:txBody>
                  <a:tcPr/>
                </a:tc>
                <a:extLst>
                  <a:ext uri="{0D108BD9-81ED-4DB2-BD59-A6C34878D82A}">
                    <a16:rowId xmlns:a16="http://schemas.microsoft.com/office/drawing/2014/main" val="1898210210"/>
                  </a:ext>
                </a:extLst>
              </a:tr>
            </a:tbl>
          </a:graphicData>
        </a:graphic>
      </p:graphicFrame>
    </p:spTree>
    <p:extLst>
      <p:ext uri="{BB962C8B-B14F-4D97-AF65-F5344CB8AC3E}">
        <p14:creationId xmlns:p14="http://schemas.microsoft.com/office/powerpoint/2010/main" val="32703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Assessment standards</a:t>
            </a:r>
          </a:p>
        </p:txBody>
      </p:sp>
      <p:sp>
        <p:nvSpPr>
          <p:cNvPr id="3" name="Text Placeholder 2"/>
          <p:cNvSpPr>
            <a:spLocks noGrp="1"/>
          </p:cNvSpPr>
          <p:nvPr>
            <p:ph type="body" sz="quarter" idx="10"/>
          </p:nvPr>
        </p:nvSpPr>
        <p:spPr/>
        <p:txBody>
          <a:bodyPr/>
          <a:lstStyle/>
          <a:p>
            <a:r>
              <a:rPr lang="en-AU" b="1" dirty="0"/>
              <a:t>SOLO taxonomy</a:t>
            </a:r>
          </a:p>
          <a:p>
            <a:r>
              <a:rPr lang="en-AU" dirty="0">
                <a:hlinkClick r:id="rId2"/>
              </a:rPr>
              <a:t>Video</a:t>
            </a:r>
            <a:r>
              <a:rPr lang="en-AU" dirty="0"/>
              <a:t> (4 min)</a:t>
            </a:r>
          </a:p>
          <a:p>
            <a:r>
              <a:rPr lang="en-AU" dirty="0">
                <a:hlinkClick r:id="rId3"/>
              </a:rPr>
              <a:t>Text</a:t>
            </a:r>
            <a:r>
              <a:rPr lang="en-AU" dirty="0"/>
              <a:t> (100 words)</a:t>
            </a:r>
            <a:endParaRPr lang="en-AU" u="sng" dirty="0"/>
          </a:p>
          <a:p>
            <a:endParaRPr lang="en-AU" u="sng" dirty="0"/>
          </a:p>
          <a:p>
            <a:endParaRPr lang="en-AU" u="sng" dirty="0"/>
          </a:p>
          <a:p>
            <a:endParaRPr lang="en-AU" u="sng" dirty="0"/>
          </a:p>
          <a:p>
            <a:endParaRPr lang="en-AU" u="sng" dirty="0"/>
          </a:p>
          <a:p>
            <a:r>
              <a:rPr lang="en-AU" sz="800" dirty="0"/>
              <a:t>Source: The Australian National University 2014, </a:t>
            </a:r>
            <a:r>
              <a:rPr lang="en-AU" sz="800" i="1" dirty="0"/>
              <a:t>Unravelling Complexity</a:t>
            </a:r>
            <a:r>
              <a:rPr lang="en-AU" sz="800" dirty="0"/>
              <a:t>, The Australian National University, Canberra. http://vc-courses.anu.edu.au/uc/home, viewed 4 March 2014.</a:t>
            </a:r>
          </a:p>
        </p:txBody>
      </p:sp>
      <p:pic>
        <p:nvPicPr>
          <p:cNvPr id="2050" name="Picture 2" descr="http://vc-courses.anu.edu.au/wordpress/wp-content/uploads/assessment/Biggs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51" y="394711"/>
            <a:ext cx="5831949" cy="374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5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Engineering design for sustainability</a:t>
            </a:r>
            <a:r>
              <a:rPr lang="en-AU"/>
              <a:t>: skills</a:t>
            </a:r>
            <a:endParaRPr lang="en-AU" dirty="0">
              <a:solidFill>
                <a:srgbClr val="00B0F0"/>
              </a:solidFill>
            </a:endParaRPr>
          </a:p>
        </p:txBody>
      </p:sp>
      <p:sp>
        <p:nvSpPr>
          <p:cNvPr id="3" name="Text Placeholder 2"/>
          <p:cNvSpPr>
            <a:spLocks noGrp="1"/>
          </p:cNvSpPr>
          <p:nvPr>
            <p:ph type="body" sz="quarter" idx="10"/>
          </p:nvPr>
        </p:nvSpPr>
        <p:spPr/>
        <p:txBody>
          <a:bodyPr/>
          <a:lstStyle/>
          <a:p>
            <a:r>
              <a:rPr lang="en-AU" dirty="0"/>
              <a:t>Incorporate </a:t>
            </a:r>
            <a:r>
              <a:rPr lang="en-AU" b="1" dirty="0"/>
              <a:t>frugal </a:t>
            </a:r>
            <a:r>
              <a:rPr lang="en-AU" dirty="0"/>
              <a:t>subsystems and processes</a:t>
            </a:r>
          </a:p>
          <a:p>
            <a:r>
              <a:rPr lang="en-AU" dirty="0"/>
              <a:t>Incorporate </a:t>
            </a:r>
            <a:r>
              <a:rPr lang="en-AU" b="1" dirty="0"/>
              <a:t>biomimetic </a:t>
            </a:r>
            <a:r>
              <a:rPr lang="en-AU" dirty="0"/>
              <a:t>subsystems and processes</a:t>
            </a:r>
          </a:p>
          <a:p>
            <a:r>
              <a:rPr lang="en-AU" dirty="0"/>
              <a:t>Increase </a:t>
            </a:r>
            <a:r>
              <a:rPr lang="en-AU" b="1" dirty="0"/>
              <a:t>eco-efficiency</a:t>
            </a:r>
            <a:endParaRPr lang="en-AU" dirty="0"/>
          </a:p>
          <a:p>
            <a:r>
              <a:rPr lang="en-AU" dirty="0"/>
              <a:t>Increase </a:t>
            </a:r>
            <a:r>
              <a:rPr lang="en-AU" b="1" dirty="0"/>
              <a:t>eco-effectiveness</a:t>
            </a:r>
            <a:endParaRPr lang="en-AU" dirty="0"/>
          </a:p>
          <a:p>
            <a:r>
              <a:rPr lang="en-AU" dirty="0"/>
              <a:t>Identify</a:t>
            </a:r>
            <a:r>
              <a:rPr lang="en-AU" b="1" dirty="0"/>
              <a:t> leverage points</a:t>
            </a:r>
            <a:r>
              <a:rPr lang="en-AU" dirty="0"/>
              <a:t> using </a:t>
            </a:r>
            <a:r>
              <a:rPr lang="en-AU" b="1" dirty="0"/>
              <a:t>whole system thinking</a:t>
            </a:r>
            <a:endParaRPr lang="en-AU" dirty="0"/>
          </a:p>
          <a:p>
            <a:r>
              <a:rPr lang="en-AU" dirty="0"/>
              <a:t>Follow the </a:t>
            </a:r>
            <a:r>
              <a:rPr lang="en-AU" b="1" dirty="0"/>
              <a:t>optimal</a:t>
            </a:r>
            <a:r>
              <a:rPr lang="en-AU" dirty="0"/>
              <a:t> </a:t>
            </a:r>
            <a:r>
              <a:rPr lang="en-AU" b="1" dirty="0"/>
              <a:t>design sequence</a:t>
            </a:r>
            <a:endParaRPr lang="en-AU" dirty="0"/>
          </a:p>
          <a:p>
            <a:r>
              <a:rPr lang="en-AU" dirty="0"/>
              <a:t>Optimise the </a:t>
            </a:r>
            <a:r>
              <a:rPr lang="en-AU" b="1" dirty="0"/>
              <a:t>useful</a:t>
            </a:r>
            <a:r>
              <a:rPr lang="en-AU" dirty="0"/>
              <a:t> </a:t>
            </a:r>
            <a:r>
              <a:rPr lang="en-AU" b="1" dirty="0"/>
              <a:t>lifetime</a:t>
            </a:r>
            <a:endParaRPr lang="en-AU" dirty="0"/>
          </a:p>
        </p:txBody>
      </p:sp>
      <p:grpSp>
        <p:nvGrpSpPr>
          <p:cNvPr id="7" name="Group 6">
            <a:extLst>
              <a:ext uri="{FF2B5EF4-FFF2-40B4-BE49-F238E27FC236}">
                <a16:creationId xmlns:a16="http://schemas.microsoft.com/office/drawing/2014/main" id="{6CDED0C8-9678-45BE-A40D-05E3F8A733AE}"/>
              </a:ext>
            </a:extLst>
          </p:cNvPr>
          <p:cNvGrpSpPr/>
          <p:nvPr/>
        </p:nvGrpSpPr>
        <p:grpSpPr>
          <a:xfrm>
            <a:off x="4666593" y="1228563"/>
            <a:ext cx="3836275" cy="2664000"/>
            <a:chOff x="4666593" y="1228563"/>
            <a:chExt cx="3836275" cy="2664000"/>
          </a:xfrm>
        </p:grpSpPr>
        <p:sp>
          <p:nvSpPr>
            <p:cNvPr id="5" name="Right Bracket 4">
              <a:extLst>
                <a:ext uri="{FF2B5EF4-FFF2-40B4-BE49-F238E27FC236}">
                  <a16:creationId xmlns:a16="http://schemas.microsoft.com/office/drawing/2014/main" id="{8C3E92F8-3FEC-4EE5-AA74-E6363B6A82F1}"/>
                </a:ext>
              </a:extLst>
            </p:cNvPr>
            <p:cNvSpPr/>
            <p:nvPr/>
          </p:nvSpPr>
          <p:spPr>
            <a:xfrm>
              <a:off x="4666593" y="1228563"/>
              <a:ext cx="500993" cy="2664000"/>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TextBox 5">
              <a:extLst>
                <a:ext uri="{FF2B5EF4-FFF2-40B4-BE49-F238E27FC236}">
                  <a16:creationId xmlns:a16="http://schemas.microsoft.com/office/drawing/2014/main" id="{EC5C4A77-8138-46DA-850E-E7B7DD0D93DA}"/>
                </a:ext>
              </a:extLst>
            </p:cNvPr>
            <p:cNvSpPr txBox="1"/>
            <p:nvPr/>
          </p:nvSpPr>
          <p:spPr>
            <a:xfrm>
              <a:off x="5412827" y="2310140"/>
              <a:ext cx="3090041" cy="523220"/>
            </a:xfrm>
            <a:prstGeom prst="rect">
              <a:avLst/>
            </a:prstGeom>
            <a:noFill/>
          </p:spPr>
          <p:txBody>
            <a:bodyPr wrap="square" rtlCol="0">
              <a:spAutoFit/>
            </a:bodyPr>
            <a:lstStyle/>
            <a:p>
              <a:r>
                <a:rPr lang="en-AU" sz="1400" b="1" dirty="0">
                  <a:solidFill>
                    <a:srgbClr val="FF0000"/>
                  </a:solidFill>
                </a:rPr>
                <a:t>Project</a:t>
              </a:r>
            </a:p>
            <a:p>
              <a:r>
                <a:rPr lang="en-AU" sz="1400" dirty="0">
                  <a:solidFill>
                    <a:srgbClr val="FF0000"/>
                  </a:solidFill>
                </a:rPr>
                <a:t>Demonstrate at least 5 of the skills</a:t>
              </a:r>
            </a:p>
          </p:txBody>
        </p:sp>
      </p:grpSp>
    </p:spTree>
    <p:extLst>
      <p:ext uri="{BB962C8B-B14F-4D97-AF65-F5344CB8AC3E}">
        <p14:creationId xmlns:p14="http://schemas.microsoft.com/office/powerpoint/2010/main" val="127831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Text Placeholder 2"/>
          <p:cNvSpPr>
            <a:spLocks noGrp="1"/>
          </p:cNvSpPr>
          <p:nvPr>
            <p:ph type="body" sz="quarter" idx="10"/>
          </p:nvPr>
        </p:nvSpPr>
        <p:spPr/>
        <p:txBody>
          <a:bodyPr/>
          <a:lstStyle/>
          <a:p>
            <a:endParaRPr lang="en-AU" dirty="0"/>
          </a:p>
          <a:p>
            <a:endParaRPr lang="en-AU" dirty="0"/>
          </a:p>
          <a:p>
            <a:pPr algn="ctr"/>
            <a:r>
              <a:rPr lang="en-AU" sz="1800" b="1" dirty="0">
                <a:solidFill>
                  <a:schemeClr val="bg2"/>
                </a:solidFill>
              </a:rPr>
              <a:t>Sustainable and regenerative development</a:t>
            </a:r>
          </a:p>
        </p:txBody>
      </p:sp>
    </p:spTree>
    <p:extLst>
      <p:ext uri="{BB962C8B-B14F-4D97-AF65-F5344CB8AC3E}">
        <p14:creationId xmlns:p14="http://schemas.microsoft.com/office/powerpoint/2010/main" val="191064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59D1-7EEA-43A3-9072-CD0ACBA61468}"/>
              </a:ext>
            </a:extLst>
          </p:cNvPr>
          <p:cNvSpPr>
            <a:spLocks noGrp="1"/>
          </p:cNvSpPr>
          <p:nvPr>
            <p:ph type="title"/>
          </p:nvPr>
        </p:nvSpPr>
        <p:spPr/>
        <p:txBody>
          <a:bodyPr/>
          <a:lstStyle/>
          <a:p>
            <a:r>
              <a:rPr lang="en-AU" dirty="0"/>
              <a:t>Sustainable development</a:t>
            </a:r>
          </a:p>
        </p:txBody>
      </p:sp>
      <p:sp>
        <p:nvSpPr>
          <p:cNvPr id="3" name="Text Placeholder 2">
            <a:extLst>
              <a:ext uri="{FF2B5EF4-FFF2-40B4-BE49-F238E27FC236}">
                <a16:creationId xmlns:a16="http://schemas.microsoft.com/office/drawing/2014/main" id="{1C02AB11-5768-4FAF-A527-0666801366C8}"/>
              </a:ext>
            </a:extLst>
          </p:cNvPr>
          <p:cNvSpPr>
            <a:spLocks noGrp="1"/>
          </p:cNvSpPr>
          <p:nvPr>
            <p:ph type="body" sz="quarter" idx="10"/>
          </p:nvPr>
        </p:nvSpPr>
        <p:spPr/>
        <p:txBody>
          <a:bodyPr/>
          <a:lstStyle/>
          <a:p>
            <a:r>
              <a:rPr lang="en-AU" i="1" dirty="0"/>
              <a:t>Development that meets the needs of the present without compromising the ability of future generations to meet their own needs</a:t>
            </a:r>
            <a:r>
              <a:rPr lang="en-AU" dirty="0"/>
              <a:t>.</a:t>
            </a:r>
            <a:br>
              <a:rPr lang="en-AU" dirty="0"/>
            </a:br>
            <a:r>
              <a:rPr lang="en-AU" dirty="0"/>
              <a:t>														Brundtland 1987</a:t>
            </a:r>
          </a:p>
          <a:p>
            <a:endParaRPr lang="en-AU" dirty="0"/>
          </a:p>
          <a:p>
            <a:r>
              <a:rPr lang="en-AU" dirty="0"/>
              <a:t>Development that:</a:t>
            </a:r>
          </a:p>
          <a:p>
            <a:pPr marL="285750" indent="-285750">
              <a:buFont typeface="Arial" pitchFamily="34" charset="0"/>
              <a:buChar char="•"/>
            </a:pPr>
            <a:r>
              <a:rPr lang="en-AU" dirty="0"/>
              <a:t>genuinely sustains and improves </a:t>
            </a:r>
            <a:r>
              <a:rPr lang="en-AU" b="1" dirty="0"/>
              <a:t>economic</a:t>
            </a:r>
            <a:r>
              <a:rPr lang="en-AU" dirty="0"/>
              <a:t>, </a:t>
            </a:r>
            <a:r>
              <a:rPr lang="en-AU" b="1" dirty="0"/>
              <a:t>social </a:t>
            </a:r>
            <a:r>
              <a:rPr lang="en-AU" dirty="0"/>
              <a:t>and </a:t>
            </a:r>
            <a:r>
              <a:rPr lang="en-AU" b="1" dirty="0"/>
              <a:t>environmental </a:t>
            </a:r>
            <a:r>
              <a:rPr lang="en-AU" dirty="0"/>
              <a:t>wellbeing</a:t>
            </a:r>
          </a:p>
          <a:p>
            <a:pPr marL="285750" indent="-285750">
              <a:buFont typeface="Arial" pitchFamily="34" charset="0"/>
              <a:buChar char="•"/>
            </a:pPr>
            <a:r>
              <a:rPr lang="en-AU" dirty="0"/>
              <a:t>no major </a:t>
            </a:r>
            <a:r>
              <a:rPr lang="en-AU" b="1" dirty="0"/>
              <a:t>trade offs</a:t>
            </a:r>
            <a:r>
              <a:rPr lang="en-AU" dirty="0"/>
              <a:t>, </a:t>
            </a:r>
            <a:r>
              <a:rPr lang="en-AU" b="1" dirty="0"/>
              <a:t>locally </a:t>
            </a:r>
            <a:r>
              <a:rPr lang="en-AU" dirty="0"/>
              <a:t>and </a:t>
            </a:r>
            <a:r>
              <a:rPr lang="en-AU" b="1" dirty="0"/>
              <a:t>globally</a:t>
            </a:r>
            <a:r>
              <a:rPr lang="en-AU" dirty="0"/>
              <a:t>, </a:t>
            </a:r>
            <a:r>
              <a:rPr lang="en-AU" b="1" dirty="0"/>
              <a:t>now </a:t>
            </a:r>
            <a:r>
              <a:rPr lang="en-AU" dirty="0"/>
              <a:t>and in the </a:t>
            </a:r>
            <a:r>
              <a:rPr lang="en-AU" b="1" dirty="0"/>
              <a:t>future</a:t>
            </a:r>
            <a:r>
              <a:rPr lang="en-AU" dirty="0"/>
              <a:t>.</a:t>
            </a:r>
          </a:p>
          <a:p>
            <a:endParaRPr lang="en-AU" dirty="0"/>
          </a:p>
          <a:p>
            <a:endParaRPr lang="en-AU" dirty="0"/>
          </a:p>
        </p:txBody>
      </p:sp>
    </p:spTree>
    <p:extLst>
      <p:ext uri="{BB962C8B-B14F-4D97-AF65-F5344CB8AC3E}">
        <p14:creationId xmlns:p14="http://schemas.microsoft.com/office/powerpoint/2010/main" val="285626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5BE7-7C1E-4724-A475-294905804F2A}"/>
              </a:ext>
            </a:extLst>
          </p:cNvPr>
          <p:cNvSpPr>
            <a:spLocks noGrp="1"/>
          </p:cNvSpPr>
          <p:nvPr>
            <p:ph type="title"/>
          </p:nvPr>
        </p:nvSpPr>
        <p:spPr/>
        <p:txBody>
          <a:bodyPr/>
          <a:lstStyle/>
          <a:p>
            <a:r>
              <a:rPr lang="en-AU" dirty="0"/>
              <a:t>Sustainable development</a:t>
            </a:r>
          </a:p>
        </p:txBody>
      </p:sp>
      <p:sp>
        <p:nvSpPr>
          <p:cNvPr id="3" name="Text Placeholder 2">
            <a:extLst>
              <a:ext uri="{FF2B5EF4-FFF2-40B4-BE49-F238E27FC236}">
                <a16:creationId xmlns:a16="http://schemas.microsoft.com/office/drawing/2014/main" id="{1A05DC6A-68BA-4885-8FE3-E8026E275854}"/>
              </a:ext>
            </a:extLst>
          </p:cNvPr>
          <p:cNvSpPr>
            <a:spLocks noGrp="1"/>
          </p:cNvSpPr>
          <p:nvPr>
            <p:ph type="body" sz="quarter" idx="10"/>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sz="1000" dirty="0"/>
              <a:t>(CSR Ambassadors, </a:t>
            </a:r>
            <a:r>
              <a:rPr lang="en-AU" sz="1000" dirty="0">
                <a:hlinkClick r:id="rId3"/>
              </a:rPr>
              <a:t>Triple bottom line</a:t>
            </a:r>
            <a:r>
              <a:rPr lang="en-AU" sz="1000" dirty="0"/>
              <a:t>)</a:t>
            </a:r>
          </a:p>
        </p:txBody>
      </p:sp>
      <p:pic>
        <p:nvPicPr>
          <p:cNvPr id="4" name="Picture 2" descr="Related image">
            <a:extLst>
              <a:ext uri="{FF2B5EF4-FFF2-40B4-BE49-F238E27FC236}">
                <a16:creationId xmlns:a16="http://schemas.microsoft.com/office/drawing/2014/main" id="{C489119D-3869-4B74-8895-97B5D9B44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70" y="597358"/>
            <a:ext cx="4895850" cy="36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triple bottom line">
            <a:extLst>
              <a:ext uri="{FF2B5EF4-FFF2-40B4-BE49-F238E27FC236}">
                <a16:creationId xmlns:a16="http://schemas.microsoft.com/office/drawing/2014/main" id="{225598CF-971A-419F-BB99-8D09181ED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619" y="0"/>
            <a:ext cx="4320000"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22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Regenerative development</a:t>
            </a:r>
          </a:p>
        </p:txBody>
      </p:sp>
      <p:sp>
        <p:nvSpPr>
          <p:cNvPr id="4" name="Text Placeholder 3"/>
          <p:cNvSpPr>
            <a:spLocks noGrp="1"/>
          </p:cNvSpPr>
          <p:nvPr>
            <p:ph type="body" sz="quarter" idx="10"/>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sz="1000" dirty="0"/>
              <a:t>(Reed 2007)</a:t>
            </a:r>
          </a:p>
        </p:txBody>
      </p:sp>
      <p:pic>
        <p:nvPicPr>
          <p:cNvPr id="3" name="Picture 2">
            <a:extLst>
              <a:ext uri="{FF2B5EF4-FFF2-40B4-BE49-F238E27FC236}">
                <a16:creationId xmlns:a16="http://schemas.microsoft.com/office/drawing/2014/main" id="{B701ABE3-8ECB-41F8-A076-A9088D6C9F86}"/>
              </a:ext>
            </a:extLst>
          </p:cNvPr>
          <p:cNvPicPr>
            <a:picLocks noChangeAspect="1"/>
          </p:cNvPicPr>
          <p:nvPr/>
        </p:nvPicPr>
        <p:blipFill>
          <a:blip r:embed="rId4"/>
          <a:stretch>
            <a:fillRect/>
          </a:stretch>
        </p:blipFill>
        <p:spPr>
          <a:xfrm>
            <a:off x="1290771" y="659592"/>
            <a:ext cx="5130267" cy="4320000"/>
          </a:xfrm>
          <a:prstGeom prst="rect">
            <a:avLst/>
          </a:prstGeom>
        </p:spPr>
      </p:pic>
      <p:grpSp>
        <p:nvGrpSpPr>
          <p:cNvPr id="5" name="Group 4">
            <a:extLst>
              <a:ext uri="{FF2B5EF4-FFF2-40B4-BE49-F238E27FC236}">
                <a16:creationId xmlns:a16="http://schemas.microsoft.com/office/drawing/2014/main" id="{6BA6D381-8297-47C0-9B93-390A905C97BA}"/>
              </a:ext>
            </a:extLst>
          </p:cNvPr>
          <p:cNvGrpSpPr/>
          <p:nvPr/>
        </p:nvGrpSpPr>
        <p:grpSpPr>
          <a:xfrm>
            <a:off x="6351351" y="1063228"/>
            <a:ext cx="2779457" cy="1784248"/>
            <a:chOff x="4666593" y="1610946"/>
            <a:chExt cx="2779457" cy="2610656"/>
          </a:xfrm>
        </p:grpSpPr>
        <p:sp>
          <p:nvSpPr>
            <p:cNvPr id="6" name="Right Bracket 5">
              <a:extLst>
                <a:ext uri="{FF2B5EF4-FFF2-40B4-BE49-F238E27FC236}">
                  <a16:creationId xmlns:a16="http://schemas.microsoft.com/office/drawing/2014/main" id="{D98131E1-6112-4AED-A2E6-51E4A7C14F12}"/>
                </a:ext>
              </a:extLst>
            </p:cNvPr>
            <p:cNvSpPr/>
            <p:nvPr/>
          </p:nvSpPr>
          <p:spPr>
            <a:xfrm>
              <a:off x="4666593" y="1610946"/>
              <a:ext cx="500993" cy="2610656"/>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TextBox 6">
              <a:extLst>
                <a:ext uri="{FF2B5EF4-FFF2-40B4-BE49-F238E27FC236}">
                  <a16:creationId xmlns:a16="http://schemas.microsoft.com/office/drawing/2014/main" id="{5CE0CE05-4E9D-423C-B35C-A209175F0FBE}"/>
                </a:ext>
              </a:extLst>
            </p:cNvPr>
            <p:cNvSpPr txBox="1"/>
            <p:nvPr/>
          </p:nvSpPr>
          <p:spPr>
            <a:xfrm>
              <a:off x="5412828" y="2437256"/>
              <a:ext cx="2033222" cy="1080790"/>
            </a:xfrm>
            <a:prstGeom prst="rect">
              <a:avLst/>
            </a:prstGeom>
            <a:noFill/>
          </p:spPr>
          <p:txBody>
            <a:bodyPr wrap="square" rtlCol="0">
              <a:spAutoFit/>
            </a:bodyPr>
            <a:lstStyle/>
            <a:p>
              <a:r>
                <a:rPr lang="en-AU" sz="1400" dirty="0">
                  <a:solidFill>
                    <a:srgbClr val="FF0000"/>
                  </a:solidFill>
                </a:rPr>
                <a:t>Biomimicry</a:t>
              </a:r>
            </a:p>
            <a:p>
              <a:r>
                <a:rPr lang="en-AU" sz="1400" dirty="0">
                  <a:solidFill>
                    <a:srgbClr val="FF0000"/>
                  </a:solidFill>
                </a:rPr>
                <a:t>Eco-effectiveness</a:t>
              </a:r>
            </a:p>
            <a:p>
              <a:r>
                <a:rPr lang="en-AU" sz="1400" dirty="0">
                  <a:solidFill>
                    <a:srgbClr val="FF0000"/>
                  </a:solidFill>
                </a:rPr>
                <a:t>Whole-system thinking</a:t>
              </a:r>
            </a:p>
          </p:txBody>
        </p:sp>
      </p:grpSp>
      <p:grpSp>
        <p:nvGrpSpPr>
          <p:cNvPr id="8" name="Group 7">
            <a:extLst>
              <a:ext uri="{FF2B5EF4-FFF2-40B4-BE49-F238E27FC236}">
                <a16:creationId xmlns:a16="http://schemas.microsoft.com/office/drawing/2014/main" id="{FAB39B46-4CC0-40D0-B5EE-4AEA6BD0EC6F}"/>
              </a:ext>
            </a:extLst>
          </p:cNvPr>
          <p:cNvGrpSpPr/>
          <p:nvPr/>
        </p:nvGrpSpPr>
        <p:grpSpPr>
          <a:xfrm>
            <a:off x="6351351" y="2897436"/>
            <a:ext cx="2509123" cy="1784249"/>
            <a:chOff x="4666593" y="1042490"/>
            <a:chExt cx="2509123" cy="2877559"/>
          </a:xfrm>
        </p:grpSpPr>
        <p:sp>
          <p:nvSpPr>
            <p:cNvPr id="9" name="Right Bracket 8">
              <a:extLst>
                <a:ext uri="{FF2B5EF4-FFF2-40B4-BE49-F238E27FC236}">
                  <a16:creationId xmlns:a16="http://schemas.microsoft.com/office/drawing/2014/main" id="{EF4043E7-1D19-4E56-A074-F1A6C07904B2}"/>
                </a:ext>
              </a:extLst>
            </p:cNvPr>
            <p:cNvSpPr/>
            <p:nvPr/>
          </p:nvSpPr>
          <p:spPr>
            <a:xfrm>
              <a:off x="4666593" y="1042490"/>
              <a:ext cx="500993" cy="2877559"/>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TextBox 9">
              <a:extLst>
                <a:ext uri="{FF2B5EF4-FFF2-40B4-BE49-F238E27FC236}">
                  <a16:creationId xmlns:a16="http://schemas.microsoft.com/office/drawing/2014/main" id="{1F893AAE-E49A-44B2-9303-F0774CF969C5}"/>
                </a:ext>
              </a:extLst>
            </p:cNvPr>
            <p:cNvSpPr txBox="1"/>
            <p:nvPr/>
          </p:nvSpPr>
          <p:spPr>
            <a:xfrm>
              <a:off x="5412828" y="1477258"/>
              <a:ext cx="1762888" cy="1538742"/>
            </a:xfrm>
            <a:prstGeom prst="rect">
              <a:avLst/>
            </a:prstGeom>
            <a:noFill/>
          </p:spPr>
          <p:txBody>
            <a:bodyPr wrap="square" rtlCol="0">
              <a:spAutoFit/>
            </a:bodyPr>
            <a:lstStyle/>
            <a:p>
              <a:r>
                <a:rPr lang="en-AU" sz="1400" dirty="0">
                  <a:solidFill>
                    <a:srgbClr val="FF0000"/>
                  </a:solidFill>
                </a:rPr>
                <a:t>Frugal innovation</a:t>
              </a:r>
            </a:p>
            <a:p>
              <a:r>
                <a:rPr lang="en-AU" sz="1400" dirty="0">
                  <a:solidFill>
                    <a:srgbClr val="FF0000"/>
                  </a:solidFill>
                </a:rPr>
                <a:t>Eco-efficiency</a:t>
              </a:r>
            </a:p>
            <a:p>
              <a:r>
                <a:rPr lang="en-AU" sz="1400" dirty="0">
                  <a:solidFill>
                    <a:srgbClr val="FF0000"/>
                  </a:solidFill>
                </a:rPr>
                <a:t>Design sequence</a:t>
              </a:r>
            </a:p>
            <a:p>
              <a:r>
                <a:rPr lang="en-AU" sz="1400" dirty="0">
                  <a:solidFill>
                    <a:srgbClr val="FF0000"/>
                  </a:solidFill>
                </a:rPr>
                <a:t>Design for lifetime</a:t>
              </a:r>
            </a:p>
          </p:txBody>
        </p:sp>
      </p:grpSp>
    </p:spTree>
    <p:custDataLst>
      <p:tags r:id="rId1"/>
    </p:custDataLst>
    <p:extLst>
      <p:ext uri="{BB962C8B-B14F-4D97-AF65-F5344CB8AC3E}">
        <p14:creationId xmlns:p14="http://schemas.microsoft.com/office/powerpoint/2010/main" val="75033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5BE7-7C1E-4724-A475-294905804F2A}"/>
              </a:ext>
            </a:extLst>
          </p:cNvPr>
          <p:cNvSpPr>
            <a:spLocks noGrp="1"/>
          </p:cNvSpPr>
          <p:nvPr>
            <p:ph type="title"/>
          </p:nvPr>
        </p:nvSpPr>
        <p:spPr/>
        <p:txBody>
          <a:bodyPr/>
          <a:lstStyle/>
          <a:p>
            <a:r>
              <a:rPr lang="en-AU" dirty="0"/>
              <a:t>Sustainable &amp; regenerative development</a:t>
            </a:r>
          </a:p>
        </p:txBody>
      </p:sp>
      <p:sp>
        <p:nvSpPr>
          <p:cNvPr id="3" name="Text Placeholder 2">
            <a:extLst>
              <a:ext uri="{FF2B5EF4-FFF2-40B4-BE49-F238E27FC236}">
                <a16:creationId xmlns:a16="http://schemas.microsoft.com/office/drawing/2014/main" id="{1A05DC6A-68BA-4885-8FE3-E8026E275854}"/>
              </a:ext>
            </a:extLst>
          </p:cNvPr>
          <p:cNvSpPr>
            <a:spLocks noGrp="1"/>
          </p:cNvSpPr>
          <p:nvPr>
            <p:ph type="body" sz="quarter" idx="10"/>
          </p:nvPr>
        </p:nvSpPr>
        <p:spPr/>
        <p:txBody>
          <a:bodyPr/>
          <a:lstStyle/>
          <a:p>
            <a:r>
              <a:rPr lang="en-AU" dirty="0"/>
              <a:t>Skill: Define </a:t>
            </a:r>
            <a:r>
              <a:rPr lang="en-AU" b="1" dirty="0"/>
              <a:t>sustainable development </a:t>
            </a:r>
            <a:r>
              <a:rPr lang="en-AU" dirty="0"/>
              <a:t>or </a:t>
            </a:r>
            <a:r>
              <a:rPr lang="en-AU" b="1" dirty="0"/>
              <a:t>regenerative development</a:t>
            </a:r>
            <a:r>
              <a:rPr lang="en-AU" dirty="0"/>
              <a:t> in the context of your product’s life cycle</a:t>
            </a:r>
          </a:p>
          <a:p>
            <a:r>
              <a:rPr lang="en-AU" dirty="0">
                <a:solidFill>
                  <a:schemeClr val="bg1"/>
                </a:solidFill>
              </a:rPr>
              <a:t>Activity</a:t>
            </a:r>
          </a:p>
          <a:p>
            <a:pPr marL="342900" indent="-342900">
              <a:buFont typeface="+mj-lt"/>
              <a:buAutoNum type="arabicPeriod"/>
            </a:pPr>
            <a:r>
              <a:rPr lang="en-AU" dirty="0"/>
              <a:t>Explain the potential for each subsystem of your system to be sustainable or regenerative.</a:t>
            </a:r>
          </a:p>
          <a:p>
            <a:pPr marL="285750" indent="-285750">
              <a:buFont typeface="Arial" panose="020B0604020202020204" pitchFamily="34" charset="0"/>
              <a:buChar char="•"/>
            </a:pPr>
            <a:r>
              <a:rPr lang="en-AU" dirty="0"/>
              <a:t>Example – remote, micro, water treatment facility:</a:t>
            </a:r>
          </a:p>
          <a:p>
            <a:pPr marL="468313" lvl="1" indent="-285750">
              <a:buFont typeface="Arial" panose="020B0604020202020204" pitchFamily="34" charset="0"/>
              <a:buChar char="•"/>
            </a:pPr>
            <a:r>
              <a:rPr lang="en-AU" sz="1400"/>
              <a:t>Sustainable</a:t>
            </a:r>
            <a:r>
              <a:rPr lang="en-AU" sz="1400" dirty="0"/>
              <a:t>: energy supply</a:t>
            </a:r>
          </a:p>
          <a:p>
            <a:pPr marL="468313" lvl="1" indent="-285750">
              <a:buFont typeface="Arial" panose="020B0604020202020204" pitchFamily="34" charset="0"/>
              <a:buChar char="•"/>
            </a:pPr>
            <a:r>
              <a:rPr lang="en-AU" sz="1400" dirty="0"/>
              <a:t>Regenerative: water quality, community autonomy, local economy</a:t>
            </a:r>
          </a:p>
        </p:txBody>
      </p:sp>
    </p:spTree>
    <p:extLst>
      <p:ext uri="{BB962C8B-B14F-4D97-AF65-F5344CB8AC3E}">
        <p14:creationId xmlns:p14="http://schemas.microsoft.com/office/powerpoint/2010/main" val="472323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8.5|3"/>
</p:tagLst>
</file>

<file path=ppt/tags/tag2.xml><?xml version="1.0" encoding="utf-8"?>
<p:tagLst xmlns:a="http://schemas.openxmlformats.org/drawingml/2006/main" xmlns:r="http://schemas.openxmlformats.org/officeDocument/2006/relationships" xmlns:p="http://schemas.openxmlformats.org/presentationml/2006/main">
  <p:tag name="TIMING" val="|31.2"/>
</p:tagLst>
</file>

<file path=ppt/tags/tag3.xml><?xml version="1.0" encoding="utf-8"?>
<p:tagLst xmlns:a="http://schemas.openxmlformats.org/drawingml/2006/main" xmlns:r="http://schemas.openxmlformats.org/officeDocument/2006/relationships" xmlns:p="http://schemas.openxmlformats.org/presentationml/2006/main">
  <p:tag name="TIMING" val="|22.9"/>
</p:tagLst>
</file>

<file path=ppt/tags/tag4.xml><?xml version="1.0" encoding="utf-8"?>
<p:tagLst xmlns:a="http://schemas.openxmlformats.org/drawingml/2006/main" xmlns:r="http://schemas.openxmlformats.org/officeDocument/2006/relationships" xmlns:p="http://schemas.openxmlformats.org/presentationml/2006/main">
  <p:tag name="TIMING" val="|43.1"/>
</p:tagLst>
</file>

<file path=ppt/tags/tag5.xml><?xml version="1.0" encoding="utf-8"?>
<p:tagLst xmlns:a="http://schemas.openxmlformats.org/drawingml/2006/main" xmlns:r="http://schemas.openxmlformats.org/officeDocument/2006/relationships" xmlns:p="http://schemas.openxmlformats.org/presentationml/2006/main">
  <p:tag name="TIMING" val="|28.6"/>
</p:tagLst>
</file>

<file path=ppt/tags/tag6.xml><?xml version="1.0" encoding="utf-8"?>
<p:tagLst xmlns:a="http://schemas.openxmlformats.org/drawingml/2006/main" xmlns:r="http://schemas.openxmlformats.org/officeDocument/2006/relationships" xmlns:p="http://schemas.openxmlformats.org/presentationml/2006/main">
  <p:tag name="TIMING" val="|14.6"/>
</p:tagLst>
</file>

<file path=ppt/tags/tag7.xml><?xml version="1.0" encoding="utf-8"?>
<p:tagLst xmlns:a="http://schemas.openxmlformats.org/drawingml/2006/main" xmlns:r="http://schemas.openxmlformats.org/officeDocument/2006/relationships" xmlns:p="http://schemas.openxmlformats.org/presentationml/2006/main">
  <p:tag name="TIMING" val="|4.9"/>
</p:tagLst>
</file>

<file path=ppt/theme/theme1.xml><?xml version="1.0" encoding="utf-8"?>
<a:theme xmlns:a="http://schemas.openxmlformats.org/drawingml/2006/main" name="RMIT_2013_Template_Master_CORE_NEW_widescreen">
  <a:themeElements>
    <a:clrScheme name="Custom 1">
      <a:dk1>
        <a:srgbClr val="FFFFFF"/>
      </a:dk1>
      <a:lt1>
        <a:srgbClr val="DC291E"/>
      </a:lt1>
      <a:dk2>
        <a:srgbClr val="000000"/>
      </a:dk2>
      <a:lt2>
        <a:srgbClr val="DC291E"/>
      </a:lt2>
      <a:accent1>
        <a:srgbClr val="DC291E"/>
      </a:accent1>
      <a:accent2>
        <a:srgbClr val="000000"/>
      </a:accent2>
      <a:accent3>
        <a:srgbClr val="DC291E"/>
      </a:accent3>
      <a:accent4>
        <a:srgbClr val="000000"/>
      </a:accent4>
      <a:accent5>
        <a:srgbClr val="DC291E"/>
      </a:accent5>
      <a:accent6>
        <a:srgbClr val="000000"/>
      </a:accent6>
      <a:hlink>
        <a:srgbClr val="0000FF"/>
      </a:hlink>
      <a:folHlink>
        <a:srgbClr val="DC291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RMIT_2013_Template_Master_CORE_NEW_widescreen</Template>
  <TotalTime>14444</TotalTime>
  <Words>1430</Words>
  <Application>Microsoft Office PowerPoint</Application>
  <PresentationFormat>On-screen Show (16:9)</PresentationFormat>
  <Paragraphs>417</Paragraphs>
  <Slides>34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RMIT_2013_Template_Master_CORE_NEW_widescreen</vt:lpstr>
      <vt:lpstr>OENG1118 Sustainable engineering practice and design</vt:lpstr>
      <vt:lpstr>Course convener</vt:lpstr>
      <vt:lpstr>Engineering design for sustainability: skills</vt:lpstr>
      <vt:lpstr>Engineering design for sustainability: skills</vt:lpstr>
      <vt:lpstr>PowerPoint Presentation</vt:lpstr>
      <vt:lpstr>Sustainable development</vt:lpstr>
      <vt:lpstr>Sustainable development</vt:lpstr>
      <vt:lpstr>Regenerative development</vt:lpstr>
      <vt:lpstr>Sustainable &amp; regenerative development</vt:lpstr>
      <vt:lpstr>PowerPoint Presentation</vt:lpstr>
      <vt:lpstr>Requirements</vt:lpstr>
      <vt:lpstr>Requirements</vt:lpstr>
      <vt:lpstr>Customer requirements</vt:lpstr>
      <vt:lpstr>Customer requirements</vt:lpstr>
      <vt:lpstr>Requirements</vt:lpstr>
      <vt:lpstr>Sustainability requirements</vt:lpstr>
      <vt:lpstr>Sustainability requirements</vt:lpstr>
      <vt:lpstr>PowerPoint Presentation</vt:lpstr>
      <vt:lpstr>Performance indicators</vt:lpstr>
      <vt:lpstr>Performance indicators</vt:lpstr>
      <vt:lpstr>Performance indicators</vt:lpstr>
      <vt:lpstr>Performance indicators</vt:lpstr>
      <vt:lpstr>Design requirements + performance indicators + targets</vt:lpstr>
      <vt:lpstr>Design requirements + performance indicators</vt:lpstr>
      <vt:lpstr>PowerPoint Presentation</vt:lpstr>
      <vt:lpstr>Theoretical targets</vt:lpstr>
      <vt:lpstr>Theoretical targets</vt:lpstr>
      <vt:lpstr>Theoretical targets</vt:lpstr>
      <vt:lpstr>Practical targets</vt:lpstr>
      <vt:lpstr>Design requirements + performance indicators + targets</vt:lpstr>
      <vt:lpstr>Theoretical targets</vt:lpstr>
      <vt:lpstr>PowerPoint Presentation</vt:lpstr>
      <vt:lpstr>Assessment tasks</vt:lpstr>
      <vt:lpstr>Assessment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Peter Stasinopoulos</cp:lastModifiedBy>
  <cp:revision>791</cp:revision>
  <dcterms:created xsi:type="dcterms:W3CDTF">2014-03-03T22:46:11Z</dcterms:created>
  <dcterms:modified xsi:type="dcterms:W3CDTF">2021-03-04T00:52:28Z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2021-03-02T06:46:27Z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ea689cb3-5dac-4e3d-9f8d-0000f41cda9b</vt:lpwstr>
  </property>
  <property fmtid="{D5CDD505-2E9C-101B-9397-08002B2CF9AE}" pid="8" name="MSIP_Label_8c3d088b-6243-4963-a2e2-8b321ab7f8fc_ContentBits">
    <vt:lpwstr>1</vt:lpwstr>
  </property>
</Properties>
</file>