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27"/>
  </p:notesMasterIdLst>
  <p:sldIdLst>
    <p:sldId id="261" r:id="rId2"/>
    <p:sldId id="342" r:id="rId3"/>
    <p:sldId id="544" r:id="rId4"/>
    <p:sldId id="548" r:id="rId5"/>
    <p:sldId id="460" r:id="rId6"/>
    <p:sldId id="459" r:id="rId7"/>
    <p:sldId id="538" r:id="rId8"/>
    <p:sldId id="539" r:id="rId9"/>
    <p:sldId id="540" r:id="rId10"/>
    <p:sldId id="541" r:id="rId11"/>
    <p:sldId id="542" r:id="rId12"/>
    <p:sldId id="543" r:id="rId13"/>
    <p:sldId id="461" r:id="rId14"/>
    <p:sldId id="462" r:id="rId15"/>
    <p:sldId id="463" r:id="rId16"/>
    <p:sldId id="464" r:id="rId17"/>
    <p:sldId id="465" r:id="rId18"/>
    <p:sldId id="546" r:id="rId19"/>
    <p:sldId id="468" r:id="rId20"/>
    <p:sldId id="466" r:id="rId21"/>
    <p:sldId id="467" r:id="rId22"/>
    <p:sldId id="547" r:id="rId23"/>
    <p:sldId id="417" r:id="rId24"/>
    <p:sldId id="428" r:id="rId25"/>
    <p:sldId id="545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279B238-E0E7-4878-AC87-A537422C4021}">
          <p14:sldIdLst>
            <p14:sldId id="261"/>
            <p14:sldId id="342"/>
            <p14:sldId id="544"/>
            <p14:sldId id="548"/>
          </p14:sldIdLst>
        </p14:section>
        <p14:section name="Design sequence" id="{84589665-E139-4EA7-BF94-11BA652B902C}">
          <p14:sldIdLst>
            <p14:sldId id="460"/>
            <p14:sldId id="459"/>
            <p14:sldId id="538"/>
            <p14:sldId id="539"/>
            <p14:sldId id="540"/>
            <p14:sldId id="541"/>
            <p14:sldId id="542"/>
            <p14:sldId id="543"/>
            <p14:sldId id="461"/>
            <p14:sldId id="462"/>
            <p14:sldId id="463"/>
            <p14:sldId id="464"/>
            <p14:sldId id="465"/>
            <p14:sldId id="546"/>
          </p14:sldIdLst>
        </p14:section>
        <p14:section name="Design for lifetime" id="{BF987955-1DE0-4DB6-B960-8E7AB134367A}">
          <p14:sldIdLst>
            <p14:sldId id="468"/>
            <p14:sldId id="466"/>
            <p14:sldId id="467"/>
            <p14:sldId id="547"/>
          </p14:sldIdLst>
        </p14:section>
        <p14:section name="Conclusion" id="{97A47135-38EB-41F6-A98C-0BEDA8A9E030}">
          <p14:sldIdLst>
            <p14:sldId id="417"/>
            <p14:sldId id="428"/>
            <p14:sldId id="5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74" autoAdjust="0"/>
  </p:normalViewPr>
  <p:slideViewPr>
    <p:cSldViewPr snapToGrid="0" snapToObjects="1">
      <p:cViewPr varScale="1">
        <p:scale>
          <a:sx n="107" d="100"/>
          <a:sy n="107" d="100"/>
        </p:scale>
        <p:origin x="528" y="4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27352-67BB-42C1-B329-0B19D26E6D11}" type="datetimeFigureOut">
              <a:rPr lang="en-AU" smtClean="0"/>
              <a:t>2/03/2021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B0D4D-5FF1-4FD6-A89B-88D952A933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6334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cose.org.uk/Downloads/AA01.1.4_Principles%20&amp;%20practices%20of%20SE.pdf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mi.org/images/other/Trans/T98-01_CarAtCrossroads.pdf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ublic.lanl.gov/radiant/pubs/sss/sc2001-pamphlet.pdf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investor.transmeta.com/ReleaseDetail.cfm?ReleaseID=97691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mi.org/images/other/Newsletter/NLRMIsum97.pdf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mi.org/images/other/Newsletter/NLRMIsum97.pdf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mi.org/images/other/Newsletter/NLRMIsum97.pdf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mi.org/images/other/Newsletter/NLRMIsum97.pdf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mi.org/images/other/Newsletter/NLRMIsum97.pdf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mi.org/images/other/Newsletter/NLRMIsum97.pdf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mi.org/images/other/Newsletter/NLRMIsum97.pdf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We’ll start our processes for the </a:t>
            </a:r>
            <a:r>
              <a:rPr lang="en-AU" i="1" dirty="0"/>
              <a:t>Preliminary Design </a:t>
            </a:r>
            <a:r>
              <a:rPr lang="en-AU" dirty="0"/>
              <a:t>phase. We’ll develop our selected concept by optimising at the system level and designing at the subsystem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B0D4D-5FF1-4FD6-A89B-88D952A93338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5245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Adcock, R. (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n.d.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A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Principles and practices of Systems Engineering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presentation, 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Cranfield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University, p. 8. Available at </a:t>
            </a:r>
            <a:r>
              <a:rPr lang="en-AU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http://www.incose.org.uk/Downloads/AA01.1.4_Principles%20&amp;%20practices%20of%20SE.pdf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Accessed 27 March 2008.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B0D4D-5FF1-4FD6-A89B-88D952A93338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0126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Reducing ‘Energy output’ by 1 unit eliminates 10.5 (= 100/9.5) units of ‘Fuel energy input’. Next, reducing ‘Pipe losses’ by 1 unit eliminates a further 8.3 units; ‘Throttle losses’, 5.5 units; ‘Pump losses’, 4.2 units; and so on up to ‘Power plant losses’, which eliminates 1 unit of ‘Fuel energy input’. The result is that reducing energy losses by 1 unit in each subsystem, or 8 units in total, eliminates 40 units of ‘Fuel energy input’.</a:t>
            </a:r>
          </a:p>
          <a:p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Lovins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A.B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(2005) ‘More profit with less carbon’, </a:t>
            </a:r>
            <a:r>
              <a:rPr lang="en-A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Scientific American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September, p. 76.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81740-E632-4728-A221-B49EE269AC54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4814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B0D4D-5FF1-4FD6-A89B-88D952A93338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7634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Brylawski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M.M. and 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Lovins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A.B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(1998) </a:t>
            </a:r>
            <a:r>
              <a:rPr lang="en-A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 composites: The car is at the crossroads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RMI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Available at </a:t>
            </a:r>
            <a:r>
              <a:rPr lang="en-AU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http://www.rmi.org/images/other/Trans/T98-01_CarAtCrossroads.pdf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Accessed 19 January 2006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B0D4D-5FF1-4FD6-A89B-88D952A93338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0579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Alamos National Laboratory (2001) </a:t>
            </a:r>
            <a:r>
              <a:rPr lang="en-A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Supercomputing in small spaces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Los Alamos National Laboratory. Available at </a:t>
            </a:r>
            <a:r>
              <a:rPr lang="en-AU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http://public.lanl.gov/radiant/pubs/sss/sc2001-pamphlet.pdf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Accessed 9 January 2005.</a:t>
            </a:r>
          </a:p>
          <a:p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Transmeta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Corporation (2002) </a:t>
            </a:r>
            <a:r>
              <a:rPr lang="en-AU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Transmeta's</a:t>
            </a:r>
            <a:r>
              <a:rPr lang="en-A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GHz </a:t>
            </a:r>
            <a:r>
              <a:rPr lang="en-AU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crusoe</a:t>
            </a:r>
            <a:r>
              <a:rPr lang="en-A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processor enables fast, high density blade server from </a:t>
            </a:r>
            <a:r>
              <a:rPr lang="en-AU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RLX</a:t>
            </a:r>
            <a:r>
              <a:rPr lang="en-A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Technologies, 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Transmeta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Corpration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Available at </a:t>
            </a:r>
            <a:r>
              <a:rPr lang="en-AU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http://investor.transmeta.com/ReleaseDetail.cfm?ReleaseID=97691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Accessed 30 March 2007.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B0D4D-5FF1-4FD6-A89B-88D952A93338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4551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B0D4D-5FF1-4FD6-A89B-88D952A93338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9553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We’ll use a strategy called design for lifetime to optimise the concept at the subsystem and components levels.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B0D4D-5FF1-4FD6-A89B-88D952A93338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5274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B0D4D-5FF1-4FD6-A89B-88D952A93338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67719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We’ve now concluded our processes for the </a:t>
            </a:r>
            <a:r>
              <a:rPr lang="en-AU" i="1" dirty="0"/>
              <a:t>Preliminary Design </a:t>
            </a:r>
            <a:r>
              <a:rPr lang="en-AU" dirty="0"/>
              <a:t>phase. We developed our selected concept by optimising at the system level and designing at the subsystem level. Next, we’ll start our </a:t>
            </a:r>
            <a:r>
              <a:rPr lang="en-AU" i="1" dirty="0"/>
              <a:t>Review </a:t>
            </a:r>
            <a:r>
              <a:rPr lang="en-AU" dirty="0"/>
              <a:t>processes.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B0D4D-5FF1-4FD6-A89B-88D952A93338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3374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B0D4D-5FF1-4FD6-A89B-88D952A93338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5500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We’ll use a set of design sequence heuristics to optimise the concept at the system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B0D4D-5FF1-4FD6-A89B-88D952A93338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7970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Rocky Mountain Institute (1997) ‘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Tunneling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through the cost barrier: Why big savings often cost less than small ones’, </a:t>
            </a:r>
            <a:r>
              <a:rPr lang="en-A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Rocky Mountain Institute Newsletter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vol. 13, no. 2, p. 3. Available at </a:t>
            </a:r>
            <a:r>
              <a:rPr lang="en-AU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http://www.rmi.org/images/other/Newsletter/NLRMIsum97.pdf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Accessed 6 June 2007.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B0D4D-5FF1-4FD6-A89B-88D952A93338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859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Rocky Mountain Institute (1997) ‘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Tunneling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through the cost barrier: Why big savings often cost less than small ones’, </a:t>
            </a:r>
            <a:r>
              <a:rPr lang="en-A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Rocky Mountain Institute Newsletter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vol. 13, no. 2, p. 3. Available at </a:t>
            </a:r>
            <a:r>
              <a:rPr lang="en-AU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http://www.rmi.org/images/other/Newsletter/NLRMIsum97.pdf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Accessed 6 June 2007.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B0D4D-5FF1-4FD6-A89B-88D952A93338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9384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Rocky Mountain Institute (1997) ‘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Tunneling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through the cost barrier: Why big savings often cost less than small ones’, </a:t>
            </a:r>
            <a:r>
              <a:rPr lang="en-A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Rocky Mountain Institute Newsletter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vol. 13, no. 2, p. 3. Available at </a:t>
            </a:r>
            <a:r>
              <a:rPr lang="en-AU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http://www.rmi.org/images/other/Newsletter/NLRMIsum97.pdf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Accessed 6 June 2007.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B0D4D-5FF1-4FD6-A89B-88D952A93338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603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Rocky Mountain Institute (1997) ‘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Tunneling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through the cost barrier: Why big savings often cost less than small ones’, </a:t>
            </a:r>
            <a:r>
              <a:rPr lang="en-A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Rocky Mountain Institute Newsletter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vol. 13, no. 2, p. 3. Available at </a:t>
            </a:r>
            <a:r>
              <a:rPr lang="en-AU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http://www.rmi.org/images/other/Newsletter/NLRMIsum97.pdf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Accessed 6 June 2007.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B0D4D-5FF1-4FD6-A89B-88D952A93338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5899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Rocky Mountain Institute (1997) ‘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Tunneling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through the cost barrier: Why big savings often cost less than small ones’, </a:t>
            </a:r>
            <a:r>
              <a:rPr lang="en-A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Rocky Mountain Institute Newsletter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vol. 13, no. 2, p. 3. Available at </a:t>
            </a:r>
            <a:r>
              <a:rPr lang="en-AU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http://www.rmi.org/images/other/Newsletter/NLRMIsum97.pdf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Accessed 6 June 2007.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B0D4D-5FF1-4FD6-A89B-88D952A93338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2073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Rocky Mountain Institute (1997) ‘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Tunneling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through the cost barrier: Why big savings often cost less than small ones’, </a:t>
            </a:r>
            <a:r>
              <a:rPr lang="en-A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Rocky Mountain Institute Newsletter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vol. 13, no. 2, p. 3. Available at </a:t>
            </a:r>
            <a:r>
              <a:rPr lang="en-AU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http://www.rmi.org/images/other/Newsletter/NLRMIsum97.pdf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Accessed 6 June 2007.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B0D4D-5FF1-4FD6-A89B-88D952A93338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930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Rocky Mountain Institute (1997) ‘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Tunneling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through the cost barrier: Why big savings often cost less than small ones’, </a:t>
            </a:r>
            <a:r>
              <a:rPr lang="en-A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Rocky Mountain Institute Newsletter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vol. 13, no. 2, p. 3. Available at </a:t>
            </a:r>
            <a:r>
              <a:rPr lang="en-AU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http://www.rmi.org/images/other/Newsletter/NLRMIsum97.pdf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Accessed 6 June 2007.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B0D4D-5FF1-4FD6-A89B-88D952A93338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2478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-m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727655" y="2027015"/>
            <a:ext cx="5833801" cy="1125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7655" y="3444762"/>
            <a:ext cx="4439073" cy="931069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4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022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741864" y="321277"/>
            <a:ext cx="3978275" cy="3061726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741863" y="3600763"/>
            <a:ext cx="3978275" cy="503354"/>
          </a:xfrm>
          <a:prstGeom prst="rect">
            <a:avLst/>
          </a:prstGeom>
        </p:spPr>
        <p:txBody>
          <a:bodyPr vert="horz"/>
          <a:lstStyle>
            <a:lvl1pPr>
              <a:lnSpc>
                <a:spcPts val="1400"/>
              </a:lnSpc>
              <a:spcBef>
                <a:spcPts val="600"/>
              </a:spcBef>
              <a:spcAft>
                <a:spcPts val="600"/>
              </a:spcAft>
              <a:defRPr sz="1000">
                <a:solidFill>
                  <a:schemeClr val="tx2"/>
                </a:solidFill>
              </a:defRPr>
            </a:lvl1pPr>
            <a:lvl2pPr marL="182563" indent="-182563">
              <a:lnSpc>
                <a:spcPts val="17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>
                <a:solidFill>
                  <a:schemeClr val="tx2"/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AU" dirty="0"/>
              <a:t>Click to add caption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19445" y="321277"/>
            <a:ext cx="3978275" cy="3061726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19444" y="3600763"/>
            <a:ext cx="3978275" cy="503354"/>
          </a:xfrm>
          <a:prstGeom prst="rect">
            <a:avLst/>
          </a:prstGeom>
        </p:spPr>
        <p:txBody>
          <a:bodyPr vert="horz"/>
          <a:lstStyle>
            <a:lvl1pPr>
              <a:lnSpc>
                <a:spcPts val="1400"/>
              </a:lnSpc>
              <a:spcBef>
                <a:spcPts val="600"/>
              </a:spcBef>
              <a:spcAft>
                <a:spcPts val="600"/>
              </a:spcAft>
              <a:defRPr sz="1000">
                <a:solidFill>
                  <a:schemeClr val="tx2"/>
                </a:solidFill>
              </a:defRPr>
            </a:lvl1pPr>
            <a:lvl2pPr marL="182563" indent="-182563">
              <a:lnSpc>
                <a:spcPts val="17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>
                <a:solidFill>
                  <a:schemeClr val="tx2"/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AU" dirty="0"/>
              <a:t>Click to add caption</a:t>
            </a:r>
          </a:p>
        </p:txBody>
      </p:sp>
    </p:spTree>
    <p:extLst>
      <p:ext uri="{BB962C8B-B14F-4D97-AF65-F5344CB8AC3E}">
        <p14:creationId xmlns:p14="http://schemas.microsoft.com/office/powerpoint/2010/main" val="156691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706293" y="316471"/>
            <a:ext cx="2013845" cy="3734231"/>
          </a:xfrm>
          <a:prstGeom prst="rect">
            <a:avLst/>
          </a:prstGeom>
        </p:spPr>
        <p:txBody>
          <a:bodyPr vert="horz"/>
          <a:lstStyle>
            <a:lvl1pPr>
              <a:lnSpc>
                <a:spcPts val="1400"/>
              </a:lnSpc>
              <a:spcBef>
                <a:spcPts val="600"/>
              </a:spcBef>
              <a:spcAft>
                <a:spcPts val="600"/>
              </a:spcAft>
              <a:defRPr sz="1000">
                <a:solidFill>
                  <a:schemeClr val="tx2"/>
                </a:solidFill>
              </a:defRPr>
            </a:lvl1pPr>
            <a:lvl2pPr marL="182563" indent="-182563">
              <a:lnSpc>
                <a:spcPts val="17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>
                <a:solidFill>
                  <a:schemeClr val="tx2"/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AU" dirty="0"/>
              <a:t>Click to add caption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19445" y="321277"/>
            <a:ext cx="5907023" cy="37294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7863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-fema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727655" y="2027015"/>
            <a:ext cx="5833801" cy="1125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7655" y="3444762"/>
            <a:ext cx="4439073" cy="931069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4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352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-female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727655" y="2027015"/>
            <a:ext cx="5833801" cy="1125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7655" y="3444762"/>
            <a:ext cx="4439073" cy="931069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4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4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-texture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727655" y="438254"/>
            <a:ext cx="5833801" cy="1125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7655" y="1890329"/>
            <a:ext cx="4439073" cy="931069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4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21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-texture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727655" y="438254"/>
            <a:ext cx="5833801" cy="1125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7655" y="1890329"/>
            <a:ext cx="4439073" cy="931069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4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926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-texture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727655" y="438254"/>
            <a:ext cx="5833801" cy="1125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7655" y="1890329"/>
            <a:ext cx="4439073" cy="931069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4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345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9397"/>
            <a:ext cx="8229600" cy="3765818"/>
          </a:xfrm>
          <a:prstGeom prst="rect">
            <a:avLst/>
          </a:prstGeom>
        </p:spPr>
        <p:txBody>
          <a:bodyPr vert="horz"/>
          <a:lstStyle>
            <a:lvl1pPr>
              <a:lnSpc>
                <a:spcPts val="3800"/>
              </a:lnSpc>
              <a:spcBef>
                <a:spcPts val="2200"/>
              </a:spcBef>
              <a:spcAft>
                <a:spcPts val="2200"/>
              </a:spcAft>
              <a:defRPr sz="3000" b="1"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2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9397"/>
            <a:ext cx="8229600" cy="733831"/>
          </a:xfrm>
          <a:prstGeom prst="rect">
            <a:avLst/>
          </a:prstGeom>
        </p:spPr>
        <p:txBody>
          <a:bodyPr vert="horz"/>
          <a:lstStyle>
            <a:lvl1pPr>
              <a:lnSpc>
                <a:spcPts val="2400"/>
              </a:lnSpc>
              <a:spcBef>
                <a:spcPts val="1000"/>
              </a:spcBef>
              <a:spcAft>
                <a:spcPts val="1000"/>
              </a:spcAft>
              <a:defRPr sz="1800" b="1"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228564"/>
            <a:ext cx="8229600" cy="2993039"/>
          </a:xfrm>
          <a:prstGeom prst="rect">
            <a:avLst/>
          </a:prstGeom>
        </p:spPr>
        <p:txBody>
          <a:bodyPr vert="horz"/>
          <a:lstStyle>
            <a:lvl1pPr>
              <a:lnSpc>
                <a:spcPts val="19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tx2"/>
                </a:solidFill>
              </a:defRPr>
            </a:lvl1pPr>
            <a:lvl2pPr marL="182563" indent="-182563">
              <a:lnSpc>
                <a:spcPts val="17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>
                <a:solidFill>
                  <a:schemeClr val="tx2"/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266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741864" y="321277"/>
            <a:ext cx="3978275" cy="3213071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741863" y="3704540"/>
            <a:ext cx="3978275" cy="503354"/>
          </a:xfrm>
          <a:prstGeom prst="rect">
            <a:avLst/>
          </a:prstGeom>
        </p:spPr>
        <p:txBody>
          <a:bodyPr vert="horz"/>
          <a:lstStyle>
            <a:lvl1pPr>
              <a:lnSpc>
                <a:spcPts val="1400"/>
              </a:lnSpc>
              <a:spcBef>
                <a:spcPts val="600"/>
              </a:spcBef>
              <a:spcAft>
                <a:spcPts val="600"/>
              </a:spcAft>
              <a:defRPr sz="1000">
                <a:solidFill>
                  <a:schemeClr val="tx2"/>
                </a:solidFill>
              </a:defRPr>
            </a:lvl1pPr>
            <a:lvl2pPr marL="182563" indent="-182563">
              <a:lnSpc>
                <a:spcPts val="17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>
                <a:solidFill>
                  <a:schemeClr val="tx2"/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AU" dirty="0"/>
              <a:t>Click to add caption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1" y="329397"/>
            <a:ext cx="4001911" cy="733831"/>
          </a:xfrm>
          <a:prstGeom prst="rect">
            <a:avLst/>
          </a:prstGeom>
        </p:spPr>
        <p:txBody>
          <a:bodyPr vert="horz"/>
          <a:lstStyle>
            <a:lvl1pPr>
              <a:lnSpc>
                <a:spcPts val="2400"/>
              </a:lnSpc>
              <a:spcBef>
                <a:spcPts val="1000"/>
              </a:spcBef>
              <a:spcAft>
                <a:spcPts val="1000"/>
              </a:spcAft>
              <a:defRPr sz="1800" b="1"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1" y="1228564"/>
            <a:ext cx="4001911" cy="2993039"/>
          </a:xfrm>
          <a:prstGeom prst="rect">
            <a:avLst/>
          </a:prstGeom>
        </p:spPr>
        <p:txBody>
          <a:bodyPr vert="horz"/>
          <a:lstStyle>
            <a:lvl1pPr>
              <a:lnSpc>
                <a:spcPts val="19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tx2"/>
                </a:solidFill>
              </a:defRPr>
            </a:lvl1pPr>
            <a:lvl2pPr marL="182563" indent="-182563">
              <a:lnSpc>
                <a:spcPts val="17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>
                <a:solidFill>
                  <a:schemeClr val="tx2"/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559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SIPCMContentMarking" descr="{&quot;HashCode&quot;:1610746136,&quot;Placement&quot;:&quot;Header&quot;,&quot;Top&quot;:0.0,&quot;Left&quot;:278.729126,&quot;SlideWidth&quot;:720,&quot;SlideHeight&quot;:405}">
            <a:extLst>
              <a:ext uri="{FF2B5EF4-FFF2-40B4-BE49-F238E27FC236}">
                <a16:creationId xmlns:a16="http://schemas.microsoft.com/office/drawing/2014/main" id="{A9D6D9B1-2110-439C-99EE-98A47EDA2E97}"/>
              </a:ext>
            </a:extLst>
          </p:cNvPr>
          <p:cNvSpPr txBox="1"/>
          <p:nvPr userDrawn="1"/>
        </p:nvSpPr>
        <p:spPr>
          <a:xfrm>
            <a:off x="3539860" y="0"/>
            <a:ext cx="206428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AU" sz="1200">
                <a:solidFill>
                  <a:srgbClr val="EEDC00"/>
                </a:solidFill>
                <a:latin typeface="Calibri" panose="020F0502020204030204" pitchFamily="34" charset="0"/>
              </a:rPr>
              <a:t>RMIT Classification: Trusted</a:t>
            </a:r>
          </a:p>
        </p:txBody>
      </p:sp>
    </p:spTree>
    <p:extLst>
      <p:ext uri="{BB962C8B-B14F-4D97-AF65-F5344CB8AC3E}">
        <p14:creationId xmlns:p14="http://schemas.microsoft.com/office/powerpoint/2010/main" val="336837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32" r:id="rId3"/>
    <p:sldLayoutId id="2147483724" r:id="rId4"/>
    <p:sldLayoutId id="2147483725" r:id="rId5"/>
    <p:sldLayoutId id="2147483731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457200" rtl="0" eaLnBrk="1" latinLnBrk="0" hangingPunct="1">
        <a:spcBef>
          <a:spcPts val="20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400"/>
        </a:spcBef>
        <a:buFontTx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tificamerican.com/media/pdf/Lovinsforweb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mi.org/Knowledge-Center/Library/T98-01_CarAtCrossroad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ublic.lanl.gov/radiant/pubs/sss/sc2001-pamphlet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hoise.com/primeur/03/articles/monthly/AE-PR-01-03-56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Peter.stasinopoulos@rmit.edu.au" TargetMode="Externa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sustainabilityworkshop.autodesk.com/products/improving-product-lifetime" TargetMode="Externa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sustainabilityworkshop.autodesk.com/products/improving-product-lifetime" TargetMode="Externa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uclexcites.files.wordpress.com/2012/09/solo-taxonomy.jpg" TargetMode="External"/><Relationship Id="rId2" Type="http://schemas.openxmlformats.org/officeDocument/2006/relationships/hyperlink" Target="https://www.youtube.com/watch?v=uDXXV-mCLPg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Weeks 3 &amp; 4: Engineering design for sustainability</a:t>
            </a:r>
          </a:p>
          <a:p>
            <a:r>
              <a:rPr lang="en-AU" dirty="0"/>
              <a:t>Phase 3: Preliminary design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0BBD60-AD5F-408E-9CBC-B22AC893C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5" y="438254"/>
            <a:ext cx="7633681" cy="1125726"/>
          </a:xfrm>
        </p:spPr>
        <p:txBody>
          <a:bodyPr>
            <a:normAutofit fontScale="90000"/>
          </a:bodyPr>
          <a:lstStyle/>
          <a:p>
            <a:r>
              <a:rPr lang="en-AU" dirty="0"/>
              <a:t>OENG1118 Sustainable engineering practice and design</a:t>
            </a:r>
          </a:p>
        </p:txBody>
      </p:sp>
    </p:spTree>
    <p:extLst>
      <p:ext uri="{BB962C8B-B14F-4D97-AF65-F5344CB8AC3E}">
        <p14:creationId xmlns:p14="http://schemas.microsoft.com/office/powerpoint/2010/main" val="213887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Design sequence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b="1" dirty="0"/>
              <a:t>People </a:t>
            </a:r>
            <a:r>
              <a:rPr lang="en-AU" dirty="0"/>
              <a:t>before </a:t>
            </a:r>
            <a:r>
              <a:rPr lang="en-AU" b="1" dirty="0"/>
              <a:t>hardware</a:t>
            </a:r>
            <a:r>
              <a:rPr lang="en-AU" dirty="0"/>
              <a:t>		Cars:		eco-driving, powertrain maintenance, powertrain retrofit</a:t>
            </a:r>
          </a:p>
          <a:p>
            <a:pPr lvl="0"/>
            <a:r>
              <a:rPr lang="en-AU" b="1" dirty="0"/>
              <a:t>Shell </a:t>
            </a:r>
            <a:r>
              <a:rPr lang="en-AU" dirty="0"/>
              <a:t>before </a:t>
            </a:r>
            <a:r>
              <a:rPr lang="en-AU" b="1" dirty="0"/>
              <a:t>contents	</a:t>
            </a:r>
            <a:r>
              <a:rPr lang="en-AU" dirty="0"/>
              <a:t>		Lighting:	building orientation, windows, reflective surfaces, lamps</a:t>
            </a:r>
          </a:p>
          <a:p>
            <a:pPr lvl="0"/>
            <a:r>
              <a:rPr lang="en-AU" b="1" dirty="0"/>
              <a:t>Application </a:t>
            </a:r>
            <a:r>
              <a:rPr lang="en-AU" dirty="0"/>
              <a:t>before </a:t>
            </a:r>
            <a:r>
              <a:rPr lang="en-AU" b="1" dirty="0"/>
              <a:t>equipment</a:t>
            </a:r>
            <a:r>
              <a:rPr lang="en-AU" dirty="0"/>
              <a:t>	Work:	telecommuting, passenger transport &amp; office equipment</a:t>
            </a:r>
          </a:p>
          <a:p>
            <a:pPr lvl="0"/>
            <a:r>
              <a:rPr lang="en-AU" b="1" dirty="0"/>
              <a:t>Quality </a:t>
            </a:r>
            <a:r>
              <a:rPr lang="en-AU" dirty="0"/>
              <a:t>before </a:t>
            </a:r>
            <a:r>
              <a:rPr lang="en-AU" b="1" dirty="0"/>
              <a:t>quantity</a:t>
            </a:r>
            <a:r>
              <a:rPr lang="en-AU" dirty="0"/>
              <a:t>		Lighting:	reduce glare, task lighting, ceiling lamps</a:t>
            </a:r>
          </a:p>
          <a:p>
            <a:pPr lvl="0"/>
            <a:r>
              <a:rPr lang="en-AU" b="1" dirty="0"/>
              <a:t>Passive </a:t>
            </a:r>
            <a:r>
              <a:rPr lang="en-AU" dirty="0"/>
              <a:t>before </a:t>
            </a:r>
            <a:r>
              <a:rPr lang="en-AU" b="1" dirty="0"/>
              <a:t>active</a:t>
            </a:r>
            <a:r>
              <a:rPr lang="en-AU" dirty="0"/>
              <a:t>			Heating:	solar gain, radiant heating, forced-air space heating</a:t>
            </a:r>
          </a:p>
          <a:p>
            <a:r>
              <a:rPr lang="en-AU" b="1" dirty="0"/>
              <a:t>Demand </a:t>
            </a:r>
            <a:r>
              <a:rPr lang="en-AU" dirty="0"/>
              <a:t>before </a:t>
            </a:r>
            <a:r>
              <a:rPr lang="en-AU" b="1" dirty="0"/>
              <a:t>supply</a:t>
            </a:r>
            <a:r>
              <a:rPr lang="en-AU" dirty="0"/>
              <a:t>		Cleaning:	prevent dirt, efficient nozzle, rainwater, mains water</a:t>
            </a:r>
          </a:p>
          <a:p>
            <a:pPr lvl="0"/>
            <a:endParaRPr lang="en-AU" dirty="0"/>
          </a:p>
          <a:p>
            <a:pPr lvl="0"/>
            <a:endParaRPr lang="en-AU" dirty="0"/>
          </a:p>
          <a:p>
            <a:pPr lvl="0"/>
            <a:r>
              <a:rPr lang="en-AU" sz="1000" dirty="0"/>
              <a:t>(Rocky Mountain Institute 1997)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A74A15-2B49-4904-B742-97F07400CC4B}"/>
              </a:ext>
            </a:extLst>
          </p:cNvPr>
          <p:cNvSpPr/>
          <p:nvPr/>
        </p:nvSpPr>
        <p:spPr>
          <a:xfrm>
            <a:off x="416910" y="2395197"/>
            <a:ext cx="8229600" cy="347988"/>
          </a:xfrm>
          <a:prstGeom prst="rect">
            <a:avLst/>
          </a:prstGeom>
          <a:noFill/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7797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Design sequence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b="1" dirty="0"/>
              <a:t>People </a:t>
            </a:r>
            <a:r>
              <a:rPr lang="en-AU" dirty="0"/>
              <a:t>before </a:t>
            </a:r>
            <a:r>
              <a:rPr lang="en-AU" b="1" dirty="0"/>
              <a:t>hardware</a:t>
            </a:r>
            <a:r>
              <a:rPr lang="en-AU" dirty="0"/>
              <a:t>		Cars:		eco-driving, powertrain maintenance, powertrain retrofit</a:t>
            </a:r>
          </a:p>
          <a:p>
            <a:pPr lvl="0"/>
            <a:r>
              <a:rPr lang="en-AU" b="1" dirty="0"/>
              <a:t>Shell </a:t>
            </a:r>
            <a:r>
              <a:rPr lang="en-AU" dirty="0"/>
              <a:t>before </a:t>
            </a:r>
            <a:r>
              <a:rPr lang="en-AU" b="1" dirty="0"/>
              <a:t>contents	</a:t>
            </a:r>
            <a:r>
              <a:rPr lang="en-AU" dirty="0"/>
              <a:t>		Lighting:	building orientation, windows, reflective surfaces, lamps</a:t>
            </a:r>
          </a:p>
          <a:p>
            <a:pPr lvl="0"/>
            <a:r>
              <a:rPr lang="en-AU" b="1" dirty="0"/>
              <a:t>Application </a:t>
            </a:r>
            <a:r>
              <a:rPr lang="en-AU" dirty="0"/>
              <a:t>before </a:t>
            </a:r>
            <a:r>
              <a:rPr lang="en-AU" b="1" dirty="0"/>
              <a:t>equipment</a:t>
            </a:r>
            <a:r>
              <a:rPr lang="en-AU" dirty="0"/>
              <a:t>	Work:	telecommuting, passenger transport &amp; office equipment</a:t>
            </a:r>
          </a:p>
          <a:p>
            <a:pPr lvl="0"/>
            <a:r>
              <a:rPr lang="en-AU" b="1" dirty="0"/>
              <a:t>Quality </a:t>
            </a:r>
            <a:r>
              <a:rPr lang="en-AU" dirty="0"/>
              <a:t>before </a:t>
            </a:r>
            <a:r>
              <a:rPr lang="en-AU" b="1" dirty="0"/>
              <a:t>quantity</a:t>
            </a:r>
            <a:r>
              <a:rPr lang="en-AU" dirty="0"/>
              <a:t>		Lighting:	reduce glare, task lighting, ceiling lamps</a:t>
            </a:r>
          </a:p>
          <a:p>
            <a:pPr lvl="0"/>
            <a:r>
              <a:rPr lang="en-AU" b="1" dirty="0"/>
              <a:t>Passive </a:t>
            </a:r>
            <a:r>
              <a:rPr lang="en-AU" dirty="0"/>
              <a:t>before </a:t>
            </a:r>
            <a:r>
              <a:rPr lang="en-AU" b="1" dirty="0"/>
              <a:t>active</a:t>
            </a:r>
            <a:r>
              <a:rPr lang="en-AU" dirty="0"/>
              <a:t>			Heating:	solar gain, radiant heating, forced-air space heating</a:t>
            </a:r>
          </a:p>
          <a:p>
            <a:r>
              <a:rPr lang="en-AU" b="1" dirty="0"/>
              <a:t>Demand </a:t>
            </a:r>
            <a:r>
              <a:rPr lang="en-AU" dirty="0"/>
              <a:t>before </a:t>
            </a:r>
            <a:r>
              <a:rPr lang="en-AU" b="1" dirty="0"/>
              <a:t>supply</a:t>
            </a:r>
            <a:r>
              <a:rPr lang="en-AU" dirty="0"/>
              <a:t>		Cleaning:	prevent dirt, efficient nozzle, rainwater, mains water</a:t>
            </a:r>
          </a:p>
          <a:p>
            <a:pPr lvl="0"/>
            <a:endParaRPr lang="en-AU" dirty="0"/>
          </a:p>
          <a:p>
            <a:pPr lvl="0"/>
            <a:endParaRPr lang="en-AU" dirty="0"/>
          </a:p>
          <a:p>
            <a:pPr lvl="0"/>
            <a:r>
              <a:rPr lang="en-AU" sz="1000" dirty="0"/>
              <a:t>(Rocky Mountain Institute 1997)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D597A8-A801-4941-9D05-6323F94E87FE}"/>
              </a:ext>
            </a:extLst>
          </p:cNvPr>
          <p:cNvSpPr/>
          <p:nvPr/>
        </p:nvSpPr>
        <p:spPr>
          <a:xfrm>
            <a:off x="416910" y="2787582"/>
            <a:ext cx="8229600" cy="347988"/>
          </a:xfrm>
          <a:prstGeom prst="rect">
            <a:avLst/>
          </a:prstGeom>
          <a:noFill/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6386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Design sequence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b="1" dirty="0"/>
              <a:t>People </a:t>
            </a:r>
            <a:r>
              <a:rPr lang="en-AU" dirty="0"/>
              <a:t>before </a:t>
            </a:r>
            <a:r>
              <a:rPr lang="en-AU" b="1" dirty="0"/>
              <a:t>hardware</a:t>
            </a:r>
            <a:r>
              <a:rPr lang="en-AU" dirty="0"/>
              <a:t>		Cars:		eco-driving, powertrain maintenance, powertrain retrofit</a:t>
            </a:r>
          </a:p>
          <a:p>
            <a:pPr lvl="0"/>
            <a:r>
              <a:rPr lang="en-AU" b="1" dirty="0"/>
              <a:t>Shell </a:t>
            </a:r>
            <a:r>
              <a:rPr lang="en-AU" dirty="0"/>
              <a:t>before </a:t>
            </a:r>
            <a:r>
              <a:rPr lang="en-AU" b="1" dirty="0"/>
              <a:t>contents	</a:t>
            </a:r>
            <a:r>
              <a:rPr lang="en-AU" dirty="0"/>
              <a:t>		Lighting:	building orientation, windows, reflective surfaces, lamps</a:t>
            </a:r>
          </a:p>
          <a:p>
            <a:pPr lvl="0"/>
            <a:r>
              <a:rPr lang="en-AU" b="1" dirty="0"/>
              <a:t>Application </a:t>
            </a:r>
            <a:r>
              <a:rPr lang="en-AU" dirty="0"/>
              <a:t>before </a:t>
            </a:r>
            <a:r>
              <a:rPr lang="en-AU" b="1" dirty="0"/>
              <a:t>equipment</a:t>
            </a:r>
            <a:r>
              <a:rPr lang="en-AU" dirty="0"/>
              <a:t>	Work:	telecommuting, passenger transport &amp; office equipment</a:t>
            </a:r>
          </a:p>
          <a:p>
            <a:pPr lvl="0"/>
            <a:r>
              <a:rPr lang="en-AU" b="1" dirty="0"/>
              <a:t>Quality </a:t>
            </a:r>
            <a:r>
              <a:rPr lang="en-AU" dirty="0"/>
              <a:t>before </a:t>
            </a:r>
            <a:r>
              <a:rPr lang="en-AU" b="1" dirty="0"/>
              <a:t>quantity</a:t>
            </a:r>
            <a:r>
              <a:rPr lang="en-AU" dirty="0"/>
              <a:t>		Lighting:	reduce glare, task lighting, ceiling lamps</a:t>
            </a:r>
          </a:p>
          <a:p>
            <a:pPr lvl="0"/>
            <a:r>
              <a:rPr lang="en-AU" b="1" dirty="0"/>
              <a:t>Passive </a:t>
            </a:r>
            <a:r>
              <a:rPr lang="en-AU" dirty="0"/>
              <a:t>before </a:t>
            </a:r>
            <a:r>
              <a:rPr lang="en-AU" b="1" dirty="0"/>
              <a:t>active</a:t>
            </a:r>
            <a:r>
              <a:rPr lang="en-AU" dirty="0"/>
              <a:t>			Heating:	solar gain, radiant heating, forced-air space heating</a:t>
            </a:r>
          </a:p>
          <a:p>
            <a:r>
              <a:rPr lang="en-AU" b="1" dirty="0"/>
              <a:t>Demand </a:t>
            </a:r>
            <a:r>
              <a:rPr lang="en-AU" dirty="0"/>
              <a:t>before </a:t>
            </a:r>
            <a:r>
              <a:rPr lang="en-AU" b="1" dirty="0"/>
              <a:t>supply</a:t>
            </a:r>
            <a:r>
              <a:rPr lang="en-AU" dirty="0"/>
              <a:t>		Cleaning:	prevent dirt, efficient nozzle, rainwater, mains water</a:t>
            </a:r>
          </a:p>
          <a:p>
            <a:pPr lvl="0"/>
            <a:endParaRPr lang="en-AU" dirty="0"/>
          </a:p>
          <a:p>
            <a:pPr lvl="0"/>
            <a:endParaRPr lang="en-AU" dirty="0"/>
          </a:p>
          <a:p>
            <a:pPr lvl="0"/>
            <a:r>
              <a:rPr lang="en-AU" sz="1000" dirty="0"/>
              <a:t>(Rocky Mountain Institute 1997)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8625B3-42DB-48FB-BC6C-99750AAA8096}"/>
              </a:ext>
            </a:extLst>
          </p:cNvPr>
          <p:cNvSpPr/>
          <p:nvPr/>
        </p:nvSpPr>
        <p:spPr>
          <a:xfrm>
            <a:off x="416910" y="3200985"/>
            <a:ext cx="8229600" cy="347988"/>
          </a:xfrm>
          <a:prstGeom prst="rect">
            <a:avLst/>
          </a:prstGeom>
          <a:noFill/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3028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Design sequence: demand before supply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If </a:t>
            </a:r>
            <a:r>
              <a:rPr lang="en-AU" b="1" dirty="0"/>
              <a:t>many interactions </a:t>
            </a:r>
            <a:r>
              <a:rPr lang="en-AU" dirty="0"/>
              <a:t>originate at a particular subsystem, then start optimisation at that subsystem and then </a:t>
            </a:r>
            <a:r>
              <a:rPr lang="en-AU" b="1" dirty="0"/>
              <a:t>work outwards</a:t>
            </a:r>
          </a:p>
          <a:p>
            <a:r>
              <a:rPr lang="en-AU" dirty="0"/>
              <a:t>If </a:t>
            </a:r>
            <a:r>
              <a:rPr lang="en-AU" b="1" dirty="0"/>
              <a:t>resources </a:t>
            </a:r>
            <a:r>
              <a:rPr lang="en-AU" dirty="0"/>
              <a:t>flow upstream to downstream, then optimise subsystems from </a:t>
            </a:r>
            <a:r>
              <a:rPr lang="en-AU" b="1" dirty="0"/>
              <a:t>downstream to upstream</a:t>
            </a:r>
            <a:endParaRPr lang="en-AU" dirty="0"/>
          </a:p>
          <a:p>
            <a:r>
              <a:rPr lang="en-AU" dirty="0"/>
              <a:t>The impacts of subsystems in series </a:t>
            </a:r>
            <a:r>
              <a:rPr lang="en-AU" b="1" dirty="0"/>
              <a:t>compound</a:t>
            </a:r>
            <a:r>
              <a:rPr lang="en-AU" dirty="0"/>
              <a:t>, not sum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sz="1000" dirty="0"/>
              <a:t>(Adcock </a:t>
            </a:r>
            <a:r>
              <a:rPr lang="en-AU" sz="1000" dirty="0" err="1"/>
              <a:t>n.d.</a:t>
            </a:r>
            <a:r>
              <a:rPr lang="en-AU" sz="1000" dirty="0"/>
              <a:t>)</a:t>
            </a:r>
          </a:p>
        </p:txBody>
      </p:sp>
      <p:pic>
        <p:nvPicPr>
          <p:cNvPr id="4" name="Picture 3" descr="Fig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800" y="2246314"/>
            <a:ext cx="3240000" cy="18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8526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Design sequence: demand before supply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Example: energy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sz="1000" dirty="0"/>
              <a:t>(</a:t>
            </a:r>
            <a:r>
              <a:rPr lang="en-AU" sz="1000" dirty="0" err="1">
                <a:hlinkClick r:id="rId3"/>
              </a:rPr>
              <a:t>Lovins</a:t>
            </a:r>
            <a:r>
              <a:rPr lang="en-AU" sz="1000" dirty="0">
                <a:hlinkClick r:id="rId3"/>
              </a:rPr>
              <a:t> 2005</a:t>
            </a:r>
            <a:r>
              <a:rPr lang="en-AU" sz="1000" dirty="0"/>
              <a:t>)</a:t>
            </a:r>
          </a:p>
        </p:txBody>
      </p:sp>
      <p:pic>
        <p:nvPicPr>
          <p:cNvPr id="1026" name="Picture 2" descr="Compounding energy losses - pumping syste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862" y="669158"/>
            <a:ext cx="7033966" cy="386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7410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Example: materials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sz="1000" dirty="0"/>
              <a:t>(Centre for Sustainable Energy Systems)</a:t>
            </a:r>
          </a:p>
        </p:txBody>
      </p:sp>
      <p:pic>
        <p:nvPicPr>
          <p:cNvPr id="2085" name="Picture 37" descr="\\ntapprdfs01n01.rmit.internal\el6\e13516\TNEP\04. Publications\ESSP\TDP WSD\WSD book\images for manuscript\images for manuscript (colour)\WSD Figure 5.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810" y="374143"/>
            <a:ext cx="4420197" cy="216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 descr="\\ntapprdfs01n01.rmit.internal\el6\e13516\TNEP\04. Publications\ESSP\TDP WSD\WSD book\images for manuscript\images for manuscript (colour)\WSD Figure 5.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670" y="2725083"/>
            <a:ext cx="5051337" cy="174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7" name="Picture 1" descr="sliv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52" y="1638676"/>
            <a:ext cx="192405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Design sequence: demand before supply</a:t>
            </a:r>
          </a:p>
        </p:txBody>
      </p:sp>
    </p:spTree>
    <p:extLst>
      <p:ext uri="{BB962C8B-B14F-4D97-AF65-F5344CB8AC3E}">
        <p14:creationId xmlns:p14="http://schemas.microsoft.com/office/powerpoint/2010/main" val="3958998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Design sequence: demand before supply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Example: energy &amp; materials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sz="1000" dirty="0"/>
              <a:t>(Adapted from </a:t>
            </a:r>
            <a:r>
              <a:rPr lang="en-AU" sz="1000" dirty="0" err="1">
                <a:hlinkClick r:id="rId3"/>
              </a:rPr>
              <a:t>Brylawski</a:t>
            </a:r>
            <a:r>
              <a:rPr lang="en-AU" sz="1000" dirty="0">
                <a:hlinkClick r:id="rId3"/>
              </a:rPr>
              <a:t> and </a:t>
            </a:r>
            <a:r>
              <a:rPr lang="en-AU" sz="1000" dirty="0" err="1">
                <a:hlinkClick r:id="rId3"/>
              </a:rPr>
              <a:t>Lovins</a:t>
            </a:r>
            <a:r>
              <a:rPr lang="en-AU" sz="1000" dirty="0">
                <a:hlinkClick r:id="rId3"/>
              </a:rPr>
              <a:t> 1998</a:t>
            </a:r>
            <a:r>
              <a:rPr lang="en-AU" sz="1000" dirty="0"/>
              <a:t>)</a:t>
            </a:r>
          </a:p>
        </p:txBody>
      </p:sp>
      <p:pic>
        <p:nvPicPr>
          <p:cNvPr id="3074" name="Picture 2" descr="\\ntapprdfs01n01.rmit.internal\el6\e13516\TNEP\04. Publications\ESSP\TDP WSD\WSD book\images for manuscript\images for manuscript (b&amp;w)\Figure 4.4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085" y="701846"/>
            <a:ext cx="5915735" cy="381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107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Design sequence: demand before supply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Example: energy &amp; materials</a:t>
            </a:r>
          </a:p>
          <a:p>
            <a:endParaRPr lang="en-AU" dirty="0"/>
          </a:p>
          <a:p>
            <a:r>
              <a:rPr lang="en-AU" i="1" dirty="0"/>
              <a:t>Computing server</a:t>
            </a:r>
          </a:p>
          <a:p>
            <a:r>
              <a:rPr lang="en-AU" dirty="0"/>
              <a:t>Leverage: substitute 1 x 75W processor with 2 x 7-15W processor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/>
              <a:t>No cooling fans or heat sink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/>
              <a:t>Smaller package &gt; blade shape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/>
              <a:t>Less space cooling</a:t>
            </a:r>
          </a:p>
          <a:p>
            <a:endParaRPr lang="en-AU" dirty="0"/>
          </a:p>
          <a:p>
            <a:r>
              <a:rPr lang="en-AU" sz="1000" dirty="0"/>
              <a:t>(</a:t>
            </a:r>
            <a:r>
              <a:rPr lang="en-AU" sz="1000" dirty="0">
                <a:hlinkClick r:id="rId3"/>
              </a:rPr>
              <a:t>Los Alamos National Laboratory 2001</a:t>
            </a:r>
            <a:r>
              <a:rPr lang="en-AU" sz="1000" dirty="0"/>
              <a:t>; </a:t>
            </a:r>
            <a:r>
              <a:rPr lang="en-AU" sz="1000" dirty="0" err="1">
                <a:hlinkClick r:id="rId4"/>
              </a:rPr>
              <a:t>Transmeta</a:t>
            </a:r>
            <a:r>
              <a:rPr lang="en-AU" sz="1000" dirty="0">
                <a:hlinkClick r:id="rId4"/>
              </a:rPr>
              <a:t> Corporation 2002</a:t>
            </a:r>
            <a:r>
              <a:rPr lang="en-AU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5651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5BE7-7C1E-4724-A475-29490580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Design sequence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5DC6A-68BA-4885-8FE3-E8026E2758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228564"/>
            <a:ext cx="8229600" cy="2993039"/>
          </a:xfrm>
        </p:spPr>
        <p:txBody>
          <a:bodyPr/>
          <a:lstStyle/>
          <a:p>
            <a:r>
              <a:rPr lang="en-AU" dirty="0"/>
              <a:t>Skill: Follow the </a:t>
            </a:r>
            <a:r>
              <a:rPr lang="en-AU" b="1" dirty="0"/>
              <a:t>optimal</a:t>
            </a:r>
            <a:r>
              <a:rPr lang="en-AU" dirty="0"/>
              <a:t> </a:t>
            </a:r>
            <a:r>
              <a:rPr lang="en-AU" b="1" dirty="0"/>
              <a:t>design sequence</a:t>
            </a:r>
            <a:endParaRPr lang="en-AU" dirty="0"/>
          </a:p>
          <a:p>
            <a:r>
              <a:rPr lang="en-AU" dirty="0">
                <a:solidFill>
                  <a:schemeClr val="bg1"/>
                </a:solidFill>
              </a:rPr>
              <a:t>Activity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Identify 1 optimisation in the system for each optimisation sequence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Apply each optimisation to the system</a:t>
            </a:r>
          </a:p>
          <a:p>
            <a:pPr marL="342900" indent="-342900">
              <a:buFont typeface="+mj-lt"/>
              <a:buAutoNum type="arabicPeriod"/>
            </a:pPr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Identify 1-2 resource-transmission paths in the system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Optimise resource use along the path(s)</a:t>
            </a:r>
          </a:p>
        </p:txBody>
      </p:sp>
    </p:spTree>
    <p:extLst>
      <p:ext uri="{BB962C8B-B14F-4D97-AF65-F5344CB8AC3E}">
        <p14:creationId xmlns:p14="http://schemas.microsoft.com/office/powerpoint/2010/main" val="2348552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pPr algn="ctr"/>
            <a:r>
              <a:rPr lang="en-AU" sz="1800" b="1" dirty="0">
                <a:solidFill>
                  <a:schemeClr val="bg1"/>
                </a:solidFill>
              </a:rPr>
              <a:t>Design for lifetime</a:t>
            </a:r>
          </a:p>
        </p:txBody>
      </p:sp>
    </p:spTree>
    <p:extLst>
      <p:ext uri="{BB962C8B-B14F-4D97-AF65-F5344CB8AC3E}">
        <p14:creationId xmlns:p14="http://schemas.microsoft.com/office/powerpoint/2010/main" val="104433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Course convener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Peter Stasinopoulos</a:t>
            </a:r>
          </a:p>
          <a:p>
            <a:r>
              <a:rPr lang="en-AU" dirty="0">
                <a:hlinkClick r:id="rId2"/>
              </a:rPr>
              <a:t>peter.stasinopoulos@rmit.edu.au</a:t>
            </a:r>
            <a:endParaRPr lang="en-AU" dirty="0"/>
          </a:p>
          <a:p>
            <a:r>
              <a:rPr lang="en-AU" dirty="0"/>
              <a:t>57.03.36, City Campus</a:t>
            </a:r>
          </a:p>
        </p:txBody>
      </p:sp>
    </p:spTree>
    <p:extLst>
      <p:ext uri="{BB962C8B-B14F-4D97-AF65-F5344CB8AC3E}">
        <p14:creationId xmlns:p14="http://schemas.microsoft.com/office/powerpoint/2010/main" val="4069871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Design for lifetime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Higher durability </a:t>
            </a:r>
            <a:r>
              <a:rPr lang="en-US" dirty="0"/>
              <a:t>enables: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more services </a:t>
            </a:r>
            <a:r>
              <a:rPr lang="en-US" dirty="0"/>
              <a:t>per resource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fewer resources </a:t>
            </a:r>
            <a:r>
              <a:rPr lang="en-US" dirty="0"/>
              <a:t>per service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Design for the </a:t>
            </a:r>
            <a:r>
              <a:rPr lang="en-US" b="1" dirty="0"/>
              <a:t>optimal useful lifetime</a:t>
            </a:r>
            <a:r>
              <a:rPr lang="en-US" dirty="0"/>
              <a:t> of </a:t>
            </a:r>
            <a:r>
              <a:rPr lang="en-US" b="1" dirty="0"/>
              <a:t>each component</a:t>
            </a:r>
          </a:p>
          <a:p>
            <a:r>
              <a:rPr lang="en-US" dirty="0"/>
              <a:t>Enlist users in </a:t>
            </a:r>
            <a:r>
              <a:rPr lang="en-US" b="1" dirty="0"/>
              <a:t>extending lifetime</a:t>
            </a:r>
          </a:p>
          <a:p>
            <a:r>
              <a:rPr lang="en-US" sz="1000" dirty="0"/>
              <a:t>(</a:t>
            </a:r>
            <a:r>
              <a:rPr lang="en-US" sz="1000" dirty="0">
                <a:hlinkClick r:id="rId2"/>
              </a:rPr>
              <a:t>Autodesk 2011</a:t>
            </a:r>
            <a:r>
              <a:rPr lang="en-US" sz="1000" dirty="0"/>
              <a:t>)</a:t>
            </a:r>
          </a:p>
        </p:txBody>
      </p:sp>
      <p:pic>
        <p:nvPicPr>
          <p:cNvPr id="4" name="Content Placeholder 3" descr="Long life saves material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0" t="9960" r="-1140" b="6078"/>
          <a:stretch/>
        </p:blipFill>
        <p:spPr>
          <a:xfrm>
            <a:off x="3593460" y="885664"/>
            <a:ext cx="5400000" cy="258240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509640" y="1063228"/>
            <a:ext cx="0" cy="2160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316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Design for lifetime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AU" dirty="0"/>
              <a:t>Products of </a:t>
            </a:r>
            <a:r>
              <a:rPr lang="en-AU" b="1" dirty="0"/>
              <a:t>consumption											</a:t>
            </a:r>
            <a:endParaRPr lang="en-US" dirty="0"/>
          </a:p>
          <a:p>
            <a:endParaRPr lang="en-AU" dirty="0"/>
          </a:p>
          <a:p>
            <a:pPr algn="r"/>
            <a:r>
              <a:rPr lang="en-AU" dirty="0"/>
              <a:t>Products of </a:t>
            </a:r>
            <a:r>
              <a:rPr lang="en-AU" b="1" dirty="0"/>
              <a:t>service											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Design for the </a:t>
            </a:r>
            <a:r>
              <a:rPr lang="en-US" b="1" dirty="0"/>
              <a:t>optimal end-of-life strategy </a:t>
            </a:r>
            <a:r>
              <a:rPr lang="en-US" dirty="0"/>
              <a:t>of </a:t>
            </a:r>
            <a:r>
              <a:rPr lang="en-US" b="1" dirty="0"/>
              <a:t>each component</a:t>
            </a:r>
          </a:p>
          <a:p>
            <a:r>
              <a:rPr lang="en-US" dirty="0"/>
              <a:t>Enlist suppliers, manufacturer, users, collectors, etc. in </a:t>
            </a:r>
            <a:r>
              <a:rPr lang="en-US" b="1" dirty="0"/>
              <a:t>closing loops</a:t>
            </a:r>
          </a:p>
          <a:p>
            <a:r>
              <a:rPr lang="en-US" sz="1000" dirty="0"/>
              <a:t>(</a:t>
            </a:r>
            <a:r>
              <a:rPr lang="en-US" sz="1000" dirty="0">
                <a:hlinkClick r:id="rId2"/>
              </a:rPr>
              <a:t>Autodesk 2011</a:t>
            </a:r>
            <a:r>
              <a:rPr lang="en-US" sz="1000" dirty="0"/>
              <a:t>)</a:t>
            </a:r>
          </a:p>
        </p:txBody>
      </p:sp>
      <p:pic>
        <p:nvPicPr>
          <p:cNvPr id="5" name="Content Placeholder 4" descr="life-cycle w DfU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6" b="3314"/>
          <a:stretch/>
        </p:blipFill>
        <p:spPr>
          <a:xfrm>
            <a:off x="3942972" y="1260348"/>
            <a:ext cx="5040000" cy="2187453"/>
          </a:xfrm>
          <a:prstGeom prst="rect">
            <a:avLst/>
          </a:prstGeom>
        </p:spPr>
      </p:pic>
      <p:sp>
        <p:nvSpPr>
          <p:cNvPr id="7" name="Curved Up Arrow 6"/>
          <p:cNvSpPr/>
          <p:nvPr/>
        </p:nvSpPr>
        <p:spPr>
          <a:xfrm rot="10800000">
            <a:off x="4059566" y="651598"/>
            <a:ext cx="3789034" cy="720000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18946" y="389838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rgbClr val="FF0000"/>
                </a:solidFill>
              </a:rPr>
              <a:t>Biological nutrients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28290" y="3447801"/>
            <a:ext cx="1488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rgbClr val="FF0000"/>
                </a:solidFill>
              </a:rPr>
              <a:t>Technical nutrients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351215" y="1734065"/>
            <a:ext cx="2664000" cy="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64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5BE7-7C1E-4724-A475-29490580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Design for lifetime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5DC6A-68BA-4885-8FE3-E8026E2758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Skill: Optimise the </a:t>
            </a:r>
            <a:r>
              <a:rPr lang="en-AU" b="1" dirty="0"/>
              <a:t>useful</a:t>
            </a:r>
            <a:r>
              <a:rPr lang="en-AU" dirty="0"/>
              <a:t> </a:t>
            </a:r>
            <a:r>
              <a:rPr lang="en-AU" b="1" dirty="0"/>
              <a:t>lifetime</a:t>
            </a:r>
            <a:endParaRPr lang="en-AU" dirty="0"/>
          </a:p>
          <a:p>
            <a:r>
              <a:rPr lang="en-AU" dirty="0">
                <a:solidFill>
                  <a:schemeClr val="bg1"/>
                </a:solidFill>
              </a:rPr>
              <a:t>Activity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Determine the optimal lifetime and end-of-life strategy for each major component in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Example – multifunction device: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en-AU" sz="1400" dirty="0"/>
              <a:t>Print materials:</a:t>
            </a:r>
          </a:p>
          <a:p>
            <a:pPr marL="828000" lvl="2" indent="-285750">
              <a:buFont typeface="Arial" panose="020B0604020202020204" pitchFamily="34" charset="0"/>
              <a:buChar char="•"/>
            </a:pPr>
            <a:r>
              <a:rPr lang="en-AU" sz="1400" dirty="0"/>
              <a:t>6 month (minimum user expectation) to 10 years (the expected useful lifetime)</a:t>
            </a:r>
          </a:p>
          <a:p>
            <a:pPr marL="828000" lvl="2" indent="-285750">
              <a:buFont typeface="Arial" panose="020B0604020202020204" pitchFamily="34" charset="0"/>
              <a:buChar char="•"/>
            </a:pPr>
            <a:r>
              <a:rPr lang="en-AU" sz="1400" dirty="0"/>
              <a:t>Remanufacture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en-AU" sz="1400" dirty="0"/>
              <a:t>Hardware:</a:t>
            </a:r>
          </a:p>
          <a:p>
            <a:pPr marL="828000" lvl="2" indent="-285750">
              <a:buFont typeface="Arial" panose="020B0604020202020204" pitchFamily="34" charset="0"/>
              <a:buChar char="•"/>
            </a:pPr>
            <a:r>
              <a:rPr lang="en-AU" sz="1400" dirty="0"/>
              <a:t>10 years (the expected useful lifetime)</a:t>
            </a:r>
          </a:p>
          <a:p>
            <a:pPr marL="828000" lvl="2" indent="-285750">
              <a:buFont typeface="Arial" panose="020B0604020202020204" pitchFamily="34" charset="0"/>
              <a:buChar char="•"/>
            </a:pPr>
            <a:r>
              <a:rPr lang="en-AU" sz="1400" dirty="0"/>
              <a:t>Reuse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AU" dirty="0"/>
              <a:t>Identify 1 appropriate design-for-lifetime feature for each major component in the system</a:t>
            </a:r>
          </a:p>
        </p:txBody>
      </p:sp>
    </p:spTree>
    <p:extLst>
      <p:ext uri="{BB962C8B-B14F-4D97-AF65-F5344CB8AC3E}">
        <p14:creationId xmlns:p14="http://schemas.microsoft.com/office/powerpoint/2010/main" val="1232879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pPr algn="ctr"/>
            <a:r>
              <a:rPr lang="en-AU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398586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b="1" dirty="0"/>
              <a:t>Project-based learning</a:t>
            </a:r>
          </a:p>
          <a:p>
            <a:r>
              <a:rPr lang="en-AU" dirty="0"/>
              <a:t>Lectures: learn fundamental content and skills</a:t>
            </a:r>
          </a:p>
          <a:p>
            <a:r>
              <a:rPr lang="en-AU" dirty="0"/>
              <a:t>Private: apply content and skills to your group project</a:t>
            </a:r>
          </a:p>
          <a:p>
            <a:r>
              <a:rPr lang="en-AU" dirty="0"/>
              <a:t>Tutorials: get feedback on your group project</a:t>
            </a:r>
          </a:p>
          <a:p>
            <a:r>
              <a:rPr lang="en-AU" dirty="0"/>
              <a:t>Private: revise group project based on feedback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AU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525CFF8-550B-47D1-ADD2-B50D4418B7B1}"/>
              </a:ext>
            </a:extLst>
          </p:cNvPr>
          <p:cNvGraphicFramePr>
            <a:graphicFrameLocks noGrp="1"/>
          </p:cNvGraphicFramePr>
          <p:nvPr/>
        </p:nvGraphicFramePr>
        <p:xfrm>
          <a:off x="4924539" y="201901"/>
          <a:ext cx="2845041" cy="4111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4958">
                  <a:extLst>
                    <a:ext uri="{9D8B030D-6E8A-4147-A177-3AD203B41FA5}">
                      <a16:colId xmlns:a16="http://schemas.microsoft.com/office/drawing/2014/main" val="778934538"/>
                    </a:ext>
                  </a:extLst>
                </a:gridCol>
                <a:gridCol w="1130083">
                  <a:extLst>
                    <a:ext uri="{9D8B030D-6E8A-4147-A177-3AD203B41FA5}">
                      <a16:colId xmlns:a16="http://schemas.microsoft.com/office/drawing/2014/main" val="4040208908"/>
                    </a:ext>
                  </a:extLst>
                </a:gridCol>
              </a:tblGrid>
              <a:tr h="1004924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ysClr val="windowText" lastClr="000000"/>
                          </a:solidFill>
                        </a:rPr>
                        <a:t>Week 1-2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399777"/>
                  </a:ext>
                </a:extLst>
              </a:tr>
              <a:tr h="100492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89987875"/>
                  </a:ext>
                </a:extLst>
              </a:tr>
              <a:tr h="82221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500109"/>
                  </a:ext>
                </a:extLst>
              </a:tr>
              <a:tr h="456784">
                <a:tc>
                  <a:txBody>
                    <a:bodyPr/>
                    <a:lstStyle/>
                    <a:p>
                      <a:endParaRPr lang="en-AU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557530"/>
                  </a:ext>
                </a:extLst>
              </a:tr>
              <a:tr h="822210">
                <a:tc>
                  <a:txBody>
                    <a:bodyPr/>
                    <a:lstStyle/>
                    <a:p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21021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Assessment tasks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5987DA61-D565-45EA-B9AE-231DF8545E2A}"/>
              </a:ext>
            </a:extLst>
          </p:cNvPr>
          <p:cNvSpPr/>
          <p:nvPr/>
        </p:nvSpPr>
        <p:spPr>
          <a:xfrm>
            <a:off x="6257580" y="201901"/>
            <a:ext cx="1224000" cy="5760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06BFFFDD-B875-431E-940A-A7368763B86D}"/>
              </a:ext>
            </a:extLst>
          </p:cNvPr>
          <p:cNvSpPr/>
          <p:nvPr/>
        </p:nvSpPr>
        <p:spPr>
          <a:xfrm>
            <a:off x="6257580" y="1191842"/>
            <a:ext cx="1368000" cy="6480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617A1831-02C5-4669-BED7-693E219962C6}"/>
              </a:ext>
            </a:extLst>
          </p:cNvPr>
          <p:cNvSpPr/>
          <p:nvPr/>
        </p:nvSpPr>
        <p:spPr>
          <a:xfrm>
            <a:off x="6257580" y="2259301"/>
            <a:ext cx="1512000" cy="7200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35562C04-EA2F-47E0-AC16-21012B4EAF76}"/>
              </a:ext>
            </a:extLst>
          </p:cNvPr>
          <p:cNvSpPr/>
          <p:nvPr/>
        </p:nvSpPr>
        <p:spPr>
          <a:xfrm>
            <a:off x="6257580" y="3707671"/>
            <a:ext cx="1944000" cy="10800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chemeClr val="tx1"/>
                </a:solidFill>
              </a:rPr>
              <a:t>Project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5BAEBE59-E5A4-4EF2-AC58-0AC37BFFE95D}"/>
              </a:ext>
            </a:extLst>
          </p:cNvPr>
          <p:cNvGraphicFramePr>
            <a:graphicFrameLocks noGrp="1"/>
          </p:cNvGraphicFramePr>
          <p:nvPr/>
        </p:nvGraphicFramePr>
        <p:xfrm>
          <a:off x="4924539" y="201901"/>
          <a:ext cx="2845041" cy="4111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4958">
                  <a:extLst>
                    <a:ext uri="{9D8B030D-6E8A-4147-A177-3AD203B41FA5}">
                      <a16:colId xmlns:a16="http://schemas.microsoft.com/office/drawing/2014/main" val="778934538"/>
                    </a:ext>
                  </a:extLst>
                </a:gridCol>
                <a:gridCol w="1130083">
                  <a:extLst>
                    <a:ext uri="{9D8B030D-6E8A-4147-A177-3AD203B41FA5}">
                      <a16:colId xmlns:a16="http://schemas.microsoft.com/office/drawing/2014/main" val="4040208908"/>
                    </a:ext>
                  </a:extLst>
                </a:gridCol>
              </a:tblGrid>
              <a:tr h="100492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399777"/>
                  </a:ext>
                </a:extLst>
              </a:tr>
              <a:tr h="1004924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ysClr val="windowText" lastClr="000000"/>
                          </a:solidFill>
                        </a:rPr>
                        <a:t>Week 3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200" dirty="0">
                          <a:solidFill>
                            <a:sysClr val="windowText" lastClr="000000"/>
                          </a:solidFill>
                        </a:rPr>
                        <a:t>________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200" dirty="0">
                          <a:solidFill>
                            <a:sysClr val="windowText" lastClr="000000"/>
                          </a:solidFill>
                        </a:rPr>
                        <a:t>________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200" dirty="0">
                          <a:solidFill>
                            <a:sysClr val="windowText" lastClr="000000"/>
                          </a:solidFill>
                        </a:rPr>
                        <a:t>________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89987875"/>
                  </a:ext>
                </a:extLst>
              </a:tr>
              <a:tr h="82221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500109"/>
                  </a:ext>
                </a:extLst>
              </a:tr>
              <a:tr h="456784">
                <a:tc>
                  <a:txBody>
                    <a:bodyPr/>
                    <a:lstStyle/>
                    <a:p>
                      <a:endParaRPr lang="en-AU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557530"/>
                  </a:ext>
                </a:extLst>
              </a:tr>
              <a:tr h="822210">
                <a:tc>
                  <a:txBody>
                    <a:bodyPr/>
                    <a:lstStyle/>
                    <a:p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210210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798A96E-5013-4232-8F7D-3D8273D2785F}"/>
              </a:ext>
            </a:extLst>
          </p:cNvPr>
          <p:cNvGraphicFramePr>
            <a:graphicFrameLocks noGrp="1"/>
          </p:cNvGraphicFramePr>
          <p:nvPr/>
        </p:nvGraphicFramePr>
        <p:xfrm>
          <a:off x="4924539" y="201901"/>
          <a:ext cx="2845041" cy="42946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4958">
                  <a:extLst>
                    <a:ext uri="{9D8B030D-6E8A-4147-A177-3AD203B41FA5}">
                      <a16:colId xmlns:a16="http://schemas.microsoft.com/office/drawing/2014/main" val="778934538"/>
                    </a:ext>
                  </a:extLst>
                </a:gridCol>
                <a:gridCol w="1130083">
                  <a:extLst>
                    <a:ext uri="{9D8B030D-6E8A-4147-A177-3AD203B41FA5}">
                      <a16:colId xmlns:a16="http://schemas.microsoft.com/office/drawing/2014/main" val="4040208908"/>
                    </a:ext>
                  </a:extLst>
                </a:gridCol>
              </a:tblGrid>
              <a:tr h="100492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399777"/>
                  </a:ext>
                </a:extLst>
              </a:tr>
              <a:tr h="100492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89987875"/>
                  </a:ext>
                </a:extLst>
              </a:tr>
              <a:tr h="82221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ysClr val="windowText" lastClr="000000"/>
                          </a:solidFill>
                        </a:rPr>
                        <a:t>Week 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200" dirty="0">
                          <a:solidFill>
                            <a:sysClr val="windowText" lastClr="000000"/>
                          </a:solidFill>
                        </a:rPr>
                        <a:t>________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200" dirty="0">
                          <a:solidFill>
                            <a:sysClr val="windowText" lastClr="000000"/>
                          </a:solidFill>
                        </a:rPr>
                        <a:t>________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200" dirty="0">
                          <a:solidFill>
                            <a:sysClr val="windowText" lastClr="000000"/>
                          </a:solidFill>
                        </a:rPr>
                        <a:t>________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500109"/>
                  </a:ext>
                </a:extLst>
              </a:tr>
              <a:tr h="456784">
                <a:tc>
                  <a:txBody>
                    <a:bodyPr/>
                    <a:lstStyle/>
                    <a:p>
                      <a:endParaRPr lang="en-AU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557530"/>
                  </a:ext>
                </a:extLst>
              </a:tr>
              <a:tr h="822210">
                <a:tc>
                  <a:txBody>
                    <a:bodyPr/>
                    <a:lstStyle/>
                    <a:p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210210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F994AC3-802F-4FC9-AEB4-BBFAD5438118}"/>
              </a:ext>
            </a:extLst>
          </p:cNvPr>
          <p:cNvGraphicFramePr>
            <a:graphicFrameLocks noGrp="1"/>
          </p:cNvGraphicFramePr>
          <p:nvPr/>
        </p:nvGraphicFramePr>
        <p:xfrm>
          <a:off x="4924539" y="201901"/>
          <a:ext cx="2845041" cy="4295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4958">
                  <a:extLst>
                    <a:ext uri="{9D8B030D-6E8A-4147-A177-3AD203B41FA5}">
                      <a16:colId xmlns:a16="http://schemas.microsoft.com/office/drawing/2014/main" val="778934538"/>
                    </a:ext>
                  </a:extLst>
                </a:gridCol>
                <a:gridCol w="1130083">
                  <a:extLst>
                    <a:ext uri="{9D8B030D-6E8A-4147-A177-3AD203B41FA5}">
                      <a16:colId xmlns:a16="http://schemas.microsoft.com/office/drawing/2014/main" val="4040208908"/>
                    </a:ext>
                  </a:extLst>
                </a:gridCol>
              </a:tblGrid>
              <a:tr h="100492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399777"/>
                  </a:ext>
                </a:extLst>
              </a:tr>
              <a:tr h="100492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89987875"/>
                  </a:ext>
                </a:extLst>
              </a:tr>
              <a:tr h="82221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500109"/>
                  </a:ext>
                </a:extLst>
              </a:tr>
              <a:tr h="456784">
                <a:tc>
                  <a:txBody>
                    <a:bodyPr/>
                    <a:lstStyle/>
                    <a:p>
                      <a:r>
                        <a:rPr lang="en-AU" sz="1200" b="0" dirty="0">
                          <a:solidFill>
                            <a:sysClr val="windowText" lastClr="000000"/>
                          </a:solidFill>
                        </a:rPr>
                        <a:t>        </a:t>
                      </a:r>
                      <a:r>
                        <a:rPr lang="en-AU" sz="1200" b="1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  <a:p>
                      <a:endParaRPr lang="en-AU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  <a:p>
                      <a:endParaRPr lang="en-AU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557530"/>
                  </a:ext>
                </a:extLst>
              </a:tr>
              <a:tr h="822210">
                <a:tc>
                  <a:txBody>
                    <a:bodyPr/>
                    <a:lstStyle/>
                    <a:p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210210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17FFF42-2796-4866-9CF6-EF15633FA40A}"/>
              </a:ext>
            </a:extLst>
          </p:cNvPr>
          <p:cNvGraphicFramePr>
            <a:graphicFrameLocks noGrp="1"/>
          </p:cNvGraphicFramePr>
          <p:nvPr/>
        </p:nvGraphicFramePr>
        <p:xfrm>
          <a:off x="4924539" y="201901"/>
          <a:ext cx="2845041" cy="4295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4958">
                  <a:extLst>
                    <a:ext uri="{9D8B030D-6E8A-4147-A177-3AD203B41FA5}">
                      <a16:colId xmlns:a16="http://schemas.microsoft.com/office/drawing/2014/main" val="778934538"/>
                    </a:ext>
                  </a:extLst>
                </a:gridCol>
                <a:gridCol w="1130083">
                  <a:extLst>
                    <a:ext uri="{9D8B030D-6E8A-4147-A177-3AD203B41FA5}">
                      <a16:colId xmlns:a16="http://schemas.microsoft.com/office/drawing/2014/main" val="4040208908"/>
                    </a:ext>
                  </a:extLst>
                </a:gridCol>
              </a:tblGrid>
              <a:tr h="100492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399777"/>
                  </a:ext>
                </a:extLst>
              </a:tr>
              <a:tr h="100492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89987875"/>
                  </a:ext>
                </a:extLst>
              </a:tr>
              <a:tr h="82221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500109"/>
                  </a:ext>
                </a:extLst>
              </a:tr>
              <a:tr h="456784">
                <a:tc>
                  <a:txBody>
                    <a:bodyPr/>
                    <a:lstStyle/>
                    <a:p>
                      <a:endParaRPr lang="en-AU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557530"/>
                  </a:ext>
                </a:extLst>
              </a:tr>
              <a:tr h="82221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ysClr val="windowText" lastClr="000000"/>
                          </a:solidFill>
                        </a:rPr>
                        <a:t>Week 11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200" dirty="0">
                          <a:solidFill>
                            <a:sysClr val="windowText" lastClr="000000"/>
                          </a:solidFill>
                        </a:rPr>
                        <a:t>________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200" dirty="0">
                          <a:solidFill>
                            <a:sysClr val="windowText" lastClr="000000"/>
                          </a:solidFill>
                        </a:rPr>
                        <a:t>________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200" dirty="0">
                          <a:solidFill>
                            <a:sysClr val="windowText" lastClr="000000"/>
                          </a:solidFill>
                        </a:rPr>
                        <a:t>________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210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30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9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Assessment standards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b="1" dirty="0"/>
              <a:t>SOLO taxonomy</a:t>
            </a:r>
          </a:p>
          <a:p>
            <a:r>
              <a:rPr lang="en-AU" dirty="0">
                <a:hlinkClick r:id="rId2"/>
              </a:rPr>
              <a:t>Video</a:t>
            </a:r>
            <a:r>
              <a:rPr lang="en-AU" dirty="0"/>
              <a:t> (4 min)</a:t>
            </a:r>
          </a:p>
          <a:p>
            <a:r>
              <a:rPr lang="en-AU" dirty="0">
                <a:hlinkClick r:id="rId3"/>
              </a:rPr>
              <a:t>Text</a:t>
            </a:r>
            <a:r>
              <a:rPr lang="en-AU" dirty="0"/>
              <a:t> (100 words)</a:t>
            </a:r>
            <a:endParaRPr lang="en-AU" u="sng" dirty="0"/>
          </a:p>
          <a:p>
            <a:endParaRPr lang="en-AU" u="sng" dirty="0"/>
          </a:p>
          <a:p>
            <a:endParaRPr lang="en-AU" u="sng" dirty="0"/>
          </a:p>
          <a:p>
            <a:endParaRPr lang="en-AU" u="sng" dirty="0"/>
          </a:p>
          <a:p>
            <a:endParaRPr lang="en-AU" u="sng" dirty="0"/>
          </a:p>
          <a:p>
            <a:r>
              <a:rPr lang="en-AU" sz="800" dirty="0"/>
              <a:t>Source: The Australian National University 2014, </a:t>
            </a:r>
            <a:r>
              <a:rPr lang="en-AU" sz="800" i="1" dirty="0"/>
              <a:t>Unravelling Complexity</a:t>
            </a:r>
            <a:r>
              <a:rPr lang="en-AU" sz="800" dirty="0"/>
              <a:t>, The Australian National University, Canberra. http://vc-courses.anu.edu.au/uc/home, viewed 4 March 2014.</a:t>
            </a:r>
          </a:p>
        </p:txBody>
      </p:sp>
      <p:pic>
        <p:nvPicPr>
          <p:cNvPr id="2050" name="Picture 2" descr="http://vc-courses.anu.edu.au/wordpress/wp-content/uploads/assessment/BiggsSOL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051" y="394711"/>
            <a:ext cx="5831949" cy="374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283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Engineering design for sustainability</a:t>
            </a:r>
            <a:r>
              <a:rPr lang="en-AU"/>
              <a:t>: skills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Define </a:t>
            </a:r>
            <a:r>
              <a:rPr lang="en-AU" b="1" dirty="0"/>
              <a:t>sustainable development</a:t>
            </a:r>
            <a:r>
              <a:rPr lang="en-AU" dirty="0"/>
              <a:t> or </a:t>
            </a:r>
            <a:r>
              <a:rPr lang="en-AU" b="1" dirty="0"/>
              <a:t>regenerative development</a:t>
            </a:r>
            <a:r>
              <a:rPr lang="en-AU" dirty="0"/>
              <a:t> in the context of your product’s life cycle</a:t>
            </a:r>
          </a:p>
          <a:p>
            <a:r>
              <a:rPr lang="en-AU" dirty="0"/>
              <a:t>Compile non-overlapping sets of </a:t>
            </a:r>
            <a:r>
              <a:rPr lang="en-AU" b="1" dirty="0"/>
              <a:t>design requirements</a:t>
            </a:r>
            <a:r>
              <a:rPr lang="en-AU" dirty="0"/>
              <a:t> and </a:t>
            </a:r>
            <a:r>
              <a:rPr lang="en-AU" b="1" dirty="0"/>
              <a:t>performance indicators</a:t>
            </a:r>
          </a:p>
          <a:p>
            <a:r>
              <a:rPr lang="en-AU" dirty="0"/>
              <a:t>Develop </a:t>
            </a:r>
            <a:r>
              <a:rPr lang="en-AU" b="1" dirty="0"/>
              <a:t>theoretical targets</a:t>
            </a:r>
            <a:r>
              <a:rPr lang="en-AU" dirty="0"/>
              <a:t> for the design requirements</a:t>
            </a:r>
          </a:p>
          <a:p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2FF9D6-795E-461C-964F-A1A62A32DDF3}"/>
              </a:ext>
            </a:extLst>
          </p:cNvPr>
          <p:cNvSpPr txBox="1"/>
          <p:nvPr/>
        </p:nvSpPr>
        <p:spPr>
          <a:xfrm>
            <a:off x="3026979" y="3017018"/>
            <a:ext cx="3090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rgbClr val="FF0000"/>
                </a:solidFill>
              </a:rPr>
              <a:t>Project</a:t>
            </a:r>
          </a:p>
          <a:p>
            <a:r>
              <a:rPr lang="en-AU" sz="1400" dirty="0">
                <a:solidFill>
                  <a:srgbClr val="FF0000"/>
                </a:solidFill>
              </a:rPr>
              <a:t>Demonstrate each of the 3 skills</a:t>
            </a:r>
          </a:p>
        </p:txBody>
      </p:sp>
    </p:spTree>
    <p:extLst>
      <p:ext uri="{BB962C8B-B14F-4D97-AF65-F5344CB8AC3E}">
        <p14:creationId xmlns:p14="http://schemas.microsoft.com/office/powerpoint/2010/main" val="927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Engineering design for sustainability</a:t>
            </a:r>
            <a:r>
              <a:rPr lang="en-AU"/>
              <a:t>: skills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Incorporate </a:t>
            </a:r>
            <a:r>
              <a:rPr lang="en-AU" b="1" dirty="0"/>
              <a:t>frugal </a:t>
            </a:r>
            <a:r>
              <a:rPr lang="en-AU" dirty="0"/>
              <a:t>subsystems and processes</a:t>
            </a:r>
          </a:p>
          <a:p>
            <a:r>
              <a:rPr lang="en-AU" dirty="0"/>
              <a:t>Incorporate </a:t>
            </a:r>
            <a:r>
              <a:rPr lang="en-AU" b="1" dirty="0"/>
              <a:t>biomimetic </a:t>
            </a:r>
            <a:r>
              <a:rPr lang="en-AU" dirty="0"/>
              <a:t>subsystems and processes</a:t>
            </a:r>
          </a:p>
          <a:p>
            <a:r>
              <a:rPr lang="en-AU" dirty="0"/>
              <a:t>Increase </a:t>
            </a:r>
            <a:r>
              <a:rPr lang="en-AU" b="1" dirty="0"/>
              <a:t>eco-efficiency</a:t>
            </a:r>
            <a:endParaRPr lang="en-AU" dirty="0"/>
          </a:p>
          <a:p>
            <a:r>
              <a:rPr lang="en-AU" dirty="0"/>
              <a:t>Increase </a:t>
            </a:r>
            <a:r>
              <a:rPr lang="en-AU" b="1" dirty="0"/>
              <a:t>eco-effectiveness</a:t>
            </a:r>
            <a:endParaRPr lang="en-AU" dirty="0"/>
          </a:p>
          <a:p>
            <a:r>
              <a:rPr lang="en-AU" dirty="0"/>
              <a:t>Identify</a:t>
            </a:r>
            <a:r>
              <a:rPr lang="en-AU" b="1" dirty="0"/>
              <a:t> leverage points</a:t>
            </a:r>
            <a:r>
              <a:rPr lang="en-AU" dirty="0"/>
              <a:t> using </a:t>
            </a:r>
            <a:r>
              <a:rPr lang="en-AU" b="1" dirty="0"/>
              <a:t>whole system thinking</a:t>
            </a:r>
            <a:endParaRPr lang="en-AU" dirty="0"/>
          </a:p>
          <a:p>
            <a:r>
              <a:rPr lang="en-AU" dirty="0"/>
              <a:t>Follow the </a:t>
            </a:r>
            <a:r>
              <a:rPr lang="en-AU" b="1" dirty="0"/>
              <a:t>optimal</a:t>
            </a:r>
            <a:r>
              <a:rPr lang="en-AU" dirty="0"/>
              <a:t> </a:t>
            </a:r>
            <a:r>
              <a:rPr lang="en-AU" b="1" dirty="0"/>
              <a:t>design sequence</a:t>
            </a:r>
            <a:endParaRPr lang="en-AU" dirty="0"/>
          </a:p>
          <a:p>
            <a:r>
              <a:rPr lang="en-AU" dirty="0"/>
              <a:t>Optimise the </a:t>
            </a:r>
            <a:r>
              <a:rPr lang="en-AU" b="1" dirty="0"/>
              <a:t>useful</a:t>
            </a:r>
            <a:r>
              <a:rPr lang="en-AU" dirty="0"/>
              <a:t> </a:t>
            </a:r>
            <a:r>
              <a:rPr lang="en-AU" b="1" dirty="0"/>
              <a:t>lifetime</a:t>
            </a:r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DED0C8-9678-45BE-A40D-05E3F8A733AE}"/>
              </a:ext>
            </a:extLst>
          </p:cNvPr>
          <p:cNvGrpSpPr/>
          <p:nvPr/>
        </p:nvGrpSpPr>
        <p:grpSpPr>
          <a:xfrm>
            <a:off x="4666593" y="1228563"/>
            <a:ext cx="3836275" cy="2664000"/>
            <a:chOff x="4666593" y="1228563"/>
            <a:chExt cx="3836275" cy="2664000"/>
          </a:xfrm>
        </p:grpSpPr>
        <p:sp>
          <p:nvSpPr>
            <p:cNvPr id="5" name="Right Bracket 4">
              <a:extLst>
                <a:ext uri="{FF2B5EF4-FFF2-40B4-BE49-F238E27FC236}">
                  <a16:creationId xmlns:a16="http://schemas.microsoft.com/office/drawing/2014/main" id="{8C3E92F8-3FEC-4EE5-AA74-E6363B6A82F1}"/>
                </a:ext>
              </a:extLst>
            </p:cNvPr>
            <p:cNvSpPr/>
            <p:nvPr/>
          </p:nvSpPr>
          <p:spPr>
            <a:xfrm>
              <a:off x="4666593" y="1228563"/>
              <a:ext cx="500993" cy="2664000"/>
            </a:xfrm>
            <a:prstGeom prst="righ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5C4A77-8138-46DA-850E-E7B7DD0D93DA}"/>
                </a:ext>
              </a:extLst>
            </p:cNvPr>
            <p:cNvSpPr txBox="1"/>
            <p:nvPr/>
          </p:nvSpPr>
          <p:spPr>
            <a:xfrm>
              <a:off x="5412827" y="2310140"/>
              <a:ext cx="30900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rgbClr val="FF0000"/>
                  </a:solidFill>
                </a:rPr>
                <a:t>Project</a:t>
              </a:r>
            </a:p>
            <a:p>
              <a:r>
                <a:rPr lang="en-AU" sz="1400" dirty="0">
                  <a:solidFill>
                    <a:srgbClr val="FF0000"/>
                  </a:solidFill>
                </a:rPr>
                <a:t>Demonstrate at least 5 of the skills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789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pPr algn="ctr"/>
            <a:r>
              <a:rPr lang="en-AU" sz="1800" b="1" dirty="0">
                <a:solidFill>
                  <a:schemeClr val="bg1"/>
                </a:solidFill>
              </a:rPr>
              <a:t>Design sequence</a:t>
            </a:r>
          </a:p>
        </p:txBody>
      </p:sp>
    </p:spTree>
    <p:extLst>
      <p:ext uri="{BB962C8B-B14F-4D97-AF65-F5344CB8AC3E}">
        <p14:creationId xmlns:p14="http://schemas.microsoft.com/office/powerpoint/2010/main" val="414775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Design sequence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b="1" dirty="0"/>
              <a:t>People </a:t>
            </a:r>
            <a:r>
              <a:rPr lang="en-AU" dirty="0"/>
              <a:t>before </a:t>
            </a:r>
            <a:r>
              <a:rPr lang="en-AU" b="1" dirty="0"/>
              <a:t>hardware</a:t>
            </a:r>
            <a:r>
              <a:rPr lang="en-AU" dirty="0"/>
              <a:t>		Cars:		eco-driving, powertrain maintenance, powertrain retrofit</a:t>
            </a:r>
          </a:p>
          <a:p>
            <a:pPr lvl="0"/>
            <a:r>
              <a:rPr lang="en-AU" b="1" dirty="0"/>
              <a:t>Shell </a:t>
            </a:r>
            <a:r>
              <a:rPr lang="en-AU" dirty="0"/>
              <a:t>before </a:t>
            </a:r>
            <a:r>
              <a:rPr lang="en-AU" b="1" dirty="0"/>
              <a:t>contents	</a:t>
            </a:r>
            <a:r>
              <a:rPr lang="en-AU" dirty="0"/>
              <a:t>		Lighting:	building orientation, windows, reflective surfaces, lamps</a:t>
            </a:r>
          </a:p>
          <a:p>
            <a:pPr lvl="0"/>
            <a:r>
              <a:rPr lang="en-AU" b="1" dirty="0"/>
              <a:t>Application </a:t>
            </a:r>
            <a:r>
              <a:rPr lang="en-AU" dirty="0"/>
              <a:t>before </a:t>
            </a:r>
            <a:r>
              <a:rPr lang="en-AU" b="1" dirty="0"/>
              <a:t>equipment</a:t>
            </a:r>
            <a:r>
              <a:rPr lang="en-AU" dirty="0"/>
              <a:t>	Work:	telecommuting, passenger transport &amp; office equipment</a:t>
            </a:r>
          </a:p>
          <a:p>
            <a:pPr lvl="0"/>
            <a:r>
              <a:rPr lang="en-AU" b="1" dirty="0"/>
              <a:t>Quality </a:t>
            </a:r>
            <a:r>
              <a:rPr lang="en-AU" dirty="0"/>
              <a:t>before </a:t>
            </a:r>
            <a:r>
              <a:rPr lang="en-AU" b="1" dirty="0"/>
              <a:t>quantity</a:t>
            </a:r>
            <a:r>
              <a:rPr lang="en-AU" dirty="0"/>
              <a:t>		Lighting:	reduce glare, task lighting, ceiling lamps</a:t>
            </a:r>
          </a:p>
          <a:p>
            <a:pPr lvl="0"/>
            <a:r>
              <a:rPr lang="en-AU" b="1" dirty="0"/>
              <a:t>Passive </a:t>
            </a:r>
            <a:r>
              <a:rPr lang="en-AU" dirty="0"/>
              <a:t>before </a:t>
            </a:r>
            <a:r>
              <a:rPr lang="en-AU" b="1" dirty="0"/>
              <a:t>active</a:t>
            </a:r>
            <a:r>
              <a:rPr lang="en-AU" dirty="0"/>
              <a:t>			Heating:	solar gain, radiant heating, forced-air space heating</a:t>
            </a:r>
          </a:p>
          <a:p>
            <a:r>
              <a:rPr lang="en-AU" b="1" dirty="0"/>
              <a:t>Demand </a:t>
            </a:r>
            <a:r>
              <a:rPr lang="en-AU" dirty="0"/>
              <a:t>before </a:t>
            </a:r>
            <a:r>
              <a:rPr lang="en-AU" b="1" dirty="0"/>
              <a:t>supply</a:t>
            </a:r>
            <a:r>
              <a:rPr lang="en-AU" dirty="0"/>
              <a:t>		Cleaning:	prevent dirt, efficient nozzle, rainwater, mains water</a:t>
            </a:r>
          </a:p>
          <a:p>
            <a:pPr lvl="0"/>
            <a:endParaRPr lang="en-AU" dirty="0"/>
          </a:p>
          <a:p>
            <a:pPr lvl="0"/>
            <a:endParaRPr lang="en-AU" dirty="0"/>
          </a:p>
          <a:p>
            <a:pPr lvl="0"/>
            <a:r>
              <a:rPr lang="en-AU" sz="1000" dirty="0"/>
              <a:t>(Rocky Mountain Institute 1997)</a:t>
            </a:r>
          </a:p>
        </p:txBody>
      </p:sp>
    </p:spTree>
    <p:extLst>
      <p:ext uri="{BB962C8B-B14F-4D97-AF65-F5344CB8AC3E}">
        <p14:creationId xmlns:p14="http://schemas.microsoft.com/office/powerpoint/2010/main" val="264398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Design sequence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b="1" dirty="0"/>
              <a:t>People </a:t>
            </a:r>
            <a:r>
              <a:rPr lang="en-AU" dirty="0"/>
              <a:t>before </a:t>
            </a:r>
            <a:r>
              <a:rPr lang="en-AU" b="1" dirty="0"/>
              <a:t>hardware</a:t>
            </a:r>
            <a:r>
              <a:rPr lang="en-AU" dirty="0"/>
              <a:t>		Cars:		eco-driving, powertrain maintenance, powertrain retrofit</a:t>
            </a:r>
          </a:p>
          <a:p>
            <a:pPr lvl="0"/>
            <a:r>
              <a:rPr lang="en-AU" b="1" dirty="0"/>
              <a:t>Shell </a:t>
            </a:r>
            <a:r>
              <a:rPr lang="en-AU" dirty="0"/>
              <a:t>before </a:t>
            </a:r>
            <a:r>
              <a:rPr lang="en-AU" b="1" dirty="0"/>
              <a:t>contents	</a:t>
            </a:r>
            <a:r>
              <a:rPr lang="en-AU" dirty="0"/>
              <a:t>		Lighting:	building orientation, windows, reflective surfaces, lamps</a:t>
            </a:r>
          </a:p>
          <a:p>
            <a:pPr lvl="0"/>
            <a:r>
              <a:rPr lang="en-AU" b="1" dirty="0"/>
              <a:t>Application </a:t>
            </a:r>
            <a:r>
              <a:rPr lang="en-AU" dirty="0"/>
              <a:t>before </a:t>
            </a:r>
            <a:r>
              <a:rPr lang="en-AU" b="1" dirty="0"/>
              <a:t>equipment</a:t>
            </a:r>
            <a:r>
              <a:rPr lang="en-AU" dirty="0"/>
              <a:t>	Work:	telecommuting, passenger transport &amp; office equipment</a:t>
            </a:r>
          </a:p>
          <a:p>
            <a:pPr lvl="0"/>
            <a:r>
              <a:rPr lang="en-AU" b="1" dirty="0"/>
              <a:t>Quality </a:t>
            </a:r>
            <a:r>
              <a:rPr lang="en-AU" dirty="0"/>
              <a:t>before </a:t>
            </a:r>
            <a:r>
              <a:rPr lang="en-AU" b="1" dirty="0"/>
              <a:t>quantity</a:t>
            </a:r>
            <a:r>
              <a:rPr lang="en-AU" dirty="0"/>
              <a:t>		Lighting:	reduce glare, task lighting, ceiling lamps</a:t>
            </a:r>
          </a:p>
          <a:p>
            <a:pPr lvl="0"/>
            <a:r>
              <a:rPr lang="en-AU" b="1" dirty="0"/>
              <a:t>Passive </a:t>
            </a:r>
            <a:r>
              <a:rPr lang="en-AU" dirty="0"/>
              <a:t>before </a:t>
            </a:r>
            <a:r>
              <a:rPr lang="en-AU" b="1" dirty="0"/>
              <a:t>active</a:t>
            </a:r>
            <a:r>
              <a:rPr lang="en-AU" dirty="0"/>
              <a:t>			Heating:	solar gain, radiant heating, forced-air space heating</a:t>
            </a:r>
          </a:p>
          <a:p>
            <a:r>
              <a:rPr lang="en-AU" b="1" dirty="0"/>
              <a:t>Demand </a:t>
            </a:r>
            <a:r>
              <a:rPr lang="en-AU" dirty="0"/>
              <a:t>before </a:t>
            </a:r>
            <a:r>
              <a:rPr lang="en-AU" b="1" dirty="0"/>
              <a:t>supply</a:t>
            </a:r>
            <a:r>
              <a:rPr lang="en-AU" dirty="0"/>
              <a:t>		Cleaning:	prevent dirt, efficient nozzle, rainwater, mains water</a:t>
            </a:r>
          </a:p>
          <a:p>
            <a:pPr lvl="0"/>
            <a:endParaRPr lang="en-AU" dirty="0"/>
          </a:p>
          <a:p>
            <a:pPr lvl="0"/>
            <a:endParaRPr lang="en-AU" dirty="0"/>
          </a:p>
          <a:p>
            <a:pPr lvl="0"/>
            <a:r>
              <a:rPr lang="en-AU" sz="1000" dirty="0"/>
              <a:t>(Rocky Mountain Institute 1997)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0984DB-C7FB-4AC9-8ABF-8045B5DE255B}"/>
              </a:ext>
            </a:extLst>
          </p:cNvPr>
          <p:cNvSpPr/>
          <p:nvPr/>
        </p:nvSpPr>
        <p:spPr>
          <a:xfrm>
            <a:off x="416910" y="1228564"/>
            <a:ext cx="8229600" cy="347988"/>
          </a:xfrm>
          <a:prstGeom prst="rect">
            <a:avLst/>
          </a:prstGeom>
          <a:noFill/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5046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Design sequence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b="1" dirty="0"/>
              <a:t>People </a:t>
            </a:r>
            <a:r>
              <a:rPr lang="en-AU" dirty="0"/>
              <a:t>before </a:t>
            </a:r>
            <a:r>
              <a:rPr lang="en-AU" b="1" dirty="0"/>
              <a:t>hardware</a:t>
            </a:r>
            <a:r>
              <a:rPr lang="en-AU" dirty="0"/>
              <a:t>		Cars:		eco-driving, powertrain maintenance, powertrain retrofit</a:t>
            </a:r>
          </a:p>
          <a:p>
            <a:pPr lvl="0"/>
            <a:r>
              <a:rPr lang="en-AU" b="1" dirty="0"/>
              <a:t>Shell </a:t>
            </a:r>
            <a:r>
              <a:rPr lang="en-AU" dirty="0"/>
              <a:t>before </a:t>
            </a:r>
            <a:r>
              <a:rPr lang="en-AU" b="1" dirty="0"/>
              <a:t>contents	</a:t>
            </a:r>
            <a:r>
              <a:rPr lang="en-AU" dirty="0"/>
              <a:t>		Lighting:	building orientation, windows, reflective surfaces, lamps</a:t>
            </a:r>
          </a:p>
          <a:p>
            <a:pPr lvl="0"/>
            <a:r>
              <a:rPr lang="en-AU" b="1" dirty="0"/>
              <a:t>Application </a:t>
            </a:r>
            <a:r>
              <a:rPr lang="en-AU" dirty="0"/>
              <a:t>before </a:t>
            </a:r>
            <a:r>
              <a:rPr lang="en-AU" b="1" dirty="0"/>
              <a:t>equipment</a:t>
            </a:r>
            <a:r>
              <a:rPr lang="en-AU" dirty="0"/>
              <a:t>	Work:	telecommuting, passenger transport &amp; office equipment</a:t>
            </a:r>
          </a:p>
          <a:p>
            <a:pPr lvl="0"/>
            <a:r>
              <a:rPr lang="en-AU" b="1" dirty="0"/>
              <a:t>Quality </a:t>
            </a:r>
            <a:r>
              <a:rPr lang="en-AU" dirty="0"/>
              <a:t>before </a:t>
            </a:r>
            <a:r>
              <a:rPr lang="en-AU" b="1" dirty="0"/>
              <a:t>quantity</a:t>
            </a:r>
            <a:r>
              <a:rPr lang="en-AU" dirty="0"/>
              <a:t>		Lighting:	reduce glare, task lighting, ceiling lamps</a:t>
            </a:r>
          </a:p>
          <a:p>
            <a:pPr lvl="0"/>
            <a:r>
              <a:rPr lang="en-AU" b="1" dirty="0"/>
              <a:t>Passive </a:t>
            </a:r>
            <a:r>
              <a:rPr lang="en-AU" dirty="0"/>
              <a:t>before </a:t>
            </a:r>
            <a:r>
              <a:rPr lang="en-AU" b="1" dirty="0"/>
              <a:t>active</a:t>
            </a:r>
            <a:r>
              <a:rPr lang="en-AU" dirty="0"/>
              <a:t>			Heating:	solar gain, radiant heating, forced-air space heating</a:t>
            </a:r>
          </a:p>
          <a:p>
            <a:r>
              <a:rPr lang="en-AU" b="1" dirty="0"/>
              <a:t>Demand </a:t>
            </a:r>
            <a:r>
              <a:rPr lang="en-AU" dirty="0"/>
              <a:t>before </a:t>
            </a:r>
            <a:r>
              <a:rPr lang="en-AU" b="1" dirty="0"/>
              <a:t>supply</a:t>
            </a:r>
            <a:r>
              <a:rPr lang="en-AU" dirty="0"/>
              <a:t>		Cleaning:	prevent dirt, efficient nozzle, rainwater, mains water</a:t>
            </a:r>
          </a:p>
          <a:p>
            <a:pPr lvl="0"/>
            <a:endParaRPr lang="en-AU" dirty="0"/>
          </a:p>
          <a:p>
            <a:pPr lvl="0"/>
            <a:endParaRPr lang="en-AU" dirty="0"/>
          </a:p>
          <a:p>
            <a:pPr lvl="0"/>
            <a:r>
              <a:rPr lang="en-AU" sz="1000" dirty="0"/>
              <a:t>(Rocky Mountain Institute 1997)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E09836-4CC9-46EB-B23E-59E9B03212C8}"/>
              </a:ext>
            </a:extLst>
          </p:cNvPr>
          <p:cNvSpPr/>
          <p:nvPr/>
        </p:nvSpPr>
        <p:spPr>
          <a:xfrm>
            <a:off x="416910" y="1613942"/>
            <a:ext cx="8229600" cy="347988"/>
          </a:xfrm>
          <a:prstGeom prst="rect">
            <a:avLst/>
          </a:prstGeom>
          <a:noFill/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8305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Design sequence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b="1" dirty="0"/>
              <a:t>People </a:t>
            </a:r>
            <a:r>
              <a:rPr lang="en-AU" dirty="0"/>
              <a:t>before </a:t>
            </a:r>
            <a:r>
              <a:rPr lang="en-AU" b="1" dirty="0"/>
              <a:t>hardware</a:t>
            </a:r>
            <a:r>
              <a:rPr lang="en-AU" dirty="0"/>
              <a:t>		Cars:		eco-driving, powertrain maintenance, powertrain retrofit</a:t>
            </a:r>
          </a:p>
          <a:p>
            <a:pPr lvl="0"/>
            <a:r>
              <a:rPr lang="en-AU" b="1" dirty="0"/>
              <a:t>Shell </a:t>
            </a:r>
            <a:r>
              <a:rPr lang="en-AU" dirty="0"/>
              <a:t>before </a:t>
            </a:r>
            <a:r>
              <a:rPr lang="en-AU" b="1" dirty="0"/>
              <a:t>contents	</a:t>
            </a:r>
            <a:r>
              <a:rPr lang="en-AU" dirty="0"/>
              <a:t>		Lighting:	building orientation, windows, reflective surfaces, lamps</a:t>
            </a:r>
          </a:p>
          <a:p>
            <a:pPr lvl="0"/>
            <a:r>
              <a:rPr lang="en-AU" b="1" dirty="0"/>
              <a:t>Application </a:t>
            </a:r>
            <a:r>
              <a:rPr lang="en-AU" dirty="0"/>
              <a:t>before </a:t>
            </a:r>
            <a:r>
              <a:rPr lang="en-AU" b="1" dirty="0"/>
              <a:t>equipment</a:t>
            </a:r>
            <a:r>
              <a:rPr lang="en-AU" dirty="0"/>
              <a:t>	Work:	telecommuting, passenger transport &amp; office equipment</a:t>
            </a:r>
          </a:p>
          <a:p>
            <a:pPr lvl="0"/>
            <a:r>
              <a:rPr lang="en-AU" b="1" dirty="0"/>
              <a:t>Quality </a:t>
            </a:r>
            <a:r>
              <a:rPr lang="en-AU" dirty="0"/>
              <a:t>before </a:t>
            </a:r>
            <a:r>
              <a:rPr lang="en-AU" b="1" dirty="0"/>
              <a:t>quantity</a:t>
            </a:r>
            <a:r>
              <a:rPr lang="en-AU" dirty="0"/>
              <a:t>		Lighting:	reduce glare, task lighting, ceiling lamps</a:t>
            </a:r>
          </a:p>
          <a:p>
            <a:pPr lvl="0"/>
            <a:r>
              <a:rPr lang="en-AU" b="1" dirty="0"/>
              <a:t>Passive </a:t>
            </a:r>
            <a:r>
              <a:rPr lang="en-AU" dirty="0"/>
              <a:t>before </a:t>
            </a:r>
            <a:r>
              <a:rPr lang="en-AU" b="1" dirty="0"/>
              <a:t>active</a:t>
            </a:r>
            <a:r>
              <a:rPr lang="en-AU" dirty="0"/>
              <a:t>			Heating:	solar gain, radiant heating, forced-air space heating</a:t>
            </a:r>
          </a:p>
          <a:p>
            <a:r>
              <a:rPr lang="en-AU" b="1" dirty="0"/>
              <a:t>Demand </a:t>
            </a:r>
            <a:r>
              <a:rPr lang="en-AU" dirty="0"/>
              <a:t>before </a:t>
            </a:r>
            <a:r>
              <a:rPr lang="en-AU" b="1" dirty="0"/>
              <a:t>supply</a:t>
            </a:r>
            <a:r>
              <a:rPr lang="en-AU" dirty="0"/>
              <a:t>		Cleaning:	prevent dirt, efficient nozzle, rainwater, mains water</a:t>
            </a:r>
          </a:p>
          <a:p>
            <a:pPr lvl="0"/>
            <a:endParaRPr lang="en-AU" dirty="0"/>
          </a:p>
          <a:p>
            <a:pPr lvl="0"/>
            <a:endParaRPr lang="en-AU" dirty="0"/>
          </a:p>
          <a:p>
            <a:pPr lvl="0"/>
            <a:r>
              <a:rPr lang="en-AU" sz="1000" dirty="0"/>
              <a:t>(Rocky Mountain Institute 1997)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3578A5-EEF3-427A-9E5A-A02CDB5BBCCB}"/>
              </a:ext>
            </a:extLst>
          </p:cNvPr>
          <p:cNvSpPr/>
          <p:nvPr/>
        </p:nvSpPr>
        <p:spPr>
          <a:xfrm>
            <a:off x="416910" y="2013332"/>
            <a:ext cx="8229600" cy="347988"/>
          </a:xfrm>
          <a:prstGeom prst="rect">
            <a:avLst/>
          </a:prstGeom>
          <a:noFill/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8531694"/>
      </p:ext>
    </p:extLst>
  </p:cSld>
  <p:clrMapOvr>
    <a:masterClrMapping/>
  </p:clrMapOvr>
</p:sld>
</file>

<file path=ppt/theme/theme1.xml><?xml version="1.0" encoding="utf-8"?>
<a:theme xmlns:a="http://schemas.openxmlformats.org/drawingml/2006/main" name="RMIT_2013_Template_Master_CORE_NEW_widescreen">
  <a:themeElements>
    <a:clrScheme name="Custom 1">
      <a:dk1>
        <a:srgbClr val="FFFFFF"/>
      </a:dk1>
      <a:lt1>
        <a:srgbClr val="DC291E"/>
      </a:lt1>
      <a:dk2>
        <a:srgbClr val="000000"/>
      </a:dk2>
      <a:lt2>
        <a:srgbClr val="DC291E"/>
      </a:lt2>
      <a:accent1>
        <a:srgbClr val="DC291E"/>
      </a:accent1>
      <a:accent2>
        <a:srgbClr val="000000"/>
      </a:accent2>
      <a:accent3>
        <a:srgbClr val="DC291E"/>
      </a:accent3>
      <a:accent4>
        <a:srgbClr val="000000"/>
      </a:accent4>
      <a:accent5>
        <a:srgbClr val="DC291E"/>
      </a:accent5>
      <a:accent6>
        <a:srgbClr val="000000"/>
      </a:accent6>
      <a:hlink>
        <a:srgbClr val="0000FF"/>
      </a:hlink>
      <a:folHlink>
        <a:srgbClr val="DC291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RMIT_2013_Template_Master_CORE_NEW_widescreen</Template>
  <TotalTime>15240</TotalTime>
  <Words>1329</Words>
  <Application>Microsoft Office PowerPoint</Application>
  <PresentationFormat>On-screen Show (16:9)</PresentationFormat>
  <Paragraphs>272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RMIT_2013_Template_Master_CORE_NEW_widescreen</vt:lpstr>
      <vt:lpstr>OENG1118 Sustainable engineering practice and design</vt:lpstr>
      <vt:lpstr>Course convener</vt:lpstr>
      <vt:lpstr>Engineering design for sustainability: skills</vt:lpstr>
      <vt:lpstr>Engineering design for sustainability: skills</vt:lpstr>
      <vt:lpstr>PowerPoint Presentation</vt:lpstr>
      <vt:lpstr>Design sequence</vt:lpstr>
      <vt:lpstr>Design sequence</vt:lpstr>
      <vt:lpstr>Design sequence</vt:lpstr>
      <vt:lpstr>Design sequence</vt:lpstr>
      <vt:lpstr>Design sequence</vt:lpstr>
      <vt:lpstr>Design sequence</vt:lpstr>
      <vt:lpstr>Design sequence</vt:lpstr>
      <vt:lpstr>Design sequence: demand before supply</vt:lpstr>
      <vt:lpstr>Design sequence: demand before supply</vt:lpstr>
      <vt:lpstr>Design sequence: demand before supply</vt:lpstr>
      <vt:lpstr>Design sequence: demand before supply</vt:lpstr>
      <vt:lpstr>Design sequence: demand before supply</vt:lpstr>
      <vt:lpstr>Design sequence</vt:lpstr>
      <vt:lpstr>PowerPoint Presentation</vt:lpstr>
      <vt:lpstr>Design for lifetime</vt:lpstr>
      <vt:lpstr>Design for lifetime</vt:lpstr>
      <vt:lpstr>Design for lifetime</vt:lpstr>
      <vt:lpstr>PowerPoint Presentation</vt:lpstr>
      <vt:lpstr>Assessment tasks</vt:lpstr>
      <vt:lpstr>Assessment standards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 Stasinopoulos</cp:lastModifiedBy>
  <cp:revision>830</cp:revision>
  <dcterms:created xsi:type="dcterms:W3CDTF">2014-03-03T22:46:11Z</dcterms:created>
  <dcterms:modified xsi:type="dcterms:W3CDTF">2021-03-02T07:02:47Z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3d088b-6243-4963-a2e2-8b321ab7f8fc_Enabled">
    <vt:lpwstr>true</vt:lpwstr>
  </property>
  <property fmtid="{D5CDD505-2E9C-101B-9397-08002B2CF9AE}" pid="3" name="MSIP_Label_8c3d088b-6243-4963-a2e2-8b321ab7f8fc_SetDate">
    <vt:lpwstr>2021-03-02T07:02:46Z</vt:lpwstr>
  </property>
  <property fmtid="{D5CDD505-2E9C-101B-9397-08002B2CF9AE}" pid="4" name="MSIP_Label_8c3d088b-6243-4963-a2e2-8b321ab7f8fc_Method">
    <vt:lpwstr>Standard</vt:lpwstr>
  </property>
  <property fmtid="{D5CDD505-2E9C-101B-9397-08002B2CF9AE}" pid="5" name="MSIP_Label_8c3d088b-6243-4963-a2e2-8b321ab7f8fc_Name">
    <vt:lpwstr>Trusted</vt:lpwstr>
  </property>
  <property fmtid="{D5CDD505-2E9C-101B-9397-08002B2CF9AE}" pid="6" name="MSIP_Label_8c3d088b-6243-4963-a2e2-8b321ab7f8fc_SiteId">
    <vt:lpwstr>d1323671-cdbe-4417-b4d4-bdb24b51316b</vt:lpwstr>
  </property>
  <property fmtid="{D5CDD505-2E9C-101B-9397-08002B2CF9AE}" pid="7" name="MSIP_Label_8c3d088b-6243-4963-a2e2-8b321ab7f8fc_ActionId">
    <vt:lpwstr>4aed438e-402b-4a86-a8a0-00006be6517f</vt:lpwstr>
  </property>
  <property fmtid="{D5CDD505-2E9C-101B-9397-08002B2CF9AE}" pid="8" name="MSIP_Label_8c3d088b-6243-4963-a2e2-8b321ab7f8fc_ContentBits">
    <vt:lpwstr>1</vt:lpwstr>
  </property>
</Properties>
</file>