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2"/>
  </p:notesMasterIdLst>
  <p:sldIdLst>
    <p:sldId id="256" r:id="rId2"/>
    <p:sldId id="257" r:id="rId3"/>
    <p:sldId id="258" r:id="rId4"/>
    <p:sldId id="261" r:id="rId5"/>
    <p:sldId id="260" r:id="rId6"/>
    <p:sldId id="264" r:id="rId7"/>
    <p:sldId id="263" r:id="rId8"/>
    <p:sldId id="265" r:id="rId9"/>
    <p:sldId id="259"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64436-FC3A-4B7B-BA12-6465E3909EB3}" v="188" dt="2021-07-23T09:34:45.591"/>
    <p1510:client id="{951C2A99-1D0E-46B7-A5A5-87F31FC0BBE0}" v="2780" dt="2021-07-23T18:05:34.705"/>
    <p1510:client id="{B6F5F0C9-AFD2-4627-9748-A810F7C9AFAE}" v="2602" dt="2021-07-23T17:49:32.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24" y="7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32A17-21F7-48C4-8A94-123D3046B1DE}" type="datetimeFigureOut">
              <a:rPr lang="en-IN" smtClean="0"/>
              <a:t>18-11-2021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05979-6CA1-4534-B274-61630126B8F1}" type="slidenum">
              <a:rPr lang="en-IN" smtClean="0"/>
              <a:t>‹#›</a:t>
            </a:fld>
            <a:endParaRPr lang="en-IN" dirty="0"/>
          </a:p>
        </p:txBody>
      </p:sp>
    </p:spTree>
    <p:extLst>
      <p:ext uri="{BB962C8B-B14F-4D97-AF65-F5344CB8AC3E}">
        <p14:creationId xmlns:p14="http://schemas.microsoft.com/office/powerpoint/2010/main" val="189629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05979-6CA1-4534-B274-61630126B8F1}" type="slidenum">
              <a:rPr lang="en-IN" smtClean="0"/>
              <a:t>4</a:t>
            </a:fld>
            <a:endParaRPr lang="en-IN" dirty="0"/>
          </a:p>
        </p:txBody>
      </p:sp>
    </p:spTree>
    <p:extLst>
      <p:ext uri="{BB962C8B-B14F-4D97-AF65-F5344CB8AC3E}">
        <p14:creationId xmlns:p14="http://schemas.microsoft.com/office/powerpoint/2010/main" val="386455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12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3605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0136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46456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786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7028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8261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62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19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44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541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860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819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11/18/2021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342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11/18/2021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060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11/18/2021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451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2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11/18/2021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50749976"/>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tatista.com/topics/5982/road-accidents-in-india/#:~:text=India%20roughly%20accounts%20for%20just,to%20road%20accidents%20in%20India" TargetMode="External"/><Relationship Id="rId2" Type="http://schemas.openxmlformats.org/officeDocument/2006/relationships/hyperlink" Target="https://www.statista.com/statistics/746887/india-number-of-fatalities-in-road-accidents/" TargetMode="External"/><Relationship Id="rId1" Type="http://schemas.openxmlformats.org/officeDocument/2006/relationships/slideLayout" Target="../slideLayouts/slideLayout2.xml"/><Relationship Id="rId6" Type="http://schemas.openxmlformats.org/officeDocument/2006/relationships/hyperlink" Target="https://www.bbc.com/news/magazine-36446652" TargetMode="External"/><Relationship Id="rId5" Type="http://schemas.openxmlformats.org/officeDocument/2006/relationships/hyperlink" Target="https://otonomo.io/blog/smart-cities-intelligent-transportation-systems/" TargetMode="External"/><Relationship Id="rId4" Type="http://schemas.openxmlformats.org/officeDocument/2006/relationships/hyperlink" Target="https://en.wikipedia.org/wiki/Traffic_collisions_in_Ind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BED1-A1F1-47B5-AF1A-2AB040D13F71}"/>
              </a:ext>
            </a:extLst>
          </p:cNvPr>
          <p:cNvSpPr>
            <a:spLocks noGrp="1"/>
          </p:cNvSpPr>
          <p:nvPr>
            <p:ph type="ctrTitle"/>
          </p:nvPr>
        </p:nvSpPr>
        <p:spPr>
          <a:xfrm>
            <a:off x="7788450" y="1558615"/>
            <a:ext cx="3806519" cy="3779995"/>
          </a:xfrm>
        </p:spPr>
        <p:txBody>
          <a:bodyPr anchor="ctr">
            <a:normAutofit/>
          </a:bodyPr>
          <a:lstStyle/>
          <a:p>
            <a:r>
              <a:rPr lang="en-US" sz="4400" dirty="0">
                <a:solidFill>
                  <a:schemeClr val="tx1"/>
                </a:solidFill>
                <a:latin typeface="Bahnschrift SemiBold" panose="020B0502040204020203" pitchFamily="34" charset="0"/>
                <a:cs typeface="Calibri Light"/>
              </a:rPr>
              <a:t>Automatic Traffic Monitor</a:t>
            </a:r>
            <a:endParaRPr lang="en-IN" sz="4400" dirty="0">
              <a:solidFill>
                <a:schemeClr val="tx1"/>
              </a:solidFill>
              <a:latin typeface="Bahnschrift SemiBold" panose="020B0502040204020203" pitchFamily="34" charset="0"/>
              <a:cs typeface="Calibri Light"/>
            </a:endParaRPr>
          </a:p>
        </p:txBody>
      </p:sp>
      <p:sp>
        <p:nvSpPr>
          <p:cNvPr id="3" name="Subtitle 2">
            <a:extLst>
              <a:ext uri="{FF2B5EF4-FFF2-40B4-BE49-F238E27FC236}">
                <a16:creationId xmlns:a16="http://schemas.microsoft.com/office/drawing/2014/main" id="{AADC5049-B03A-4E73-A2F5-55F30C10EA31}"/>
              </a:ext>
            </a:extLst>
          </p:cNvPr>
          <p:cNvSpPr>
            <a:spLocks noGrp="1"/>
          </p:cNvSpPr>
          <p:nvPr>
            <p:ph type="subTitle" idx="1"/>
          </p:nvPr>
        </p:nvSpPr>
        <p:spPr>
          <a:xfrm>
            <a:off x="7788450" y="4567120"/>
            <a:ext cx="3511233" cy="1147054"/>
          </a:xfrm>
        </p:spPr>
        <p:txBody>
          <a:bodyPr anchor="t">
            <a:normAutofit/>
          </a:bodyPr>
          <a:lstStyle/>
          <a:p>
            <a:r>
              <a:rPr lang="en-US" sz="1800" dirty="0">
                <a:solidFill>
                  <a:srgbClr val="00B050"/>
                </a:solidFill>
                <a:latin typeface="Bahnschrift Light SemiCondensed" panose="020B0502040204020203" pitchFamily="34" charset="0"/>
              </a:rPr>
              <a:t>Adit Sinha, Arhaan Garg</a:t>
            </a:r>
          </a:p>
          <a:p>
            <a:r>
              <a:rPr lang="en-US" sz="1800" dirty="0">
                <a:solidFill>
                  <a:srgbClr val="00B050"/>
                </a:solidFill>
                <a:latin typeface="Bahnschrift Light SemiCondensed" panose="020B0502040204020203" pitchFamily="34" charset="0"/>
              </a:rPr>
              <a:t>Step by Step school</a:t>
            </a:r>
            <a:endParaRPr lang="en-IN" sz="1800" dirty="0">
              <a:solidFill>
                <a:srgbClr val="00B050"/>
              </a:solidFill>
              <a:latin typeface="Bahnschrift Light SemiCondensed" panose="020B0502040204020203" pitchFamily="34" charset="0"/>
            </a:endParaRPr>
          </a:p>
        </p:txBody>
      </p:sp>
      <p:pic>
        <p:nvPicPr>
          <p:cNvPr id="4" name="Picture 4">
            <a:extLst>
              <a:ext uri="{FF2B5EF4-FFF2-40B4-BE49-F238E27FC236}">
                <a16:creationId xmlns:a16="http://schemas.microsoft.com/office/drawing/2014/main" id="{5687F84E-153D-4D83-B16B-D796557AEC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86" r="17348" b="-1"/>
          <a:stretch/>
        </p:blipFill>
        <p:spPr bwMode="auto">
          <a:xfrm>
            <a:off x="0"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7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AA5A-117F-403E-B28A-3A1C76AACCC8}"/>
              </a:ext>
            </a:extLst>
          </p:cNvPr>
          <p:cNvSpPr>
            <a:spLocks noGrp="1"/>
          </p:cNvSpPr>
          <p:nvPr>
            <p:ph type="title"/>
          </p:nvPr>
        </p:nvSpPr>
        <p:spPr>
          <a:xfrm>
            <a:off x="4322564" y="3063944"/>
            <a:ext cx="9404723" cy="1400530"/>
          </a:xfrm>
        </p:spPr>
        <p:txBody>
          <a:bodyPr/>
          <a:lstStyle/>
          <a:p>
            <a:r>
              <a:rPr lang="en-US" dirty="0"/>
              <a:t>THANK YOU</a:t>
            </a:r>
            <a:endParaRPr lang="en-IN" dirty="0"/>
          </a:p>
        </p:txBody>
      </p:sp>
    </p:spTree>
    <p:extLst>
      <p:ext uri="{BB962C8B-B14F-4D97-AF65-F5344CB8AC3E}">
        <p14:creationId xmlns:p14="http://schemas.microsoft.com/office/powerpoint/2010/main" val="90885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DBA7-06C4-4EEA-A6CC-87289DE49D02}"/>
              </a:ext>
            </a:extLst>
          </p:cNvPr>
          <p:cNvSpPr>
            <a:spLocks noGrp="1"/>
          </p:cNvSpPr>
          <p:nvPr>
            <p:ph type="title"/>
          </p:nvPr>
        </p:nvSpPr>
        <p:spPr>
          <a:xfrm>
            <a:off x="792026" y="529638"/>
            <a:ext cx="9404723" cy="1400530"/>
          </a:xfrm>
        </p:spPr>
        <p:txBody>
          <a:bodyPr/>
          <a:lstStyle/>
          <a:p>
            <a:r>
              <a:rPr lang="en-US" dirty="0"/>
              <a:t>Contents</a:t>
            </a:r>
            <a:endParaRPr lang="en-IN" dirty="0"/>
          </a:p>
        </p:txBody>
      </p:sp>
      <p:graphicFrame>
        <p:nvGraphicFramePr>
          <p:cNvPr id="4" name="Table 4">
            <a:extLst>
              <a:ext uri="{FF2B5EF4-FFF2-40B4-BE49-F238E27FC236}">
                <a16:creationId xmlns:a16="http://schemas.microsoft.com/office/drawing/2014/main" id="{BF2D5186-4FB4-45B7-BC29-9E2CE4CBB4C8}"/>
              </a:ext>
            </a:extLst>
          </p:cNvPr>
          <p:cNvGraphicFramePr>
            <a:graphicFrameLocks noGrp="1"/>
          </p:cNvGraphicFramePr>
          <p:nvPr>
            <p:extLst>
              <p:ext uri="{D42A27DB-BD31-4B8C-83A1-F6EECF244321}">
                <p14:modId xmlns:p14="http://schemas.microsoft.com/office/powerpoint/2010/main" val="1409696208"/>
              </p:ext>
            </p:extLst>
          </p:nvPr>
        </p:nvGraphicFramePr>
        <p:xfrm>
          <a:off x="792026" y="1418439"/>
          <a:ext cx="10359884" cy="4909924"/>
        </p:xfrm>
        <a:graphic>
          <a:graphicData uri="http://schemas.openxmlformats.org/drawingml/2006/table">
            <a:tbl>
              <a:tblPr firstRow="1" bandRow="1">
                <a:tableStyleId>{5C22544A-7EE6-4342-B048-85BDC9FD1C3A}</a:tableStyleId>
              </a:tblPr>
              <a:tblGrid>
                <a:gridCol w="3346342">
                  <a:extLst>
                    <a:ext uri="{9D8B030D-6E8A-4147-A177-3AD203B41FA5}">
                      <a16:colId xmlns:a16="http://schemas.microsoft.com/office/drawing/2014/main" val="3880606041"/>
                    </a:ext>
                  </a:extLst>
                </a:gridCol>
                <a:gridCol w="7013542">
                  <a:extLst>
                    <a:ext uri="{9D8B030D-6E8A-4147-A177-3AD203B41FA5}">
                      <a16:colId xmlns:a16="http://schemas.microsoft.com/office/drawing/2014/main" val="2520293741"/>
                    </a:ext>
                  </a:extLst>
                </a:gridCol>
              </a:tblGrid>
              <a:tr h="699056">
                <a:tc>
                  <a:txBody>
                    <a:bodyPr/>
                    <a:lstStyle/>
                    <a:p>
                      <a:r>
                        <a:rPr lang="en-US" dirty="0"/>
                        <a:t>Slide no.</a:t>
                      </a:r>
                      <a:endParaRPr lang="en-IN" dirty="0"/>
                    </a:p>
                  </a:txBody>
                  <a:tcPr/>
                </a:tc>
                <a:tc>
                  <a:txBody>
                    <a:bodyPr/>
                    <a:lstStyle/>
                    <a:p>
                      <a:r>
                        <a:rPr lang="en-US" dirty="0"/>
                        <a:t>Content</a:t>
                      </a:r>
                      <a:endParaRPr lang="en-IN" dirty="0"/>
                    </a:p>
                  </a:txBody>
                  <a:tcPr/>
                </a:tc>
                <a:extLst>
                  <a:ext uri="{0D108BD9-81ED-4DB2-BD59-A6C34878D82A}">
                    <a16:rowId xmlns:a16="http://schemas.microsoft.com/office/drawing/2014/main" val="954154219"/>
                  </a:ext>
                </a:extLst>
              </a:tr>
              <a:tr h="699056">
                <a:tc>
                  <a:txBody>
                    <a:bodyPr/>
                    <a:lstStyle/>
                    <a:p>
                      <a:r>
                        <a:rPr lang="en-US" dirty="0"/>
                        <a:t>3</a:t>
                      </a:r>
                      <a:endParaRPr lang="en-IN" dirty="0"/>
                    </a:p>
                  </a:txBody>
                  <a:tcPr/>
                </a:tc>
                <a:tc>
                  <a:txBody>
                    <a:bodyPr/>
                    <a:lstStyle/>
                    <a:p>
                      <a:r>
                        <a:rPr lang="en-US" dirty="0"/>
                        <a:t>Introduction</a:t>
                      </a:r>
                      <a:endParaRPr lang="en-IN" dirty="0"/>
                    </a:p>
                  </a:txBody>
                  <a:tcPr/>
                </a:tc>
                <a:extLst>
                  <a:ext uri="{0D108BD9-81ED-4DB2-BD59-A6C34878D82A}">
                    <a16:rowId xmlns:a16="http://schemas.microsoft.com/office/drawing/2014/main" val="3203639891"/>
                  </a:ext>
                </a:extLst>
              </a:tr>
              <a:tr h="715588">
                <a:tc>
                  <a:txBody>
                    <a:bodyPr/>
                    <a:lstStyle/>
                    <a:p>
                      <a:r>
                        <a:rPr lang="en-US" dirty="0"/>
                        <a:t>4</a:t>
                      </a:r>
                      <a:endParaRPr lang="en-IN" dirty="0"/>
                    </a:p>
                  </a:txBody>
                  <a:tcPr/>
                </a:tc>
                <a:tc>
                  <a:txBody>
                    <a:bodyPr/>
                    <a:lstStyle/>
                    <a:p>
                      <a:r>
                        <a:rPr lang="en-US" dirty="0"/>
                        <a:t>Overview</a:t>
                      </a:r>
                      <a:endParaRPr lang="en-IN" dirty="0"/>
                    </a:p>
                  </a:txBody>
                  <a:tcPr/>
                </a:tc>
                <a:extLst>
                  <a:ext uri="{0D108BD9-81ED-4DB2-BD59-A6C34878D82A}">
                    <a16:rowId xmlns:a16="http://schemas.microsoft.com/office/drawing/2014/main" val="493523578"/>
                  </a:ext>
                </a:extLst>
              </a:tr>
              <a:tr h="699056">
                <a:tc>
                  <a:txBody>
                    <a:bodyPr/>
                    <a:lstStyle/>
                    <a:p>
                      <a:r>
                        <a:rPr lang="en-US" dirty="0"/>
                        <a:t>5 </a:t>
                      </a:r>
                      <a:endParaRPr lang="en-IN" dirty="0"/>
                    </a:p>
                  </a:txBody>
                  <a:tcPr/>
                </a:tc>
                <a:tc>
                  <a:txBody>
                    <a:bodyPr/>
                    <a:lstStyle/>
                    <a:p>
                      <a:r>
                        <a:rPr lang="en-US" dirty="0"/>
                        <a:t>Project Details</a:t>
                      </a:r>
                      <a:endParaRPr lang="en-IN" dirty="0"/>
                    </a:p>
                  </a:txBody>
                  <a:tcPr/>
                </a:tc>
                <a:extLst>
                  <a:ext uri="{0D108BD9-81ED-4DB2-BD59-A6C34878D82A}">
                    <a16:rowId xmlns:a16="http://schemas.microsoft.com/office/drawing/2014/main" val="3222727380"/>
                  </a:ext>
                </a:extLst>
              </a:tr>
              <a:tr h="699056">
                <a:tc>
                  <a:txBody>
                    <a:bodyPr/>
                    <a:lstStyle/>
                    <a:p>
                      <a:r>
                        <a:rPr lang="en-US" dirty="0"/>
                        <a:t>6,7</a:t>
                      </a:r>
                      <a:endParaRPr lang="en-IN" dirty="0"/>
                    </a:p>
                  </a:txBody>
                  <a:tcPr/>
                </a:tc>
                <a:tc>
                  <a:txBody>
                    <a:bodyPr/>
                    <a:lstStyle/>
                    <a:p>
                      <a:r>
                        <a:rPr lang="en-US" dirty="0"/>
                        <a:t>Features of the System</a:t>
                      </a:r>
                    </a:p>
                    <a:p>
                      <a:endParaRPr lang="en-US" dirty="0"/>
                    </a:p>
                  </a:txBody>
                  <a:tcPr/>
                </a:tc>
                <a:extLst>
                  <a:ext uri="{0D108BD9-81ED-4DB2-BD59-A6C34878D82A}">
                    <a16:rowId xmlns:a16="http://schemas.microsoft.com/office/drawing/2014/main" val="3973929623"/>
                  </a:ext>
                </a:extLst>
              </a:tr>
              <a:tr h="699056">
                <a:tc>
                  <a:txBody>
                    <a:bodyPr/>
                    <a:lstStyle/>
                    <a:p>
                      <a:r>
                        <a:rPr lang="en-US" dirty="0"/>
                        <a:t>8</a:t>
                      </a:r>
                      <a:endParaRPr lang="en-IN" dirty="0"/>
                    </a:p>
                  </a:txBody>
                  <a:tcPr/>
                </a:tc>
                <a:tc>
                  <a:txBody>
                    <a:bodyPr/>
                    <a:lstStyle/>
                    <a:p>
                      <a:r>
                        <a:rPr lang="en-US" dirty="0"/>
                        <a:t>Plan of Implementation</a:t>
                      </a:r>
                    </a:p>
                  </a:txBody>
                  <a:tcPr/>
                </a:tc>
                <a:extLst>
                  <a:ext uri="{0D108BD9-81ED-4DB2-BD59-A6C34878D82A}">
                    <a16:rowId xmlns:a16="http://schemas.microsoft.com/office/drawing/2014/main" val="2770385249"/>
                  </a:ext>
                </a:extLst>
              </a:tr>
              <a:tr h="699056">
                <a:tc>
                  <a:txBody>
                    <a:bodyPr/>
                    <a:lstStyle/>
                    <a:p>
                      <a:r>
                        <a:rPr lang="en-US" dirty="0"/>
                        <a:t>9</a:t>
                      </a:r>
                      <a:endParaRPr lang="en-IN" dirty="0"/>
                    </a:p>
                  </a:txBody>
                  <a:tcPr/>
                </a:tc>
                <a:tc>
                  <a:txBody>
                    <a:bodyPr/>
                    <a:lstStyle/>
                    <a:p>
                      <a:r>
                        <a:rPr lang="en-US" dirty="0"/>
                        <a:t>Bibliography</a:t>
                      </a:r>
                      <a:endParaRPr lang="en-IN" dirty="0"/>
                    </a:p>
                  </a:txBody>
                  <a:tcPr/>
                </a:tc>
                <a:extLst>
                  <a:ext uri="{0D108BD9-81ED-4DB2-BD59-A6C34878D82A}">
                    <a16:rowId xmlns:a16="http://schemas.microsoft.com/office/drawing/2014/main" val="2622054299"/>
                  </a:ext>
                </a:extLst>
              </a:tr>
            </a:tbl>
          </a:graphicData>
        </a:graphic>
      </p:graphicFrame>
    </p:spTree>
    <p:extLst>
      <p:ext uri="{BB962C8B-B14F-4D97-AF65-F5344CB8AC3E}">
        <p14:creationId xmlns:p14="http://schemas.microsoft.com/office/powerpoint/2010/main" val="205712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991A-B71A-49E5-AF9C-754EBE082C27}"/>
              </a:ext>
            </a:extLst>
          </p:cNvPr>
          <p:cNvSpPr>
            <a:spLocks noGrp="1"/>
          </p:cNvSpPr>
          <p:nvPr>
            <p:ph type="title"/>
          </p:nvPr>
        </p:nvSpPr>
        <p:spPr>
          <a:xfrm>
            <a:off x="548835" y="452718"/>
            <a:ext cx="9404723" cy="140053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FF3EEF4-9AD4-4D19-8317-66973F986822}"/>
              </a:ext>
            </a:extLst>
          </p:cNvPr>
          <p:cNvSpPr>
            <a:spLocks noGrp="1"/>
          </p:cNvSpPr>
          <p:nvPr>
            <p:ph idx="1"/>
          </p:nvPr>
        </p:nvSpPr>
        <p:spPr>
          <a:xfrm>
            <a:off x="548835" y="1607041"/>
            <a:ext cx="10514196" cy="4798241"/>
          </a:xfrm>
        </p:spPr>
        <p:txBody>
          <a:bodyPr>
            <a:normAutofit fontScale="92500" lnSpcReduction="10000"/>
          </a:bodyPr>
          <a:lstStyle/>
          <a:p>
            <a:pPr marL="0" indent="0">
              <a:buNone/>
            </a:pPr>
            <a:r>
              <a:rPr lang="en-US" dirty="0"/>
              <a:t>Several major problems such as lack of health maintenance, impact of burning non-biodegradable substances, etc. are often overlooked in India. One of these problems is </a:t>
            </a:r>
            <a:r>
              <a:rPr lang="en-US" b="1" dirty="0"/>
              <a:t>Road Safety</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Having the </a:t>
            </a:r>
            <a:r>
              <a:rPr lang="en-US" b="1" dirty="0"/>
              <a:t>fourth largest automotive industry </a:t>
            </a:r>
            <a:r>
              <a:rPr lang="en-US" dirty="0"/>
              <a:t>in the world, Indian roads are often </a:t>
            </a:r>
            <a:r>
              <a:rPr lang="en-US" b="1" dirty="0"/>
              <a:t>very busy </a:t>
            </a:r>
            <a:r>
              <a:rPr lang="en-US" dirty="0"/>
              <a:t>and </a:t>
            </a:r>
            <a:r>
              <a:rPr lang="en-US" b="1" dirty="0"/>
              <a:t>filled with traffic</a:t>
            </a:r>
            <a:r>
              <a:rPr lang="en-US" dirty="0"/>
              <a:t>. </a:t>
            </a:r>
            <a:r>
              <a:rPr lang="en-US" b="1" dirty="0"/>
              <a:t>Basic traffic regulations </a:t>
            </a:r>
            <a:r>
              <a:rPr lang="en-US" dirty="0"/>
              <a:t>such as lanes, red lights, etc. are </a:t>
            </a:r>
            <a:r>
              <a:rPr lang="en-US" b="1" dirty="0"/>
              <a:t>often disregarded </a:t>
            </a:r>
            <a:r>
              <a:rPr lang="en-US" dirty="0"/>
              <a:t>by both urban and rural drivers. These factors resulted in an astonishing 151,000 (approx.) deaths in 2018 and 2019 due to car accidents. Due to the busy roads, it is also difficult for hospitals, fire brigades, etc. to swiftly provide help to those in need.</a:t>
            </a:r>
          </a:p>
        </p:txBody>
      </p:sp>
      <p:pic>
        <p:nvPicPr>
          <p:cNvPr id="5" name="Picture 4">
            <a:extLst>
              <a:ext uri="{FF2B5EF4-FFF2-40B4-BE49-F238E27FC236}">
                <a16:creationId xmlns:a16="http://schemas.microsoft.com/office/drawing/2014/main" id="{4D3E9058-0EEC-4213-AC0C-1F952353D029}"/>
              </a:ext>
            </a:extLst>
          </p:cNvPr>
          <p:cNvPicPr>
            <a:picLocks noChangeAspect="1"/>
          </p:cNvPicPr>
          <p:nvPr/>
        </p:nvPicPr>
        <p:blipFill>
          <a:blip r:embed="rId2"/>
          <a:stretch>
            <a:fillRect/>
          </a:stretch>
        </p:blipFill>
        <p:spPr>
          <a:xfrm>
            <a:off x="655841" y="2601150"/>
            <a:ext cx="10407190" cy="1966662"/>
          </a:xfrm>
          <a:prstGeom prst="rect">
            <a:avLst/>
          </a:prstGeom>
        </p:spPr>
      </p:pic>
    </p:spTree>
    <p:extLst>
      <p:ext uri="{BB962C8B-B14F-4D97-AF65-F5344CB8AC3E}">
        <p14:creationId xmlns:p14="http://schemas.microsoft.com/office/powerpoint/2010/main" val="195954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FD95-EB1B-4C5F-8E8E-FEF8037EEB4A}"/>
              </a:ext>
            </a:extLst>
          </p:cNvPr>
          <p:cNvSpPr>
            <a:spLocks noGrp="1"/>
          </p:cNvSpPr>
          <p:nvPr>
            <p:ph type="title"/>
          </p:nvPr>
        </p:nvSpPr>
        <p:spPr>
          <a:xfrm>
            <a:off x="556182" y="481227"/>
            <a:ext cx="9404723" cy="1400530"/>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49CC6CC7-F859-4F73-B805-2193A3416308}"/>
              </a:ext>
            </a:extLst>
          </p:cNvPr>
          <p:cNvSpPr>
            <a:spLocks noGrp="1"/>
          </p:cNvSpPr>
          <p:nvPr>
            <p:ph idx="1"/>
          </p:nvPr>
        </p:nvSpPr>
        <p:spPr>
          <a:xfrm>
            <a:off x="556182" y="1319753"/>
            <a:ext cx="10548594" cy="5151518"/>
          </a:xfrm>
        </p:spPr>
        <p:txBody>
          <a:bodyPr/>
          <a:lstStyle/>
          <a:p>
            <a:pPr marL="0" indent="0">
              <a:buNone/>
            </a:pPr>
            <a:r>
              <a:rPr lang="en-US" dirty="0"/>
              <a:t>A major reason for these deaths is the massive driver to traffic officer ratio. There is a very small amount of people who enforce traffic rules as compared to drivers. As a result, we have designed</a:t>
            </a:r>
            <a:br>
              <a:rPr lang="en-US" dirty="0"/>
            </a:br>
            <a:r>
              <a:rPr lang="en-US" dirty="0"/>
              <a:t>a prototype for an Artificial</a:t>
            </a:r>
            <a:br>
              <a:rPr lang="en-US" dirty="0"/>
            </a:br>
            <a:r>
              <a:rPr lang="en-US" dirty="0"/>
              <a:t>Intelligence operated traffic</a:t>
            </a:r>
            <a:br>
              <a:rPr lang="en-US" dirty="0"/>
            </a:br>
            <a:r>
              <a:rPr lang="en-US" dirty="0"/>
              <a:t>monitor to help enforce </a:t>
            </a:r>
            <a:br>
              <a:rPr lang="en-US" dirty="0"/>
            </a:br>
            <a:r>
              <a:rPr lang="en-US" dirty="0"/>
              <a:t>traffic rules.</a:t>
            </a:r>
          </a:p>
          <a:p>
            <a:pPr marL="0" indent="0">
              <a:buNone/>
            </a:pPr>
            <a:r>
              <a:rPr lang="en-US" dirty="0"/>
              <a:t>While some states such as</a:t>
            </a:r>
            <a:br>
              <a:rPr lang="en-US" dirty="0"/>
            </a:br>
            <a:r>
              <a:rPr lang="en-US" dirty="0"/>
              <a:t>Uttar Pradesh, Delhi, etc.</a:t>
            </a:r>
            <a:br>
              <a:rPr lang="en-US" dirty="0"/>
            </a:br>
            <a:r>
              <a:rPr lang="en-US" dirty="0"/>
              <a:t>have started installing CCTV cameras and speed detectors, they do not use sensors and transmitters as used by countries such as Japan, Hong Kong, etc.</a:t>
            </a:r>
          </a:p>
          <a:p>
            <a:pPr marL="0" indent="0">
              <a:buNone/>
            </a:pPr>
            <a:r>
              <a:rPr lang="en-US" dirty="0"/>
              <a:t>Our prototype uses Arduino Ultrasonic sensors, Colour sensors, Impact sensors, GSM, buzzer, LED lights, etc. to implement features such as automatic accident prevention, automatic accident detection, etc. which would help in preventing car accidents and monitoring drivers.</a:t>
            </a:r>
          </a:p>
        </p:txBody>
      </p:sp>
      <p:pic>
        <p:nvPicPr>
          <p:cNvPr id="5" name="Picture 4">
            <a:extLst>
              <a:ext uri="{FF2B5EF4-FFF2-40B4-BE49-F238E27FC236}">
                <a16:creationId xmlns:a16="http://schemas.microsoft.com/office/drawing/2014/main" id="{4B60EE9E-61E4-40D1-804E-A568AB19DE40}"/>
              </a:ext>
            </a:extLst>
          </p:cNvPr>
          <p:cNvPicPr>
            <a:picLocks noChangeAspect="1"/>
          </p:cNvPicPr>
          <p:nvPr/>
        </p:nvPicPr>
        <p:blipFill>
          <a:blip r:embed="rId3"/>
          <a:stretch>
            <a:fillRect/>
          </a:stretch>
        </p:blipFill>
        <p:spPr>
          <a:xfrm>
            <a:off x="4131403" y="2027558"/>
            <a:ext cx="6982799" cy="2210108"/>
          </a:xfrm>
          <a:prstGeom prst="rect">
            <a:avLst/>
          </a:prstGeom>
        </p:spPr>
      </p:pic>
    </p:spTree>
    <p:extLst>
      <p:ext uri="{BB962C8B-B14F-4D97-AF65-F5344CB8AC3E}">
        <p14:creationId xmlns:p14="http://schemas.microsoft.com/office/powerpoint/2010/main" val="102599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2CE1-60D5-47EA-B6D1-B4A9166A2C53}"/>
              </a:ext>
            </a:extLst>
          </p:cNvPr>
          <p:cNvSpPr>
            <a:spLocks noGrp="1"/>
          </p:cNvSpPr>
          <p:nvPr>
            <p:ph type="title"/>
          </p:nvPr>
        </p:nvSpPr>
        <p:spPr/>
        <p:txBody>
          <a:bodyPr/>
          <a:lstStyle/>
          <a:p>
            <a:r>
              <a:rPr lang="en-IN" dirty="0"/>
              <a:t>Project Details</a:t>
            </a:r>
          </a:p>
        </p:txBody>
      </p:sp>
      <p:sp>
        <p:nvSpPr>
          <p:cNvPr id="3" name="Content Placeholder 2">
            <a:extLst>
              <a:ext uri="{FF2B5EF4-FFF2-40B4-BE49-F238E27FC236}">
                <a16:creationId xmlns:a16="http://schemas.microsoft.com/office/drawing/2014/main" id="{93128CC9-C895-4E68-95EA-69C478A800A7}"/>
              </a:ext>
            </a:extLst>
          </p:cNvPr>
          <p:cNvSpPr>
            <a:spLocks noGrp="1"/>
          </p:cNvSpPr>
          <p:nvPr>
            <p:ph idx="1"/>
          </p:nvPr>
        </p:nvSpPr>
        <p:spPr>
          <a:xfrm>
            <a:off x="646111" y="1668545"/>
            <a:ext cx="10468091" cy="4896993"/>
          </a:xfrm>
        </p:spPr>
        <p:txBody>
          <a:bodyPr vert="horz" lIns="91440" tIns="45720" rIns="91440" bIns="45720" rtlCol="0" anchor="t">
            <a:normAutofit/>
          </a:bodyPr>
          <a:lstStyle/>
          <a:p>
            <a:pPr marL="0" indent="0">
              <a:buNone/>
            </a:pPr>
            <a:r>
              <a:rPr lang="en-IN" dirty="0">
                <a:ea typeface="+mj-lt"/>
                <a:cs typeface="+mj-lt"/>
              </a:rPr>
              <a:t>Our project proposes a quite efficient way to control traffic. </a:t>
            </a:r>
            <a:br>
              <a:rPr lang="en-IN" dirty="0">
                <a:ea typeface="+mj-lt"/>
                <a:cs typeface="+mj-lt"/>
              </a:rPr>
            </a:br>
            <a:endParaRPr lang="en-IN" dirty="0">
              <a:ea typeface="+mj-lt"/>
              <a:cs typeface="+mj-lt"/>
            </a:endParaRPr>
          </a:p>
          <a:p>
            <a:r>
              <a:rPr lang="en-IN" dirty="0">
                <a:ea typeface="+mj-lt"/>
                <a:cs typeface="+mj-lt"/>
              </a:rPr>
              <a:t>Our project is based on preventing road accidents. Our </a:t>
            </a:r>
            <a:r>
              <a:rPr lang="en-IN" b="1" dirty="0">
                <a:ea typeface="+mj-lt"/>
                <a:cs typeface="+mj-lt"/>
              </a:rPr>
              <a:t>prototype detects </a:t>
            </a:r>
            <a:r>
              <a:rPr lang="en-IN" dirty="0">
                <a:ea typeface="+mj-lt"/>
                <a:cs typeface="+mj-lt"/>
              </a:rPr>
              <a:t>whether cars on a road may collide or not. The ultrasonic sensors which will be fit on either side of the road, using IoT will communicate. If </a:t>
            </a:r>
            <a:r>
              <a:rPr lang="en-IN" b="1" dirty="0">
                <a:ea typeface="+mj-lt"/>
                <a:cs typeface="+mj-lt"/>
              </a:rPr>
              <a:t>they have a chance of colliding it will inform the drivers of the cars using GSM. </a:t>
            </a:r>
            <a:br>
              <a:rPr lang="en-IN" dirty="0">
                <a:ea typeface="+mj-lt"/>
                <a:cs typeface="+mj-lt"/>
              </a:rPr>
            </a:br>
            <a:endParaRPr lang="en-IN" dirty="0">
              <a:ea typeface="+mj-lt"/>
              <a:cs typeface="+mj-lt"/>
            </a:endParaRPr>
          </a:p>
          <a:p>
            <a:pPr>
              <a:buClr>
                <a:srgbClr val="8AD0D6"/>
              </a:buClr>
            </a:pPr>
            <a:r>
              <a:rPr lang="en-IN" dirty="0">
                <a:ea typeface="+mj-lt"/>
                <a:cs typeface="+mj-lt"/>
              </a:rPr>
              <a:t>Then if due to some reasons collision occurs, the next step is </a:t>
            </a:r>
            <a:r>
              <a:rPr lang="en-IN" b="1" dirty="0">
                <a:ea typeface="+mj-lt"/>
                <a:cs typeface="+mj-lt"/>
              </a:rPr>
              <a:t>detection.</a:t>
            </a:r>
            <a:r>
              <a:rPr lang="en-IN" dirty="0">
                <a:ea typeface="+mj-lt"/>
                <a:cs typeface="+mj-lt"/>
              </a:rPr>
              <a:t> For this purpose, </a:t>
            </a:r>
            <a:r>
              <a:rPr lang="en-IN" b="1" dirty="0">
                <a:ea typeface="+mj-lt"/>
                <a:cs typeface="+mj-lt"/>
              </a:rPr>
              <a:t>a smartphone-based accident detection and notification system </a:t>
            </a:r>
            <a:r>
              <a:rPr lang="en-IN" dirty="0">
                <a:ea typeface="+mj-lt"/>
                <a:cs typeface="+mj-lt"/>
              </a:rPr>
              <a:t>will track the accident with the help of deployed impact sensors and </a:t>
            </a:r>
            <a:r>
              <a:rPr lang="en-IN" b="1" dirty="0">
                <a:ea typeface="+mj-lt"/>
                <a:cs typeface="+mj-lt"/>
              </a:rPr>
              <a:t>will process the data through a micro-controller unit </a:t>
            </a:r>
            <a:r>
              <a:rPr lang="en-IN" dirty="0">
                <a:ea typeface="+mj-lt"/>
                <a:cs typeface="+mj-lt"/>
              </a:rPr>
              <a:t>and then with a Smartphone app GPS.</a:t>
            </a:r>
            <a:br>
              <a:rPr lang="en-IN" dirty="0">
                <a:ea typeface="+mj-lt"/>
                <a:cs typeface="+mj-lt"/>
              </a:rPr>
            </a:br>
            <a:r>
              <a:rPr lang="en-IN" dirty="0">
                <a:ea typeface="+mj-lt"/>
                <a:cs typeface="+mj-lt"/>
              </a:rPr>
              <a:t>The </a:t>
            </a:r>
            <a:r>
              <a:rPr lang="en-IN" b="1" dirty="0">
                <a:ea typeface="+mj-lt"/>
                <a:cs typeface="+mj-lt"/>
              </a:rPr>
              <a:t>GSM will send a notification </a:t>
            </a:r>
            <a:r>
              <a:rPr lang="en-IN" dirty="0">
                <a:ea typeface="+mj-lt"/>
                <a:cs typeface="+mj-lt"/>
              </a:rPr>
              <a:t>to the nearest emergency services and to the victim's family.</a:t>
            </a:r>
            <a:br>
              <a:rPr lang="en-US" dirty="0"/>
            </a:br>
            <a:endParaRPr lang="en-US" dirty="0"/>
          </a:p>
          <a:p>
            <a:pPr>
              <a:buClr>
                <a:srgbClr val="8AD0D6"/>
              </a:buClr>
            </a:pPr>
            <a:endParaRPr lang="en-IN" dirty="0"/>
          </a:p>
        </p:txBody>
      </p:sp>
    </p:spTree>
    <p:extLst>
      <p:ext uri="{BB962C8B-B14F-4D97-AF65-F5344CB8AC3E}">
        <p14:creationId xmlns:p14="http://schemas.microsoft.com/office/powerpoint/2010/main" val="26475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BCA5-0033-426F-AA64-C5726BF9B1FB}"/>
              </a:ext>
            </a:extLst>
          </p:cNvPr>
          <p:cNvSpPr>
            <a:spLocks noGrp="1"/>
          </p:cNvSpPr>
          <p:nvPr>
            <p:ph type="title"/>
          </p:nvPr>
        </p:nvSpPr>
        <p:spPr/>
        <p:txBody>
          <a:bodyPr/>
          <a:lstStyle/>
          <a:p>
            <a:r>
              <a:rPr lang="en-US" dirty="0"/>
              <a:t>Car Proximity Detectors</a:t>
            </a:r>
            <a:endParaRPr lang="en-IN" dirty="0"/>
          </a:p>
        </p:txBody>
      </p:sp>
      <p:sp>
        <p:nvSpPr>
          <p:cNvPr id="3" name="Content Placeholder 2">
            <a:extLst>
              <a:ext uri="{FF2B5EF4-FFF2-40B4-BE49-F238E27FC236}">
                <a16:creationId xmlns:a16="http://schemas.microsoft.com/office/drawing/2014/main" id="{3DBC2187-AD9B-46FB-894A-54A6E8AA6634}"/>
              </a:ext>
            </a:extLst>
          </p:cNvPr>
          <p:cNvSpPr>
            <a:spLocks noGrp="1"/>
          </p:cNvSpPr>
          <p:nvPr>
            <p:ph idx="1"/>
          </p:nvPr>
        </p:nvSpPr>
        <p:spPr>
          <a:xfrm>
            <a:off x="646111" y="1435230"/>
            <a:ext cx="10506777" cy="5064320"/>
          </a:xfrm>
        </p:spPr>
        <p:txBody>
          <a:bodyPr vert="horz" lIns="91440" tIns="45720" rIns="91440" bIns="45720" rtlCol="0" anchor="t">
            <a:normAutofit lnSpcReduction="10000"/>
          </a:bodyPr>
          <a:lstStyle/>
          <a:p>
            <a:pPr marL="0" indent="0">
              <a:buNone/>
            </a:pPr>
            <a:r>
              <a:rPr lang="en-US" dirty="0">
                <a:latin typeface="+mn-lt"/>
              </a:rPr>
              <a:t>To prevent accidents, ultrasonic sensors would be fit on each side of intersection of roads. </a:t>
            </a:r>
            <a:r>
              <a:rPr lang="en-US" b="0" i="0" dirty="0">
                <a:effectLst/>
                <a:latin typeface="+mn-lt"/>
              </a:rPr>
              <a:t>Fitted a few meters away from the junction, the cars would be alerted with a response time of 0.4 seconds. </a:t>
            </a:r>
            <a:r>
              <a:rPr lang="en-US" dirty="0">
                <a:latin typeface="+mn-lt"/>
              </a:rPr>
              <a:t>When these sensors detect that two cars may collide if they keep proceeding, the driver will be </a:t>
            </a:r>
            <a:br>
              <a:rPr lang="en-US" dirty="0">
                <a:latin typeface="+mn-lt"/>
              </a:rPr>
            </a:br>
            <a:r>
              <a:rPr lang="en-US" dirty="0">
                <a:latin typeface="+mn-lt"/>
              </a:rPr>
              <a:t>alerted through a strong </a:t>
            </a:r>
            <a:br>
              <a:rPr lang="en-US" dirty="0"/>
            </a:br>
            <a:r>
              <a:rPr lang="en-US" dirty="0"/>
              <a:t>alarm.   </a:t>
            </a:r>
            <a:br>
              <a:rPr lang="en-US" dirty="0"/>
            </a:br>
            <a:br>
              <a:rPr lang="en-US" dirty="0"/>
            </a:br>
            <a:br>
              <a:rPr lang="en-US" dirty="0"/>
            </a:br>
            <a:br>
              <a:rPr lang="en-US" dirty="0"/>
            </a:br>
            <a:endParaRPr lang="en-US" dirty="0"/>
          </a:p>
          <a:p>
            <a:pPr marL="0" indent="0">
              <a:buNone/>
            </a:pPr>
            <a:endParaRPr lang="en-US" dirty="0"/>
          </a:p>
          <a:p>
            <a:pPr marL="0" indent="0">
              <a:buNone/>
            </a:pPr>
            <a:br>
              <a:rPr lang="en-US" dirty="0"/>
            </a:br>
            <a:r>
              <a:rPr lang="en-US" dirty="0"/>
              <a:t>This would prevent cars</a:t>
            </a:r>
            <a:br>
              <a:rPr lang="en-US" dirty="0"/>
            </a:br>
            <a:r>
              <a:rPr lang="en-US" dirty="0"/>
              <a:t>travelling in perpendicular </a:t>
            </a:r>
            <a:br>
              <a:rPr lang="en-US" dirty="0"/>
            </a:br>
            <a:r>
              <a:rPr lang="en-US" dirty="0"/>
              <a:t>directions from crashing and</a:t>
            </a:r>
            <a:br>
              <a:rPr lang="en-US" dirty="0"/>
            </a:br>
            <a:r>
              <a:rPr lang="en-US" dirty="0"/>
              <a:t>would resynchronize the flow of traffic therefore making the roads less busy.</a:t>
            </a:r>
            <a:endParaRPr lang="en-IN" dirty="0"/>
          </a:p>
        </p:txBody>
      </p:sp>
      <p:sp>
        <p:nvSpPr>
          <p:cNvPr id="5" name="TextBox 4">
            <a:extLst>
              <a:ext uri="{FF2B5EF4-FFF2-40B4-BE49-F238E27FC236}">
                <a16:creationId xmlns:a16="http://schemas.microsoft.com/office/drawing/2014/main" id="{D51CCDDB-BF97-4170-9EEC-39E91243A54D}"/>
              </a:ext>
            </a:extLst>
          </p:cNvPr>
          <p:cNvSpPr txBox="1"/>
          <p:nvPr/>
        </p:nvSpPr>
        <p:spPr>
          <a:xfrm>
            <a:off x="641231" y="3114136"/>
            <a:ext cx="37927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The system can also be connected to multiple cars, which could forcefully reduce their acceleration based on the chances of colliding.</a:t>
            </a:r>
          </a:p>
        </p:txBody>
      </p:sp>
      <p:pic>
        <p:nvPicPr>
          <p:cNvPr id="6" name="Picture 4" descr="Diagram, schematic&#10;&#10;Description automatically generated">
            <a:extLst>
              <a:ext uri="{FF2B5EF4-FFF2-40B4-BE49-F238E27FC236}">
                <a16:creationId xmlns:a16="http://schemas.microsoft.com/office/drawing/2014/main" id="{49EB5F80-3326-478D-852A-EBB9A24FE6F3}"/>
              </a:ext>
            </a:extLst>
          </p:cNvPr>
          <p:cNvPicPr>
            <a:picLocks noChangeAspect="1"/>
          </p:cNvPicPr>
          <p:nvPr/>
        </p:nvPicPr>
        <p:blipFill>
          <a:blip r:embed="rId2"/>
          <a:stretch>
            <a:fillRect/>
          </a:stretch>
        </p:blipFill>
        <p:spPr>
          <a:xfrm>
            <a:off x="5787957" y="2235782"/>
            <a:ext cx="4529753" cy="3695700"/>
          </a:xfrm>
          <a:prstGeom prst="rect">
            <a:avLst/>
          </a:prstGeom>
        </p:spPr>
      </p:pic>
    </p:spTree>
    <p:extLst>
      <p:ext uri="{BB962C8B-B14F-4D97-AF65-F5344CB8AC3E}">
        <p14:creationId xmlns:p14="http://schemas.microsoft.com/office/powerpoint/2010/main" val="344593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A6D5-DB92-4820-9791-A2FA41B56000}"/>
              </a:ext>
            </a:extLst>
          </p:cNvPr>
          <p:cNvSpPr>
            <a:spLocks noGrp="1"/>
          </p:cNvSpPr>
          <p:nvPr>
            <p:ph type="title"/>
          </p:nvPr>
        </p:nvSpPr>
        <p:spPr>
          <a:xfrm>
            <a:off x="3200398" y="385223"/>
            <a:ext cx="9404723" cy="1400530"/>
          </a:xfrm>
        </p:spPr>
        <p:txBody>
          <a:bodyPr/>
          <a:lstStyle/>
          <a:p>
            <a:r>
              <a:rPr lang="en-IN" dirty="0"/>
              <a:t>Accident Detection Circuit </a:t>
            </a:r>
          </a:p>
        </p:txBody>
      </p:sp>
      <p:pic>
        <p:nvPicPr>
          <p:cNvPr id="4" name="Picture 4" descr="Diagram, schematic&#10;&#10;Description automatically generated">
            <a:extLst>
              <a:ext uri="{FF2B5EF4-FFF2-40B4-BE49-F238E27FC236}">
                <a16:creationId xmlns:a16="http://schemas.microsoft.com/office/drawing/2014/main" id="{3A86E80F-76C2-4496-B014-B04694314B6A}"/>
              </a:ext>
            </a:extLst>
          </p:cNvPr>
          <p:cNvPicPr>
            <a:picLocks noGrp="1" noChangeAspect="1"/>
          </p:cNvPicPr>
          <p:nvPr>
            <p:ph idx="1"/>
          </p:nvPr>
        </p:nvPicPr>
        <p:blipFill rotWithShape="1">
          <a:blip r:embed="rId2"/>
          <a:srcRect l="13972" t="225" r="7663" b="-225"/>
          <a:stretch/>
        </p:blipFill>
        <p:spPr>
          <a:xfrm>
            <a:off x="621093" y="1947482"/>
            <a:ext cx="6575572" cy="4195481"/>
          </a:xfrm>
        </p:spPr>
      </p:pic>
      <p:sp>
        <p:nvSpPr>
          <p:cNvPr id="5" name="TextBox 4">
            <a:extLst>
              <a:ext uri="{FF2B5EF4-FFF2-40B4-BE49-F238E27FC236}">
                <a16:creationId xmlns:a16="http://schemas.microsoft.com/office/drawing/2014/main" id="{24F222D9-33A6-4124-A94D-278D425B23D1}"/>
              </a:ext>
            </a:extLst>
          </p:cNvPr>
          <p:cNvSpPr txBox="1"/>
          <p:nvPr/>
        </p:nvSpPr>
        <p:spPr>
          <a:xfrm>
            <a:off x="7315916" y="1414931"/>
            <a:ext cx="3877017"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IN" sz="2000" dirty="0">
                <a:ea typeface="+mn-lt"/>
                <a:cs typeface="+mn-lt"/>
              </a:rPr>
              <a:t> </a:t>
            </a:r>
            <a:br>
              <a:rPr lang="en-IN" sz="2000" dirty="0">
                <a:ea typeface="+mn-lt"/>
                <a:cs typeface="+mn-lt"/>
              </a:rPr>
            </a:br>
            <a:r>
              <a:rPr lang="en-IN" sz="2000" dirty="0">
                <a:ea typeface="+mn-lt"/>
                <a:cs typeface="+mn-lt"/>
              </a:rPr>
              <a:t>If it detects an accident, it notifies the nearby ambulance, police and victim's family members, providing them with the location coordinates using the GPS module. It notifies them using the GSM Module. </a:t>
            </a:r>
            <a:br>
              <a:rPr lang="en-IN" sz="2000" dirty="0">
                <a:ea typeface="+mn-lt"/>
                <a:cs typeface="+mn-lt"/>
              </a:rPr>
            </a:br>
            <a:br>
              <a:rPr lang="en-IN" sz="2000" dirty="0">
                <a:ea typeface="+mn-lt"/>
                <a:cs typeface="+mn-lt"/>
              </a:rPr>
            </a:br>
            <a:r>
              <a:rPr lang="en-US" sz="2000" dirty="0">
                <a:ea typeface="+mn-lt"/>
                <a:cs typeface="+mn-lt"/>
              </a:rPr>
              <a:t>The sensing system would be linked to the car's accident sensors which would be used along with the impact sensor and the accelerometer to detect whether an accident has taken place.</a:t>
            </a:r>
            <a:r>
              <a:rPr lang="en-IN" sz="2000" dirty="0">
                <a:ea typeface="+mn-lt"/>
                <a:cs typeface="+mn-lt"/>
              </a:rPr>
              <a:t> </a:t>
            </a:r>
            <a:endParaRPr lang="en-IN" sz="2000" dirty="0"/>
          </a:p>
        </p:txBody>
      </p:sp>
      <p:sp>
        <p:nvSpPr>
          <p:cNvPr id="6" name="TextBox 5">
            <a:extLst>
              <a:ext uri="{FF2B5EF4-FFF2-40B4-BE49-F238E27FC236}">
                <a16:creationId xmlns:a16="http://schemas.microsoft.com/office/drawing/2014/main" id="{B947416F-9030-4594-8952-6BE4F82EA602}"/>
              </a:ext>
            </a:extLst>
          </p:cNvPr>
          <p:cNvSpPr txBox="1"/>
          <p:nvPr/>
        </p:nvSpPr>
        <p:spPr>
          <a:xfrm>
            <a:off x="914400" y="1095759"/>
            <a:ext cx="10278533" cy="1015663"/>
          </a:xfrm>
          <a:prstGeom prst="rect">
            <a:avLst/>
          </a:prstGeom>
          <a:noFill/>
        </p:spPr>
        <p:txBody>
          <a:bodyPr wrap="square" rtlCol="0">
            <a:spAutoFit/>
          </a:bodyPr>
          <a:lstStyle/>
          <a:p>
            <a:pPr algn="r"/>
            <a:r>
              <a:rPr lang="en-IN" sz="2000" dirty="0">
                <a:ea typeface="+mn-lt"/>
                <a:cs typeface="+mn-lt"/>
              </a:rPr>
              <a:t>Our prototype uses an impact sensor, and an accelerometer which detects the accident which has taken place.</a:t>
            </a:r>
            <a:br>
              <a:rPr lang="en-IN" sz="2000" dirty="0">
                <a:ea typeface="+mn-lt"/>
                <a:cs typeface="+mn-lt"/>
              </a:rPr>
            </a:br>
            <a:endParaRPr lang="en-IN" sz="2000" dirty="0"/>
          </a:p>
        </p:txBody>
      </p:sp>
    </p:spTree>
    <p:extLst>
      <p:ext uri="{BB962C8B-B14F-4D97-AF65-F5344CB8AC3E}">
        <p14:creationId xmlns:p14="http://schemas.microsoft.com/office/powerpoint/2010/main" val="15896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7EE4-BF6F-4548-87BE-C7D6728AD46E}"/>
              </a:ext>
            </a:extLst>
          </p:cNvPr>
          <p:cNvSpPr>
            <a:spLocks noGrp="1"/>
          </p:cNvSpPr>
          <p:nvPr>
            <p:ph type="title"/>
          </p:nvPr>
        </p:nvSpPr>
        <p:spPr/>
        <p:txBody>
          <a:bodyPr/>
          <a:lstStyle/>
          <a:p>
            <a:r>
              <a:rPr lang="en-GB" dirty="0"/>
              <a:t>Plan of implementation</a:t>
            </a:r>
          </a:p>
        </p:txBody>
      </p:sp>
      <p:graphicFrame>
        <p:nvGraphicFramePr>
          <p:cNvPr id="4" name="Table 4">
            <a:extLst>
              <a:ext uri="{FF2B5EF4-FFF2-40B4-BE49-F238E27FC236}">
                <a16:creationId xmlns:a16="http://schemas.microsoft.com/office/drawing/2014/main" id="{2971248E-5CDC-43A7-93B3-1E75CFEA633E}"/>
              </a:ext>
            </a:extLst>
          </p:cNvPr>
          <p:cNvGraphicFramePr>
            <a:graphicFrameLocks noGrp="1"/>
          </p:cNvGraphicFramePr>
          <p:nvPr>
            <p:ph idx="1"/>
            <p:extLst>
              <p:ext uri="{D42A27DB-BD31-4B8C-83A1-F6EECF244321}">
                <p14:modId xmlns:p14="http://schemas.microsoft.com/office/powerpoint/2010/main" val="2658435894"/>
              </p:ext>
            </p:extLst>
          </p:nvPr>
        </p:nvGraphicFramePr>
        <p:xfrm>
          <a:off x="756688" y="3217046"/>
          <a:ext cx="10388337" cy="1920240"/>
        </p:xfrm>
        <a:graphic>
          <a:graphicData uri="http://schemas.openxmlformats.org/drawingml/2006/table">
            <a:tbl>
              <a:tblPr firstRow="1" bandRow="1">
                <a:tableStyleId>{5C22544A-7EE6-4342-B048-85BDC9FD1C3A}</a:tableStyleId>
              </a:tblPr>
              <a:tblGrid>
                <a:gridCol w="7513162">
                  <a:extLst>
                    <a:ext uri="{9D8B030D-6E8A-4147-A177-3AD203B41FA5}">
                      <a16:colId xmlns:a16="http://schemas.microsoft.com/office/drawing/2014/main" val="2476437108"/>
                    </a:ext>
                  </a:extLst>
                </a:gridCol>
                <a:gridCol w="2875175">
                  <a:extLst>
                    <a:ext uri="{9D8B030D-6E8A-4147-A177-3AD203B41FA5}">
                      <a16:colId xmlns:a16="http://schemas.microsoft.com/office/drawing/2014/main" val="4122227074"/>
                    </a:ext>
                  </a:extLst>
                </a:gridCol>
              </a:tblGrid>
              <a:tr h="480552">
                <a:tc>
                  <a:txBody>
                    <a:bodyPr/>
                    <a:lstStyle/>
                    <a:p>
                      <a:r>
                        <a:rPr lang="en-US" dirty="0"/>
                        <a:t>Circuit</a:t>
                      </a:r>
                      <a:endParaRPr lang="en-IN" dirty="0"/>
                    </a:p>
                  </a:txBody>
                  <a:tcPr/>
                </a:tc>
                <a:tc>
                  <a:txBody>
                    <a:bodyPr/>
                    <a:lstStyle/>
                    <a:p>
                      <a:r>
                        <a:rPr lang="en-US" dirty="0"/>
                        <a:t>Cost of Implementation (INR)</a:t>
                      </a:r>
                      <a:endParaRPr lang="en-IN" dirty="0"/>
                    </a:p>
                  </a:txBody>
                  <a:tcPr/>
                </a:tc>
                <a:extLst>
                  <a:ext uri="{0D108BD9-81ED-4DB2-BD59-A6C34878D82A}">
                    <a16:rowId xmlns:a16="http://schemas.microsoft.com/office/drawing/2014/main" val="418369690"/>
                  </a:ext>
                </a:extLst>
              </a:tr>
              <a:tr h="564859">
                <a:tc>
                  <a:txBody>
                    <a:bodyPr/>
                    <a:lstStyle/>
                    <a:p>
                      <a:r>
                        <a:rPr lang="en-US" dirty="0"/>
                        <a:t>Accident Prevention Circuit</a:t>
                      </a:r>
                      <a:br>
                        <a:rPr lang="en-US" dirty="0"/>
                      </a:br>
                      <a:r>
                        <a:rPr lang="en-US" dirty="0"/>
                        <a:t>(to be fitted on the road)</a:t>
                      </a:r>
                      <a:endParaRPr lang="en-IN" dirty="0"/>
                    </a:p>
                  </a:txBody>
                  <a:tcPr/>
                </a:tc>
                <a:tc>
                  <a:txBody>
                    <a:bodyPr/>
                    <a:lstStyle/>
                    <a:p>
                      <a:r>
                        <a:rPr lang="en-US" dirty="0"/>
                        <a:t>710-650</a:t>
                      </a:r>
                      <a:endParaRPr lang="en-IN" dirty="0"/>
                    </a:p>
                  </a:txBody>
                  <a:tcPr/>
                </a:tc>
                <a:extLst>
                  <a:ext uri="{0D108BD9-81ED-4DB2-BD59-A6C34878D82A}">
                    <a16:rowId xmlns:a16="http://schemas.microsoft.com/office/drawing/2014/main" val="491088414"/>
                  </a:ext>
                </a:extLst>
              </a:tr>
              <a:tr h="564859">
                <a:tc>
                  <a:txBody>
                    <a:bodyPr/>
                    <a:lstStyle/>
                    <a:p>
                      <a:r>
                        <a:rPr lang="en-US" dirty="0"/>
                        <a:t>Accident Detection Circuit</a:t>
                      </a:r>
                      <a:br>
                        <a:rPr lang="en-US" dirty="0"/>
                      </a:br>
                      <a:r>
                        <a:rPr lang="en-US" dirty="0"/>
                        <a:t>(to be fitted on the car) </a:t>
                      </a:r>
                      <a:endParaRPr lang="en-IN" dirty="0"/>
                    </a:p>
                  </a:txBody>
                  <a:tcPr/>
                </a:tc>
                <a:tc>
                  <a:txBody>
                    <a:bodyPr/>
                    <a:lstStyle/>
                    <a:p>
                      <a:r>
                        <a:rPr lang="en-US" dirty="0"/>
                        <a:t>890-840</a:t>
                      </a:r>
                      <a:endParaRPr lang="en-IN" dirty="0"/>
                    </a:p>
                  </a:txBody>
                  <a:tcPr/>
                </a:tc>
                <a:extLst>
                  <a:ext uri="{0D108BD9-81ED-4DB2-BD59-A6C34878D82A}">
                    <a16:rowId xmlns:a16="http://schemas.microsoft.com/office/drawing/2014/main" val="450957893"/>
                  </a:ext>
                </a:extLst>
              </a:tr>
            </a:tbl>
          </a:graphicData>
        </a:graphic>
      </p:graphicFrame>
      <p:sp>
        <p:nvSpPr>
          <p:cNvPr id="6" name="TextBox 5">
            <a:extLst>
              <a:ext uri="{FF2B5EF4-FFF2-40B4-BE49-F238E27FC236}">
                <a16:creationId xmlns:a16="http://schemas.microsoft.com/office/drawing/2014/main" id="{410C7D79-74A5-4568-BFC2-E9A3FEABB6C8}"/>
              </a:ext>
            </a:extLst>
          </p:cNvPr>
          <p:cNvSpPr txBox="1"/>
          <p:nvPr/>
        </p:nvSpPr>
        <p:spPr>
          <a:xfrm>
            <a:off x="648654" y="1651804"/>
            <a:ext cx="10496371" cy="1323439"/>
          </a:xfrm>
          <a:prstGeom prst="rect">
            <a:avLst/>
          </a:prstGeom>
          <a:noFill/>
        </p:spPr>
        <p:txBody>
          <a:bodyPr wrap="square" lIns="91440" tIns="45720" rIns="91440" bIns="45720" rtlCol="0" anchor="t">
            <a:spAutoFit/>
          </a:bodyPr>
          <a:lstStyle/>
          <a:p>
            <a:r>
              <a:rPr lang="en-US" sz="2000" dirty="0"/>
              <a:t>While making this project, our team ensured that the final product is as cost effective as impactful so that it could be distributed across India easily. We also ensured that it can easily be fitted onto any vehicle or road arrangement. Here is a table on the approximate cost of the prototype:</a:t>
            </a:r>
            <a:endParaRPr lang="en-IN" sz="2000" dirty="0"/>
          </a:p>
        </p:txBody>
      </p:sp>
      <p:sp>
        <p:nvSpPr>
          <p:cNvPr id="7" name="TextBox 6">
            <a:extLst>
              <a:ext uri="{FF2B5EF4-FFF2-40B4-BE49-F238E27FC236}">
                <a16:creationId xmlns:a16="http://schemas.microsoft.com/office/drawing/2014/main" id="{4E49ED95-EE62-4D3E-A847-63F7E7B231B0}"/>
              </a:ext>
            </a:extLst>
          </p:cNvPr>
          <p:cNvSpPr txBox="1"/>
          <p:nvPr/>
        </p:nvSpPr>
        <p:spPr>
          <a:xfrm>
            <a:off x="646110" y="5420677"/>
            <a:ext cx="6826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8" name="TextBox 7">
            <a:extLst>
              <a:ext uri="{FF2B5EF4-FFF2-40B4-BE49-F238E27FC236}">
                <a16:creationId xmlns:a16="http://schemas.microsoft.com/office/drawing/2014/main" id="{C92B0076-033A-4C95-820D-7CD52DCA9DB5}"/>
              </a:ext>
            </a:extLst>
          </p:cNvPr>
          <p:cNvSpPr txBox="1"/>
          <p:nvPr/>
        </p:nvSpPr>
        <p:spPr>
          <a:xfrm>
            <a:off x="646110" y="5379089"/>
            <a:ext cx="10609494" cy="1015663"/>
          </a:xfrm>
          <a:prstGeom prst="rect">
            <a:avLst/>
          </a:prstGeom>
          <a:noFill/>
        </p:spPr>
        <p:txBody>
          <a:bodyPr wrap="square" rtlCol="0">
            <a:spAutoFit/>
          </a:bodyPr>
          <a:lstStyle/>
          <a:p>
            <a:r>
              <a:rPr lang="en-GB" sz="2000" dirty="0">
                <a:ea typeface="+mn-lt"/>
                <a:cs typeface="+mn-lt"/>
              </a:rPr>
              <a:t>Furthermore, the implementation of our project doesn’t require any modifications to be made in the roads system of India making it the most feasible solution for preventing and resolving traffic collisions.</a:t>
            </a:r>
            <a:endParaRPr lang="en-IN" sz="2000" dirty="0"/>
          </a:p>
        </p:txBody>
      </p:sp>
    </p:spTree>
    <p:extLst>
      <p:ext uri="{BB962C8B-B14F-4D97-AF65-F5344CB8AC3E}">
        <p14:creationId xmlns:p14="http://schemas.microsoft.com/office/powerpoint/2010/main" val="181528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B5E8-A597-406E-9235-2CD9F02C8583}"/>
              </a:ext>
            </a:extLst>
          </p:cNvPr>
          <p:cNvSpPr>
            <a:spLocks noGrp="1"/>
          </p:cNvSpPr>
          <p:nvPr>
            <p:ph type="title"/>
          </p:nvPr>
        </p:nvSpPr>
        <p:spPr/>
        <p:txBody>
          <a:bodyPr/>
          <a:lstStyle/>
          <a:p>
            <a:r>
              <a:rPr lang="en-US" sz="4800" dirty="0"/>
              <a:t>Bibliography</a:t>
            </a:r>
            <a:endParaRPr lang="en-IN" sz="4800" dirty="0"/>
          </a:p>
        </p:txBody>
      </p:sp>
      <p:sp>
        <p:nvSpPr>
          <p:cNvPr id="3" name="Content Placeholder 2">
            <a:extLst>
              <a:ext uri="{FF2B5EF4-FFF2-40B4-BE49-F238E27FC236}">
                <a16:creationId xmlns:a16="http://schemas.microsoft.com/office/drawing/2014/main" id="{23D8EFB3-1348-4C62-A1F7-AC14429D2CB4}"/>
              </a:ext>
            </a:extLst>
          </p:cNvPr>
          <p:cNvSpPr>
            <a:spLocks noGrp="1"/>
          </p:cNvSpPr>
          <p:nvPr>
            <p:ph idx="1"/>
          </p:nvPr>
        </p:nvSpPr>
        <p:spPr>
          <a:xfrm>
            <a:off x="646111" y="1687398"/>
            <a:ext cx="10505798" cy="4512159"/>
          </a:xfrm>
        </p:spPr>
        <p:txBody>
          <a:bodyPr>
            <a:normAutofit/>
          </a:bodyPr>
          <a:lstStyle/>
          <a:p>
            <a:pPr marL="457200" indent="-457200">
              <a:buFont typeface="+mj-lt"/>
              <a:buAutoNum type="arabicPeriod"/>
            </a:pPr>
            <a:r>
              <a:rPr lang="en-IN" dirty="0">
                <a:hlinkClick r:id="rId2"/>
              </a:rPr>
              <a:t>https://www.statista.com/statistics/746887/india-number-of-fatalities-in-road-accidents/</a:t>
            </a:r>
            <a:br>
              <a:rPr lang="en-IN" dirty="0"/>
            </a:br>
            <a:endParaRPr lang="en-IN" dirty="0"/>
          </a:p>
          <a:p>
            <a:pPr marL="457200" indent="-457200">
              <a:buFont typeface="+mj-lt"/>
              <a:buAutoNum type="arabicPeriod"/>
            </a:pPr>
            <a:r>
              <a:rPr lang="en-IN" dirty="0">
                <a:hlinkClick r:id="rId3"/>
              </a:rPr>
              <a:t>https://www.statista.com/topics/5982/road-accidents-in-india/#:~:text=India%20roughly%20accounts%20for%20just,to%20road%20accidents%20in%20India</a:t>
            </a:r>
            <a:br>
              <a:rPr lang="en-IN" dirty="0"/>
            </a:br>
            <a:endParaRPr lang="en-IN" dirty="0"/>
          </a:p>
          <a:p>
            <a:pPr marL="457200" indent="-457200">
              <a:buFont typeface="+mj-lt"/>
              <a:buAutoNum type="arabicPeriod"/>
            </a:pPr>
            <a:r>
              <a:rPr lang="en-IN" dirty="0">
                <a:hlinkClick r:id="rId4"/>
              </a:rPr>
              <a:t>https://en.wikipedia.org/wiki/Traffic_collisions_in_India</a:t>
            </a:r>
            <a:br>
              <a:rPr lang="en-IN" dirty="0"/>
            </a:br>
            <a:endParaRPr lang="en-IN" dirty="0"/>
          </a:p>
          <a:p>
            <a:pPr marL="457200" indent="-457200">
              <a:buFont typeface="+mj-lt"/>
              <a:buAutoNum type="arabicPeriod"/>
            </a:pPr>
            <a:r>
              <a:rPr lang="en-IN" dirty="0">
                <a:hlinkClick r:id="rId5"/>
              </a:rPr>
              <a:t>https://otonomo.io/blog/smart-cities-intelligent-transportation-systems/</a:t>
            </a:r>
            <a:br>
              <a:rPr lang="en-IN" dirty="0"/>
            </a:br>
            <a:endParaRPr lang="en-IN" dirty="0"/>
          </a:p>
          <a:p>
            <a:pPr marL="457200" indent="-457200">
              <a:buFont typeface="+mj-lt"/>
              <a:buAutoNum type="arabicPeriod"/>
            </a:pPr>
            <a:r>
              <a:rPr lang="en-IN" dirty="0">
                <a:hlinkClick r:id="rId6"/>
              </a:rPr>
              <a:t>https://www.bbc.com/news/magazine-36446652</a:t>
            </a:r>
            <a:endParaRPr lang="en-IN" dirty="0"/>
          </a:p>
          <a:p>
            <a:pPr marL="457200" indent="-457200">
              <a:buFont typeface="+mj-lt"/>
              <a:buAutoNum type="arabicPeriod"/>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625126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1479</TotalTime>
  <Words>894</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 SemiCondensed</vt:lpstr>
      <vt:lpstr>Bahnschrift SemiBold</vt:lpstr>
      <vt:lpstr>Calibri</vt:lpstr>
      <vt:lpstr>Century Gothic</vt:lpstr>
      <vt:lpstr>Wingdings 3</vt:lpstr>
      <vt:lpstr>Ion</vt:lpstr>
      <vt:lpstr>Automatic Traffic Monitor</vt:lpstr>
      <vt:lpstr>Contents</vt:lpstr>
      <vt:lpstr>Introduction</vt:lpstr>
      <vt:lpstr>Overview</vt:lpstr>
      <vt:lpstr>Project Details</vt:lpstr>
      <vt:lpstr>Car Proximity Detectors</vt:lpstr>
      <vt:lpstr>Accident Detection Circuit </vt:lpstr>
      <vt:lpstr>Plan of implementation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aditsinha01@gmail.com</dc:creator>
  <cp:lastModifiedBy>Adit Sinha</cp:lastModifiedBy>
  <cp:revision>4</cp:revision>
  <dcterms:created xsi:type="dcterms:W3CDTF">2021-07-18T10:56:29Z</dcterms:created>
  <dcterms:modified xsi:type="dcterms:W3CDTF">2021-11-18T07:54:51Z</dcterms:modified>
</cp:coreProperties>
</file>