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251780-0DE5-499C-B9C2-A7D471B662C6}">
  <a:tblStyle styleId="{AE251780-0DE5-499C-B9C2-A7D471B662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font" Target="fonts/Lato-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e063b02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e063b02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e063b029e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e063b029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e063b029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e063b029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e063b029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e063b029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e063b029e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e063b029e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e063b029e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e063b029e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e063b029e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e063b029e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11" y="11"/>
            <a:ext cx="9144000" cy="6090012"/>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73" name="Google Shape;73;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SQL Shopping Manager!</a:t>
            </a:r>
            <a:endParaRPr sz="4900"/>
          </a:p>
        </p:txBody>
      </p:sp>
      <p:sp>
        <p:nvSpPr>
          <p:cNvPr id="74" name="Google Shape;74;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Dhruv Rawal and Adit Sinha </a:t>
            </a:r>
            <a:br>
              <a:rPr lang="en" sz="2400"/>
            </a:br>
            <a:r>
              <a:rPr lang="en" sz="2400"/>
              <a:t>Step By Step School</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Traction and Projections</a:t>
            </a:r>
            <a:endParaRPr/>
          </a:p>
        </p:txBody>
      </p:sp>
      <p:sp>
        <p:nvSpPr>
          <p:cNvPr id="127" name="Google Shape;127;p22"/>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product is mainly meant to be used in apparel stores, but can easily be adapted to fit any kind of shop, such as a hardware stores, furniture shops, etc. whether online or offline.</a:t>
            </a:r>
            <a:endParaRPr sz="1600"/>
          </a:p>
          <a:p>
            <a:pPr indent="-330200" lvl="0" marL="457200" rtl="0" algn="l">
              <a:spcBef>
                <a:spcPts val="0"/>
              </a:spcBef>
              <a:spcAft>
                <a:spcPts val="0"/>
              </a:spcAft>
              <a:buSzPts val="1600"/>
              <a:buChar char="●"/>
            </a:pPr>
            <a:r>
              <a:rPr lang="en" sz="1600"/>
              <a:t>Our vision for this product is to help create a system that makes the experience of shopping </a:t>
            </a:r>
            <a:r>
              <a:rPr lang="en" sz="1600"/>
              <a:t>more</a:t>
            </a:r>
            <a:r>
              <a:rPr lang="en" sz="1600"/>
              <a:t> streamlined for the customer, as they can search for and view all the clothes they want across genders and age groups at one terminal</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graphicFrame>
        <p:nvGraphicFramePr>
          <p:cNvPr id="80" name="Google Shape;80;p14"/>
          <p:cNvGraphicFramePr/>
          <p:nvPr/>
        </p:nvGraphicFramePr>
        <p:xfrm>
          <a:off x="740250" y="1569590"/>
          <a:ext cx="3000000" cy="3000000"/>
        </p:xfrm>
        <a:graphic>
          <a:graphicData uri="http://schemas.openxmlformats.org/drawingml/2006/table">
            <a:tbl>
              <a:tblPr>
                <a:noFill/>
                <a:tableStyleId>{AE251780-0DE5-499C-B9C2-A7D471B662C6}</a:tableStyleId>
              </a:tblPr>
              <a:tblGrid>
                <a:gridCol w="1842925"/>
                <a:gridCol w="6060450"/>
              </a:tblGrid>
              <a:tr h="518775">
                <a:tc>
                  <a:txBody>
                    <a:bodyPr/>
                    <a:lstStyle/>
                    <a:p>
                      <a:pPr indent="0" lvl="0" marL="0" rtl="0" algn="ctr">
                        <a:spcBef>
                          <a:spcPts val="0"/>
                        </a:spcBef>
                        <a:spcAft>
                          <a:spcPts val="0"/>
                        </a:spcAft>
                        <a:buNone/>
                      </a:pPr>
                      <a:r>
                        <a:rPr b="1" lang="en" sz="1600">
                          <a:latin typeface="Century Gothic"/>
                          <a:ea typeface="Century Gothic"/>
                          <a:cs typeface="Century Gothic"/>
                          <a:sym typeface="Century Gothic"/>
                        </a:rPr>
                        <a:t>S. No.</a:t>
                      </a:r>
                      <a:endParaRPr b="1" sz="1600">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Century Gothic"/>
                          <a:ea typeface="Century Gothic"/>
                          <a:cs typeface="Century Gothic"/>
                          <a:sym typeface="Century Gothic"/>
                        </a:rPr>
                        <a:t>Topics</a:t>
                      </a:r>
                      <a:endParaRPr b="1" sz="1600">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8175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1.</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Problem</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8175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2.</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Our solution</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8175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3.</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Key Product Features</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8175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4.</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Mode of Operation  &amp; Funding</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8175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5.</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Traction and Projections</a:t>
                      </a:r>
                      <a:endParaRPr b="1">
                        <a:latin typeface="Century Gothic"/>
                        <a:ea typeface="Century Gothic"/>
                        <a:cs typeface="Century Gothic"/>
                        <a:sym typeface="Century Gothic"/>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56200" y="3906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Problem:</a:t>
            </a:r>
            <a:endParaRPr u="sng"/>
          </a:p>
          <a:p>
            <a:pPr indent="0" lvl="0" marL="0" rtl="0" algn="l">
              <a:spcBef>
                <a:spcPts val="0"/>
              </a:spcBef>
              <a:spcAft>
                <a:spcPts val="0"/>
              </a:spcAft>
              <a:buNone/>
            </a:pPr>
            <a:r>
              <a:rPr lang="en" sz="2800">
                <a:solidFill>
                  <a:schemeClr val="accent5"/>
                </a:solidFill>
              </a:rPr>
              <a:t>Shopping for clothes can be a tedious process for both users and vendors, especially when it comes to maintaining a uniform system. Oftentimes, the simple act of purchasing a cloth requires a plethora of data structures to be used. To simplify the need of these structures, and to enhance the user’s experience, we propose this product.</a:t>
            </a:r>
            <a:endParaRPr sz="28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96475" y="575950"/>
            <a:ext cx="8325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Our solution:</a:t>
            </a:r>
            <a:endParaRPr/>
          </a:p>
          <a:p>
            <a:pPr indent="0" lvl="0" marL="0" rtl="0" algn="l">
              <a:spcBef>
                <a:spcPts val="1000"/>
              </a:spcBef>
              <a:spcAft>
                <a:spcPts val="1000"/>
              </a:spcAft>
              <a:buNone/>
            </a:pPr>
            <a:r>
              <a:rPr lang="en" sz="2700"/>
              <a:t>Organizing all the clothes a store has in stock into a single uniform SQL </a:t>
            </a:r>
            <a:r>
              <a:rPr lang="en" sz="2700"/>
              <a:t>table, and allowing the user to view these clothes and save them into their cart to purchase at any time instantly enhances the experience on both ends. Moreover, it makes it easier for a vendor to maintain information of clothing articles since the Data table clearly differentiates each article.</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ctrTitle"/>
          </p:nvPr>
        </p:nvSpPr>
        <p:spPr>
          <a:xfrm>
            <a:off x="438575" y="278625"/>
            <a:ext cx="8274600" cy="9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Product Features</a:t>
            </a:r>
            <a:endParaRPr/>
          </a:p>
        </p:txBody>
      </p:sp>
      <p:sp>
        <p:nvSpPr>
          <p:cNvPr id="96" name="Google Shape;96;p17"/>
          <p:cNvSpPr txBox="1"/>
          <p:nvPr>
            <p:ph idx="1" type="subTitle"/>
          </p:nvPr>
        </p:nvSpPr>
        <p:spPr>
          <a:xfrm>
            <a:off x="489752" y="1148925"/>
            <a:ext cx="8164500" cy="31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Through several simple additions, this product solves the rising crisis of data management:</a:t>
            </a:r>
            <a:br>
              <a:rPr lang="en"/>
            </a:br>
            <a:r>
              <a:rPr lang="en"/>
              <a:t>1. </a:t>
            </a:r>
            <a:r>
              <a:rPr lang="en" u="sng"/>
              <a:t>Uniform Data Table:</a:t>
            </a:r>
            <a:br>
              <a:rPr lang="en"/>
            </a:br>
            <a:r>
              <a:rPr lang="en"/>
              <a:t>Through a single data table (structure of which is shown below), the python program is informed of parameters for the Name, Type, Price, etc. of the clothing article in one place; therefore creating a uniform platform for data management.</a:t>
            </a:r>
            <a:br>
              <a:rPr lang="en"/>
            </a:br>
            <a:br>
              <a:rPr lang="en"/>
            </a:br>
            <a:endParaRPr/>
          </a:p>
          <a:p>
            <a:pPr indent="0" lvl="0" marL="0" rtl="0" algn="l">
              <a:spcBef>
                <a:spcPts val="0"/>
              </a:spcBef>
              <a:spcAft>
                <a:spcPts val="0"/>
              </a:spcAft>
              <a:buNone/>
            </a:pPr>
            <a:br>
              <a:rPr lang="en"/>
            </a:br>
            <a:br>
              <a:rPr lang="en"/>
            </a:br>
            <a:endParaRPr/>
          </a:p>
        </p:txBody>
      </p:sp>
      <p:pic>
        <p:nvPicPr>
          <p:cNvPr id="97" name="Google Shape;97;p17"/>
          <p:cNvPicPr preferRelativeResize="0"/>
          <p:nvPr/>
        </p:nvPicPr>
        <p:blipFill>
          <a:blip r:embed="rId3">
            <a:alphaModFix/>
          </a:blip>
          <a:stretch>
            <a:fillRect/>
          </a:stretch>
        </p:blipFill>
        <p:spPr>
          <a:xfrm>
            <a:off x="608388" y="2928925"/>
            <a:ext cx="5553075" cy="20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557225" y="525075"/>
            <a:ext cx="2989800" cy="407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a:t>
            </a:r>
            <a:r>
              <a:rPr lang="en" u="sng"/>
              <a:t>Simple Quick Choices </a:t>
            </a:r>
            <a:br>
              <a:rPr lang="en" u="sng"/>
            </a:br>
            <a:r>
              <a:rPr lang="en"/>
              <a:t>Since the user is provided multiple simple choices to filter their products, their experience also gets enhanced by eliminating irrelevant data. This can further be expanded in other parameters in the future. An interactive home-page also further enhances their experience.</a:t>
            </a:r>
            <a:endParaRPr/>
          </a:p>
        </p:txBody>
      </p:sp>
      <p:pic>
        <p:nvPicPr>
          <p:cNvPr id="103" name="Google Shape;103;p18"/>
          <p:cNvPicPr preferRelativeResize="0"/>
          <p:nvPr/>
        </p:nvPicPr>
        <p:blipFill>
          <a:blip r:embed="rId3">
            <a:alphaModFix/>
          </a:blip>
          <a:stretch>
            <a:fillRect/>
          </a:stretch>
        </p:blipFill>
        <p:spPr>
          <a:xfrm>
            <a:off x="4095900" y="142275"/>
            <a:ext cx="4575569"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1038031" y="0"/>
            <a:ext cx="706793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4822025" y="610800"/>
            <a:ext cx="3921900" cy="39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t>3. Quick and Simple Checkout Procedure:</a:t>
            </a:r>
            <a:br>
              <a:rPr lang="en" u="sng"/>
            </a:br>
            <a:r>
              <a:rPr lang="en"/>
              <a:t>Due to the presence of the Cart SQL table, the vendor can easily calculate the billing information via the SUM() function, while also maintaining the user’s shopping record. Moreover, the user can also access their saved previous session before billing, further enhancing their experience.</a:t>
            </a:r>
            <a:endParaRPr/>
          </a:p>
        </p:txBody>
      </p:sp>
      <p:pic>
        <p:nvPicPr>
          <p:cNvPr id="114" name="Google Shape;114;p20"/>
          <p:cNvPicPr preferRelativeResize="0"/>
          <p:nvPr/>
        </p:nvPicPr>
        <p:blipFill>
          <a:blip r:embed="rId3">
            <a:alphaModFix/>
          </a:blip>
          <a:stretch>
            <a:fillRect/>
          </a:stretch>
        </p:blipFill>
        <p:spPr>
          <a:xfrm>
            <a:off x="141700" y="788088"/>
            <a:ext cx="4517225" cy="35673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407175" y="712150"/>
            <a:ext cx="6940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Mode of operations &amp; funding</a:t>
            </a:r>
            <a:endParaRPr sz="2400"/>
          </a:p>
        </p:txBody>
      </p:sp>
      <p:sp>
        <p:nvSpPr>
          <p:cNvPr id="120" name="Google Shape;120;p21"/>
          <p:cNvSpPr txBox="1"/>
          <p:nvPr>
            <p:ph idx="4294967295" type="title"/>
          </p:nvPr>
        </p:nvSpPr>
        <p:spPr>
          <a:xfrm>
            <a:off x="407175" y="1449288"/>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Due to the simplicity and dynamic nature of our program, the only running costs would be in maintaining the server.  The funds for this would, of course, have to be provided by any establishment that would like to use our software. Most data management servers run for a simple price of 30-50 dollars per month. Since the algorithm for the program remains uniform, the software can be </a:t>
            </a:r>
            <a:r>
              <a:rPr b="0" lang="en" sz="1800">
                <a:latin typeface="Lato"/>
                <a:ea typeface="Lato"/>
                <a:cs typeface="Lato"/>
                <a:sym typeface="Lato"/>
              </a:rPr>
              <a:t>charged to be run for 70-80 dollars, increasing the funds by 150%.</a:t>
            </a:r>
            <a:endParaRPr sz="1700">
              <a:latin typeface="Lato"/>
              <a:ea typeface="Lato"/>
              <a:cs typeface="Lato"/>
              <a:sym typeface="Lato"/>
            </a:endParaRPr>
          </a:p>
        </p:txBody>
      </p:sp>
      <p:pic>
        <p:nvPicPr>
          <p:cNvPr id="121" name="Google Shape;121;p21"/>
          <p:cNvPicPr preferRelativeResize="0"/>
          <p:nvPr/>
        </p:nvPicPr>
        <p:blipFill>
          <a:blip r:embed="rId3">
            <a:alphaModFix/>
          </a:blip>
          <a:stretch>
            <a:fillRect/>
          </a:stretch>
        </p:blipFill>
        <p:spPr>
          <a:xfrm>
            <a:off x="5604375" y="1919675"/>
            <a:ext cx="3325324" cy="21267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