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07" r:id="rId2"/>
    <p:sldId id="257" r:id="rId3"/>
    <p:sldId id="259" r:id="rId4"/>
    <p:sldId id="258" r:id="rId5"/>
    <p:sldId id="287" r:id="rId6"/>
    <p:sldId id="310" r:id="rId7"/>
    <p:sldId id="309" r:id="rId8"/>
    <p:sldId id="267" r:id="rId9"/>
    <p:sldId id="263" r:id="rId10"/>
    <p:sldId id="265" r:id="rId11"/>
    <p:sldId id="266" r:id="rId12"/>
    <p:sldId id="294" r:id="rId13"/>
    <p:sldId id="291" r:id="rId14"/>
    <p:sldId id="277" r:id="rId15"/>
    <p:sldId id="288" r:id="rId16"/>
    <p:sldId id="289" r:id="rId17"/>
    <p:sldId id="290" r:id="rId18"/>
    <p:sldId id="292" r:id="rId19"/>
    <p:sldId id="270" r:id="rId20"/>
    <p:sldId id="293" r:id="rId21"/>
    <p:sldId id="278" r:id="rId22"/>
    <p:sldId id="260" r:id="rId23"/>
    <p:sldId id="311" r:id="rId24"/>
    <p:sldId id="286" r:id="rId25"/>
    <p:sldId id="261" r:id="rId26"/>
    <p:sldId id="297" r:id="rId27"/>
    <p:sldId id="296" r:id="rId28"/>
    <p:sldId id="298" r:id="rId29"/>
    <p:sldId id="300" r:id="rId30"/>
    <p:sldId id="303" r:id="rId31"/>
    <p:sldId id="304" r:id="rId32"/>
    <p:sldId id="282" r:id="rId33"/>
    <p:sldId id="275" r:id="rId34"/>
    <p:sldId id="295" r:id="rId35"/>
    <p:sldId id="27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2"/>
    <p:restoredTop sz="94280" autoAdjust="0"/>
  </p:normalViewPr>
  <p:slideViewPr>
    <p:cSldViewPr snapToGrid="0" snapToObjects="1">
      <p:cViewPr varScale="1">
        <p:scale>
          <a:sx n="78" d="100"/>
          <a:sy n="78" d="100"/>
        </p:scale>
        <p:origin x="784" y="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79111-73E3-B243-95D5-42812F6C0CB4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FC4D3-B47A-144C-A316-F11F3744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 will be discussing a Company that focuses on selling packaged</a:t>
            </a:r>
            <a:r>
              <a:rPr lang="en-US" baseline="0" dirty="0"/>
              <a:t> products that represent a theme of different cultures that are in turn representative of countries around the world </a:t>
            </a:r>
            <a:r>
              <a:rPr lang="mr-IN" baseline="0" dirty="0"/>
              <a:t>–</a:t>
            </a:r>
            <a:r>
              <a:rPr lang="en-US" baseline="0" dirty="0"/>
              <a:t> Try The World!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2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6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9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69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8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7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7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8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C4D3-B47A-144C-A316-F11F3744FA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33.jpg"/><Relationship Id="rId3" Type="http://schemas.openxmlformats.org/officeDocument/2006/relationships/image" Target="../media/image25.png"/><Relationship Id="rId7" Type="http://schemas.openxmlformats.org/officeDocument/2006/relationships/image" Target="../media/image27.jpg"/><Relationship Id="rId12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jpg"/><Relationship Id="rId5" Type="http://schemas.openxmlformats.org/officeDocument/2006/relationships/image" Target="../media/image13.jpg"/><Relationship Id="rId10" Type="http://schemas.openxmlformats.org/officeDocument/2006/relationships/image" Target="../media/image30.jpg"/><Relationship Id="rId4" Type="http://schemas.openxmlformats.org/officeDocument/2006/relationships/image" Target="../media/image12.jp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15CB8B72-B719-4059-8287-275F2AC4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" y="975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C335DB-0CF6-41E9-BFD6-69069DEFA1AF}"/>
              </a:ext>
            </a:extLst>
          </p:cNvPr>
          <p:cNvSpPr txBox="1"/>
          <p:nvPr/>
        </p:nvSpPr>
        <p:spPr>
          <a:xfrm>
            <a:off x="0" y="159685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74747"/>
                </a:solidFill>
                <a:latin typeface="Cooper Black" panose="0208090404030B020404" pitchFamily="18" charset="0"/>
              </a:rPr>
              <a:t>PLAYER ANALYSIS USING SAS</a:t>
            </a:r>
          </a:p>
        </p:txBody>
      </p:sp>
    </p:spTree>
    <p:extLst>
      <p:ext uri="{BB962C8B-B14F-4D97-AF65-F5344CB8AC3E}">
        <p14:creationId xmlns:p14="http://schemas.microsoft.com/office/powerpoint/2010/main" val="394786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1A9B9E1-AE3D-4F69-9670-71C92ED1BC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A32D8FB-DA96-484F-9D2F-E7749620F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77" r="25224" b="-2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34ED8A-BEE3-4F34-B45B-731E1E292E3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But how?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</a:rPr>
              <a:t>17000+ players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</a:rPr>
              <a:t> 16+ player attributes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</a:rPr>
              <a:t> Playing positions?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</a:rPr>
              <a:t>Skills?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</a:rPr>
              <a:t>Physique?</a:t>
            </a:r>
          </a:p>
          <a:p>
            <a:pPr>
              <a:buFont typeface="Arial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99D12D2-565F-4E4D-8261-1A98D491D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" r="4483" b="1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Classified player positions into 4 groups – Attackers, Midfielders, Defenders &amp; Goal Keeper</a:t>
            </a:r>
          </a:p>
          <a:p>
            <a:pPr>
              <a:buFont typeface="Arial" charset="0"/>
              <a:buChar char="•"/>
            </a:pPr>
            <a:r>
              <a:rPr lang="en-US" dirty="0"/>
              <a:t> Not considering substitutes &amp; reserves</a:t>
            </a:r>
          </a:p>
          <a:p>
            <a:pPr>
              <a:buFont typeface="Arial" charset="0"/>
              <a:buChar char="•"/>
            </a:pPr>
            <a:r>
              <a:rPr lang="en-US" dirty="0"/>
              <a:t> Aiming at 4-4-2 formation </a:t>
            </a:r>
          </a:p>
          <a:p>
            <a:pPr>
              <a:buFont typeface="Arial" charset="0"/>
              <a:buChar char="•"/>
            </a:pPr>
            <a:r>
              <a:rPr lang="en-US" dirty="0"/>
              <a:t> So we need </a:t>
            </a:r>
            <a:br>
              <a:rPr lang="en-US" dirty="0"/>
            </a:br>
            <a:r>
              <a:rPr lang="en-US" dirty="0"/>
              <a:t> 2 – Attackers</a:t>
            </a:r>
            <a:br>
              <a:rPr lang="en-US" dirty="0"/>
            </a:br>
            <a:r>
              <a:rPr lang="en-US" dirty="0"/>
              <a:t> 4 – Midfielders</a:t>
            </a:r>
            <a:br>
              <a:rPr lang="en-US" dirty="0"/>
            </a:br>
            <a:r>
              <a:rPr lang="en-US" dirty="0"/>
              <a:t> 4 – Defenders</a:t>
            </a:r>
            <a:br>
              <a:rPr lang="en-US" dirty="0"/>
            </a:br>
            <a:r>
              <a:rPr lang="en-US" dirty="0"/>
              <a:t> 1 – Goal Keeper</a:t>
            </a:r>
          </a:p>
          <a:p>
            <a:pPr>
              <a:buFont typeface="Arial" charset="0"/>
              <a:buChar char="•"/>
            </a:pPr>
            <a:r>
              <a:rPr lang="en-US" dirty="0"/>
              <a:t> Considering attributes based on player positions</a:t>
            </a:r>
          </a:p>
        </p:txBody>
      </p:sp>
    </p:spTree>
    <p:extLst>
      <p:ext uri="{BB962C8B-B14F-4D97-AF65-F5344CB8AC3E}">
        <p14:creationId xmlns:p14="http://schemas.microsoft.com/office/powerpoint/2010/main" val="18709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D047-8A92-4DF5-9D4D-B113650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10B5-F551-404C-9B2F-396FFB12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19A69-140F-4971-897B-343A8DC49F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0110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Linear regression – Attackers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- </a:t>
            </a:r>
            <a:r>
              <a:rPr lang="en-US" sz="2000" dirty="0"/>
              <a:t>Applied set wise linear regression </a:t>
            </a:r>
          </a:p>
          <a:p>
            <a:r>
              <a:rPr lang="en-US" sz="2000" dirty="0"/>
              <a:t>-Following variables were selected statistically:</a:t>
            </a:r>
            <a:br>
              <a:rPr lang="en-US" sz="2000" dirty="0"/>
            </a:br>
            <a:r>
              <a:rPr lang="en-US" sz="2000" dirty="0"/>
              <a:t>Reactions, Short pass, Crossing, Jumping, Stamina, Speed, Dribbling, Ball control, Vision, Strength, Attacking Position</a:t>
            </a:r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5BB17-3AA7-4DAA-962B-F5F30CB1C8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4208" y="0"/>
            <a:ext cx="7897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Attackers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17FE0-07A4-455F-8DED-A0911AA05B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4297" y="1"/>
            <a:ext cx="75377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Linear regression – mid fielders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- </a:t>
            </a:r>
            <a:r>
              <a:rPr lang="en-US" sz="2000" dirty="0"/>
              <a:t>Applied set wise linear regression </a:t>
            </a:r>
          </a:p>
          <a:p>
            <a:r>
              <a:rPr lang="en-US" sz="2000" dirty="0"/>
              <a:t>- Following variables were selected statistically:</a:t>
            </a:r>
            <a:br>
              <a:rPr lang="en-US" sz="2000" dirty="0"/>
            </a:br>
            <a:r>
              <a:rPr lang="en-US" sz="2000" dirty="0"/>
              <a:t>reactions, short pass,  jumping, height, stamina, speed, ball control, vision, strength, attacking position, marking, heading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6FBA7-9AC4-471B-B145-C664C4B0C9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57708" y="0"/>
            <a:ext cx="8034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MID fielders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A8DF0-D2E7-4512-A9F1-B08E6EF351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4296" y="1"/>
            <a:ext cx="737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Linear regression – defenders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- </a:t>
            </a:r>
            <a:r>
              <a:rPr lang="en-US" sz="2000" dirty="0"/>
              <a:t>Applied set wise linear regression </a:t>
            </a:r>
          </a:p>
          <a:p>
            <a:r>
              <a:rPr lang="en-US" sz="2000" dirty="0"/>
              <a:t>- Following variables were selected statistically:</a:t>
            </a:r>
            <a:br>
              <a:rPr lang="en-US" sz="2000" dirty="0"/>
            </a:br>
            <a:r>
              <a:rPr lang="en-US" sz="2000" dirty="0"/>
              <a:t>strength, reactions, aggression, short pass,  jumping, speed, vision, strength, attacking position, curve, composure, balance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C044-D367-4A88-ADE7-083BC358BF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4257" y="585215"/>
            <a:ext cx="6689272" cy="57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defenders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98F22-B9D0-4BEF-BC7C-A0F735A0A1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4297" y="204107"/>
            <a:ext cx="7537704" cy="6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Linear regression – Goal keeper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- </a:t>
            </a:r>
            <a:r>
              <a:rPr lang="en-US" sz="2000" dirty="0"/>
              <a:t>Applied set wise linear regression </a:t>
            </a:r>
          </a:p>
          <a:p>
            <a:r>
              <a:rPr lang="en-US" sz="2000" dirty="0"/>
              <a:t>- Considered following variables</a:t>
            </a:r>
            <a:br>
              <a:rPr lang="en-US" sz="2000" dirty="0"/>
            </a:br>
            <a:r>
              <a:rPr lang="en-US" sz="2000" dirty="0"/>
              <a:t>GK handling, Reflexes, height, age, reactions, short pass, speed, ball control, strength, attacking position, penalties</a:t>
            </a:r>
          </a:p>
          <a:p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76C88-C03F-48E5-9631-DD40F3970E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5027" y="326571"/>
            <a:ext cx="7113815" cy="61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dirty="0"/>
              <a:t> Descriptive Analytics</a:t>
            </a:r>
          </a:p>
          <a:p>
            <a:r>
              <a:rPr lang="en-US" dirty="0"/>
              <a:t>Dream 11 – Using Linear Regression</a:t>
            </a:r>
          </a:p>
          <a:p>
            <a:r>
              <a:rPr lang="en-US" dirty="0"/>
              <a:t>Decision Tree </a:t>
            </a:r>
          </a:p>
          <a:p>
            <a:r>
              <a:rPr lang="en-US" dirty="0"/>
              <a:t>Decision Tree v/s Logistics Regression 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0437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GOAL keeper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895EA-5D6B-439B-B79E-478087EAA6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4296" y="254726"/>
            <a:ext cx="7537704" cy="66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19E6BB3-DF2B-4751-97C5-B3DB949AE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DDD243-ED5F-4896-B18B-ABCF4B7E1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1721DD-D110-44EE-82A7-D56AB687E6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020E71A-A873-443E-9C27-B672CE34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86" y="408214"/>
            <a:ext cx="5437414" cy="384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DREAM 11</a:t>
            </a:r>
          </a:p>
        </p:txBody>
      </p:sp>
      <p:pic>
        <p:nvPicPr>
          <p:cNvPr id="7" name="Content Placeholder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82CCFAC-9D98-4136-8536-6F081A43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37678" y="146957"/>
            <a:ext cx="1266779" cy="914400"/>
          </a:xfrm>
        </p:spPr>
      </p:pic>
      <p:pic>
        <p:nvPicPr>
          <p:cNvPr id="9" name="Picture 8" descr="A person wearing a blue shirt&#10;&#10;Description generated with very high confidence">
            <a:extLst>
              <a:ext uri="{FF2B5EF4-FFF2-40B4-BE49-F238E27FC236}">
                <a16:creationId xmlns:a16="http://schemas.microsoft.com/office/drawing/2014/main" id="{2120351C-595C-46AA-A75A-4BF3E82D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457" y="146958"/>
            <a:ext cx="1300407" cy="914399"/>
          </a:xfrm>
          <a:prstGeom prst="rect">
            <a:avLst/>
          </a:prstGeom>
        </p:spPr>
      </p:pic>
      <p:pic>
        <p:nvPicPr>
          <p:cNvPr id="13" name="Picture 12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FE9FCC72-CEAF-4331-B54F-7239B5DD7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28" y="1060901"/>
            <a:ext cx="1047750" cy="947514"/>
          </a:xfrm>
          <a:prstGeom prst="rect">
            <a:avLst/>
          </a:prstGeom>
        </p:spPr>
      </p:pic>
      <p:pic>
        <p:nvPicPr>
          <p:cNvPr id="17" name="Picture 16" descr="A person wearing a yellow shirt&#10;&#10;Description generated with high confidence">
            <a:extLst>
              <a:ext uri="{FF2B5EF4-FFF2-40B4-BE49-F238E27FC236}">
                <a16:creationId xmlns:a16="http://schemas.microsoft.com/office/drawing/2014/main" id="{4252A5D7-7033-4599-8E5E-476764CE7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678" y="1061357"/>
            <a:ext cx="1266779" cy="947058"/>
          </a:xfrm>
          <a:prstGeom prst="rect">
            <a:avLst/>
          </a:prstGeom>
        </p:spPr>
      </p:pic>
      <p:pic>
        <p:nvPicPr>
          <p:cNvPr id="19" name="Picture 18" descr="A person standing on a baseball field&#10;&#10;Description generated with high confidence">
            <a:extLst>
              <a:ext uri="{FF2B5EF4-FFF2-40B4-BE49-F238E27FC236}">
                <a16:creationId xmlns:a16="http://schemas.microsoft.com/office/drawing/2014/main" id="{CD1B8AA7-E00C-40A6-8E45-21B666093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457" y="1057804"/>
            <a:ext cx="1300407" cy="950611"/>
          </a:xfrm>
          <a:prstGeom prst="rect">
            <a:avLst/>
          </a:prstGeom>
        </p:spPr>
      </p:pic>
      <p:pic>
        <p:nvPicPr>
          <p:cNvPr id="22" name="Picture 21" descr="A person in a blue shirt&#10;&#10;Description generated with very high confidence">
            <a:extLst>
              <a:ext uri="{FF2B5EF4-FFF2-40B4-BE49-F238E27FC236}">
                <a16:creationId xmlns:a16="http://schemas.microsoft.com/office/drawing/2014/main" id="{B0D113DA-2865-434E-A746-D30421A48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4865" y="1061357"/>
            <a:ext cx="1410136" cy="947058"/>
          </a:xfrm>
          <a:prstGeom prst="rect">
            <a:avLst/>
          </a:prstGeom>
        </p:spPr>
      </p:pic>
      <p:pic>
        <p:nvPicPr>
          <p:cNvPr id="26" name="Picture 25" descr="A person wearing a uniform&#10;&#10;Description generated with very high confidence">
            <a:extLst>
              <a:ext uri="{FF2B5EF4-FFF2-40B4-BE49-F238E27FC236}">
                <a16:creationId xmlns:a16="http://schemas.microsoft.com/office/drawing/2014/main" id="{D6D38D4E-2277-4A8C-8A62-0D58AFD2D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877" y="2008415"/>
            <a:ext cx="1066801" cy="1060901"/>
          </a:xfrm>
          <a:prstGeom prst="rect">
            <a:avLst/>
          </a:prstGeom>
        </p:spPr>
      </p:pic>
      <p:pic>
        <p:nvPicPr>
          <p:cNvPr id="28" name="Picture 27" descr="A person in a red shirt&#10;&#10;Description generated with very high confidence">
            <a:extLst>
              <a:ext uri="{FF2B5EF4-FFF2-40B4-BE49-F238E27FC236}">
                <a16:creationId xmlns:a16="http://schemas.microsoft.com/office/drawing/2014/main" id="{6FBA1BF0-8299-48F9-9C57-D1E519584F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6488" y="1986381"/>
            <a:ext cx="1267969" cy="1082935"/>
          </a:xfrm>
          <a:prstGeom prst="rect">
            <a:avLst/>
          </a:prstGeom>
        </p:spPr>
      </p:pic>
      <p:pic>
        <p:nvPicPr>
          <p:cNvPr id="30" name="Picture 29" descr="A person wearing a uniform&#10;&#10;Description generated with very high confidence">
            <a:extLst>
              <a:ext uri="{FF2B5EF4-FFF2-40B4-BE49-F238E27FC236}">
                <a16:creationId xmlns:a16="http://schemas.microsoft.com/office/drawing/2014/main" id="{92BC9BF5-11B1-4435-8855-57EB5781F4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4456" y="1972203"/>
            <a:ext cx="1300409" cy="1097113"/>
          </a:xfrm>
          <a:prstGeom prst="rect">
            <a:avLst/>
          </a:prstGeom>
        </p:spPr>
      </p:pic>
      <p:pic>
        <p:nvPicPr>
          <p:cNvPr id="32" name="Picture 31" descr="A person in a red shirt&#10;&#10;Description generated with very high confidence">
            <a:extLst>
              <a:ext uri="{FF2B5EF4-FFF2-40B4-BE49-F238E27FC236}">
                <a16:creationId xmlns:a16="http://schemas.microsoft.com/office/drawing/2014/main" id="{900E7149-659F-4067-AF4B-16C48F8AB1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4866" y="1983088"/>
            <a:ext cx="1410135" cy="1086228"/>
          </a:xfrm>
          <a:prstGeom prst="rect">
            <a:avLst/>
          </a:prstGeom>
        </p:spPr>
      </p:pic>
      <p:pic>
        <p:nvPicPr>
          <p:cNvPr id="34" name="Picture 33" descr="A picture containing person, player, sport, green&#10;&#10;Description generated with very high confidence">
            <a:extLst>
              <a:ext uri="{FF2B5EF4-FFF2-40B4-BE49-F238E27FC236}">
                <a16:creationId xmlns:a16="http://schemas.microsoft.com/office/drawing/2014/main" id="{AD95A49C-2402-4E1D-8C87-820E2CBF6B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7893" y="3050115"/>
            <a:ext cx="1381349" cy="15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Descriptive statistics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4930813" cy="45719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  	    </a:t>
            </a:r>
            <a:r>
              <a:rPr lang="en-US" sz="2400" b="1" dirty="0"/>
              <a:t>DECISION TREE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000" b="1" dirty="0"/>
              <a:t>V/S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	</a:t>
            </a:r>
            <a:r>
              <a:rPr lang="en-US" sz="2400" b="1" dirty="0"/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3195-E14A-469D-B1D1-64542D2DFFC2}"/>
              </a:ext>
            </a:extLst>
          </p:cNvPr>
          <p:cNvSpPr txBox="1"/>
          <p:nvPr/>
        </p:nvSpPr>
        <p:spPr>
          <a:xfrm>
            <a:off x="4930814" y="0"/>
            <a:ext cx="7258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are Classifying Work Rate into 2 Classes</a:t>
            </a:r>
          </a:p>
          <a:p>
            <a:r>
              <a:rPr lang="en-US" dirty="0"/>
              <a:t>			High and Low</a:t>
            </a:r>
          </a:p>
          <a:p>
            <a:endParaRPr lang="en-US" dirty="0"/>
          </a:p>
          <a:p>
            <a:r>
              <a:rPr lang="en-US" dirty="0"/>
              <a:t>Player’s Work Rate-Attack and Work Rate-Defense is modelled  </a:t>
            </a:r>
          </a:p>
          <a:p>
            <a:endParaRPr lang="en-US" dirty="0"/>
          </a:p>
          <a:p>
            <a:r>
              <a:rPr lang="en-US" dirty="0"/>
              <a:t>Identified the most important parameters determining their class</a:t>
            </a:r>
          </a:p>
          <a:p>
            <a:endParaRPr lang="en-US" dirty="0"/>
          </a:p>
          <a:p>
            <a:r>
              <a:rPr lang="en-US" dirty="0"/>
              <a:t>Identified how pure the leaf nodes are </a:t>
            </a:r>
          </a:p>
          <a:p>
            <a:endParaRPr lang="en-US" dirty="0"/>
          </a:p>
          <a:p>
            <a:r>
              <a:rPr lang="en-US" dirty="0"/>
              <a:t>Compared the Tree model with Logistic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0B23-10F5-4598-8235-13300D54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BCB7861-C120-49AC-A3F7-5A638910F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2036"/>
            <a:ext cx="10134202" cy="5990672"/>
          </a:xfrm>
        </p:spPr>
      </p:pic>
    </p:spTree>
    <p:extLst>
      <p:ext uri="{BB962C8B-B14F-4D97-AF65-F5344CB8AC3E}">
        <p14:creationId xmlns:p14="http://schemas.microsoft.com/office/powerpoint/2010/main" val="416258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Work Rate-Attack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ECBB2-D09F-470D-BEF1-E2790AEED3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8951" cy="52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Attack using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C24C0-1E0A-45EE-A038-9E0844CB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22840" cy="4023360"/>
          </a:xfrm>
        </p:spPr>
        <p:txBody>
          <a:bodyPr/>
          <a:lstStyle/>
          <a:p>
            <a:r>
              <a:rPr lang="en-US" dirty="0"/>
              <a:t>Statistically the Stepwise Regression chose 8 parameters:</a:t>
            </a:r>
          </a:p>
          <a:p>
            <a:r>
              <a:rPr lang="en-US" dirty="0"/>
              <a:t>National Position, Rating, Acceleration, Marking, Attacking Position, GK, Positioning Stamina, Long Pass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EF7EFE0-FA97-46E9-8615-1D363F8C5B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8" y="0"/>
            <a:ext cx="8245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52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B357-2638-44C4-AE1A-CA9000A9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sz="7300" dirty="0"/>
              <a:t>Model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646F7-C163-4B54-85DF-68BA8D1E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39433"/>
            <a:ext cx="6528122" cy="5318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CF2D6-DB4F-4809-BB36-A39F913C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							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446A22-4E2F-4B4B-A452-00F2131F6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0166" y="1539433"/>
            <a:ext cx="5501833" cy="53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Work Rate-Defense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6050A-9258-4D7F-8B90-2526B7B801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64964" cy="55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Attack using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C24C0-1E0A-45EE-A038-9E0844CB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922840" cy="4023360"/>
          </a:xfrm>
        </p:spPr>
        <p:txBody>
          <a:bodyPr/>
          <a:lstStyle/>
          <a:p>
            <a:r>
              <a:rPr lang="en-US" dirty="0"/>
              <a:t>Statistically the Stepwise Regression chose 3 parameters:</a:t>
            </a:r>
          </a:p>
          <a:p>
            <a:r>
              <a:rPr lang="en-US" dirty="0"/>
              <a:t>Aggression, Stamina,</a:t>
            </a:r>
          </a:p>
          <a:p>
            <a:r>
              <a:rPr lang="en-US" dirty="0"/>
              <a:t>Acceleration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035A3-7B99-45AE-913C-EE45561B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9" y="0"/>
            <a:ext cx="8245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Fifa</a:t>
            </a:r>
            <a:r>
              <a:rPr lang="en-US" dirty="0"/>
              <a:t> 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76" y="1912492"/>
            <a:ext cx="4389120" cy="37495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International governing body for association football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Headquartered in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Worldwide popular 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211 national 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11 players in a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90 minutes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 descr="A person standing in front of a crowd&#10;&#10;Description generated with high confidence">
            <a:extLst>
              <a:ext uri="{FF2B5EF4-FFF2-40B4-BE49-F238E27FC236}">
                <a16:creationId xmlns:a16="http://schemas.microsoft.com/office/drawing/2014/main" id="{7B173DC1-6548-4FA1-B525-2E5ED6635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5715000" y="1837355"/>
            <a:ext cx="5678488" cy="31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19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B357-2638-44C4-AE1A-CA9000A9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29062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F2D6-DB4F-4809-BB36-A39F913C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							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85A8B-922B-4E05-BFE4-C82DE103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33914"/>
            <a:ext cx="6096000" cy="312516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6BA64-B31C-458A-93A0-25C91F51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7180" y="1539433"/>
            <a:ext cx="59648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45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9026"/>
            <a:ext cx="9961923" cy="3780545"/>
          </a:xfrm>
        </p:spPr>
        <p:txBody>
          <a:bodyPr anchor="ctr"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400" dirty="0"/>
              <a:t>Submit our analysis report to Electronics Arts (game owners), so that they can use it for  developing the future versions of the game. (e.g. FIFA 18, Football Manager)</a:t>
            </a:r>
          </a:p>
          <a:p>
            <a:pPr>
              <a:buFontTx/>
              <a:buChar char="-"/>
            </a:pPr>
            <a:r>
              <a:rPr lang="en-US" sz="2400" dirty="0"/>
              <a:t> Soccer Performance Analytics - The analysis can help coaches and managers to quantitatively assess the players leading to improved team performance as well as design a set of winning strategies for the future. </a:t>
            </a:r>
          </a:p>
          <a:p>
            <a:pPr>
              <a:buFontTx/>
              <a:buChar char="-"/>
            </a:pPr>
            <a:r>
              <a:rPr lang="en-US" sz="2400" dirty="0"/>
              <a:t>  Scouting - The analysis/findings can be submitted to scouts who are looking for potential players to play at positions that any club/country lacks.</a:t>
            </a:r>
          </a:p>
          <a:p>
            <a:pPr>
              <a:buFontTx/>
              <a:buChar char="-"/>
            </a:pPr>
            <a:r>
              <a:rPr lang="en-US" sz="2400" dirty="0"/>
              <a:t> Predict the player performances, which can help us in preparing the best teams for online Fantasy Premier League</a:t>
            </a: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1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802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536888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‘Reactions’ matters the most while calculating the rating irrespective of the position of the players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• Brazil, Belgium, France, Germany and Spain have the maximum youngsters which have highest potential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• For attacking work-rate the parameters that matters the most are ‘Rating’, ‘National Position’, ‘Attacking Position’, ‘Acceleration’, ‘Crossing’, ‘Speed’ and ‘Age’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• For defensive work-rate the parameters that matters the most are ‘Interception’, ‘Aggression’, ‘Crossing’, ‘Stamina’, ‘Composure’ and ‘Nationality ’ matters the most</a:t>
            </a:r>
          </a:p>
        </p:txBody>
      </p:sp>
    </p:spTree>
    <p:extLst>
      <p:ext uri="{BB962C8B-B14F-4D97-AF65-F5344CB8AC3E}">
        <p14:creationId xmlns:p14="http://schemas.microsoft.com/office/powerpoint/2010/main" val="3789426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football ball&#10;&#10;Description generated with high confidence">
            <a:extLst>
              <a:ext uri="{FF2B5EF4-FFF2-40B4-BE49-F238E27FC236}">
                <a16:creationId xmlns:a16="http://schemas.microsoft.com/office/drawing/2014/main" id="{3CDDE0DC-DB01-42DB-9A47-A89E1CA0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709557" cy="570955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33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609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OBJECTIVES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EF387-CA99-4B5D-B11E-B0174D8EE45D}"/>
              </a:ext>
            </a:extLst>
          </p:cNvPr>
          <p:cNvSpPr txBox="1"/>
          <p:nvPr/>
        </p:nvSpPr>
        <p:spPr>
          <a:xfrm>
            <a:off x="1248835" y="826324"/>
            <a:ext cx="51682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Identifying young potential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age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Preferred foot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Identifying players with high stamina having high speed and acceleration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Identifying potential youth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Predicting best 11 players for Dream 11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 tree – Work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 tree v/s Logistics Regression 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73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introduction to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Data set </a:t>
            </a:r>
            <a:r>
              <a:rPr lang="en-US" dirty="0">
                <a:latin typeface="Berlin Sans FB Demi" panose="020E0802020502020306" pitchFamily="34" charset="0"/>
              </a:rPr>
              <a:t>‘FIFA 2017’ </a:t>
            </a:r>
            <a:r>
              <a:rPr lang="en-US" dirty="0"/>
              <a:t>has been derived from Kaggle</a:t>
            </a:r>
          </a:p>
          <a:p>
            <a:r>
              <a:rPr lang="en-US" dirty="0"/>
              <a:t>17000+ players all over world </a:t>
            </a:r>
          </a:p>
          <a:p>
            <a:r>
              <a:rPr lang="en-US" dirty="0"/>
              <a:t>More than 16 player attributes</a:t>
            </a:r>
          </a:p>
          <a:p>
            <a:r>
              <a:rPr lang="en-US" dirty="0"/>
              <a:t>We simplified the data into 4 positions: ‘Attackers’,  ‘Midfielders’, ‘Defenders’, ‘Goal Keeper’</a:t>
            </a:r>
          </a:p>
          <a:p>
            <a:r>
              <a:rPr lang="en-US" dirty="0"/>
              <a:t>Not considering Substitutes and Reserves players</a:t>
            </a:r>
          </a:p>
        </p:txBody>
      </p:sp>
    </p:spTree>
    <p:extLst>
      <p:ext uri="{BB962C8B-B14F-4D97-AF65-F5344CB8AC3E}">
        <p14:creationId xmlns:p14="http://schemas.microsoft.com/office/powerpoint/2010/main" val="347957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Descriptive statistics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03D6C-E5C1-4C2A-B160-75C919BF71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64" y="-70460"/>
            <a:ext cx="6232187" cy="4642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B8A43-1938-4642-8FB0-77D1DD4CBA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8516" y="-47054"/>
            <a:ext cx="5943600" cy="46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Descriptive statistics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-</a:t>
            </a:r>
          </a:p>
        </p:txBody>
      </p: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A482669-6F32-4368-84CC-D3598942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70713" cy="4571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182C8-DA9C-46BD-959D-8D0D6D45D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13" y="0"/>
            <a:ext cx="6318239" cy="4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0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person, outdoor, man&#10;&#10;Description generated with very high confidence">
            <a:extLst>
              <a:ext uri="{FF2B5EF4-FFF2-40B4-BE49-F238E27FC236}">
                <a16:creationId xmlns:a16="http://schemas.microsoft.com/office/drawing/2014/main" id="{744D5673-5456-4FD9-8780-6415619D3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878"/>
          <a:stretch/>
        </p:blipFill>
        <p:spPr>
          <a:xfrm>
            <a:off x="3095339" y="10"/>
            <a:ext cx="2999073" cy="3315748"/>
          </a:xfrm>
          <a:prstGeom prst="rect">
            <a:avLst/>
          </a:prstGeom>
        </p:spPr>
      </p:pic>
      <p:sp>
        <p:nvSpPr>
          <p:cNvPr id="76" name="Rectangle 58">
            <a:extLst>
              <a:ext uri="{FF2B5EF4-FFF2-40B4-BE49-F238E27FC236}">
                <a16:creationId xmlns:a16="http://schemas.microsoft.com/office/drawing/2014/main" id="{963F73E2-1A9A-4ABE-B5A6-3B9C747687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34472" cy="3315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60">
            <a:extLst>
              <a:ext uri="{FF2B5EF4-FFF2-40B4-BE49-F238E27FC236}">
                <a16:creationId xmlns:a16="http://schemas.microsoft.com/office/drawing/2014/main" id="{9BEB378C-93B3-4BB0-AD07-9549FEFF786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31711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aseball player holding a bat&#10;&#10;Description generated with very high confidence">
            <a:extLst>
              <a:ext uri="{FF2B5EF4-FFF2-40B4-BE49-F238E27FC236}">
                <a16:creationId xmlns:a16="http://schemas.microsoft.com/office/drawing/2014/main" id="{AB1587BB-DBCA-4509-AE32-AB8715FAA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66"/>
          <a:stretch/>
        </p:blipFill>
        <p:spPr>
          <a:xfrm>
            <a:off x="20" y="3476625"/>
            <a:ext cx="6094392" cy="3381375"/>
          </a:xfrm>
          <a:prstGeom prst="rect">
            <a:avLst/>
          </a:prstGeom>
        </p:spPr>
      </p:pic>
      <p:pic>
        <p:nvPicPr>
          <p:cNvPr id="4" name="Picture 3" descr="A baseball player throwing a ball&#10;&#10;Description generated with high confidence">
            <a:extLst>
              <a:ext uri="{FF2B5EF4-FFF2-40B4-BE49-F238E27FC236}">
                <a16:creationId xmlns:a16="http://schemas.microsoft.com/office/drawing/2014/main" id="{A6D440E3-3175-43D9-8E7B-A9AA2F989D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75" r="5347" b="-5"/>
          <a:stretch/>
        </p:blipFill>
        <p:spPr>
          <a:xfrm>
            <a:off x="20" y="10"/>
            <a:ext cx="2934452" cy="331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73" y="585216"/>
            <a:ext cx="4866794" cy="1499616"/>
          </a:xfrm>
        </p:spPr>
        <p:txBody>
          <a:bodyPr>
            <a:normAutofit/>
          </a:bodyPr>
          <a:lstStyle/>
          <a:p>
            <a:r>
              <a:rPr lang="en-US"/>
              <a:t>Moneyball movie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25673" y="2286000"/>
            <a:ext cx="4866794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2400" dirty="0"/>
              <a:t>Based on real life story of Chicago Athletics team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Player analysis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Skill analysis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How statistics is playing an important role in sports world today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Our project is inspired from this movie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E38BCF6-D504-4397-9838-6B6E483D0F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A9459DCB-24BA-4C67-A940-FE411D6A2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0BE2A6-904F-417A-B4D2-26CADDE5FAE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A34DF04-51D2-42E6-B602-7A2FE96458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FCF999-63D4-4715-A827-1A0BAFD08C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4" y="321732"/>
            <a:ext cx="4332562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93D212-26D1-4F06-A4CC-E543005669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859" y="4077013"/>
            <a:ext cx="3243738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player, person, athletic game, baseball&#10;&#10;Description generated with very high confidence">
            <a:extLst>
              <a:ext uri="{FF2B5EF4-FFF2-40B4-BE49-F238E27FC236}">
                <a16:creationId xmlns:a16="http://schemas.microsoft.com/office/drawing/2014/main" id="{BCB78D51-9087-4F05-995B-B315270D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2515"/>
          <a:stretch/>
        </p:blipFill>
        <p:spPr>
          <a:xfrm>
            <a:off x="4812572" y="321731"/>
            <a:ext cx="3797806" cy="3674848"/>
          </a:xfrm>
          <a:prstGeom prst="rect">
            <a:avLst/>
          </a:prstGeom>
        </p:spPr>
      </p:pic>
      <p:pic>
        <p:nvPicPr>
          <p:cNvPr id="5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51C6FE08-9056-445E-98AA-CBC3A2F3B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46" r="28345" b="-1"/>
          <a:stretch/>
        </p:blipFill>
        <p:spPr>
          <a:xfrm>
            <a:off x="8778532" y="2570854"/>
            <a:ext cx="3088457" cy="3889213"/>
          </a:xfrm>
          <a:prstGeom prst="rect">
            <a:avLst/>
          </a:prstGeom>
        </p:spPr>
      </p:pic>
      <p:pic>
        <p:nvPicPr>
          <p:cNvPr id="8" name="Picture 7" descr="A person wearing a blue shirt&#10;&#10;Description generated with very high confidence">
            <a:extLst>
              <a:ext uri="{FF2B5EF4-FFF2-40B4-BE49-F238E27FC236}">
                <a16:creationId xmlns:a16="http://schemas.microsoft.com/office/drawing/2014/main" id="{9B9E6A7C-9020-4BF3-A719-585B31B226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2683"/>
          <a:stretch/>
        </p:blipFill>
        <p:spPr>
          <a:xfrm>
            <a:off x="8768654" y="321733"/>
            <a:ext cx="3098335" cy="2088254"/>
          </a:xfrm>
          <a:prstGeom prst="rect">
            <a:avLst/>
          </a:prstGeom>
        </p:spPr>
      </p:pic>
      <p:pic>
        <p:nvPicPr>
          <p:cNvPr id="11" name="Picture 10" descr="A person wearing a yellow shirt&#10;&#10;Description generated with very high confidence">
            <a:extLst>
              <a:ext uri="{FF2B5EF4-FFF2-40B4-BE49-F238E27FC236}">
                <a16:creationId xmlns:a16="http://schemas.microsoft.com/office/drawing/2014/main" id="{EA5FAF3E-B64E-4098-BB39-16870DA8CE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78" r="4" b="6068"/>
          <a:stretch/>
        </p:blipFill>
        <p:spPr>
          <a:xfrm>
            <a:off x="4812145" y="4157448"/>
            <a:ext cx="3798233" cy="2313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5" y="947988"/>
            <a:ext cx="385655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Finding dream 11</a:t>
            </a:r>
            <a:br>
              <a:rPr lang="en-US" sz="4400" spc="200" dirty="0">
                <a:solidFill>
                  <a:srgbClr val="FFFFFF"/>
                </a:solidFill>
              </a:rPr>
            </a:br>
            <a:endParaRPr lang="en-US" sz="4400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84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3220</TotalTime>
  <Words>680</Words>
  <Application>Microsoft Office PowerPoint</Application>
  <PresentationFormat>Widescreen</PresentationFormat>
  <Paragraphs>145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Berlin Sans FB Demi</vt:lpstr>
      <vt:lpstr>Calibri</vt:lpstr>
      <vt:lpstr>Cooper Black</vt:lpstr>
      <vt:lpstr>Mangal</vt:lpstr>
      <vt:lpstr>Tw Cen MT</vt:lpstr>
      <vt:lpstr>Tw Cen MT Condensed</vt:lpstr>
      <vt:lpstr>Wingdings 3</vt:lpstr>
      <vt:lpstr>Integral</vt:lpstr>
      <vt:lpstr>PowerPoint Presentation</vt:lpstr>
      <vt:lpstr>Agenda</vt:lpstr>
      <vt:lpstr>Fifa 2017</vt:lpstr>
      <vt:lpstr>PowerPoint Presentation</vt:lpstr>
      <vt:lpstr> introduction to  data</vt:lpstr>
      <vt:lpstr>Descriptive statistics</vt:lpstr>
      <vt:lpstr>Descriptive statistics</vt:lpstr>
      <vt:lpstr>Moneyball movie</vt:lpstr>
      <vt:lpstr>Finding dream 11 </vt:lpstr>
      <vt:lpstr>But how?</vt:lpstr>
      <vt:lpstr>Considerations</vt:lpstr>
      <vt:lpstr>PowerPoint Presentation</vt:lpstr>
      <vt:lpstr>Linear regression – Attackers  </vt:lpstr>
      <vt:lpstr>Attackers result</vt:lpstr>
      <vt:lpstr>Linear regression – mid fielders </vt:lpstr>
      <vt:lpstr>MID fielders result</vt:lpstr>
      <vt:lpstr>Linear regression – defenders  </vt:lpstr>
      <vt:lpstr>defenders result</vt:lpstr>
      <vt:lpstr>Linear regression – Goal keeper </vt:lpstr>
      <vt:lpstr>GOAL keeper result</vt:lpstr>
      <vt:lpstr>DREAM 11</vt:lpstr>
      <vt:lpstr>Descriptive statistics  </vt:lpstr>
      <vt:lpstr>PowerPoint Presentation</vt:lpstr>
      <vt:lpstr> Work Rate-Attack using Tree</vt:lpstr>
      <vt:lpstr>Attack using Logistic Regression</vt:lpstr>
      <vt:lpstr>             Model Comparison</vt:lpstr>
      <vt:lpstr>Tree       Regression</vt:lpstr>
      <vt:lpstr>  Work Rate-Defense using Tree</vt:lpstr>
      <vt:lpstr>Attack using Logistic Regression</vt:lpstr>
      <vt:lpstr>             Model Comparison</vt:lpstr>
      <vt:lpstr>Tree       Regression</vt:lpstr>
      <vt:lpstr>applications</vt:lpstr>
      <vt:lpstr>CONCLUSION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17 - Player Analysis Using SAS</dc:title>
  <dc:creator>Adit Kansara</dc:creator>
  <cp:lastModifiedBy>Adit Kansara</cp:lastModifiedBy>
  <cp:revision>115</cp:revision>
  <dcterms:created xsi:type="dcterms:W3CDTF">2017-04-22T22:40:19Z</dcterms:created>
  <dcterms:modified xsi:type="dcterms:W3CDTF">2017-12-21T00:08:29Z</dcterms:modified>
</cp:coreProperties>
</file>