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40274d511_2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840274d511_2_2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840274d511_2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840274d511_2_2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840274d511_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40274d511_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840274d511_2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840274d511_2_2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840274d51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40274d51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840274d511_2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840274d511_2_2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840274d511_2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840274d511_2_2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840274d511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840274d511_2_3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840274d511_2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840274d511_2_3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8409e7543d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8409e7543d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840274d511_2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840274d511_2_3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40274d511_2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840274d511_2_2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840274d511_2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840274d511_2_3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840274d511_2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840274d511_2_3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840274d511_2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840274d511_2_3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840274d511_2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840274d511_2_3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840274d511_2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840274d511_2_3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841005133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841005133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841005133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41005133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40274d511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840274d511_2_2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40274d511_2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840274d511_2_2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40274d511_2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840274d511_2_2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409e7543d_8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409e7543d_8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840274d511_2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840274d511_2_2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8409e7543d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409e7543d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840274d51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40274d51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856060" y="463889"/>
            <a:ext cx="7429500" cy="11088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5" name="Google Shape;275;p13"/>
          <p:cNvSpPr txBox="1"/>
          <p:nvPr>
            <p:ph idx="1" type="body"/>
          </p:nvPr>
        </p:nvSpPr>
        <p:spPr>
          <a:xfrm>
            <a:off x="856059" y="1687115"/>
            <a:ext cx="7429500" cy="2656200"/>
          </a:xfrm>
          <a:prstGeom prst="rect">
            <a:avLst/>
          </a:prstGeom>
          <a:noFill/>
          <a:ln>
            <a:noFill/>
          </a:ln>
        </p:spPr>
        <p:txBody>
          <a:bodyPr anchorCtr="0" anchor="t" bIns="34275" lIns="68575" spcFirstLastPara="1" rIns="68575" wrap="square" tIns="34275">
            <a:noAutofit/>
          </a:bodyPr>
          <a:lstStyle>
            <a:lvl1pPr indent="-336550" lvl="0" marL="457200" rtl="0" algn="l">
              <a:lnSpc>
                <a:spcPct val="120000"/>
              </a:lnSpc>
              <a:spcBef>
                <a:spcPts val="800"/>
              </a:spcBef>
              <a:spcAft>
                <a:spcPts val="0"/>
              </a:spcAft>
              <a:buClr>
                <a:schemeClr val="lt1"/>
              </a:buClr>
              <a:buSzPts val="1700"/>
              <a:buChar char="●"/>
              <a:defRPr/>
            </a:lvl1pPr>
            <a:lvl2pPr indent="-336550" lvl="1" marL="914400" rtl="0" algn="l">
              <a:lnSpc>
                <a:spcPct val="120000"/>
              </a:lnSpc>
              <a:spcBef>
                <a:spcPts val="1600"/>
              </a:spcBef>
              <a:spcAft>
                <a:spcPts val="0"/>
              </a:spcAft>
              <a:buClr>
                <a:schemeClr val="lt1"/>
              </a:buClr>
              <a:buSzPts val="1700"/>
              <a:buChar char="○"/>
              <a:defRPr/>
            </a:lvl2pPr>
            <a:lvl3pPr indent="-336550" lvl="2" marL="1371600" rtl="0" algn="l">
              <a:lnSpc>
                <a:spcPct val="120000"/>
              </a:lnSpc>
              <a:spcBef>
                <a:spcPts val="1600"/>
              </a:spcBef>
              <a:spcAft>
                <a:spcPts val="0"/>
              </a:spcAft>
              <a:buClr>
                <a:schemeClr val="lt1"/>
              </a:buClr>
              <a:buSzPts val="1700"/>
              <a:buChar char="■"/>
              <a:defRPr/>
            </a:lvl3pPr>
            <a:lvl4pPr indent="-336550" lvl="3" marL="1828800" rtl="0" algn="l">
              <a:lnSpc>
                <a:spcPct val="120000"/>
              </a:lnSpc>
              <a:spcBef>
                <a:spcPts val="1600"/>
              </a:spcBef>
              <a:spcAft>
                <a:spcPts val="0"/>
              </a:spcAft>
              <a:buClr>
                <a:schemeClr val="lt1"/>
              </a:buClr>
              <a:buSzPts val="1700"/>
              <a:buChar char="●"/>
              <a:defRPr/>
            </a:lvl4pPr>
            <a:lvl5pPr indent="-336550" lvl="4" marL="2286000" rtl="0" algn="l">
              <a:lnSpc>
                <a:spcPct val="120000"/>
              </a:lnSpc>
              <a:spcBef>
                <a:spcPts val="1600"/>
              </a:spcBef>
              <a:spcAft>
                <a:spcPts val="0"/>
              </a:spcAft>
              <a:buClr>
                <a:schemeClr val="lt1"/>
              </a:buClr>
              <a:buSzPts val="1700"/>
              <a:buChar char="○"/>
              <a:defRPr/>
            </a:lvl5pPr>
            <a:lvl6pPr indent="-336550" lvl="5" marL="2743200" rtl="0" algn="l">
              <a:lnSpc>
                <a:spcPct val="120000"/>
              </a:lnSpc>
              <a:spcBef>
                <a:spcPts val="1600"/>
              </a:spcBef>
              <a:spcAft>
                <a:spcPts val="0"/>
              </a:spcAft>
              <a:buClr>
                <a:schemeClr val="lt1"/>
              </a:buClr>
              <a:buSzPts val="1700"/>
              <a:buChar char="■"/>
              <a:defRPr/>
            </a:lvl6pPr>
            <a:lvl7pPr indent="-336550" lvl="6" marL="3200400" rtl="0" algn="l">
              <a:lnSpc>
                <a:spcPct val="120000"/>
              </a:lnSpc>
              <a:spcBef>
                <a:spcPts val="1600"/>
              </a:spcBef>
              <a:spcAft>
                <a:spcPts val="0"/>
              </a:spcAft>
              <a:buClr>
                <a:schemeClr val="lt1"/>
              </a:buClr>
              <a:buSzPts val="1700"/>
              <a:buChar char="●"/>
              <a:defRPr/>
            </a:lvl7pPr>
            <a:lvl8pPr indent="-336550" lvl="7" marL="3657600" rtl="0" algn="l">
              <a:lnSpc>
                <a:spcPct val="120000"/>
              </a:lnSpc>
              <a:spcBef>
                <a:spcPts val="1600"/>
              </a:spcBef>
              <a:spcAft>
                <a:spcPts val="0"/>
              </a:spcAft>
              <a:buClr>
                <a:schemeClr val="lt1"/>
              </a:buClr>
              <a:buSzPts val="1700"/>
              <a:buChar char="○"/>
              <a:defRPr/>
            </a:lvl8pPr>
            <a:lvl9pPr indent="-336550" lvl="8" marL="4114800" rtl="0" algn="l">
              <a:lnSpc>
                <a:spcPct val="120000"/>
              </a:lnSpc>
              <a:spcBef>
                <a:spcPts val="1600"/>
              </a:spcBef>
              <a:spcAft>
                <a:spcPts val="1600"/>
              </a:spcAft>
              <a:buClr>
                <a:schemeClr val="lt1"/>
              </a:buClr>
              <a:buSzPts val="1700"/>
              <a:buChar char="■"/>
              <a:defRPr/>
            </a:lvl9pPr>
          </a:lstStyle>
          <a:p/>
        </p:txBody>
      </p:sp>
      <p:sp>
        <p:nvSpPr>
          <p:cNvPr id="276" name="Google Shape;276;p13"/>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p13"/>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p13"/>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8.png"/><Relationship Id="rId6" Type="http://schemas.openxmlformats.org/officeDocument/2006/relationships/image" Target="../media/image5.png"/><Relationship Id="rId7"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en.wikipedia.org/wiki/Ambulance" TargetMode="External"/><Relationship Id="rId4" Type="http://schemas.openxmlformats.org/officeDocument/2006/relationships/hyperlink" Target="https://en.wikipedia.org/wiki/Prosthetic" TargetMode="External"/><Relationship Id="rId5" Type="http://schemas.openxmlformats.org/officeDocument/2006/relationships/image" Target="../media/image19.png"/><Relationship Id="rId6" Type="http://schemas.openxmlformats.org/officeDocument/2006/relationships/image" Target="../media/image27.png"/><Relationship Id="rId7"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3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1.jpg"/><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ata.cms.gov/Medicare-Physician-Supplier/Medicare-Physician-and-Other-Supplier-National-Pro/n5qc-ua94" TargetMode="External"/><Relationship Id="rId4" Type="http://schemas.openxmlformats.org/officeDocument/2006/relationships/hyperlink" Target="https://data.cms.gov/Medicare-Durable-Medical-Equipment-DME-/Medicare-Referring-DMEPOS-HCPCS-State-Aggregate-ta/kpkt-855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ata.cms.gov/Medicare-Inpatient/State-Summary-of-Inpatient-Charge-Data-by-Medicare/q5hc-zvkx" TargetMode="External"/><Relationship Id="rId4" Type="http://schemas.openxmlformats.org/officeDocument/2006/relationships/hyperlink" Target="https://data.cms.gov/Medicare-Physician-Supplier/Medicare-Provider-Utilization-and-Payment-Data-Phy/fs4p-t5eq"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1668276" y="322400"/>
            <a:ext cx="6027000" cy="6339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3600"/>
              <a:buFont typeface="Twentieth Century"/>
              <a:buNone/>
            </a:pPr>
            <a:r>
              <a:rPr lang="en" sz="2400">
                <a:latin typeface="Calibri"/>
                <a:ea typeface="Calibri"/>
                <a:cs typeface="Calibri"/>
                <a:sym typeface="Calibri"/>
              </a:rPr>
              <a:t>MEDICARE PROVIDERS DATA WAREHOUSE	</a:t>
            </a:r>
            <a:endParaRPr sz="2400">
              <a:latin typeface="Calibri"/>
              <a:ea typeface="Calibri"/>
              <a:cs typeface="Calibri"/>
              <a:sym typeface="Calibri"/>
            </a:endParaRPr>
          </a:p>
        </p:txBody>
      </p:sp>
      <p:sp>
        <p:nvSpPr>
          <p:cNvPr id="284" name="Google Shape;284;p14"/>
          <p:cNvSpPr txBox="1"/>
          <p:nvPr>
            <p:ph idx="1" type="subTitle"/>
          </p:nvPr>
        </p:nvSpPr>
        <p:spPr>
          <a:xfrm>
            <a:off x="1296675" y="1521450"/>
            <a:ext cx="6578400" cy="29547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lt2"/>
              </a:buClr>
              <a:buSzPts val="1700"/>
              <a:buNone/>
            </a:pPr>
            <a:r>
              <a:rPr lang="en" sz="1800">
                <a:latin typeface="Calibri"/>
                <a:ea typeface="Calibri"/>
                <a:cs typeface="Calibri"/>
                <a:sym typeface="Calibri"/>
              </a:rPr>
              <a:t>Data Warehousing &amp; Business Intelligence</a:t>
            </a:r>
            <a:endParaRPr sz="1800">
              <a:latin typeface="Calibri"/>
              <a:ea typeface="Calibri"/>
              <a:cs typeface="Calibri"/>
              <a:sym typeface="Calibri"/>
            </a:endParaRPr>
          </a:p>
          <a:p>
            <a:pPr indent="0" lvl="0" marL="0" rtl="0" algn="ctr">
              <a:lnSpc>
                <a:spcPct val="100000"/>
              </a:lnSpc>
              <a:spcBef>
                <a:spcPts val="0"/>
              </a:spcBef>
              <a:spcAft>
                <a:spcPts val="0"/>
              </a:spcAft>
              <a:buClr>
                <a:schemeClr val="lt2"/>
              </a:buClr>
              <a:buSzPts val="1700"/>
              <a:buNone/>
            </a:pPr>
            <a:r>
              <a:rPr lang="en" sz="1800">
                <a:latin typeface="Calibri"/>
                <a:ea typeface="Calibri"/>
                <a:cs typeface="Calibri"/>
                <a:sym typeface="Calibri"/>
              </a:rPr>
              <a:t>TEAM – 02 </a:t>
            </a:r>
            <a:endParaRPr sz="1800">
              <a:latin typeface="Calibri"/>
              <a:ea typeface="Calibri"/>
              <a:cs typeface="Calibri"/>
              <a:sym typeface="Calibri"/>
            </a:endParaRPr>
          </a:p>
          <a:p>
            <a:pPr indent="0" lvl="0" marL="0" rtl="0" algn="ctr">
              <a:lnSpc>
                <a:spcPct val="100000"/>
              </a:lnSpc>
              <a:spcBef>
                <a:spcPts val="800"/>
              </a:spcBef>
              <a:spcAft>
                <a:spcPts val="0"/>
              </a:spcAft>
              <a:buClr>
                <a:schemeClr val="lt2"/>
              </a:buClr>
              <a:buSzPts val="1700"/>
              <a:buNone/>
            </a:pPr>
            <a:r>
              <a:rPr lang="en" sz="1800">
                <a:latin typeface="Calibri"/>
                <a:ea typeface="Calibri"/>
                <a:cs typeface="Calibri"/>
                <a:sym typeface="Calibri"/>
              </a:rPr>
              <a:t>DATA WIZARDS </a:t>
            </a:r>
            <a:endParaRPr sz="1800">
              <a:latin typeface="Calibri"/>
              <a:ea typeface="Calibri"/>
              <a:cs typeface="Calibri"/>
              <a:sym typeface="Calibri"/>
            </a:endParaRPr>
          </a:p>
          <a:p>
            <a:pPr indent="0" lvl="0" marL="0" rtl="0" algn="r">
              <a:lnSpc>
                <a:spcPct val="100000"/>
              </a:lnSpc>
              <a:spcBef>
                <a:spcPts val="800"/>
              </a:spcBef>
              <a:spcAft>
                <a:spcPts val="0"/>
              </a:spcAft>
              <a:buClr>
                <a:schemeClr val="lt2"/>
              </a:buClr>
              <a:buSzPts val="1700"/>
              <a:buNone/>
            </a:pPr>
            <a:r>
              <a:t/>
            </a:r>
            <a:endParaRPr sz="1400">
              <a:latin typeface="Calibri"/>
              <a:ea typeface="Calibri"/>
              <a:cs typeface="Calibri"/>
              <a:sym typeface="Calibri"/>
            </a:endParaRPr>
          </a:p>
          <a:p>
            <a:pPr indent="0" lvl="0" marL="0" rtl="0" algn="r">
              <a:lnSpc>
                <a:spcPct val="100000"/>
              </a:lnSpc>
              <a:spcBef>
                <a:spcPts val="800"/>
              </a:spcBef>
              <a:spcAft>
                <a:spcPts val="0"/>
              </a:spcAft>
              <a:buClr>
                <a:schemeClr val="lt2"/>
              </a:buClr>
              <a:buSzPts val="1700"/>
              <a:buNone/>
            </a:pPr>
            <a:r>
              <a:rPr lang="en" sz="1400">
                <a:latin typeface="Calibri"/>
                <a:ea typeface="Calibri"/>
                <a:cs typeface="Calibri"/>
                <a:sym typeface="Calibri"/>
              </a:rPr>
              <a:t>Submitted </a:t>
            </a:r>
            <a:r>
              <a:rPr lang="en" sz="1400">
                <a:latin typeface="Calibri"/>
                <a:ea typeface="Calibri"/>
                <a:cs typeface="Calibri"/>
                <a:sym typeface="Calibri"/>
              </a:rPr>
              <a:t>By: </a:t>
            </a:r>
            <a:endParaRPr sz="1100">
              <a:latin typeface="Calibri"/>
              <a:ea typeface="Calibri"/>
              <a:cs typeface="Calibri"/>
              <a:sym typeface="Calibri"/>
            </a:endParaRPr>
          </a:p>
          <a:p>
            <a:pPr indent="0" lvl="0" marL="0" rtl="0" algn="r">
              <a:lnSpc>
                <a:spcPct val="100000"/>
              </a:lnSpc>
              <a:spcBef>
                <a:spcPts val="800"/>
              </a:spcBef>
              <a:spcAft>
                <a:spcPts val="0"/>
              </a:spcAft>
              <a:buClr>
                <a:schemeClr val="lt2"/>
              </a:buClr>
              <a:buSzPts val="1700"/>
              <a:buNone/>
            </a:pPr>
            <a:r>
              <a:rPr lang="en" sz="1100">
                <a:latin typeface="Calibri"/>
                <a:ea typeface="Calibri"/>
                <a:cs typeface="Calibri"/>
                <a:sym typeface="Calibri"/>
              </a:rPr>
              <a:t>DARSHAN DURVE - 001898887</a:t>
            </a:r>
            <a:endParaRPr sz="1100">
              <a:latin typeface="Calibri"/>
              <a:ea typeface="Calibri"/>
              <a:cs typeface="Calibri"/>
              <a:sym typeface="Calibri"/>
            </a:endParaRPr>
          </a:p>
          <a:p>
            <a:pPr indent="0" lvl="0" marL="0" rtl="0" algn="r">
              <a:lnSpc>
                <a:spcPct val="100000"/>
              </a:lnSpc>
              <a:spcBef>
                <a:spcPts val="800"/>
              </a:spcBef>
              <a:spcAft>
                <a:spcPts val="0"/>
              </a:spcAft>
              <a:buClr>
                <a:schemeClr val="lt2"/>
              </a:buClr>
              <a:buSzPts val="1700"/>
              <a:buNone/>
            </a:pPr>
            <a:r>
              <a:rPr lang="en" sz="1100">
                <a:latin typeface="Calibri"/>
                <a:ea typeface="Calibri"/>
                <a:cs typeface="Calibri"/>
                <a:sym typeface="Calibri"/>
              </a:rPr>
              <a:t>MANYA RAMAN - 001497103</a:t>
            </a:r>
            <a:endParaRPr sz="1100">
              <a:latin typeface="Calibri"/>
              <a:ea typeface="Calibri"/>
              <a:cs typeface="Calibri"/>
              <a:sym typeface="Calibri"/>
            </a:endParaRPr>
          </a:p>
          <a:p>
            <a:pPr indent="0" lvl="0" marL="0" rtl="0" algn="r">
              <a:lnSpc>
                <a:spcPct val="100000"/>
              </a:lnSpc>
              <a:spcBef>
                <a:spcPts val="800"/>
              </a:spcBef>
              <a:spcAft>
                <a:spcPts val="0"/>
              </a:spcAft>
              <a:buClr>
                <a:schemeClr val="lt2"/>
              </a:buClr>
              <a:buSzPts val="1700"/>
              <a:buNone/>
            </a:pPr>
            <a:r>
              <a:rPr lang="en" sz="1100">
                <a:latin typeface="Calibri"/>
                <a:ea typeface="Calibri"/>
                <a:cs typeface="Calibri"/>
                <a:sym typeface="Calibri"/>
              </a:rPr>
              <a:t>ADITYA PRASAD - 001476343</a:t>
            </a:r>
            <a:endParaRPr sz="1100">
              <a:latin typeface="Calibri"/>
              <a:ea typeface="Calibri"/>
              <a:cs typeface="Calibri"/>
              <a:sym typeface="Calibri"/>
            </a:endParaRPr>
          </a:p>
          <a:p>
            <a:pPr indent="0" lvl="0" marL="0" rtl="0" algn="r">
              <a:lnSpc>
                <a:spcPct val="100000"/>
              </a:lnSpc>
              <a:spcBef>
                <a:spcPts val="800"/>
              </a:spcBef>
              <a:spcAft>
                <a:spcPts val="0"/>
              </a:spcAft>
              <a:buClr>
                <a:schemeClr val="lt2"/>
              </a:buClr>
              <a:buSzPts val="1700"/>
              <a:buNone/>
            </a:pPr>
            <a:r>
              <a:rPr lang="en" sz="1100">
                <a:latin typeface="Calibri"/>
                <a:ea typeface="Calibri"/>
                <a:cs typeface="Calibri"/>
                <a:sym typeface="Calibri"/>
              </a:rPr>
              <a:t>VEDANT PEDNEKAR - 001434737</a:t>
            </a:r>
            <a:endParaRPr sz="1100">
              <a:latin typeface="Calibri"/>
              <a:ea typeface="Calibri"/>
              <a:cs typeface="Calibri"/>
              <a:sym typeface="Calibri"/>
            </a:endParaRPr>
          </a:p>
          <a:p>
            <a:pPr indent="0" lvl="0" marL="0" rtl="0" algn="l">
              <a:lnSpc>
                <a:spcPct val="100000"/>
              </a:lnSpc>
              <a:spcBef>
                <a:spcPts val="800"/>
              </a:spcBef>
              <a:spcAft>
                <a:spcPts val="0"/>
              </a:spcAft>
              <a:buClr>
                <a:schemeClr val="lt2"/>
              </a:buClr>
              <a:buSzPts val="1700"/>
              <a:buNone/>
            </a:pPr>
            <a:r>
              <a:t/>
            </a:r>
            <a:endParaRPr sz="1400">
              <a:latin typeface="Calibri"/>
              <a:ea typeface="Calibri"/>
              <a:cs typeface="Calibri"/>
              <a:sym typeface="Calibri"/>
            </a:endParaRPr>
          </a:p>
          <a:p>
            <a:pPr indent="0" lvl="0" marL="0" rtl="0" algn="l">
              <a:lnSpc>
                <a:spcPct val="100000"/>
              </a:lnSpc>
              <a:spcBef>
                <a:spcPts val="800"/>
              </a:spcBef>
              <a:spcAft>
                <a:spcPts val="0"/>
              </a:spcAft>
              <a:buClr>
                <a:schemeClr val="lt2"/>
              </a:buClr>
              <a:buSzPts val="1700"/>
              <a:buNone/>
            </a:pPr>
            <a:r>
              <a:t/>
            </a:r>
            <a:endParaRPr sz="1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3"/>
          <p:cNvSpPr txBox="1"/>
          <p:nvPr>
            <p:ph type="ctrTitle"/>
          </p:nvPr>
        </p:nvSpPr>
        <p:spPr>
          <a:xfrm>
            <a:off x="2296625" y="232518"/>
            <a:ext cx="4255500" cy="8064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2100"/>
              <a:buFont typeface="Twentieth Century"/>
              <a:buNone/>
            </a:pPr>
            <a:r>
              <a:rPr b="1" lang="en" sz="2400" u="sng">
                <a:latin typeface="Calibri"/>
                <a:ea typeface="Calibri"/>
                <a:cs typeface="Calibri"/>
                <a:sym typeface="Calibri"/>
              </a:rPr>
              <a:t>FOR-EACH LOOP FOR STAGING</a:t>
            </a:r>
            <a:endParaRPr b="1" sz="2400" u="sng">
              <a:latin typeface="Calibri"/>
              <a:ea typeface="Calibri"/>
              <a:cs typeface="Calibri"/>
              <a:sym typeface="Calibri"/>
            </a:endParaRPr>
          </a:p>
        </p:txBody>
      </p:sp>
      <p:pic>
        <p:nvPicPr>
          <p:cNvPr id="341" name="Google Shape;341;p23"/>
          <p:cNvPicPr preferRelativeResize="0"/>
          <p:nvPr/>
        </p:nvPicPr>
        <p:blipFill>
          <a:blip r:embed="rId3">
            <a:alphaModFix/>
          </a:blip>
          <a:stretch>
            <a:fillRect/>
          </a:stretch>
        </p:blipFill>
        <p:spPr>
          <a:xfrm>
            <a:off x="1257925" y="1341933"/>
            <a:ext cx="1671925" cy="1229829"/>
          </a:xfrm>
          <a:prstGeom prst="rect">
            <a:avLst/>
          </a:prstGeom>
          <a:noFill/>
          <a:ln>
            <a:noFill/>
          </a:ln>
        </p:spPr>
      </p:pic>
      <p:pic>
        <p:nvPicPr>
          <p:cNvPr id="342" name="Google Shape;342;p23"/>
          <p:cNvPicPr preferRelativeResize="0"/>
          <p:nvPr/>
        </p:nvPicPr>
        <p:blipFill>
          <a:blip r:embed="rId4">
            <a:alphaModFix/>
          </a:blip>
          <a:stretch>
            <a:fillRect/>
          </a:stretch>
        </p:blipFill>
        <p:spPr>
          <a:xfrm>
            <a:off x="4834150" y="2762700"/>
            <a:ext cx="3267021" cy="2095950"/>
          </a:xfrm>
          <a:prstGeom prst="rect">
            <a:avLst/>
          </a:prstGeom>
          <a:noFill/>
          <a:ln>
            <a:noFill/>
          </a:ln>
        </p:spPr>
      </p:pic>
      <p:pic>
        <p:nvPicPr>
          <p:cNvPr id="343" name="Google Shape;343;p23"/>
          <p:cNvPicPr preferRelativeResize="0"/>
          <p:nvPr/>
        </p:nvPicPr>
        <p:blipFill>
          <a:blip r:embed="rId5">
            <a:alphaModFix/>
          </a:blip>
          <a:stretch>
            <a:fillRect/>
          </a:stretch>
        </p:blipFill>
        <p:spPr>
          <a:xfrm>
            <a:off x="534425" y="2762712"/>
            <a:ext cx="3438525" cy="1905000"/>
          </a:xfrm>
          <a:prstGeom prst="rect">
            <a:avLst/>
          </a:prstGeom>
          <a:noFill/>
          <a:ln>
            <a:noFill/>
          </a:ln>
        </p:spPr>
      </p:pic>
      <p:pic>
        <p:nvPicPr>
          <p:cNvPr id="344" name="Google Shape;344;p23"/>
          <p:cNvPicPr preferRelativeResize="0"/>
          <p:nvPr/>
        </p:nvPicPr>
        <p:blipFill rotWithShape="1">
          <a:blip r:embed="rId6">
            <a:alphaModFix/>
          </a:blip>
          <a:srcRect b="55798" l="5267" r="53192" t="12948"/>
          <a:stretch/>
        </p:blipFill>
        <p:spPr>
          <a:xfrm>
            <a:off x="4156925" y="1174350"/>
            <a:ext cx="4325726" cy="1277475"/>
          </a:xfrm>
          <a:prstGeom prst="rect">
            <a:avLst/>
          </a:prstGeom>
          <a:noFill/>
          <a:ln>
            <a:noFill/>
          </a:ln>
        </p:spPr>
      </p:pic>
      <p:sp>
        <p:nvSpPr>
          <p:cNvPr id="345" name="Google Shape;345;p2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4"/>
          <p:cNvSpPr txBox="1"/>
          <p:nvPr>
            <p:ph type="ctrTitle"/>
          </p:nvPr>
        </p:nvSpPr>
        <p:spPr>
          <a:xfrm>
            <a:off x="2296625" y="460819"/>
            <a:ext cx="4255500" cy="10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u="sng">
                <a:latin typeface="Calibri"/>
                <a:ea typeface="Calibri"/>
                <a:cs typeface="Calibri"/>
                <a:sym typeface="Calibri"/>
              </a:rPr>
              <a:t>LOOKUPS AND VALIDATION</a:t>
            </a:r>
            <a:endParaRPr b="1" sz="2400" u="sng">
              <a:latin typeface="Calibri"/>
              <a:ea typeface="Calibri"/>
              <a:cs typeface="Calibri"/>
              <a:sym typeface="Calibri"/>
            </a:endParaRPr>
          </a:p>
          <a:p>
            <a:pPr indent="0" lvl="0" marL="0" rtl="0" algn="l">
              <a:lnSpc>
                <a:spcPct val="120000"/>
              </a:lnSpc>
              <a:spcBef>
                <a:spcPts val="80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pic>
        <p:nvPicPr>
          <p:cNvPr id="351" name="Google Shape;351;p24"/>
          <p:cNvPicPr preferRelativeResize="0"/>
          <p:nvPr/>
        </p:nvPicPr>
        <p:blipFill rotWithShape="1">
          <a:blip r:embed="rId3">
            <a:alphaModFix/>
          </a:blip>
          <a:srcRect b="16026" l="0" r="0" t="7362"/>
          <a:stretch/>
        </p:blipFill>
        <p:spPr>
          <a:xfrm>
            <a:off x="6616525" y="887773"/>
            <a:ext cx="2397050" cy="1628600"/>
          </a:xfrm>
          <a:prstGeom prst="rect">
            <a:avLst/>
          </a:prstGeom>
          <a:noFill/>
          <a:ln>
            <a:noFill/>
          </a:ln>
        </p:spPr>
      </p:pic>
      <p:pic>
        <p:nvPicPr>
          <p:cNvPr id="352" name="Google Shape;352;p24"/>
          <p:cNvPicPr preferRelativeResize="0"/>
          <p:nvPr/>
        </p:nvPicPr>
        <p:blipFill>
          <a:blip r:embed="rId4">
            <a:alphaModFix/>
          </a:blip>
          <a:stretch>
            <a:fillRect/>
          </a:stretch>
        </p:blipFill>
        <p:spPr>
          <a:xfrm>
            <a:off x="689350" y="1308038"/>
            <a:ext cx="1648550" cy="788087"/>
          </a:xfrm>
          <a:prstGeom prst="rect">
            <a:avLst/>
          </a:prstGeom>
          <a:noFill/>
          <a:ln>
            <a:noFill/>
          </a:ln>
        </p:spPr>
      </p:pic>
      <p:pic>
        <p:nvPicPr>
          <p:cNvPr id="353" name="Google Shape;353;p24"/>
          <p:cNvPicPr preferRelativeResize="0"/>
          <p:nvPr/>
        </p:nvPicPr>
        <p:blipFill>
          <a:blip r:embed="rId5">
            <a:alphaModFix/>
          </a:blip>
          <a:stretch>
            <a:fillRect/>
          </a:stretch>
        </p:blipFill>
        <p:spPr>
          <a:xfrm>
            <a:off x="3433175" y="1090787"/>
            <a:ext cx="2397050" cy="1425575"/>
          </a:xfrm>
          <a:prstGeom prst="rect">
            <a:avLst/>
          </a:prstGeom>
          <a:noFill/>
          <a:ln>
            <a:noFill/>
          </a:ln>
        </p:spPr>
      </p:pic>
      <p:sp>
        <p:nvSpPr>
          <p:cNvPr id="354" name="Google Shape;354;p24"/>
          <p:cNvSpPr txBox="1"/>
          <p:nvPr/>
        </p:nvSpPr>
        <p:spPr>
          <a:xfrm>
            <a:off x="693225" y="4107625"/>
            <a:ext cx="16485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staging_DMEPOS</a:t>
            </a:r>
            <a:endParaRPr>
              <a:solidFill>
                <a:schemeClr val="lt1"/>
              </a:solidFill>
              <a:latin typeface="Nunito"/>
              <a:ea typeface="Nunito"/>
              <a:cs typeface="Nunito"/>
              <a:sym typeface="Nunito"/>
            </a:endParaRPr>
          </a:p>
        </p:txBody>
      </p:sp>
      <p:sp>
        <p:nvSpPr>
          <p:cNvPr id="355" name="Google Shape;355;p24"/>
          <p:cNvSpPr/>
          <p:nvPr/>
        </p:nvSpPr>
        <p:spPr>
          <a:xfrm>
            <a:off x="2724300" y="4107625"/>
            <a:ext cx="656700" cy="31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6" name="Google Shape;356;p24"/>
          <p:cNvPicPr preferRelativeResize="0"/>
          <p:nvPr/>
        </p:nvPicPr>
        <p:blipFill>
          <a:blip r:embed="rId6">
            <a:alphaModFix/>
          </a:blip>
          <a:stretch>
            <a:fillRect/>
          </a:stretch>
        </p:blipFill>
        <p:spPr>
          <a:xfrm>
            <a:off x="3611175" y="2791700"/>
            <a:ext cx="5434576" cy="666675"/>
          </a:xfrm>
          <a:prstGeom prst="rect">
            <a:avLst/>
          </a:prstGeom>
          <a:noFill/>
          <a:ln>
            <a:noFill/>
          </a:ln>
        </p:spPr>
      </p:pic>
      <p:sp>
        <p:nvSpPr>
          <p:cNvPr id="357" name="Google Shape;357;p24"/>
          <p:cNvSpPr txBox="1"/>
          <p:nvPr/>
        </p:nvSpPr>
        <p:spPr>
          <a:xfrm>
            <a:off x="363075" y="2991850"/>
            <a:ext cx="21654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staging_payment_info</a:t>
            </a:r>
            <a:endParaRPr>
              <a:solidFill>
                <a:schemeClr val="lt1"/>
              </a:solidFill>
              <a:latin typeface="Nunito"/>
              <a:ea typeface="Nunito"/>
              <a:cs typeface="Nunito"/>
              <a:sym typeface="Nunito"/>
            </a:endParaRPr>
          </a:p>
        </p:txBody>
      </p:sp>
      <p:pic>
        <p:nvPicPr>
          <p:cNvPr id="358" name="Google Shape;358;p24"/>
          <p:cNvPicPr preferRelativeResize="0"/>
          <p:nvPr/>
        </p:nvPicPr>
        <p:blipFill>
          <a:blip r:embed="rId7">
            <a:alphaModFix/>
          </a:blip>
          <a:stretch>
            <a:fillRect/>
          </a:stretch>
        </p:blipFill>
        <p:spPr>
          <a:xfrm>
            <a:off x="3611175" y="3575850"/>
            <a:ext cx="5373700" cy="1378850"/>
          </a:xfrm>
          <a:prstGeom prst="rect">
            <a:avLst/>
          </a:prstGeom>
          <a:noFill/>
          <a:ln>
            <a:noFill/>
          </a:ln>
        </p:spPr>
      </p:pic>
      <p:sp>
        <p:nvSpPr>
          <p:cNvPr id="359" name="Google Shape;359;p24"/>
          <p:cNvSpPr/>
          <p:nvPr/>
        </p:nvSpPr>
        <p:spPr>
          <a:xfrm>
            <a:off x="2741513" y="2998300"/>
            <a:ext cx="656700" cy="31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25"/>
          <p:cNvSpPr txBox="1"/>
          <p:nvPr>
            <p:ph type="ctrTitle"/>
          </p:nvPr>
        </p:nvSpPr>
        <p:spPr>
          <a:xfrm>
            <a:off x="2216725" y="209668"/>
            <a:ext cx="4255500" cy="8406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2100"/>
              <a:buFont typeface="Twentieth Century"/>
              <a:buNone/>
            </a:pPr>
            <a:r>
              <a:rPr lang="en" sz="2400" u="sng">
                <a:latin typeface="Calibri"/>
                <a:ea typeface="Calibri"/>
                <a:cs typeface="Calibri"/>
                <a:sym typeface="Calibri"/>
              </a:rPr>
              <a:t>Transformations</a:t>
            </a:r>
            <a:r>
              <a:rPr lang="en" sz="2400" u="sng">
                <a:latin typeface="Calibri"/>
                <a:ea typeface="Calibri"/>
                <a:cs typeface="Calibri"/>
                <a:sym typeface="Calibri"/>
              </a:rPr>
              <a:t>:</a:t>
            </a:r>
            <a:endParaRPr b="1" sz="2400" u="sng">
              <a:latin typeface="Calibri"/>
              <a:ea typeface="Calibri"/>
              <a:cs typeface="Calibri"/>
              <a:sym typeface="Calibri"/>
            </a:endParaRPr>
          </a:p>
        </p:txBody>
      </p:sp>
      <p:sp>
        <p:nvSpPr>
          <p:cNvPr id="365" name="Google Shape;365;p25"/>
          <p:cNvSpPr txBox="1"/>
          <p:nvPr>
            <p:ph idx="1" type="subTitle"/>
          </p:nvPr>
        </p:nvSpPr>
        <p:spPr>
          <a:xfrm>
            <a:off x="456925" y="1221850"/>
            <a:ext cx="3849900" cy="695400"/>
          </a:xfrm>
          <a:prstGeom prst="rect">
            <a:avLst/>
          </a:prstGeom>
          <a:noFill/>
          <a:ln>
            <a:noFill/>
          </a:ln>
        </p:spPr>
        <p:txBody>
          <a:bodyPr anchorCtr="0" anchor="t" bIns="34275" lIns="68575" spcFirstLastPara="1" rIns="68575" wrap="square" tIns="34275">
            <a:noAutofit/>
          </a:bodyPr>
          <a:lstStyle/>
          <a:p>
            <a:pPr indent="0" lvl="0" marL="457200" rtl="0" algn="l">
              <a:lnSpc>
                <a:spcPct val="120000"/>
              </a:lnSpc>
              <a:spcBef>
                <a:spcPts val="0"/>
              </a:spcBef>
              <a:spcAft>
                <a:spcPts val="0"/>
              </a:spcAft>
              <a:buNone/>
            </a:pPr>
            <a:r>
              <a:t/>
            </a:r>
            <a:endParaRPr sz="1200">
              <a:latin typeface="Calibri"/>
              <a:ea typeface="Calibri"/>
              <a:cs typeface="Calibri"/>
              <a:sym typeface="Calibri"/>
            </a:endParaRPr>
          </a:p>
          <a:p>
            <a:pPr indent="-304800" lvl="0" marL="457200" rtl="0" algn="l">
              <a:lnSpc>
                <a:spcPct val="120000"/>
              </a:lnSpc>
              <a:spcBef>
                <a:spcPts val="0"/>
              </a:spcBef>
              <a:spcAft>
                <a:spcPts val="0"/>
              </a:spcAft>
              <a:buSzPts val="1200"/>
              <a:buFont typeface="Calibri"/>
              <a:buChar char="●"/>
            </a:pPr>
            <a:r>
              <a:rPr lang="en" sz="1200">
                <a:latin typeface="Calibri"/>
                <a:ea typeface="Calibri"/>
                <a:cs typeface="Calibri"/>
                <a:sym typeface="Calibri"/>
              </a:rPr>
              <a:t>Four tables were created from NPI_Staging:</a:t>
            </a:r>
            <a:endParaRPr sz="1200">
              <a:latin typeface="Calibri"/>
              <a:ea typeface="Calibri"/>
              <a:cs typeface="Calibri"/>
              <a:sym typeface="Calibri"/>
            </a:endParaRPr>
          </a:p>
          <a:p>
            <a:pPr indent="-304800" lvl="1" marL="914400" rtl="0" algn="l">
              <a:lnSpc>
                <a:spcPct val="120000"/>
              </a:lnSpc>
              <a:spcBef>
                <a:spcPts val="0"/>
              </a:spcBef>
              <a:spcAft>
                <a:spcPts val="0"/>
              </a:spcAft>
              <a:buSzPts val="1200"/>
              <a:buFont typeface="Calibri"/>
              <a:buChar char="○"/>
            </a:pPr>
            <a:r>
              <a:rPr lang="en" sz="1200">
                <a:latin typeface="Calibri"/>
                <a:ea typeface="Calibri"/>
                <a:cs typeface="Calibri"/>
                <a:sym typeface="Calibri"/>
              </a:rPr>
              <a:t>Dim Geography</a:t>
            </a:r>
            <a:endParaRPr sz="1200">
              <a:latin typeface="Calibri"/>
              <a:ea typeface="Calibri"/>
              <a:cs typeface="Calibri"/>
              <a:sym typeface="Calibri"/>
            </a:endParaRPr>
          </a:p>
          <a:p>
            <a:pPr indent="-304800" lvl="1" marL="914400" rtl="0" algn="l">
              <a:lnSpc>
                <a:spcPct val="120000"/>
              </a:lnSpc>
              <a:spcBef>
                <a:spcPts val="0"/>
              </a:spcBef>
              <a:spcAft>
                <a:spcPts val="0"/>
              </a:spcAft>
              <a:buSzPts val="1200"/>
              <a:buFont typeface="Calibri"/>
              <a:buChar char="○"/>
            </a:pPr>
            <a:r>
              <a:rPr lang="en" sz="1200">
                <a:latin typeface="Calibri"/>
                <a:ea typeface="Calibri"/>
                <a:cs typeface="Calibri"/>
                <a:sym typeface="Calibri"/>
              </a:rPr>
              <a:t>Dim Provider</a:t>
            </a:r>
            <a:endParaRPr sz="1200">
              <a:latin typeface="Calibri"/>
              <a:ea typeface="Calibri"/>
              <a:cs typeface="Calibri"/>
              <a:sym typeface="Calibri"/>
            </a:endParaRPr>
          </a:p>
          <a:p>
            <a:pPr indent="-304800" lvl="1" marL="914400" rtl="0" algn="l">
              <a:lnSpc>
                <a:spcPct val="120000"/>
              </a:lnSpc>
              <a:spcBef>
                <a:spcPts val="0"/>
              </a:spcBef>
              <a:spcAft>
                <a:spcPts val="0"/>
              </a:spcAft>
              <a:buSzPts val="1200"/>
              <a:buFont typeface="Calibri"/>
              <a:buChar char="○"/>
            </a:pPr>
            <a:r>
              <a:rPr lang="en" sz="1200">
                <a:latin typeface="Calibri"/>
                <a:ea typeface="Calibri"/>
                <a:cs typeface="Calibri"/>
                <a:sym typeface="Calibri"/>
              </a:rPr>
              <a:t>Fact Beneficiary Info</a:t>
            </a:r>
            <a:endParaRPr sz="1200">
              <a:latin typeface="Calibri"/>
              <a:ea typeface="Calibri"/>
              <a:cs typeface="Calibri"/>
              <a:sym typeface="Calibri"/>
            </a:endParaRPr>
          </a:p>
          <a:p>
            <a:pPr indent="-304800" lvl="1" marL="914400" rtl="0" algn="l">
              <a:lnSpc>
                <a:spcPct val="120000"/>
              </a:lnSpc>
              <a:spcBef>
                <a:spcPts val="0"/>
              </a:spcBef>
              <a:spcAft>
                <a:spcPts val="0"/>
              </a:spcAft>
              <a:buSzPts val="1200"/>
              <a:buFont typeface="Calibri"/>
              <a:buChar char="○"/>
            </a:pPr>
            <a:r>
              <a:rPr lang="en" sz="1200">
                <a:latin typeface="Calibri"/>
                <a:ea typeface="Calibri"/>
                <a:cs typeface="Calibri"/>
                <a:sym typeface="Calibri"/>
              </a:rPr>
              <a:t>Fact Amount Info</a:t>
            </a:r>
            <a:endParaRPr sz="1200">
              <a:latin typeface="Calibri"/>
              <a:ea typeface="Calibri"/>
              <a:cs typeface="Calibri"/>
              <a:sym typeface="Calibri"/>
            </a:endParaRPr>
          </a:p>
          <a:p>
            <a:pPr indent="0" lvl="0" marL="914400" rtl="0" algn="l">
              <a:lnSpc>
                <a:spcPct val="120000"/>
              </a:lnSpc>
              <a:spcBef>
                <a:spcPts val="0"/>
              </a:spcBef>
              <a:spcAft>
                <a:spcPts val="0"/>
              </a:spcAft>
              <a:buNone/>
            </a:pPr>
            <a:r>
              <a:t/>
            </a:r>
            <a:endParaRPr sz="1200">
              <a:latin typeface="Calibri"/>
              <a:ea typeface="Calibri"/>
              <a:cs typeface="Calibri"/>
              <a:sym typeface="Calibri"/>
            </a:endParaRPr>
          </a:p>
          <a:p>
            <a:pPr indent="0" lvl="0" marL="457200" rtl="0" algn="l">
              <a:lnSpc>
                <a:spcPct val="120000"/>
              </a:lnSpc>
              <a:spcBef>
                <a:spcPts val="0"/>
              </a:spcBef>
              <a:spcAft>
                <a:spcPts val="0"/>
              </a:spcAft>
              <a:buNone/>
            </a:pPr>
            <a:r>
              <a:t/>
            </a:r>
            <a:endParaRPr sz="1200">
              <a:latin typeface="Calibri"/>
              <a:ea typeface="Calibri"/>
              <a:cs typeface="Calibri"/>
              <a:sym typeface="Calibri"/>
            </a:endParaRPr>
          </a:p>
          <a:p>
            <a:pPr indent="0" lvl="0" marL="0" rtl="0" algn="l">
              <a:lnSpc>
                <a:spcPct val="120000"/>
              </a:lnSpc>
              <a:spcBef>
                <a:spcPts val="0"/>
              </a:spcBef>
              <a:spcAft>
                <a:spcPts val="0"/>
              </a:spcAft>
              <a:buNone/>
            </a:pPr>
            <a:r>
              <a:t/>
            </a:r>
            <a:endParaRPr sz="1200">
              <a:latin typeface="Calibri"/>
              <a:ea typeface="Calibri"/>
              <a:cs typeface="Calibri"/>
              <a:sym typeface="Calibri"/>
            </a:endParaRPr>
          </a:p>
        </p:txBody>
      </p:sp>
      <p:pic>
        <p:nvPicPr>
          <p:cNvPr id="366" name="Google Shape;366;p25"/>
          <p:cNvPicPr preferRelativeResize="0"/>
          <p:nvPr/>
        </p:nvPicPr>
        <p:blipFill>
          <a:blip r:embed="rId3">
            <a:alphaModFix/>
          </a:blip>
          <a:stretch>
            <a:fillRect/>
          </a:stretch>
        </p:blipFill>
        <p:spPr>
          <a:xfrm>
            <a:off x="2887275" y="2403175"/>
            <a:ext cx="2685875" cy="2620375"/>
          </a:xfrm>
          <a:prstGeom prst="rect">
            <a:avLst/>
          </a:prstGeom>
          <a:noFill/>
          <a:ln>
            <a:noFill/>
          </a:ln>
        </p:spPr>
      </p:pic>
      <p:pic>
        <p:nvPicPr>
          <p:cNvPr id="367" name="Google Shape;367;p25"/>
          <p:cNvPicPr preferRelativeResize="0"/>
          <p:nvPr/>
        </p:nvPicPr>
        <p:blipFill>
          <a:blip r:embed="rId4">
            <a:alphaModFix/>
          </a:blip>
          <a:stretch>
            <a:fillRect/>
          </a:stretch>
        </p:blipFill>
        <p:spPr>
          <a:xfrm>
            <a:off x="6307175" y="1960225"/>
            <a:ext cx="2351300" cy="2230275"/>
          </a:xfrm>
          <a:prstGeom prst="rect">
            <a:avLst/>
          </a:prstGeom>
          <a:noFill/>
          <a:ln>
            <a:noFill/>
          </a:ln>
        </p:spPr>
      </p:pic>
      <p:sp>
        <p:nvSpPr>
          <p:cNvPr id="368" name="Google Shape;368;p25"/>
          <p:cNvSpPr txBox="1"/>
          <p:nvPr/>
        </p:nvSpPr>
        <p:spPr>
          <a:xfrm>
            <a:off x="3208938" y="1996113"/>
            <a:ext cx="21654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For each loop container</a:t>
            </a:r>
            <a:endParaRPr>
              <a:solidFill>
                <a:schemeClr val="lt1"/>
              </a:solidFill>
              <a:latin typeface="Nunito"/>
              <a:ea typeface="Nunito"/>
              <a:cs typeface="Nunito"/>
              <a:sym typeface="Nunito"/>
            </a:endParaRPr>
          </a:p>
        </p:txBody>
      </p:sp>
      <p:sp>
        <p:nvSpPr>
          <p:cNvPr id="369" name="Google Shape;369;p25"/>
          <p:cNvSpPr txBox="1"/>
          <p:nvPr/>
        </p:nvSpPr>
        <p:spPr>
          <a:xfrm>
            <a:off x="6307175" y="1498475"/>
            <a:ext cx="21654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Loading Dim Geography</a:t>
            </a:r>
            <a:endParaRPr>
              <a:solidFill>
                <a:schemeClr val="lt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6"/>
          <p:cNvSpPr txBox="1"/>
          <p:nvPr>
            <p:ph type="ctrTitle"/>
          </p:nvPr>
        </p:nvSpPr>
        <p:spPr>
          <a:xfrm>
            <a:off x="2399700" y="84118"/>
            <a:ext cx="4255500" cy="8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u="sng">
                <a:latin typeface="Calibri"/>
                <a:ea typeface="Calibri"/>
                <a:cs typeface="Calibri"/>
                <a:sym typeface="Calibri"/>
              </a:rPr>
              <a:t>SCD Process</a:t>
            </a:r>
            <a:endParaRPr b="1" sz="2400" u="sng">
              <a:latin typeface="Calibri"/>
              <a:ea typeface="Calibri"/>
              <a:cs typeface="Calibri"/>
              <a:sym typeface="Calibri"/>
            </a:endParaRPr>
          </a:p>
        </p:txBody>
      </p:sp>
      <p:sp>
        <p:nvSpPr>
          <p:cNvPr id="375" name="Google Shape;375;p26"/>
          <p:cNvSpPr txBox="1"/>
          <p:nvPr/>
        </p:nvSpPr>
        <p:spPr>
          <a:xfrm>
            <a:off x="1107000" y="4540050"/>
            <a:ext cx="6930000" cy="337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400"/>
              <a:buFont typeface="Arial"/>
              <a:buNone/>
            </a:pPr>
            <a:r>
              <a:t/>
            </a:r>
            <a:endParaRPr>
              <a:latin typeface="Calibri"/>
              <a:ea typeface="Calibri"/>
              <a:cs typeface="Calibri"/>
              <a:sym typeface="Calibri"/>
            </a:endParaRPr>
          </a:p>
        </p:txBody>
      </p:sp>
      <p:pic>
        <p:nvPicPr>
          <p:cNvPr id="376" name="Google Shape;376;p26"/>
          <p:cNvPicPr preferRelativeResize="0"/>
          <p:nvPr/>
        </p:nvPicPr>
        <p:blipFill>
          <a:blip r:embed="rId3">
            <a:alphaModFix/>
          </a:blip>
          <a:stretch>
            <a:fillRect/>
          </a:stretch>
        </p:blipFill>
        <p:spPr>
          <a:xfrm>
            <a:off x="1358925" y="873100"/>
            <a:ext cx="6299476" cy="3855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7"/>
          <p:cNvSpPr txBox="1"/>
          <p:nvPr>
            <p:ph type="ctrTitle"/>
          </p:nvPr>
        </p:nvSpPr>
        <p:spPr>
          <a:xfrm>
            <a:off x="2034075" y="0"/>
            <a:ext cx="4609800" cy="1216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2100"/>
              <a:buFont typeface="Twentieth Century"/>
              <a:buNone/>
            </a:pPr>
            <a:r>
              <a:rPr lang="en" sz="2400" u="sng">
                <a:latin typeface="Calibri"/>
                <a:ea typeface="Calibri"/>
                <a:cs typeface="Calibri"/>
                <a:sym typeface="Calibri"/>
              </a:rPr>
              <a:t>Data Cleaning</a:t>
            </a:r>
            <a:r>
              <a:rPr lang="en" sz="2400">
                <a:latin typeface="Calibri"/>
                <a:ea typeface="Calibri"/>
                <a:cs typeface="Calibri"/>
                <a:sym typeface="Calibri"/>
              </a:rPr>
              <a:t> :</a:t>
            </a:r>
            <a:endParaRPr sz="2400">
              <a:latin typeface="Calibri"/>
              <a:ea typeface="Calibri"/>
              <a:cs typeface="Calibri"/>
              <a:sym typeface="Calibri"/>
            </a:endParaRPr>
          </a:p>
        </p:txBody>
      </p:sp>
      <p:sp>
        <p:nvSpPr>
          <p:cNvPr id="382" name="Google Shape;382;p27"/>
          <p:cNvSpPr txBox="1"/>
          <p:nvPr/>
        </p:nvSpPr>
        <p:spPr>
          <a:xfrm>
            <a:off x="107975" y="1216175"/>
            <a:ext cx="4350000" cy="3495000"/>
          </a:xfrm>
          <a:prstGeom prst="rect">
            <a:avLst/>
          </a:prstGeom>
          <a:noFill/>
          <a:ln>
            <a:noFill/>
          </a:ln>
        </p:spPr>
        <p:txBody>
          <a:bodyPr anchorCtr="0" anchor="t" bIns="34275" lIns="68575" spcFirstLastPara="1" rIns="68575" wrap="square" tIns="34275">
            <a:noAutofit/>
          </a:bodyPr>
          <a:lstStyle/>
          <a:p>
            <a:pPr indent="-304800" lvl="0" marL="457200" marR="0" rtl="0" algn="l">
              <a:spcBef>
                <a:spcPts val="800"/>
              </a:spcBef>
              <a:spcAft>
                <a:spcPts val="0"/>
              </a:spcAft>
              <a:buClr>
                <a:schemeClr val="lt1"/>
              </a:buClr>
              <a:buSzPts val="1200"/>
              <a:buFont typeface="Calibri"/>
              <a:buChar char="●"/>
            </a:pPr>
            <a:r>
              <a:rPr lang="en" sz="1200">
                <a:solidFill>
                  <a:schemeClr val="lt1"/>
                </a:solidFill>
                <a:latin typeface="Calibri"/>
                <a:ea typeface="Calibri"/>
                <a:cs typeface="Calibri"/>
                <a:sym typeface="Calibri"/>
              </a:rPr>
              <a:t>Char to numeric char to numeric with precision and scale.  </a:t>
            </a:r>
            <a:endParaRPr sz="1200">
              <a:solidFill>
                <a:schemeClr val="lt1"/>
              </a:solidFill>
              <a:latin typeface="Calibri"/>
              <a:ea typeface="Calibri"/>
              <a:cs typeface="Calibri"/>
              <a:sym typeface="Calibri"/>
            </a:endParaRPr>
          </a:p>
          <a:p>
            <a:pPr indent="-304800" lvl="0" marL="457200" marR="0" rtl="0" algn="l">
              <a:spcBef>
                <a:spcPts val="0"/>
              </a:spcBef>
              <a:spcAft>
                <a:spcPts val="0"/>
              </a:spcAft>
              <a:buClr>
                <a:schemeClr val="lt1"/>
              </a:buClr>
              <a:buSzPts val="1200"/>
              <a:buFont typeface="Calibri"/>
              <a:buChar char="●"/>
            </a:pPr>
            <a:r>
              <a:rPr lang="en" sz="1200">
                <a:solidFill>
                  <a:schemeClr val="lt1"/>
                </a:solidFill>
                <a:latin typeface="Calibri"/>
                <a:ea typeface="Calibri"/>
                <a:cs typeface="Calibri"/>
                <a:sym typeface="Calibri"/>
              </a:rPr>
              <a:t>Taking rows which have data which were around 75% records from 3 million.</a:t>
            </a:r>
            <a:endParaRPr sz="1200">
              <a:solidFill>
                <a:schemeClr val="lt1"/>
              </a:solidFill>
              <a:latin typeface="Calibri"/>
              <a:ea typeface="Calibri"/>
              <a:cs typeface="Calibri"/>
              <a:sym typeface="Calibri"/>
            </a:endParaRPr>
          </a:p>
          <a:p>
            <a:pPr indent="-177800" lvl="0" marL="254000" marR="0" rtl="0" algn="l">
              <a:spcBef>
                <a:spcPts val="800"/>
              </a:spcBef>
              <a:spcAft>
                <a:spcPts val="0"/>
              </a:spcAft>
              <a:buClr>
                <a:srgbClr val="7BBAEA"/>
              </a:buClr>
              <a:buSzPts val="1200"/>
              <a:buFont typeface="Noto Sans Symbols"/>
              <a:buNone/>
            </a:pPr>
            <a:r>
              <a:t/>
            </a:r>
            <a:endParaRPr i="0" sz="1200" u="none" cap="none" strike="noStrike">
              <a:solidFill>
                <a:schemeClr val="lt1"/>
              </a:solidFill>
              <a:latin typeface="Calibri"/>
              <a:ea typeface="Calibri"/>
              <a:cs typeface="Calibri"/>
              <a:sym typeface="Calibri"/>
            </a:endParaRPr>
          </a:p>
        </p:txBody>
      </p:sp>
      <p:pic>
        <p:nvPicPr>
          <p:cNvPr id="383" name="Google Shape;383;p27"/>
          <p:cNvPicPr preferRelativeResize="0"/>
          <p:nvPr/>
        </p:nvPicPr>
        <p:blipFill>
          <a:blip r:embed="rId3">
            <a:alphaModFix/>
          </a:blip>
          <a:stretch>
            <a:fillRect/>
          </a:stretch>
        </p:blipFill>
        <p:spPr>
          <a:xfrm>
            <a:off x="1560975" y="2072325"/>
            <a:ext cx="2100771" cy="2726675"/>
          </a:xfrm>
          <a:prstGeom prst="rect">
            <a:avLst/>
          </a:prstGeom>
          <a:noFill/>
          <a:ln>
            <a:noFill/>
          </a:ln>
        </p:spPr>
      </p:pic>
      <p:pic>
        <p:nvPicPr>
          <p:cNvPr id="384" name="Google Shape;384;p27"/>
          <p:cNvPicPr preferRelativeResize="0"/>
          <p:nvPr/>
        </p:nvPicPr>
        <p:blipFill>
          <a:blip r:embed="rId4">
            <a:alphaModFix/>
          </a:blip>
          <a:stretch>
            <a:fillRect/>
          </a:stretch>
        </p:blipFill>
        <p:spPr>
          <a:xfrm>
            <a:off x="4457975" y="1588225"/>
            <a:ext cx="3953150" cy="247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28"/>
          <p:cNvSpPr txBox="1"/>
          <p:nvPr>
            <p:ph type="ctrTitle"/>
          </p:nvPr>
        </p:nvSpPr>
        <p:spPr>
          <a:xfrm>
            <a:off x="2239550" y="255343"/>
            <a:ext cx="4255500" cy="916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2100"/>
              <a:buFont typeface="Twentieth Century"/>
              <a:buNone/>
            </a:pPr>
            <a:r>
              <a:rPr b="1" lang="en" sz="2400" u="sng">
                <a:latin typeface="Calibri"/>
                <a:ea typeface="Calibri"/>
                <a:cs typeface="Calibri"/>
                <a:sym typeface="Calibri"/>
              </a:rPr>
              <a:t>DIM HCPCS</a:t>
            </a:r>
            <a:endParaRPr b="1" sz="2400" u="sng">
              <a:latin typeface="Calibri"/>
              <a:ea typeface="Calibri"/>
              <a:cs typeface="Calibri"/>
              <a:sym typeface="Calibri"/>
            </a:endParaRPr>
          </a:p>
        </p:txBody>
      </p:sp>
      <p:sp>
        <p:nvSpPr>
          <p:cNvPr id="390" name="Google Shape;390;p28"/>
          <p:cNvSpPr txBox="1"/>
          <p:nvPr>
            <p:ph idx="1" type="subTitle"/>
          </p:nvPr>
        </p:nvSpPr>
        <p:spPr>
          <a:xfrm>
            <a:off x="713300" y="1171850"/>
            <a:ext cx="7232100" cy="695400"/>
          </a:xfrm>
          <a:prstGeom prst="rect">
            <a:avLst/>
          </a:prstGeom>
          <a:noFill/>
          <a:ln>
            <a:noFill/>
          </a:ln>
        </p:spPr>
        <p:txBody>
          <a:bodyPr anchorCtr="0" anchor="t" bIns="34275" lIns="68575" spcFirstLastPara="1" rIns="68575" wrap="square" tIns="34275">
            <a:noAutofit/>
          </a:bodyPr>
          <a:lstStyle/>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This table was created to contain unique HCPCS from the DMEPOS State dataset and NPI Payment Dataset which acted as a look up while creating other tables. </a:t>
            </a:r>
            <a:endParaRPr sz="1200">
              <a:latin typeface="Calibri"/>
              <a:ea typeface="Calibri"/>
              <a:cs typeface="Calibri"/>
              <a:sym typeface="Calibri"/>
            </a:endParaRPr>
          </a:p>
          <a:p>
            <a:pPr indent="0" lvl="0" marL="457200" rtl="0" algn="l">
              <a:lnSpc>
                <a:spcPct val="100000"/>
              </a:lnSpc>
              <a:spcBef>
                <a:spcPts val="0"/>
              </a:spcBef>
              <a:spcAft>
                <a:spcPts val="0"/>
              </a:spcAft>
              <a:buNone/>
            </a:pPr>
            <a:r>
              <a:t/>
            </a:r>
            <a:endParaRPr sz="12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We also classified HCPCS into 2 levels:</a:t>
            </a:r>
            <a:endParaRPr sz="1200">
              <a:latin typeface="Calibri"/>
              <a:ea typeface="Calibri"/>
              <a:cs typeface="Calibri"/>
              <a:sym typeface="Calibri"/>
            </a:endParaRPr>
          </a:p>
          <a:p>
            <a:pPr indent="-304800" lvl="1" marL="914400" rtl="0" algn="l">
              <a:lnSpc>
                <a:spcPct val="100000"/>
              </a:lnSpc>
              <a:spcBef>
                <a:spcPts val="0"/>
              </a:spcBef>
              <a:spcAft>
                <a:spcPts val="0"/>
              </a:spcAft>
              <a:buSzPts val="1200"/>
              <a:buFont typeface="Calibri"/>
              <a:buChar char="○"/>
            </a:pPr>
            <a:r>
              <a:rPr lang="en" sz="1200">
                <a:solidFill>
                  <a:srgbClr val="FFFFFF"/>
                </a:solidFill>
                <a:latin typeface="Calibri"/>
                <a:ea typeface="Calibri"/>
                <a:cs typeface="Calibri"/>
                <a:sym typeface="Calibri"/>
              </a:rPr>
              <a:t>Level I : </a:t>
            </a:r>
            <a:r>
              <a:rPr lang="en" sz="1200">
                <a:solidFill>
                  <a:srgbClr val="FFFFFF"/>
                </a:solidFill>
                <a:latin typeface="Calibri"/>
                <a:ea typeface="Calibri"/>
                <a:cs typeface="Calibri"/>
                <a:sym typeface="Calibri"/>
              </a:rPr>
              <a:t>These are 5-position numeric codes representing physician and non-physician services.</a:t>
            </a:r>
            <a:endParaRPr sz="1200">
              <a:solidFill>
                <a:srgbClr val="FFFFFF"/>
              </a:solidFill>
              <a:latin typeface="Calibri"/>
              <a:ea typeface="Calibri"/>
              <a:cs typeface="Calibri"/>
              <a:sym typeface="Calibri"/>
            </a:endParaRPr>
          </a:p>
          <a:p>
            <a:pPr indent="-304800" lvl="1" marL="914400" rtl="0" algn="l">
              <a:lnSpc>
                <a:spcPct val="100000"/>
              </a:lnSpc>
              <a:spcBef>
                <a:spcPts val="0"/>
              </a:spcBef>
              <a:spcAft>
                <a:spcPts val="0"/>
              </a:spcAft>
              <a:buSzPts val="1200"/>
              <a:buFont typeface="Calibri"/>
              <a:buChar char="○"/>
            </a:pPr>
            <a:r>
              <a:rPr lang="en" sz="1200">
                <a:solidFill>
                  <a:srgbClr val="FFFFFF"/>
                </a:solidFill>
                <a:latin typeface="Calibri"/>
                <a:ea typeface="Calibri"/>
                <a:cs typeface="Calibri"/>
                <a:sym typeface="Calibri"/>
              </a:rPr>
              <a:t>Level II : These are 5-position alpha-numeric codes comprising the D series, primarily include non-physician services such as </a:t>
            </a:r>
            <a:r>
              <a:rPr lang="en" sz="1200">
                <a:solidFill>
                  <a:srgbClr val="FFFFFF"/>
                </a:solidFill>
                <a:uFill>
                  <a:noFill/>
                </a:uFill>
                <a:latin typeface="Calibri"/>
                <a:ea typeface="Calibri"/>
                <a:cs typeface="Calibri"/>
                <a:sym typeface="Calibri"/>
                <a:hlinkClick r:id="rId3"/>
              </a:rPr>
              <a:t>ambulance</a:t>
            </a:r>
            <a:r>
              <a:rPr lang="en" sz="1200">
                <a:solidFill>
                  <a:srgbClr val="FFFFFF"/>
                </a:solidFill>
                <a:latin typeface="Calibri"/>
                <a:ea typeface="Calibri"/>
                <a:cs typeface="Calibri"/>
                <a:sym typeface="Calibri"/>
              </a:rPr>
              <a:t> services and </a:t>
            </a:r>
            <a:r>
              <a:rPr lang="en" sz="1200">
                <a:solidFill>
                  <a:srgbClr val="FFFFFF"/>
                </a:solidFill>
                <a:uFill>
                  <a:noFill/>
                </a:uFill>
                <a:latin typeface="Calibri"/>
                <a:ea typeface="Calibri"/>
                <a:cs typeface="Calibri"/>
                <a:sym typeface="Calibri"/>
                <a:hlinkClick r:id="rId4"/>
              </a:rPr>
              <a:t>prosthetic</a:t>
            </a:r>
            <a:r>
              <a:rPr lang="en" sz="1200">
                <a:solidFill>
                  <a:srgbClr val="FFFFFF"/>
                </a:solidFill>
                <a:latin typeface="Calibri"/>
                <a:ea typeface="Calibri"/>
                <a:cs typeface="Calibri"/>
                <a:sym typeface="Calibri"/>
              </a:rPr>
              <a:t> devices, and represent items and supplies and non-physician services, not covered by CPT-4 codes (Level I). (All the DMEPOS codes are type II)</a:t>
            </a:r>
            <a:endParaRPr sz="1200">
              <a:solidFill>
                <a:srgbClr val="FFFFFF"/>
              </a:solidFill>
              <a:latin typeface="Calibri"/>
              <a:ea typeface="Calibri"/>
              <a:cs typeface="Calibri"/>
              <a:sym typeface="Calibri"/>
            </a:endParaRPr>
          </a:p>
          <a:p>
            <a:pPr indent="0" lvl="0" marL="520700" rtl="0" algn="l">
              <a:lnSpc>
                <a:spcPct val="100000"/>
              </a:lnSpc>
              <a:spcBef>
                <a:spcPts val="800"/>
              </a:spcBef>
              <a:spcAft>
                <a:spcPts val="0"/>
              </a:spcAft>
              <a:buNone/>
            </a:pPr>
            <a:r>
              <a:t/>
            </a:r>
            <a:endParaRPr sz="1200">
              <a:latin typeface="Calibri"/>
              <a:ea typeface="Calibri"/>
              <a:cs typeface="Calibri"/>
              <a:sym typeface="Calibri"/>
            </a:endParaRPr>
          </a:p>
        </p:txBody>
      </p:sp>
      <p:pic>
        <p:nvPicPr>
          <p:cNvPr id="391" name="Google Shape;391;p28"/>
          <p:cNvPicPr preferRelativeResize="0"/>
          <p:nvPr/>
        </p:nvPicPr>
        <p:blipFill rotWithShape="1">
          <a:blip r:embed="rId5">
            <a:alphaModFix/>
          </a:blip>
          <a:srcRect b="0" l="0" r="0" t="0"/>
          <a:stretch/>
        </p:blipFill>
        <p:spPr>
          <a:xfrm>
            <a:off x="176763" y="3230550"/>
            <a:ext cx="4479725" cy="387025"/>
          </a:xfrm>
          <a:prstGeom prst="rect">
            <a:avLst/>
          </a:prstGeom>
          <a:noFill/>
          <a:ln>
            <a:noFill/>
          </a:ln>
        </p:spPr>
      </p:pic>
      <p:pic>
        <p:nvPicPr>
          <p:cNvPr id="392" name="Google Shape;392;p28"/>
          <p:cNvPicPr preferRelativeResize="0"/>
          <p:nvPr/>
        </p:nvPicPr>
        <p:blipFill rotWithShape="1">
          <a:blip r:embed="rId6">
            <a:alphaModFix/>
          </a:blip>
          <a:srcRect b="0" l="0" r="0" t="0"/>
          <a:stretch/>
        </p:blipFill>
        <p:spPr>
          <a:xfrm>
            <a:off x="5439849" y="3273801"/>
            <a:ext cx="3213899" cy="1194275"/>
          </a:xfrm>
          <a:prstGeom prst="rect">
            <a:avLst/>
          </a:prstGeom>
          <a:noFill/>
          <a:ln>
            <a:noFill/>
          </a:ln>
        </p:spPr>
      </p:pic>
      <p:pic>
        <p:nvPicPr>
          <p:cNvPr id="393" name="Google Shape;393;p28"/>
          <p:cNvPicPr preferRelativeResize="0"/>
          <p:nvPr/>
        </p:nvPicPr>
        <p:blipFill rotWithShape="1">
          <a:blip r:embed="rId7">
            <a:alphaModFix/>
          </a:blip>
          <a:srcRect b="0" l="0" r="0" t="0"/>
          <a:stretch/>
        </p:blipFill>
        <p:spPr>
          <a:xfrm>
            <a:off x="176775" y="3773050"/>
            <a:ext cx="5013500" cy="916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29"/>
          <p:cNvSpPr txBox="1"/>
          <p:nvPr>
            <p:ph type="ctrTitle"/>
          </p:nvPr>
        </p:nvSpPr>
        <p:spPr>
          <a:xfrm>
            <a:off x="2075300" y="140544"/>
            <a:ext cx="4255500" cy="1000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2100"/>
              <a:buFont typeface="Twentieth Century"/>
              <a:buNone/>
            </a:pPr>
            <a:r>
              <a:rPr lang="en" sz="2400" u="sng">
                <a:latin typeface="Calibri"/>
                <a:ea typeface="Calibri"/>
                <a:cs typeface="Calibri"/>
                <a:sym typeface="Calibri"/>
              </a:rPr>
              <a:t>FACT SUPPLIER ETL</a:t>
            </a:r>
            <a:endParaRPr b="1" sz="2400" u="sng">
              <a:latin typeface="Calibri"/>
              <a:ea typeface="Calibri"/>
              <a:cs typeface="Calibri"/>
              <a:sym typeface="Calibri"/>
            </a:endParaRPr>
          </a:p>
        </p:txBody>
      </p:sp>
      <p:pic>
        <p:nvPicPr>
          <p:cNvPr id="399" name="Google Shape;399;p29"/>
          <p:cNvPicPr preferRelativeResize="0"/>
          <p:nvPr/>
        </p:nvPicPr>
        <p:blipFill rotWithShape="1">
          <a:blip r:embed="rId3">
            <a:alphaModFix/>
          </a:blip>
          <a:srcRect b="0" l="0" r="0" t="0"/>
          <a:stretch/>
        </p:blipFill>
        <p:spPr>
          <a:xfrm>
            <a:off x="4927375" y="1278900"/>
            <a:ext cx="4086925" cy="3276025"/>
          </a:xfrm>
          <a:prstGeom prst="rect">
            <a:avLst/>
          </a:prstGeom>
          <a:noFill/>
          <a:ln>
            <a:noFill/>
          </a:ln>
          <a:effectLst>
            <a:outerShdw blurRad="50800" rotWithShape="0" algn="t" dir="5400000" dist="38100">
              <a:srgbClr val="000000">
                <a:alpha val="42745"/>
              </a:srgbClr>
            </a:outerShdw>
          </a:effectLst>
        </p:spPr>
      </p:pic>
      <p:sp>
        <p:nvSpPr>
          <p:cNvPr id="400" name="Google Shape;400;p29"/>
          <p:cNvSpPr txBox="1"/>
          <p:nvPr>
            <p:ph idx="1" type="subTitle"/>
          </p:nvPr>
        </p:nvSpPr>
        <p:spPr>
          <a:xfrm>
            <a:off x="66350" y="1409025"/>
            <a:ext cx="2674500" cy="1963200"/>
          </a:xfrm>
          <a:prstGeom prst="rect">
            <a:avLst/>
          </a:prstGeom>
          <a:noFill/>
          <a:ln>
            <a:noFill/>
          </a:ln>
        </p:spPr>
        <p:txBody>
          <a:bodyPr anchorCtr="0" anchor="t" bIns="34275" lIns="68575" spcFirstLastPara="1" rIns="68575" wrap="square" tIns="34275">
            <a:noAutofit/>
          </a:bodyPr>
          <a:lstStyle/>
          <a:p>
            <a:pPr indent="0" lvl="0" marL="457200" rtl="0" algn="l">
              <a:lnSpc>
                <a:spcPct val="120000"/>
              </a:lnSpc>
              <a:spcBef>
                <a:spcPts val="0"/>
              </a:spcBef>
              <a:spcAft>
                <a:spcPts val="0"/>
              </a:spcAft>
              <a:buNone/>
            </a:pPr>
            <a:r>
              <a:rPr lang="en" sz="1200">
                <a:latin typeface="Calibri"/>
                <a:ea typeface="Calibri"/>
                <a:cs typeface="Calibri"/>
                <a:sym typeface="Calibri"/>
              </a:rPr>
              <a:t>Lookups:</a:t>
            </a:r>
            <a:endParaRPr sz="1200">
              <a:latin typeface="Calibri"/>
              <a:ea typeface="Calibri"/>
              <a:cs typeface="Calibri"/>
              <a:sym typeface="Calibri"/>
            </a:endParaRPr>
          </a:p>
          <a:p>
            <a:pPr indent="0" lvl="0" marL="0" rtl="0" algn="l">
              <a:lnSpc>
                <a:spcPct val="120000"/>
              </a:lnSpc>
              <a:spcBef>
                <a:spcPts val="0"/>
              </a:spcBef>
              <a:spcAft>
                <a:spcPts val="0"/>
              </a:spcAft>
              <a:buNone/>
            </a:pPr>
            <a:r>
              <a:t/>
            </a:r>
            <a:endParaRPr sz="1200">
              <a:latin typeface="Calibri"/>
              <a:ea typeface="Calibri"/>
              <a:cs typeface="Calibri"/>
              <a:sym typeface="Calibri"/>
            </a:endParaRPr>
          </a:p>
          <a:p>
            <a:pPr indent="-304800" lvl="0" marL="457200" rtl="0" algn="l">
              <a:lnSpc>
                <a:spcPct val="120000"/>
              </a:lnSpc>
              <a:spcBef>
                <a:spcPts val="0"/>
              </a:spcBef>
              <a:spcAft>
                <a:spcPts val="0"/>
              </a:spcAft>
              <a:buSzPts val="1200"/>
              <a:buFont typeface="Calibri"/>
              <a:buChar char="●"/>
            </a:pPr>
            <a:r>
              <a:rPr lang="en" sz="1200">
                <a:latin typeface="Calibri"/>
                <a:ea typeface="Calibri"/>
                <a:cs typeface="Calibri"/>
                <a:sym typeface="Calibri"/>
              </a:rPr>
              <a:t>The state lookup is used to validate state and load state code instead of full state name.</a:t>
            </a:r>
            <a:endParaRPr sz="1200">
              <a:latin typeface="Calibri"/>
              <a:ea typeface="Calibri"/>
              <a:cs typeface="Calibri"/>
              <a:sym typeface="Calibri"/>
            </a:endParaRPr>
          </a:p>
          <a:p>
            <a:pPr indent="-304800" lvl="0" marL="457200" rtl="0" algn="l">
              <a:lnSpc>
                <a:spcPct val="120000"/>
              </a:lnSpc>
              <a:spcBef>
                <a:spcPts val="0"/>
              </a:spcBef>
              <a:spcAft>
                <a:spcPts val="0"/>
              </a:spcAft>
              <a:buSzPts val="1200"/>
              <a:buFont typeface="Calibri"/>
              <a:buChar char="●"/>
            </a:pPr>
            <a:r>
              <a:rPr lang="en" sz="1200">
                <a:latin typeface="Calibri"/>
                <a:ea typeface="Calibri"/>
                <a:cs typeface="Calibri"/>
                <a:sym typeface="Calibri"/>
              </a:rPr>
              <a:t>The HCPCS lookup is used in order to ensure HCPCS is validated. </a:t>
            </a:r>
            <a:endParaRPr sz="1200">
              <a:latin typeface="Calibri"/>
              <a:ea typeface="Calibri"/>
              <a:cs typeface="Calibri"/>
              <a:sym typeface="Calibri"/>
            </a:endParaRPr>
          </a:p>
          <a:p>
            <a:pPr indent="-304800" lvl="0" marL="457200" rtl="0" algn="l">
              <a:lnSpc>
                <a:spcPct val="120000"/>
              </a:lnSpc>
              <a:spcBef>
                <a:spcPts val="0"/>
              </a:spcBef>
              <a:spcAft>
                <a:spcPts val="0"/>
              </a:spcAft>
              <a:buSzPts val="1200"/>
              <a:buFont typeface="Calibri"/>
              <a:buChar char="●"/>
            </a:pPr>
            <a:r>
              <a:rPr lang="en" sz="1200">
                <a:latin typeface="Calibri"/>
                <a:ea typeface="Calibri"/>
                <a:cs typeface="Calibri"/>
                <a:sym typeface="Calibri"/>
              </a:rPr>
              <a:t>The BETOS lookup is used to validate BETOS Classification and get BETOS Id in place of BETOS classification.</a:t>
            </a:r>
            <a:endParaRPr sz="1200">
              <a:latin typeface="Calibri"/>
              <a:ea typeface="Calibri"/>
              <a:cs typeface="Calibri"/>
              <a:sym typeface="Calibri"/>
            </a:endParaRPr>
          </a:p>
        </p:txBody>
      </p:sp>
      <p:pic>
        <p:nvPicPr>
          <p:cNvPr id="401" name="Google Shape;401;p29"/>
          <p:cNvPicPr preferRelativeResize="0"/>
          <p:nvPr/>
        </p:nvPicPr>
        <p:blipFill>
          <a:blip r:embed="rId4">
            <a:alphaModFix/>
          </a:blip>
          <a:stretch>
            <a:fillRect/>
          </a:stretch>
        </p:blipFill>
        <p:spPr>
          <a:xfrm>
            <a:off x="2740838" y="1416850"/>
            <a:ext cx="2116800" cy="3000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0"/>
          <p:cNvSpPr txBox="1"/>
          <p:nvPr>
            <p:ph type="ctrTitle"/>
          </p:nvPr>
        </p:nvSpPr>
        <p:spPr>
          <a:xfrm>
            <a:off x="1980075" y="440500"/>
            <a:ext cx="4301700" cy="6486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2100"/>
              <a:buFont typeface="Twentieth Century"/>
              <a:buNone/>
            </a:pPr>
            <a:r>
              <a:rPr lang="en" sz="2400" u="sng">
                <a:latin typeface="Calibri"/>
                <a:ea typeface="Calibri"/>
                <a:cs typeface="Calibri"/>
                <a:sym typeface="Calibri"/>
              </a:rPr>
              <a:t>FACT PROVIDER PAYMENT INFO</a:t>
            </a:r>
            <a:endParaRPr sz="2400" u="sng">
              <a:latin typeface="Calibri"/>
              <a:ea typeface="Calibri"/>
              <a:cs typeface="Calibri"/>
              <a:sym typeface="Calibri"/>
            </a:endParaRPr>
          </a:p>
        </p:txBody>
      </p:sp>
      <p:pic>
        <p:nvPicPr>
          <p:cNvPr id="407" name="Google Shape;407;p30"/>
          <p:cNvPicPr preferRelativeResize="0"/>
          <p:nvPr>
            <p:ph idx="1" type="subTitle"/>
          </p:nvPr>
        </p:nvPicPr>
        <p:blipFill rotWithShape="1">
          <a:blip r:embed="rId3">
            <a:alphaModFix/>
          </a:blip>
          <a:srcRect b="0" l="0" r="0" t="0"/>
          <a:stretch/>
        </p:blipFill>
        <p:spPr>
          <a:xfrm>
            <a:off x="484575" y="1460925"/>
            <a:ext cx="3293100" cy="3283200"/>
          </a:xfrm>
          <a:prstGeom prst="rect">
            <a:avLst/>
          </a:prstGeom>
          <a:noFill/>
          <a:ln>
            <a:noFill/>
          </a:ln>
        </p:spPr>
      </p:pic>
      <p:sp>
        <p:nvSpPr>
          <p:cNvPr id="408" name="Google Shape;408;p30"/>
          <p:cNvSpPr txBox="1"/>
          <p:nvPr/>
        </p:nvSpPr>
        <p:spPr>
          <a:xfrm>
            <a:off x="259824" y="1396600"/>
            <a:ext cx="2843700" cy="3196800"/>
          </a:xfrm>
          <a:prstGeom prst="rect">
            <a:avLst/>
          </a:prstGeom>
          <a:noFill/>
          <a:ln>
            <a:noFill/>
          </a:ln>
        </p:spPr>
        <p:txBody>
          <a:bodyPr anchorCtr="0" anchor="t" bIns="34275" lIns="68575" spcFirstLastPara="1" rIns="68575" wrap="square" tIns="34275">
            <a:noAutofit/>
          </a:bodyPr>
          <a:lstStyle/>
          <a:p>
            <a:pPr indent="-177800" lvl="0" marL="254000" marR="0" rtl="0" algn="l">
              <a:spcBef>
                <a:spcPts val="800"/>
              </a:spcBef>
              <a:spcAft>
                <a:spcPts val="0"/>
              </a:spcAft>
              <a:buClr>
                <a:srgbClr val="7BBAEA"/>
              </a:buClr>
              <a:buSzPts val="1200"/>
              <a:buFont typeface="Noto Sans Symbols"/>
              <a:buNone/>
            </a:pPr>
            <a:r>
              <a:t/>
            </a:r>
            <a:endParaRPr i="0" u="none" cap="none" strike="noStrike">
              <a:solidFill>
                <a:schemeClr val="lt1"/>
              </a:solidFill>
              <a:latin typeface="Calibri"/>
              <a:ea typeface="Calibri"/>
              <a:cs typeface="Calibri"/>
              <a:sym typeface="Calibri"/>
            </a:endParaRPr>
          </a:p>
        </p:txBody>
      </p:sp>
      <p:pic>
        <p:nvPicPr>
          <p:cNvPr id="409" name="Google Shape;409;p30"/>
          <p:cNvPicPr preferRelativeResize="0"/>
          <p:nvPr>
            <p:ph idx="1" type="subTitle"/>
          </p:nvPr>
        </p:nvPicPr>
        <p:blipFill rotWithShape="1">
          <a:blip r:embed="rId4">
            <a:alphaModFix/>
          </a:blip>
          <a:srcRect b="0" l="0" r="0" t="0"/>
          <a:stretch/>
        </p:blipFill>
        <p:spPr>
          <a:xfrm>
            <a:off x="4183950" y="1530075"/>
            <a:ext cx="4495200" cy="3146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31"/>
          <p:cNvSpPr txBox="1"/>
          <p:nvPr>
            <p:ph type="ctrTitle"/>
          </p:nvPr>
        </p:nvSpPr>
        <p:spPr>
          <a:xfrm>
            <a:off x="824000" y="285400"/>
            <a:ext cx="6724500" cy="6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u="sng">
              <a:latin typeface="Calibri"/>
              <a:ea typeface="Calibri"/>
              <a:cs typeface="Calibri"/>
              <a:sym typeface="Calibri"/>
            </a:endParaRPr>
          </a:p>
          <a:p>
            <a:pPr indent="0" lvl="0" marL="0" rtl="0" algn="ctr">
              <a:spcBef>
                <a:spcPts val="0"/>
              </a:spcBef>
              <a:spcAft>
                <a:spcPts val="0"/>
              </a:spcAft>
              <a:buClr>
                <a:schemeClr val="lt1"/>
              </a:buClr>
              <a:buSzPts val="2100"/>
              <a:buFont typeface="Twentieth Century"/>
              <a:buNone/>
            </a:pPr>
            <a:r>
              <a:rPr b="1" lang="en" sz="2400" u="sng">
                <a:latin typeface="Calibri"/>
                <a:ea typeface="Calibri"/>
                <a:cs typeface="Calibri"/>
                <a:sym typeface="Calibri"/>
              </a:rPr>
              <a:t> Inpatient DGR INFO</a:t>
            </a:r>
            <a:endParaRPr b="1" sz="2400" u="sng">
              <a:latin typeface="Calibri"/>
              <a:ea typeface="Calibri"/>
              <a:cs typeface="Calibri"/>
              <a:sym typeface="Calibri"/>
            </a:endParaRPr>
          </a:p>
          <a:p>
            <a:pPr indent="0" lvl="0" marL="0" rtl="0" algn="l">
              <a:spcBef>
                <a:spcPts val="0"/>
              </a:spcBef>
              <a:spcAft>
                <a:spcPts val="0"/>
              </a:spcAft>
              <a:buNone/>
            </a:pPr>
            <a:r>
              <a:t/>
            </a:r>
            <a:endParaRPr/>
          </a:p>
        </p:txBody>
      </p:sp>
      <p:sp>
        <p:nvSpPr>
          <p:cNvPr id="415" name="Google Shape;415;p31"/>
          <p:cNvSpPr txBox="1"/>
          <p:nvPr>
            <p:ph idx="1" type="subTitle"/>
          </p:nvPr>
        </p:nvSpPr>
        <p:spPr>
          <a:xfrm>
            <a:off x="652775" y="1004925"/>
            <a:ext cx="4255500" cy="2737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12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The column drg in the staging was a mix of both drg code as well as description.</a:t>
            </a:r>
            <a:endParaRPr sz="1200">
              <a:latin typeface="Calibri"/>
              <a:ea typeface="Calibri"/>
              <a:cs typeface="Calibri"/>
              <a:sym typeface="Calibri"/>
            </a:endParaRPr>
          </a:p>
          <a:p>
            <a:pPr indent="0" lvl="0" marL="457200" rtl="0" algn="l">
              <a:lnSpc>
                <a:spcPct val="100000"/>
              </a:lnSpc>
              <a:spcBef>
                <a:spcPts val="0"/>
              </a:spcBef>
              <a:spcAft>
                <a:spcPts val="0"/>
              </a:spcAft>
              <a:buNone/>
            </a:pPr>
            <a:r>
              <a:t/>
            </a:r>
            <a:endParaRPr sz="12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We created the lookup by dividing the column into code and description and as some descriptions were a little different for same code we took only one.</a:t>
            </a:r>
            <a:endParaRPr sz="1200">
              <a:latin typeface="Calibri"/>
              <a:ea typeface="Calibri"/>
              <a:cs typeface="Calibri"/>
              <a:sym typeface="Calibri"/>
            </a:endParaRPr>
          </a:p>
          <a:p>
            <a:pPr indent="0" lvl="0" marL="457200" rtl="0" algn="l">
              <a:lnSpc>
                <a:spcPct val="100000"/>
              </a:lnSpc>
              <a:spcBef>
                <a:spcPts val="0"/>
              </a:spcBef>
              <a:spcAft>
                <a:spcPts val="0"/>
              </a:spcAft>
              <a:buNone/>
            </a:pPr>
            <a:r>
              <a:t/>
            </a:r>
            <a:endParaRPr sz="12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Since the data loaded into staging in have a mix column we generated the code in Drg_seleperation block.</a:t>
            </a:r>
            <a:endParaRPr sz="1200">
              <a:latin typeface="Calibri"/>
              <a:ea typeface="Calibri"/>
              <a:cs typeface="Calibri"/>
              <a:sym typeface="Calibri"/>
            </a:endParaRPr>
          </a:p>
          <a:p>
            <a:pPr indent="0" lvl="0" marL="457200" rtl="0" algn="l">
              <a:lnSpc>
                <a:spcPct val="100000"/>
              </a:lnSpc>
              <a:spcBef>
                <a:spcPts val="0"/>
              </a:spcBef>
              <a:spcAft>
                <a:spcPts val="0"/>
              </a:spcAft>
              <a:buNone/>
            </a:pPr>
            <a:r>
              <a:t/>
            </a:r>
            <a:endParaRPr sz="12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Then used the lookups to load to destination.</a:t>
            </a:r>
            <a:endParaRPr sz="1200">
              <a:latin typeface="Calibri"/>
              <a:ea typeface="Calibri"/>
              <a:cs typeface="Calibri"/>
              <a:sym typeface="Calibri"/>
            </a:endParaRPr>
          </a:p>
        </p:txBody>
      </p:sp>
      <p:pic>
        <p:nvPicPr>
          <p:cNvPr id="416" name="Google Shape;416;p31"/>
          <p:cNvPicPr preferRelativeResize="0"/>
          <p:nvPr/>
        </p:nvPicPr>
        <p:blipFill>
          <a:blip r:embed="rId3">
            <a:alphaModFix/>
          </a:blip>
          <a:stretch>
            <a:fillRect/>
          </a:stretch>
        </p:blipFill>
        <p:spPr>
          <a:xfrm>
            <a:off x="587350" y="4070174"/>
            <a:ext cx="8061451" cy="823925"/>
          </a:xfrm>
          <a:prstGeom prst="rect">
            <a:avLst/>
          </a:prstGeom>
          <a:noFill/>
          <a:ln>
            <a:noFill/>
          </a:ln>
        </p:spPr>
      </p:pic>
      <p:pic>
        <p:nvPicPr>
          <p:cNvPr id="417" name="Google Shape;417;p31"/>
          <p:cNvPicPr preferRelativeResize="0"/>
          <p:nvPr/>
        </p:nvPicPr>
        <p:blipFill>
          <a:blip r:embed="rId4">
            <a:alphaModFix/>
          </a:blip>
          <a:stretch>
            <a:fillRect/>
          </a:stretch>
        </p:blipFill>
        <p:spPr>
          <a:xfrm>
            <a:off x="5320550" y="812625"/>
            <a:ext cx="3556299" cy="3056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2"/>
          <p:cNvSpPr txBox="1"/>
          <p:nvPr>
            <p:ph type="ctrTitle"/>
          </p:nvPr>
        </p:nvSpPr>
        <p:spPr>
          <a:xfrm>
            <a:off x="2490700" y="72694"/>
            <a:ext cx="4255500" cy="9546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2100"/>
              <a:buFont typeface="Twentieth Century"/>
              <a:buNone/>
            </a:pPr>
            <a:r>
              <a:rPr b="1" lang="en" sz="2400" u="sng">
                <a:latin typeface="Calibri"/>
                <a:ea typeface="Calibri"/>
                <a:cs typeface="Calibri"/>
                <a:sym typeface="Calibri"/>
              </a:rPr>
              <a:t>FOREIGN KEY RELATIONSHIPS</a:t>
            </a:r>
            <a:endParaRPr b="1" sz="2400" u="sng">
              <a:latin typeface="Calibri"/>
              <a:ea typeface="Calibri"/>
              <a:cs typeface="Calibri"/>
              <a:sym typeface="Calibri"/>
            </a:endParaRPr>
          </a:p>
        </p:txBody>
      </p:sp>
      <p:sp>
        <p:nvSpPr>
          <p:cNvPr id="423" name="Google Shape;423;p32"/>
          <p:cNvSpPr txBox="1"/>
          <p:nvPr>
            <p:ph idx="1" type="subTitle"/>
          </p:nvPr>
        </p:nvSpPr>
        <p:spPr>
          <a:xfrm>
            <a:off x="858250" y="1164750"/>
            <a:ext cx="6607800" cy="695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 sz="1400">
                <a:latin typeface="Calibri"/>
                <a:ea typeface="Calibri"/>
                <a:cs typeface="Calibri"/>
                <a:sym typeface="Calibri"/>
              </a:rPr>
              <a:t>Once all the data was loaded we were able to finish with the load process by defining foreign key relationships to each table. </a:t>
            </a:r>
            <a:endParaRPr sz="1400">
              <a:latin typeface="Calibri"/>
              <a:ea typeface="Calibri"/>
              <a:cs typeface="Calibri"/>
              <a:sym typeface="Calibri"/>
            </a:endParaRPr>
          </a:p>
          <a:p>
            <a:pPr indent="-139700" lvl="0" marL="177800" rtl="0" algn="l">
              <a:lnSpc>
                <a:spcPct val="100000"/>
              </a:lnSpc>
              <a:spcBef>
                <a:spcPts val="800"/>
              </a:spcBef>
              <a:spcAft>
                <a:spcPts val="0"/>
              </a:spcAft>
              <a:buClr>
                <a:schemeClr val="lt1"/>
              </a:buClr>
              <a:buSzPts val="1400"/>
              <a:buFont typeface="Calibri"/>
              <a:buChar char="●"/>
            </a:pPr>
            <a:r>
              <a:rPr lang="en" sz="1400">
                <a:latin typeface="Calibri"/>
                <a:ea typeface="Calibri"/>
                <a:cs typeface="Calibri"/>
                <a:sym typeface="Calibri"/>
              </a:rPr>
              <a:t>The various relationships are as follows :</a:t>
            </a:r>
            <a:endParaRPr sz="1400">
              <a:latin typeface="Calibri"/>
              <a:ea typeface="Calibri"/>
              <a:cs typeface="Calibri"/>
              <a:sym typeface="Calibri"/>
            </a:endParaRPr>
          </a:p>
          <a:p>
            <a:pPr indent="-317500" lvl="1" marL="914400" rtl="0" algn="l">
              <a:lnSpc>
                <a:spcPct val="100000"/>
              </a:lnSpc>
              <a:spcBef>
                <a:spcPts val="800"/>
              </a:spcBef>
              <a:spcAft>
                <a:spcPts val="0"/>
              </a:spcAft>
              <a:buClr>
                <a:schemeClr val="lt1"/>
              </a:buClr>
              <a:buSzPts val="1400"/>
              <a:buFont typeface="Calibri"/>
              <a:buChar char="○"/>
            </a:pPr>
            <a:r>
              <a:rPr lang="en" sz="1400">
                <a:latin typeface="Calibri"/>
                <a:ea typeface="Calibri"/>
                <a:cs typeface="Calibri"/>
                <a:sym typeface="Calibri"/>
              </a:rPr>
              <a:t>Dim Provider – Provider Id and Provider Zip</a:t>
            </a:r>
            <a:endParaRPr sz="1400">
              <a:latin typeface="Calibri"/>
              <a:ea typeface="Calibri"/>
              <a:cs typeface="Calibri"/>
              <a:sym typeface="Calibri"/>
            </a:endParaRPr>
          </a:p>
          <a:p>
            <a:pPr indent="-317500" lvl="1" marL="914400" rtl="0" algn="l">
              <a:lnSpc>
                <a:spcPct val="100000"/>
              </a:lnSpc>
              <a:spcBef>
                <a:spcPts val="800"/>
              </a:spcBef>
              <a:spcAft>
                <a:spcPts val="0"/>
              </a:spcAft>
              <a:buClr>
                <a:schemeClr val="lt1"/>
              </a:buClr>
              <a:buSzPts val="1400"/>
              <a:buFont typeface="Calibri"/>
              <a:buChar char="○"/>
            </a:pPr>
            <a:r>
              <a:rPr lang="en" sz="1400">
                <a:latin typeface="Calibri"/>
                <a:ea typeface="Calibri"/>
                <a:cs typeface="Calibri"/>
                <a:sym typeface="Calibri"/>
              </a:rPr>
              <a:t>Fact Supplier- State Code, HCPCS Code and BETOS Id</a:t>
            </a:r>
            <a:endParaRPr sz="1400">
              <a:latin typeface="Calibri"/>
              <a:ea typeface="Calibri"/>
              <a:cs typeface="Calibri"/>
              <a:sym typeface="Calibri"/>
            </a:endParaRPr>
          </a:p>
          <a:p>
            <a:pPr indent="-317500" lvl="1" marL="914400" rtl="0" algn="l">
              <a:lnSpc>
                <a:spcPct val="100000"/>
              </a:lnSpc>
              <a:spcBef>
                <a:spcPts val="800"/>
              </a:spcBef>
              <a:spcAft>
                <a:spcPts val="0"/>
              </a:spcAft>
              <a:buClr>
                <a:schemeClr val="lt1"/>
              </a:buClr>
              <a:buSzPts val="1400"/>
              <a:buFont typeface="Calibri"/>
              <a:buChar char="○"/>
            </a:pPr>
            <a:r>
              <a:rPr lang="en" sz="1400">
                <a:latin typeface="Calibri"/>
                <a:ea typeface="Calibri"/>
                <a:cs typeface="Calibri"/>
                <a:sym typeface="Calibri"/>
              </a:rPr>
              <a:t>Fact Beneficiary Details – NPI</a:t>
            </a:r>
            <a:endParaRPr sz="1400">
              <a:latin typeface="Calibri"/>
              <a:ea typeface="Calibri"/>
              <a:cs typeface="Calibri"/>
              <a:sym typeface="Calibri"/>
            </a:endParaRPr>
          </a:p>
          <a:p>
            <a:pPr indent="-317500" lvl="1" marL="914400" rtl="0" algn="l">
              <a:lnSpc>
                <a:spcPct val="100000"/>
              </a:lnSpc>
              <a:spcBef>
                <a:spcPts val="800"/>
              </a:spcBef>
              <a:spcAft>
                <a:spcPts val="0"/>
              </a:spcAft>
              <a:buClr>
                <a:schemeClr val="lt1"/>
              </a:buClr>
              <a:buSzPts val="1400"/>
              <a:buFont typeface="Calibri"/>
              <a:buChar char="○"/>
            </a:pPr>
            <a:r>
              <a:rPr lang="en" sz="1400">
                <a:latin typeface="Calibri"/>
                <a:ea typeface="Calibri"/>
                <a:cs typeface="Calibri"/>
                <a:sym typeface="Calibri"/>
              </a:rPr>
              <a:t>Fact Provider Payment – HCPCS </a:t>
            </a:r>
            <a:endParaRPr sz="1400">
              <a:latin typeface="Calibri"/>
              <a:ea typeface="Calibri"/>
              <a:cs typeface="Calibri"/>
              <a:sym typeface="Calibri"/>
            </a:endParaRPr>
          </a:p>
          <a:p>
            <a:pPr indent="-317500" lvl="1" marL="914400" rtl="0" algn="l">
              <a:lnSpc>
                <a:spcPct val="100000"/>
              </a:lnSpc>
              <a:spcBef>
                <a:spcPts val="800"/>
              </a:spcBef>
              <a:spcAft>
                <a:spcPts val="0"/>
              </a:spcAft>
              <a:buClr>
                <a:schemeClr val="lt1"/>
              </a:buClr>
              <a:buSzPts val="1400"/>
              <a:buFont typeface="Calibri"/>
              <a:buChar char="○"/>
            </a:pPr>
            <a:r>
              <a:rPr lang="en" sz="1400">
                <a:latin typeface="Calibri"/>
                <a:ea typeface="Calibri"/>
                <a:cs typeface="Calibri"/>
                <a:sym typeface="Calibri"/>
              </a:rPr>
              <a:t>Dim HCPCS – BETOS Id</a:t>
            </a:r>
            <a:endParaRPr sz="1400">
              <a:latin typeface="Calibri"/>
              <a:ea typeface="Calibri"/>
              <a:cs typeface="Calibri"/>
              <a:sym typeface="Calibri"/>
            </a:endParaRPr>
          </a:p>
          <a:p>
            <a:pPr indent="-317500" lvl="1" marL="914400" rtl="0" algn="l">
              <a:lnSpc>
                <a:spcPct val="100000"/>
              </a:lnSpc>
              <a:spcBef>
                <a:spcPts val="800"/>
              </a:spcBef>
              <a:spcAft>
                <a:spcPts val="0"/>
              </a:spcAft>
              <a:buClr>
                <a:schemeClr val="lt1"/>
              </a:buClr>
              <a:buSzPts val="1400"/>
              <a:buFont typeface="Calibri"/>
              <a:buChar char="○"/>
            </a:pPr>
            <a:r>
              <a:rPr lang="en" sz="1400">
                <a:latin typeface="Calibri"/>
                <a:ea typeface="Calibri"/>
                <a:cs typeface="Calibri"/>
                <a:sym typeface="Calibri"/>
              </a:rPr>
              <a:t>Dim Geography – State Code</a:t>
            </a:r>
            <a:endParaRPr sz="1400">
              <a:latin typeface="Calibri"/>
              <a:ea typeface="Calibri"/>
              <a:cs typeface="Calibri"/>
              <a:sym typeface="Calibri"/>
            </a:endParaRPr>
          </a:p>
          <a:p>
            <a:pPr indent="-317500" lvl="1" marL="914400" rtl="0" algn="l">
              <a:lnSpc>
                <a:spcPct val="100000"/>
              </a:lnSpc>
              <a:spcBef>
                <a:spcPts val="800"/>
              </a:spcBef>
              <a:spcAft>
                <a:spcPts val="0"/>
              </a:spcAft>
              <a:buClr>
                <a:schemeClr val="lt1"/>
              </a:buClr>
              <a:buSzPts val="1400"/>
              <a:buFont typeface="Calibri"/>
              <a:buChar char="○"/>
            </a:pPr>
            <a:r>
              <a:rPr lang="en" sz="1400">
                <a:latin typeface="Calibri"/>
                <a:ea typeface="Calibri"/>
                <a:cs typeface="Calibri"/>
                <a:sym typeface="Calibri"/>
              </a:rPr>
              <a:t>These relationships were created using alter table commands in SQL Server</a:t>
            </a:r>
            <a:endParaRPr sz="1400">
              <a:latin typeface="Calibri"/>
              <a:ea typeface="Calibri"/>
              <a:cs typeface="Calibri"/>
              <a:sym typeface="Calibri"/>
            </a:endParaRPr>
          </a:p>
          <a:p>
            <a:pPr indent="-50800" lvl="0" marL="177800" rtl="0" algn="l">
              <a:lnSpc>
                <a:spcPct val="100000"/>
              </a:lnSpc>
              <a:spcBef>
                <a:spcPts val="800"/>
              </a:spcBef>
              <a:spcAft>
                <a:spcPts val="0"/>
              </a:spcAft>
              <a:buClr>
                <a:schemeClr val="lt1"/>
              </a:buClr>
              <a:buSzPts val="2100"/>
              <a:buNone/>
            </a:pPr>
            <a:r>
              <a:t/>
            </a:r>
            <a:endParaRPr sz="1400">
              <a:latin typeface="Calibri"/>
              <a:ea typeface="Calibri"/>
              <a:cs typeface="Calibri"/>
              <a:sym typeface="Calibri"/>
            </a:endParaRPr>
          </a:p>
          <a:p>
            <a:pPr indent="-50800" lvl="0" marL="177800" rtl="0" algn="l">
              <a:lnSpc>
                <a:spcPct val="100000"/>
              </a:lnSpc>
              <a:spcBef>
                <a:spcPts val="800"/>
              </a:spcBef>
              <a:spcAft>
                <a:spcPts val="0"/>
              </a:spcAft>
              <a:buClr>
                <a:schemeClr val="lt1"/>
              </a:buClr>
              <a:buSzPts val="2100"/>
              <a:buNone/>
            </a:pPr>
            <a:r>
              <a:t/>
            </a:r>
            <a:endParaRPr sz="1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231575" y="444775"/>
            <a:ext cx="6366900" cy="958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2700"/>
              <a:buFont typeface="Twentieth Century"/>
              <a:buNone/>
            </a:pPr>
            <a:r>
              <a:rPr b="1" lang="en" sz="2400" u="sng">
                <a:latin typeface="Calibri"/>
                <a:ea typeface="Calibri"/>
                <a:cs typeface="Calibri"/>
                <a:sym typeface="Calibri"/>
              </a:rPr>
              <a:t>OBJECTIVES</a:t>
            </a:r>
            <a:endParaRPr b="1" sz="2400" u="sng">
              <a:latin typeface="Calibri"/>
              <a:ea typeface="Calibri"/>
              <a:cs typeface="Calibri"/>
              <a:sym typeface="Calibri"/>
            </a:endParaRPr>
          </a:p>
        </p:txBody>
      </p:sp>
      <p:sp>
        <p:nvSpPr>
          <p:cNvPr id="290" name="Google Shape;290;p15"/>
          <p:cNvSpPr txBox="1"/>
          <p:nvPr>
            <p:ph idx="1" type="body"/>
          </p:nvPr>
        </p:nvSpPr>
        <p:spPr>
          <a:xfrm>
            <a:off x="1388550" y="1403575"/>
            <a:ext cx="6366900" cy="2191200"/>
          </a:xfrm>
          <a:prstGeom prst="rect">
            <a:avLst/>
          </a:prstGeom>
          <a:noFill/>
          <a:ln>
            <a:noFill/>
          </a:ln>
        </p:spPr>
        <p:txBody>
          <a:bodyPr anchorCtr="0" anchor="t" bIns="34275" lIns="68575" spcFirstLastPara="1" rIns="68575" wrap="square" tIns="34275">
            <a:noAutofit/>
          </a:bodyPr>
          <a:lstStyle/>
          <a:p>
            <a:pPr indent="-139700" lvl="0" marL="177800" rtl="0" algn="l">
              <a:lnSpc>
                <a:spcPct val="100000"/>
              </a:lnSpc>
              <a:spcBef>
                <a:spcPts val="0"/>
              </a:spcBef>
              <a:spcAft>
                <a:spcPts val="0"/>
              </a:spcAft>
              <a:buClr>
                <a:schemeClr val="lt1"/>
              </a:buClr>
              <a:buSzPts val="1400"/>
              <a:buFont typeface="Calibri"/>
              <a:buChar char="●"/>
            </a:pPr>
            <a:r>
              <a:rPr lang="en" sz="1400">
                <a:latin typeface="Calibri"/>
                <a:ea typeface="Calibri"/>
                <a:cs typeface="Calibri"/>
                <a:sym typeface="Calibri"/>
              </a:rPr>
              <a:t>To create a dynamic data warehouse using ETL processes in order to create business intelligence dashboards related to healthcare provider information</a:t>
            </a:r>
            <a:endParaRPr sz="1400">
              <a:latin typeface="Calibri"/>
              <a:ea typeface="Calibri"/>
              <a:cs typeface="Calibri"/>
              <a:sym typeface="Calibri"/>
            </a:endParaRPr>
          </a:p>
          <a:p>
            <a:pPr indent="-139700" lvl="0" marL="177800" rtl="0" algn="l">
              <a:lnSpc>
                <a:spcPct val="100000"/>
              </a:lnSpc>
              <a:spcBef>
                <a:spcPts val="800"/>
              </a:spcBef>
              <a:spcAft>
                <a:spcPts val="0"/>
              </a:spcAft>
              <a:buClr>
                <a:schemeClr val="lt1"/>
              </a:buClr>
              <a:buSzPts val="1400"/>
              <a:buFont typeface="Calibri"/>
              <a:buChar char="●"/>
            </a:pPr>
            <a:r>
              <a:rPr lang="en" sz="1400">
                <a:latin typeface="Calibri"/>
                <a:ea typeface="Calibri"/>
                <a:cs typeface="Calibri"/>
                <a:sym typeface="Calibri"/>
              </a:rPr>
              <a:t>To analyze the amount the provider pays and the connection between the calculation of costs for medical procedures in different medical centers based on beneficiary conditions. </a:t>
            </a:r>
            <a:endParaRPr sz="1400">
              <a:latin typeface="Calibri"/>
              <a:ea typeface="Calibri"/>
              <a:cs typeface="Calibri"/>
              <a:sym typeface="Calibri"/>
            </a:endParaRPr>
          </a:p>
          <a:p>
            <a:pPr indent="-139700" lvl="0" marL="177800" rtl="0" algn="l">
              <a:lnSpc>
                <a:spcPct val="100000"/>
              </a:lnSpc>
              <a:spcBef>
                <a:spcPts val="800"/>
              </a:spcBef>
              <a:spcAft>
                <a:spcPts val="0"/>
              </a:spcAft>
              <a:buClr>
                <a:schemeClr val="lt1"/>
              </a:buClr>
              <a:buSzPts val="1400"/>
              <a:buFont typeface="Calibri"/>
              <a:buChar char="●"/>
            </a:pPr>
            <a:r>
              <a:rPr lang="en" sz="1400">
                <a:latin typeface="Calibri"/>
                <a:ea typeface="Calibri"/>
                <a:cs typeface="Calibri"/>
                <a:sym typeface="Calibri"/>
              </a:rPr>
              <a:t>To analyze state-wise suppliers and their average payment info depending on the Durable Medical Equipment, Prosthetics, Orthotics and Supplies provided.</a:t>
            </a:r>
            <a:endParaRPr sz="1400">
              <a:latin typeface="Calibri"/>
              <a:ea typeface="Calibri"/>
              <a:cs typeface="Calibri"/>
              <a:sym typeface="Calibri"/>
            </a:endParaRPr>
          </a:p>
          <a:p>
            <a:pPr indent="-139700" lvl="0" marL="177800" rtl="0" algn="l">
              <a:lnSpc>
                <a:spcPct val="100000"/>
              </a:lnSpc>
              <a:spcBef>
                <a:spcPts val="800"/>
              </a:spcBef>
              <a:spcAft>
                <a:spcPts val="0"/>
              </a:spcAft>
              <a:buClr>
                <a:schemeClr val="lt1"/>
              </a:buClr>
              <a:buSzPts val="1400"/>
              <a:buFont typeface="Calibri"/>
              <a:buChar char="●"/>
            </a:pPr>
            <a:r>
              <a:rPr lang="en" sz="1400">
                <a:latin typeface="Calibri"/>
                <a:ea typeface="Calibri"/>
                <a:cs typeface="Calibri"/>
                <a:sym typeface="Calibri"/>
              </a:rPr>
              <a:t>Comparing the cost of medical procedures in each center with respect to the average cost for each condition. </a:t>
            </a:r>
            <a:endParaRPr sz="1400">
              <a:latin typeface="Calibri"/>
              <a:ea typeface="Calibri"/>
              <a:cs typeface="Calibri"/>
              <a:sym typeface="Calibri"/>
            </a:endParaRPr>
          </a:p>
          <a:p>
            <a:pPr indent="-139700" lvl="0" marL="177800" rtl="0" algn="l">
              <a:lnSpc>
                <a:spcPct val="100000"/>
              </a:lnSpc>
              <a:spcBef>
                <a:spcPts val="800"/>
              </a:spcBef>
              <a:spcAft>
                <a:spcPts val="0"/>
              </a:spcAft>
              <a:buClr>
                <a:schemeClr val="lt1"/>
              </a:buClr>
              <a:buSzPts val="1400"/>
              <a:buFont typeface="Calibri"/>
              <a:buChar char="●"/>
            </a:pPr>
            <a:r>
              <a:rPr lang="en" sz="1400">
                <a:latin typeface="Calibri"/>
                <a:ea typeface="Calibri"/>
                <a:cs typeface="Calibri"/>
                <a:sym typeface="Calibri"/>
              </a:rPr>
              <a:t>Comparing the cost of medical equipment in each medical center with respect to the national average. </a:t>
            </a:r>
            <a:endParaRPr sz="1400">
              <a:latin typeface="Calibri"/>
              <a:ea typeface="Calibri"/>
              <a:cs typeface="Calibri"/>
              <a:sym typeface="Calibri"/>
            </a:endParaRPr>
          </a:p>
          <a:p>
            <a:pPr indent="-139700" lvl="0" marL="177800" rtl="0" algn="l">
              <a:lnSpc>
                <a:spcPct val="100000"/>
              </a:lnSpc>
              <a:spcBef>
                <a:spcPts val="800"/>
              </a:spcBef>
              <a:spcAft>
                <a:spcPts val="0"/>
              </a:spcAft>
              <a:buClr>
                <a:schemeClr val="lt1"/>
              </a:buClr>
              <a:buSzPts val="1400"/>
              <a:buFont typeface="Calibri"/>
              <a:buChar char="●"/>
            </a:pPr>
            <a:r>
              <a:rPr lang="en" sz="1400">
                <a:latin typeface="Calibri"/>
                <a:ea typeface="Calibri"/>
                <a:cs typeface="Calibri"/>
                <a:sym typeface="Calibri"/>
              </a:rPr>
              <a:t>Other ad-hoc analysis reports based on requirements.  </a:t>
            </a:r>
            <a:endParaRPr sz="1400">
              <a:latin typeface="Calibri"/>
              <a:ea typeface="Calibri"/>
              <a:cs typeface="Calibri"/>
              <a:sym typeface="Calibri"/>
            </a:endParaRPr>
          </a:p>
          <a:p>
            <a:pPr indent="-50800" lvl="0" marL="177800" rtl="0" algn="l">
              <a:lnSpc>
                <a:spcPct val="100000"/>
              </a:lnSpc>
              <a:spcBef>
                <a:spcPts val="800"/>
              </a:spcBef>
              <a:spcAft>
                <a:spcPts val="1600"/>
              </a:spcAft>
              <a:buClr>
                <a:schemeClr val="lt1"/>
              </a:buClr>
              <a:buSzPts val="2100"/>
              <a:buNone/>
            </a:pPr>
            <a:r>
              <a:t/>
            </a:r>
            <a:endParaRPr sz="14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33"/>
          <p:cNvSpPr txBox="1"/>
          <p:nvPr/>
        </p:nvSpPr>
        <p:spPr>
          <a:xfrm>
            <a:off x="484573" y="339550"/>
            <a:ext cx="8062800" cy="581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lt2"/>
              </a:buClr>
              <a:buSzPts val="2100"/>
              <a:buFont typeface="Twentieth Century"/>
              <a:buNone/>
            </a:pPr>
            <a:r>
              <a:rPr b="1" lang="en" sz="2400" u="sng">
                <a:solidFill>
                  <a:srgbClr val="FFFFFF"/>
                </a:solidFill>
                <a:latin typeface="Calibri"/>
                <a:ea typeface="Calibri"/>
                <a:cs typeface="Calibri"/>
                <a:sym typeface="Calibri"/>
              </a:rPr>
              <a:t>FOREIGN KEY RELATIONSHIPS</a:t>
            </a:r>
            <a:endParaRPr b="1" sz="2400" u="sng">
              <a:solidFill>
                <a:srgbClr val="FFFFFF"/>
              </a:solidFill>
              <a:latin typeface="Calibri"/>
              <a:ea typeface="Calibri"/>
              <a:cs typeface="Calibri"/>
              <a:sym typeface="Calibri"/>
            </a:endParaRPr>
          </a:p>
        </p:txBody>
      </p:sp>
      <p:pic>
        <p:nvPicPr>
          <p:cNvPr id="429" name="Google Shape;429;p33"/>
          <p:cNvPicPr preferRelativeResize="0"/>
          <p:nvPr/>
        </p:nvPicPr>
        <p:blipFill rotWithShape="1">
          <a:blip r:embed="rId3">
            <a:alphaModFix/>
          </a:blip>
          <a:srcRect b="0" l="0" r="0" t="0"/>
          <a:stretch/>
        </p:blipFill>
        <p:spPr>
          <a:xfrm>
            <a:off x="1030142" y="933960"/>
            <a:ext cx="7003989" cy="1756486"/>
          </a:xfrm>
          <a:prstGeom prst="rect">
            <a:avLst/>
          </a:prstGeom>
          <a:noFill/>
          <a:ln>
            <a:noFill/>
          </a:ln>
        </p:spPr>
      </p:pic>
      <p:pic>
        <p:nvPicPr>
          <p:cNvPr id="430" name="Google Shape;430;p33"/>
          <p:cNvPicPr preferRelativeResize="0"/>
          <p:nvPr/>
        </p:nvPicPr>
        <p:blipFill rotWithShape="1">
          <a:blip r:embed="rId4">
            <a:alphaModFix/>
          </a:blip>
          <a:srcRect b="0" l="0" r="0" t="0"/>
          <a:stretch/>
        </p:blipFill>
        <p:spPr>
          <a:xfrm>
            <a:off x="1106342" y="2777905"/>
            <a:ext cx="6836568" cy="22203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34"/>
          <p:cNvSpPr txBox="1"/>
          <p:nvPr>
            <p:ph type="ctrTitle"/>
          </p:nvPr>
        </p:nvSpPr>
        <p:spPr>
          <a:xfrm>
            <a:off x="2377100" y="-118357"/>
            <a:ext cx="4255500" cy="811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2700"/>
              <a:buFont typeface="Twentieth Century"/>
              <a:buNone/>
            </a:pPr>
            <a:r>
              <a:rPr b="1" lang="en" sz="2400" u="sng">
                <a:latin typeface="Calibri"/>
                <a:ea typeface="Calibri"/>
                <a:cs typeface="Calibri"/>
                <a:sym typeface="Calibri"/>
              </a:rPr>
              <a:t>SSAS – OLAP CUBES DESIGN</a:t>
            </a:r>
            <a:endParaRPr b="1" sz="2400" u="sng">
              <a:latin typeface="Calibri"/>
              <a:ea typeface="Calibri"/>
              <a:cs typeface="Calibri"/>
              <a:sym typeface="Calibri"/>
            </a:endParaRPr>
          </a:p>
        </p:txBody>
      </p:sp>
      <p:pic>
        <p:nvPicPr>
          <p:cNvPr id="436" name="Google Shape;436;p34"/>
          <p:cNvPicPr preferRelativeResize="0"/>
          <p:nvPr/>
        </p:nvPicPr>
        <p:blipFill rotWithShape="1">
          <a:blip r:embed="rId3">
            <a:alphaModFix/>
          </a:blip>
          <a:srcRect b="0" l="2315" r="0" t="21197"/>
          <a:stretch/>
        </p:blipFill>
        <p:spPr>
          <a:xfrm>
            <a:off x="387063" y="725150"/>
            <a:ext cx="1470175" cy="1020775"/>
          </a:xfrm>
          <a:prstGeom prst="rect">
            <a:avLst/>
          </a:prstGeom>
          <a:noFill/>
          <a:ln>
            <a:noFill/>
          </a:ln>
        </p:spPr>
      </p:pic>
      <p:pic>
        <p:nvPicPr>
          <p:cNvPr id="437" name="Google Shape;437;p34"/>
          <p:cNvPicPr preferRelativeResize="0"/>
          <p:nvPr/>
        </p:nvPicPr>
        <p:blipFill rotWithShape="1">
          <a:blip r:embed="rId4">
            <a:alphaModFix/>
          </a:blip>
          <a:srcRect b="47045" l="0" r="0" t="0"/>
          <a:stretch/>
        </p:blipFill>
        <p:spPr>
          <a:xfrm>
            <a:off x="5041713" y="509232"/>
            <a:ext cx="2009775" cy="1452625"/>
          </a:xfrm>
          <a:prstGeom prst="rect">
            <a:avLst/>
          </a:prstGeom>
          <a:noFill/>
          <a:ln>
            <a:noFill/>
          </a:ln>
        </p:spPr>
      </p:pic>
      <p:pic>
        <p:nvPicPr>
          <p:cNvPr id="438" name="Google Shape;438;p34"/>
          <p:cNvPicPr preferRelativeResize="0"/>
          <p:nvPr/>
        </p:nvPicPr>
        <p:blipFill rotWithShape="1">
          <a:blip r:embed="rId4">
            <a:alphaModFix/>
          </a:blip>
          <a:srcRect b="-4" l="0" r="0" t="55699"/>
          <a:stretch/>
        </p:blipFill>
        <p:spPr>
          <a:xfrm>
            <a:off x="2380163" y="563450"/>
            <a:ext cx="2009775" cy="1215325"/>
          </a:xfrm>
          <a:prstGeom prst="rect">
            <a:avLst/>
          </a:prstGeom>
          <a:noFill/>
          <a:ln>
            <a:noFill/>
          </a:ln>
        </p:spPr>
      </p:pic>
      <p:pic>
        <p:nvPicPr>
          <p:cNvPr id="439" name="Google Shape;439;p34"/>
          <p:cNvPicPr preferRelativeResize="0"/>
          <p:nvPr/>
        </p:nvPicPr>
        <p:blipFill rotWithShape="1">
          <a:blip r:embed="rId5">
            <a:alphaModFix/>
          </a:blip>
          <a:srcRect b="7604" l="0" r="10865" t="0"/>
          <a:stretch/>
        </p:blipFill>
        <p:spPr>
          <a:xfrm>
            <a:off x="148225" y="1914725"/>
            <a:ext cx="4764650" cy="3176300"/>
          </a:xfrm>
          <a:prstGeom prst="rect">
            <a:avLst/>
          </a:prstGeom>
          <a:noFill/>
          <a:ln>
            <a:noFill/>
          </a:ln>
        </p:spPr>
      </p:pic>
      <p:pic>
        <p:nvPicPr>
          <p:cNvPr id="440" name="Google Shape;440;p34"/>
          <p:cNvPicPr preferRelativeResize="0"/>
          <p:nvPr/>
        </p:nvPicPr>
        <p:blipFill>
          <a:blip r:embed="rId6">
            <a:alphaModFix/>
          </a:blip>
          <a:stretch>
            <a:fillRect/>
          </a:stretch>
        </p:blipFill>
        <p:spPr>
          <a:xfrm>
            <a:off x="5134225" y="2571750"/>
            <a:ext cx="3933575" cy="2326000"/>
          </a:xfrm>
          <a:prstGeom prst="rect">
            <a:avLst/>
          </a:prstGeom>
          <a:noFill/>
          <a:ln>
            <a:noFill/>
          </a:ln>
        </p:spPr>
      </p:pic>
      <p:pic>
        <p:nvPicPr>
          <p:cNvPr id="441" name="Google Shape;441;p34"/>
          <p:cNvPicPr preferRelativeResize="0"/>
          <p:nvPr/>
        </p:nvPicPr>
        <p:blipFill>
          <a:blip r:embed="rId7">
            <a:alphaModFix/>
          </a:blip>
          <a:stretch>
            <a:fillRect/>
          </a:stretch>
        </p:blipFill>
        <p:spPr>
          <a:xfrm>
            <a:off x="7180325" y="596300"/>
            <a:ext cx="1887475" cy="1149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35"/>
          <p:cNvSpPr txBox="1"/>
          <p:nvPr>
            <p:ph type="ctrTitle"/>
          </p:nvPr>
        </p:nvSpPr>
        <p:spPr>
          <a:xfrm>
            <a:off x="1438250" y="-121350"/>
            <a:ext cx="6741000" cy="1872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2700"/>
              <a:buFont typeface="Twentieth Century"/>
              <a:buNone/>
            </a:pPr>
            <a:r>
              <a:rPr b="1" lang="en" sz="2400" u="sng">
                <a:latin typeface="Calibri"/>
                <a:ea typeface="Calibri"/>
                <a:cs typeface="Calibri"/>
                <a:sym typeface="Calibri"/>
              </a:rPr>
              <a:t>BUSINESS INTELLIGENCE DASHBOARDS- TABLEAU</a:t>
            </a:r>
            <a:endParaRPr b="1" sz="2400" u="sng">
              <a:latin typeface="Calibri"/>
              <a:ea typeface="Calibri"/>
              <a:cs typeface="Calibri"/>
              <a:sym typeface="Calibri"/>
            </a:endParaRPr>
          </a:p>
        </p:txBody>
      </p:sp>
      <p:pic>
        <p:nvPicPr>
          <p:cNvPr id="447" name="Google Shape;447;p35"/>
          <p:cNvPicPr preferRelativeResize="0"/>
          <p:nvPr/>
        </p:nvPicPr>
        <p:blipFill>
          <a:blip r:embed="rId3">
            <a:alphaModFix/>
          </a:blip>
          <a:stretch>
            <a:fillRect/>
          </a:stretch>
        </p:blipFill>
        <p:spPr>
          <a:xfrm>
            <a:off x="1332638" y="1426591"/>
            <a:ext cx="6952237" cy="32658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36"/>
          <p:cNvSpPr txBox="1"/>
          <p:nvPr>
            <p:ph type="ctrTitle"/>
          </p:nvPr>
        </p:nvSpPr>
        <p:spPr>
          <a:xfrm>
            <a:off x="2444250" y="266769"/>
            <a:ext cx="4255500" cy="10461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2700"/>
              <a:buFont typeface="Twentieth Century"/>
              <a:buNone/>
            </a:pPr>
            <a:r>
              <a:rPr b="1" lang="en" sz="2400" u="sng">
                <a:latin typeface="Calibri"/>
                <a:ea typeface="Calibri"/>
                <a:cs typeface="Calibri"/>
                <a:sym typeface="Calibri"/>
              </a:rPr>
              <a:t>INSIGHTS </a:t>
            </a:r>
            <a:endParaRPr b="1" sz="2400" u="sng">
              <a:latin typeface="Calibri"/>
              <a:ea typeface="Calibri"/>
              <a:cs typeface="Calibri"/>
              <a:sym typeface="Calibri"/>
            </a:endParaRPr>
          </a:p>
        </p:txBody>
      </p:sp>
      <p:sp>
        <p:nvSpPr>
          <p:cNvPr id="453" name="Google Shape;453;p36"/>
          <p:cNvSpPr txBox="1"/>
          <p:nvPr>
            <p:ph idx="1" type="subTitle"/>
          </p:nvPr>
        </p:nvSpPr>
        <p:spPr>
          <a:xfrm>
            <a:off x="902825" y="1221825"/>
            <a:ext cx="7521000" cy="3173100"/>
          </a:xfrm>
          <a:prstGeom prst="rect">
            <a:avLst/>
          </a:prstGeom>
          <a:noFill/>
          <a:ln>
            <a:noFill/>
          </a:ln>
        </p:spPr>
        <p:txBody>
          <a:bodyPr anchorCtr="0" anchor="t" bIns="34275" lIns="68575" spcFirstLastPara="1" rIns="68575" wrap="square" tIns="34275">
            <a:noAutofit/>
          </a:bodyPr>
          <a:lstStyle/>
          <a:p>
            <a:pPr indent="-304800" lvl="0" marL="457200" rtl="0" algn="l">
              <a:lnSpc>
                <a:spcPct val="115000"/>
              </a:lnSpc>
              <a:spcBef>
                <a:spcPts val="1200"/>
              </a:spcBef>
              <a:spcAft>
                <a:spcPts val="0"/>
              </a:spcAft>
              <a:buSzPts val="1200"/>
              <a:buFont typeface="Calibri"/>
              <a:buChar char="●"/>
            </a:pPr>
            <a:r>
              <a:rPr lang="en" sz="1200">
                <a:latin typeface="Calibri"/>
                <a:ea typeface="Calibri"/>
                <a:cs typeface="Calibri"/>
                <a:sym typeface="Calibri"/>
              </a:rPr>
              <a:t>Diagnostic Radiology has the most consistent Unique consumers over the years for all US states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 sz="1200">
                <a:latin typeface="Calibri"/>
                <a:ea typeface="Calibri"/>
                <a:cs typeface="Calibri"/>
                <a:sym typeface="Calibri"/>
              </a:rPr>
              <a:t>Average Beneficiary Age of all Providers	 Average Risk score     </a:t>
            </a:r>
            <a:r>
              <a:rPr lang="en" sz="1200">
                <a:latin typeface="Calibri"/>
                <a:ea typeface="Calibri"/>
                <a:cs typeface="Calibri"/>
                <a:sym typeface="Calibri"/>
              </a:rPr>
              <a:t>proportionally</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 sz="1200">
                <a:latin typeface="Calibri"/>
                <a:ea typeface="Calibri"/>
                <a:cs typeface="Calibri"/>
                <a:sym typeface="Calibri"/>
              </a:rPr>
              <a:t>California #1 in terms of total payments for diseases paid by the Insurance Companies </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 sz="1200">
                <a:latin typeface="Calibri"/>
                <a:ea typeface="Calibri"/>
                <a:cs typeface="Calibri"/>
                <a:sym typeface="Calibri"/>
              </a:rPr>
              <a:t>Max # of Supplier Services involve Albuterol and the highest # of suppliers service to California</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 sz="1200">
                <a:latin typeface="Calibri"/>
                <a:ea typeface="Calibri"/>
                <a:cs typeface="Calibri"/>
                <a:sym typeface="Calibri"/>
              </a:rPr>
              <a:t>For the type 2 services - Blood glucose test #1 supplied equipment by the suppliers prescribed by the maximum number of </a:t>
            </a:r>
            <a:r>
              <a:rPr lang="en" sz="1200">
                <a:latin typeface="Calibri"/>
                <a:ea typeface="Calibri"/>
                <a:cs typeface="Calibri"/>
                <a:sym typeface="Calibri"/>
              </a:rPr>
              <a:t>healthcare</a:t>
            </a:r>
            <a:r>
              <a:rPr lang="en" sz="1200">
                <a:latin typeface="Calibri"/>
                <a:ea typeface="Calibri"/>
                <a:cs typeface="Calibri"/>
                <a:sym typeface="Calibri"/>
              </a:rPr>
              <a:t> providers. It had the beneficiary count ~ 3,470,023 in 2015 which lowered down to 2,901,900 in 2017</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 sz="1200">
                <a:latin typeface="Calibri"/>
                <a:ea typeface="Calibri"/>
                <a:cs typeface="Calibri"/>
                <a:sym typeface="Calibri"/>
              </a:rPr>
              <a:t>For the type 1 services - Outpatient visit (typically 15 mins) had the most number of beneficiaries all the years combined, followed by outpatient visit (25 mins) and Needle insertion for blood sample category</a:t>
            </a:r>
            <a:endParaRPr sz="1200">
              <a:solidFill>
                <a:schemeClr val="dk1"/>
              </a:solidFill>
              <a:latin typeface="Calibri"/>
              <a:ea typeface="Calibri"/>
              <a:cs typeface="Calibri"/>
              <a:sym typeface="Calibri"/>
            </a:endParaRPr>
          </a:p>
          <a:p>
            <a:pPr indent="-38100" lvl="0" marL="177800" rtl="0" algn="l">
              <a:lnSpc>
                <a:spcPct val="120000"/>
              </a:lnSpc>
              <a:spcBef>
                <a:spcPts val="1200"/>
              </a:spcBef>
              <a:spcAft>
                <a:spcPts val="0"/>
              </a:spcAft>
              <a:buClr>
                <a:schemeClr val="lt1"/>
              </a:buClr>
              <a:buSzPts val="2300"/>
              <a:buNone/>
            </a:pPr>
            <a:r>
              <a:t/>
            </a:r>
            <a:endParaRPr sz="1200">
              <a:latin typeface="Calibri"/>
              <a:ea typeface="Calibri"/>
              <a:cs typeface="Calibri"/>
              <a:sym typeface="Calibri"/>
            </a:endParaRPr>
          </a:p>
        </p:txBody>
      </p:sp>
      <p:sp>
        <p:nvSpPr>
          <p:cNvPr id="454" name="Google Shape;454;p36"/>
          <p:cNvSpPr/>
          <p:nvPr/>
        </p:nvSpPr>
        <p:spPr>
          <a:xfrm>
            <a:off x="3959550" y="1616350"/>
            <a:ext cx="146700" cy="167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6"/>
          <p:cNvSpPr/>
          <p:nvPr/>
        </p:nvSpPr>
        <p:spPr>
          <a:xfrm>
            <a:off x="5350450" y="1616350"/>
            <a:ext cx="146700" cy="167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37"/>
          <p:cNvSpPr txBox="1"/>
          <p:nvPr>
            <p:ph type="ctrTitle"/>
          </p:nvPr>
        </p:nvSpPr>
        <p:spPr>
          <a:xfrm>
            <a:off x="2627700" y="175444"/>
            <a:ext cx="4255500" cy="966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2700"/>
              <a:buFont typeface="Twentieth Century"/>
              <a:buNone/>
            </a:pPr>
            <a:r>
              <a:rPr lang="en" sz="2400" u="sng">
                <a:latin typeface="Calibri"/>
                <a:ea typeface="Calibri"/>
                <a:cs typeface="Calibri"/>
                <a:sym typeface="Calibri"/>
              </a:rPr>
              <a:t>RESULTS</a:t>
            </a:r>
            <a:endParaRPr b="1" sz="2400" u="sng">
              <a:latin typeface="Calibri"/>
              <a:ea typeface="Calibri"/>
              <a:cs typeface="Calibri"/>
              <a:sym typeface="Calibri"/>
            </a:endParaRPr>
          </a:p>
        </p:txBody>
      </p:sp>
      <p:sp>
        <p:nvSpPr>
          <p:cNvPr id="461" name="Google Shape;461;p37"/>
          <p:cNvSpPr txBox="1"/>
          <p:nvPr>
            <p:ph idx="1" type="subTitle"/>
          </p:nvPr>
        </p:nvSpPr>
        <p:spPr>
          <a:xfrm>
            <a:off x="532800" y="1324575"/>
            <a:ext cx="8078400" cy="695400"/>
          </a:xfrm>
          <a:prstGeom prst="rect">
            <a:avLst/>
          </a:prstGeom>
          <a:noFill/>
          <a:ln>
            <a:noFill/>
          </a:ln>
        </p:spPr>
        <p:txBody>
          <a:bodyPr anchorCtr="0" anchor="t" bIns="34275" lIns="68575" spcFirstLastPara="1" rIns="68575" wrap="square" tIns="34275">
            <a:noAutofit/>
          </a:bodyPr>
          <a:lstStyle/>
          <a:p>
            <a:pPr indent="-304800" lvl="0" marL="457200" rtl="0" algn="l">
              <a:lnSpc>
                <a:spcPct val="120000"/>
              </a:lnSpc>
              <a:spcBef>
                <a:spcPts val="0"/>
              </a:spcBef>
              <a:spcAft>
                <a:spcPts val="0"/>
              </a:spcAft>
              <a:buSzPts val="1200"/>
              <a:buFont typeface="Calibri"/>
              <a:buChar char="●"/>
            </a:pPr>
            <a:r>
              <a:rPr lang="en" sz="1200">
                <a:latin typeface="Calibri"/>
                <a:ea typeface="Calibri"/>
                <a:cs typeface="Calibri"/>
                <a:sym typeface="Calibri"/>
              </a:rPr>
              <a:t>Health care providers and the companies have invested the most in sectors - Diagnostic Radiology,</a:t>
            </a:r>
            <a:endParaRPr sz="1200">
              <a:latin typeface="Calibri"/>
              <a:ea typeface="Calibri"/>
              <a:cs typeface="Calibri"/>
              <a:sym typeface="Calibri"/>
            </a:endParaRPr>
          </a:p>
          <a:p>
            <a:pPr indent="0" lvl="0" marL="457200" rtl="0" algn="l">
              <a:lnSpc>
                <a:spcPct val="120000"/>
              </a:lnSpc>
              <a:spcBef>
                <a:spcPts val="0"/>
              </a:spcBef>
              <a:spcAft>
                <a:spcPts val="0"/>
              </a:spcAft>
              <a:buNone/>
            </a:pPr>
            <a:r>
              <a:rPr lang="en" sz="1200">
                <a:latin typeface="Calibri"/>
                <a:ea typeface="Calibri"/>
                <a:cs typeface="Calibri"/>
                <a:sym typeface="Calibri"/>
              </a:rPr>
              <a:t>Internal Medicine and Clinical Laboratory with regards to insurance plans</a:t>
            </a:r>
            <a:endParaRPr sz="1200">
              <a:latin typeface="Calibri"/>
              <a:ea typeface="Calibri"/>
              <a:cs typeface="Calibri"/>
              <a:sym typeface="Calibri"/>
            </a:endParaRPr>
          </a:p>
          <a:p>
            <a:pPr indent="-304800" lvl="0" marL="457200" rtl="0" algn="l">
              <a:lnSpc>
                <a:spcPct val="120000"/>
              </a:lnSpc>
              <a:spcBef>
                <a:spcPts val="0"/>
              </a:spcBef>
              <a:spcAft>
                <a:spcPts val="0"/>
              </a:spcAft>
              <a:buSzPts val="1200"/>
              <a:buFont typeface="Calibri"/>
              <a:buChar char="●"/>
            </a:pPr>
            <a:r>
              <a:rPr lang="en" sz="1200">
                <a:latin typeface="Calibri"/>
                <a:ea typeface="Calibri"/>
                <a:cs typeface="Calibri"/>
                <a:sym typeface="Calibri"/>
              </a:rPr>
              <a:t>The best coverage is received by beneficiaries residing in New Jersey state</a:t>
            </a:r>
            <a:endParaRPr sz="1200">
              <a:latin typeface="Calibri"/>
              <a:ea typeface="Calibri"/>
              <a:cs typeface="Calibri"/>
              <a:sym typeface="Calibri"/>
            </a:endParaRPr>
          </a:p>
          <a:p>
            <a:pPr indent="-304800" lvl="0" marL="457200" rtl="0" algn="l">
              <a:lnSpc>
                <a:spcPct val="120000"/>
              </a:lnSpc>
              <a:spcBef>
                <a:spcPts val="0"/>
              </a:spcBef>
              <a:spcAft>
                <a:spcPts val="0"/>
              </a:spcAft>
              <a:buSzPts val="1200"/>
              <a:buFont typeface="Calibri"/>
              <a:buChar char="●"/>
            </a:pPr>
            <a:r>
              <a:rPr lang="en" sz="1200">
                <a:latin typeface="Calibri"/>
                <a:ea typeface="Calibri"/>
                <a:cs typeface="Calibri"/>
                <a:sym typeface="Calibri"/>
              </a:rPr>
              <a:t>Suppliers &amp; medical manufacturers supplying glucose test equipment are making the most money </a:t>
            </a:r>
            <a:endParaRPr sz="1200">
              <a:latin typeface="Calibri"/>
              <a:ea typeface="Calibri"/>
              <a:cs typeface="Calibri"/>
              <a:sym typeface="Calibri"/>
            </a:endParaRPr>
          </a:p>
          <a:p>
            <a:pPr indent="-304800" lvl="0" marL="457200" rtl="0" algn="l">
              <a:lnSpc>
                <a:spcPct val="120000"/>
              </a:lnSpc>
              <a:spcBef>
                <a:spcPts val="0"/>
              </a:spcBef>
              <a:spcAft>
                <a:spcPts val="0"/>
              </a:spcAft>
              <a:buSzPts val="1200"/>
              <a:buFont typeface="Calibri"/>
              <a:buChar char="●"/>
            </a:pPr>
            <a:r>
              <a:rPr lang="en" sz="1200">
                <a:latin typeface="Calibri"/>
                <a:ea typeface="Calibri"/>
                <a:cs typeface="Calibri"/>
                <a:sym typeface="Calibri"/>
              </a:rPr>
              <a:t>Consumers are likely to invest in Healthcare plans involving Outpatient visits and blood test labs</a:t>
            </a:r>
            <a:endParaRPr sz="1200">
              <a:latin typeface="Calibri"/>
              <a:ea typeface="Calibri"/>
              <a:cs typeface="Calibri"/>
              <a:sym typeface="Calibri"/>
            </a:endParaRPr>
          </a:p>
          <a:p>
            <a:pPr indent="-304800" lvl="0" marL="457200" rtl="0" algn="l">
              <a:lnSpc>
                <a:spcPct val="120000"/>
              </a:lnSpc>
              <a:spcBef>
                <a:spcPts val="0"/>
              </a:spcBef>
              <a:spcAft>
                <a:spcPts val="0"/>
              </a:spcAft>
              <a:buSzPts val="1200"/>
              <a:buFont typeface="Calibri"/>
              <a:buChar char="●"/>
            </a:pPr>
            <a:r>
              <a:rPr lang="en" sz="1200">
                <a:latin typeface="Calibri"/>
                <a:ea typeface="Calibri"/>
                <a:cs typeface="Calibri"/>
                <a:sym typeface="Calibri"/>
              </a:rPr>
              <a:t>Overall, this warehouse digs deep and provides strategies as to how to grow the insurance business as well provide the consumers with dynamic view about the best plans to invest in &amp; most optimal medical centers to visit for each </a:t>
            </a:r>
            <a:r>
              <a:rPr lang="en" sz="1200">
                <a:latin typeface="Calibri"/>
                <a:ea typeface="Calibri"/>
                <a:cs typeface="Calibri"/>
                <a:sym typeface="Calibri"/>
              </a:rPr>
              <a:t>chronic</a:t>
            </a:r>
            <a:r>
              <a:rPr lang="en" sz="1200">
                <a:latin typeface="Calibri"/>
                <a:ea typeface="Calibri"/>
                <a:cs typeface="Calibri"/>
                <a:sym typeface="Calibri"/>
              </a:rPr>
              <a:t> conditions</a:t>
            </a:r>
            <a:endParaRPr sz="12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38"/>
          <p:cNvSpPr txBox="1"/>
          <p:nvPr>
            <p:ph type="ctrTitle"/>
          </p:nvPr>
        </p:nvSpPr>
        <p:spPr>
          <a:xfrm>
            <a:off x="28052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39"/>
          <p:cNvSpPr txBox="1"/>
          <p:nvPr>
            <p:ph type="ctrTitle"/>
          </p:nvPr>
        </p:nvSpPr>
        <p:spPr>
          <a:xfrm>
            <a:off x="30338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2343650" y="203019"/>
            <a:ext cx="4255500" cy="1043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2700"/>
              <a:buFont typeface="Twentieth Century"/>
              <a:buNone/>
            </a:pPr>
            <a:r>
              <a:rPr b="1" lang="en" sz="2400" u="sng">
                <a:latin typeface="Calibri"/>
                <a:ea typeface="Calibri"/>
                <a:cs typeface="Calibri"/>
                <a:sym typeface="Calibri"/>
              </a:rPr>
              <a:t>DATASETS OVERVIEW</a:t>
            </a:r>
            <a:endParaRPr b="1" sz="2400" u="sng">
              <a:latin typeface="Calibri"/>
              <a:ea typeface="Calibri"/>
              <a:cs typeface="Calibri"/>
              <a:sym typeface="Calibri"/>
            </a:endParaRPr>
          </a:p>
        </p:txBody>
      </p:sp>
      <p:sp>
        <p:nvSpPr>
          <p:cNvPr id="296" name="Google Shape;296;p16"/>
          <p:cNvSpPr txBox="1"/>
          <p:nvPr>
            <p:ph idx="1" type="subTitle"/>
          </p:nvPr>
        </p:nvSpPr>
        <p:spPr>
          <a:xfrm>
            <a:off x="645000" y="1207350"/>
            <a:ext cx="7854000" cy="818100"/>
          </a:xfrm>
          <a:prstGeom prst="rect">
            <a:avLst/>
          </a:prstGeom>
          <a:noFill/>
          <a:ln>
            <a:noFill/>
          </a:ln>
        </p:spPr>
        <p:txBody>
          <a:bodyPr anchorCtr="0" anchor="t" bIns="34275" lIns="68575" spcFirstLastPara="1" rIns="68575" wrap="square" tIns="34275">
            <a:noAutofit/>
          </a:bodyPr>
          <a:lstStyle/>
          <a:p>
            <a:pPr indent="0" lvl="0" marL="0" rtl="0" algn="l">
              <a:lnSpc>
                <a:spcPct val="110000"/>
              </a:lnSpc>
              <a:spcBef>
                <a:spcPts val="0"/>
              </a:spcBef>
              <a:spcAft>
                <a:spcPts val="0"/>
              </a:spcAft>
              <a:buNone/>
            </a:pPr>
            <a:r>
              <a:rPr lang="en" sz="1300">
                <a:latin typeface="Calibri"/>
                <a:ea typeface="Calibri"/>
                <a:cs typeface="Calibri"/>
                <a:sym typeface="Calibri"/>
              </a:rPr>
              <a:t>All the datasets we selected and are described below are for multiple years from </a:t>
            </a:r>
            <a:r>
              <a:rPr b="1" lang="en" sz="1300">
                <a:latin typeface="Calibri"/>
                <a:ea typeface="Calibri"/>
                <a:cs typeface="Calibri"/>
                <a:sym typeface="Calibri"/>
              </a:rPr>
              <a:t>2015</a:t>
            </a:r>
            <a:r>
              <a:rPr lang="en" sz="1300">
                <a:latin typeface="Calibri"/>
                <a:ea typeface="Calibri"/>
                <a:cs typeface="Calibri"/>
                <a:sym typeface="Calibri"/>
              </a:rPr>
              <a:t> </a:t>
            </a:r>
            <a:r>
              <a:rPr b="1" lang="en" sz="1300">
                <a:latin typeface="Calibri"/>
                <a:ea typeface="Calibri"/>
                <a:cs typeface="Calibri"/>
                <a:sym typeface="Calibri"/>
              </a:rPr>
              <a:t>to 2017</a:t>
            </a:r>
            <a:r>
              <a:rPr lang="en" sz="1300">
                <a:latin typeface="Calibri"/>
                <a:ea typeface="Calibri"/>
                <a:cs typeface="Calibri"/>
                <a:sym typeface="Calibri"/>
              </a:rPr>
              <a:t>.</a:t>
            </a:r>
            <a:endParaRPr sz="1300">
              <a:latin typeface="Calibri"/>
              <a:ea typeface="Calibri"/>
              <a:cs typeface="Calibri"/>
              <a:sym typeface="Calibri"/>
            </a:endParaRPr>
          </a:p>
          <a:p>
            <a:pPr indent="-311150" lvl="0" marL="457200" rtl="0" algn="l">
              <a:lnSpc>
                <a:spcPct val="110000"/>
              </a:lnSpc>
              <a:spcBef>
                <a:spcPts val="800"/>
              </a:spcBef>
              <a:spcAft>
                <a:spcPts val="0"/>
              </a:spcAft>
              <a:buSzPts val="1300"/>
              <a:buFont typeface="Calibri"/>
              <a:buChar char="●"/>
            </a:pPr>
            <a:r>
              <a:rPr lang="en" sz="1300" u="sng">
                <a:latin typeface="Calibri"/>
                <a:ea typeface="Calibri"/>
                <a:cs typeface="Calibri"/>
                <a:sym typeface="Calibri"/>
              </a:rPr>
              <a:t>The Medicare Physician and Other Supplier National Provider Identifier (NPI) Aggregate Report </a:t>
            </a:r>
            <a:r>
              <a:rPr lang="en" sz="1300">
                <a:latin typeface="Calibri"/>
                <a:ea typeface="Calibri"/>
                <a:cs typeface="Calibri"/>
                <a:sym typeface="Calibri"/>
              </a:rPr>
              <a:t>-</a:t>
            </a:r>
            <a:r>
              <a:rPr lang="en" sz="1300">
                <a:latin typeface="Calibri"/>
                <a:ea typeface="Calibri"/>
                <a:cs typeface="Calibri"/>
                <a:sym typeface="Calibri"/>
              </a:rPr>
              <a:t> It contains 1.09million rows and 70 columns which includes data of all the healthcare providers of the nation. This also provides us with the exact amount each provider charged for their benefactors and the amount that was covered by Medicare and the actual amount paid by the patients which is extremely crucial for our analysis</a:t>
            </a:r>
            <a:endParaRPr sz="1300">
              <a:latin typeface="Calibri"/>
              <a:ea typeface="Calibri"/>
              <a:cs typeface="Calibri"/>
              <a:sym typeface="Calibri"/>
            </a:endParaRPr>
          </a:p>
          <a:p>
            <a:pPr indent="0" lvl="0" marL="457200" rtl="0" algn="l">
              <a:lnSpc>
                <a:spcPct val="110000"/>
              </a:lnSpc>
              <a:spcBef>
                <a:spcPts val="800"/>
              </a:spcBef>
              <a:spcAft>
                <a:spcPts val="0"/>
              </a:spcAft>
              <a:buNone/>
            </a:pPr>
            <a:r>
              <a:rPr lang="en" sz="1300" u="sng">
                <a:solidFill>
                  <a:schemeClr val="hlink"/>
                </a:solidFill>
                <a:latin typeface="Calibri"/>
                <a:ea typeface="Calibri"/>
                <a:cs typeface="Calibri"/>
                <a:sym typeface="Calibri"/>
                <a:hlinkClick r:id="rId3"/>
              </a:rPr>
              <a:t>https://data.cms.gov/Medicare-Physician-Supplier/Medicare-Physician-and-Other-Supplier-National-Pro/n5qc-ua94</a:t>
            </a:r>
            <a:endParaRPr sz="1300" u="sng">
              <a:latin typeface="Calibri"/>
              <a:ea typeface="Calibri"/>
              <a:cs typeface="Calibri"/>
              <a:sym typeface="Calibri"/>
            </a:endParaRPr>
          </a:p>
          <a:p>
            <a:pPr indent="-311150" lvl="0" marL="457200" rtl="0" algn="l">
              <a:lnSpc>
                <a:spcPct val="110000"/>
              </a:lnSpc>
              <a:spcBef>
                <a:spcPts val="800"/>
              </a:spcBef>
              <a:spcAft>
                <a:spcPts val="0"/>
              </a:spcAft>
              <a:buSzPts val="1300"/>
              <a:buFont typeface="Calibri"/>
              <a:buChar char="●"/>
            </a:pPr>
            <a:r>
              <a:rPr lang="en" sz="1300" u="sng">
                <a:latin typeface="Calibri"/>
                <a:ea typeface="Calibri"/>
                <a:cs typeface="Calibri"/>
                <a:sym typeface="Calibri"/>
              </a:rPr>
              <a:t>Medicare Referring DMEPOS HCPCS State Aggregate table</a:t>
            </a:r>
            <a:r>
              <a:rPr lang="en" sz="1300">
                <a:latin typeface="Calibri"/>
                <a:ea typeface="Calibri"/>
                <a:cs typeface="Calibri"/>
                <a:sym typeface="Calibri"/>
              </a:rPr>
              <a:t> - DMEPOS is short for Durable Medical Equipment, Prosthetics, Orthotics and Supplies. This dataset provides a comprehensive description of the DMEPOS product and services provided to Medicare beneficiaries ordered by physicians and other healthcare professionals. It proves to be useful by providing us with the average supplier payment amount and the average allowed Medicare amount categorized by state and DMEPOS product or service. This data set contains 40k rows and 15 columns as shown below:</a:t>
            </a:r>
            <a:endParaRPr sz="1300">
              <a:latin typeface="Calibri"/>
              <a:ea typeface="Calibri"/>
              <a:cs typeface="Calibri"/>
              <a:sym typeface="Calibri"/>
            </a:endParaRPr>
          </a:p>
          <a:p>
            <a:pPr indent="0" lvl="0" marL="177800" rtl="0" algn="l">
              <a:spcBef>
                <a:spcPts val="0"/>
              </a:spcBef>
              <a:spcAft>
                <a:spcPts val="0"/>
              </a:spcAft>
              <a:buNone/>
            </a:pPr>
            <a:r>
              <a:t/>
            </a:r>
            <a:endParaRPr sz="1300">
              <a:latin typeface="Calibri"/>
              <a:ea typeface="Calibri"/>
              <a:cs typeface="Calibri"/>
              <a:sym typeface="Calibri"/>
            </a:endParaRPr>
          </a:p>
          <a:p>
            <a:pPr indent="457200" lvl="0" marL="0" rtl="0" algn="l">
              <a:spcBef>
                <a:spcPts val="0"/>
              </a:spcBef>
              <a:spcAft>
                <a:spcPts val="0"/>
              </a:spcAft>
              <a:buNone/>
            </a:pPr>
            <a:r>
              <a:rPr lang="en" sz="1300" u="sng">
                <a:solidFill>
                  <a:schemeClr val="hlink"/>
                </a:solidFill>
                <a:latin typeface="Calibri"/>
                <a:ea typeface="Calibri"/>
                <a:cs typeface="Calibri"/>
                <a:sym typeface="Calibri"/>
                <a:hlinkClick r:id="rId4"/>
              </a:rPr>
              <a:t>https://data.cms.gov/Medicare-Durable-Medical-Equipment-DME-/Medicare-Referring-DMEPOS-HCPCS-State-Aggregate-ta/kpkt-855d</a:t>
            </a:r>
            <a:endParaRPr sz="1300">
              <a:latin typeface="Calibri"/>
              <a:ea typeface="Calibri"/>
              <a:cs typeface="Calibri"/>
              <a:sym typeface="Calibri"/>
            </a:endParaRPr>
          </a:p>
          <a:p>
            <a:pPr indent="-50800" lvl="0" marL="177800" rtl="0" algn="l">
              <a:lnSpc>
                <a:spcPct val="110000"/>
              </a:lnSpc>
              <a:spcBef>
                <a:spcPts val="800"/>
              </a:spcBef>
              <a:spcAft>
                <a:spcPts val="0"/>
              </a:spcAft>
              <a:buClr>
                <a:schemeClr val="lt1"/>
              </a:buClr>
              <a:buSzPts val="1900"/>
              <a:buNone/>
            </a:pPr>
            <a:r>
              <a:t/>
            </a:r>
            <a:endParaRPr sz="1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idx="1" type="subTitle"/>
          </p:nvPr>
        </p:nvSpPr>
        <p:spPr>
          <a:xfrm>
            <a:off x="617875" y="553375"/>
            <a:ext cx="7941600" cy="4256400"/>
          </a:xfrm>
          <a:prstGeom prst="rect">
            <a:avLst/>
          </a:prstGeom>
          <a:noFill/>
          <a:ln>
            <a:noFill/>
          </a:ln>
        </p:spPr>
        <p:txBody>
          <a:bodyPr anchorCtr="0" anchor="t" bIns="34275" lIns="68575" spcFirstLastPara="1" rIns="68575" wrap="square" tIns="34275">
            <a:noAutofit/>
          </a:bodyPr>
          <a:lstStyle/>
          <a:p>
            <a:pPr indent="0" lvl="0" marL="457200" rtl="0" algn="l">
              <a:spcBef>
                <a:spcPts val="0"/>
              </a:spcBef>
              <a:spcAft>
                <a:spcPts val="0"/>
              </a:spcAft>
              <a:buNone/>
            </a:pPr>
            <a:r>
              <a:t/>
            </a:r>
            <a:endParaRPr sz="1200">
              <a:latin typeface="Calibri"/>
              <a:ea typeface="Calibri"/>
              <a:cs typeface="Calibri"/>
              <a:sym typeface="Calibri"/>
            </a:endParaRPr>
          </a:p>
          <a:p>
            <a:pPr indent="0" lvl="0" marL="177800" rtl="0" algn="l">
              <a:lnSpc>
                <a:spcPct val="120000"/>
              </a:lnSpc>
              <a:spcBef>
                <a:spcPts val="0"/>
              </a:spcBef>
              <a:spcAft>
                <a:spcPts val="0"/>
              </a:spcAft>
              <a:buNone/>
            </a:pPr>
            <a:r>
              <a:t/>
            </a:r>
            <a:endParaRPr sz="1200">
              <a:latin typeface="Calibri"/>
              <a:ea typeface="Calibri"/>
              <a:cs typeface="Calibri"/>
              <a:sym typeface="Calibri"/>
            </a:endParaRPr>
          </a:p>
          <a:p>
            <a:pPr indent="-228600" lvl="0" marL="457200" rtl="0" algn="l">
              <a:spcBef>
                <a:spcPts val="0"/>
              </a:spcBef>
              <a:spcAft>
                <a:spcPts val="0"/>
              </a:spcAft>
              <a:buSzPts val="1200"/>
              <a:buFont typeface="Calibri"/>
              <a:buNone/>
            </a:pPr>
            <a:r>
              <a:rPr lang="en" sz="1200" u="sng">
                <a:latin typeface="Calibri"/>
                <a:ea typeface="Calibri"/>
                <a:cs typeface="Calibri"/>
                <a:sym typeface="Calibri"/>
              </a:rPr>
              <a:t>S</a:t>
            </a:r>
            <a:r>
              <a:rPr lang="en" sz="1200" u="sng">
                <a:latin typeface="Calibri"/>
                <a:ea typeface="Calibri"/>
                <a:cs typeface="Calibri"/>
                <a:sym typeface="Calibri"/>
              </a:rPr>
              <a:t>tate Summary of Inpatient Charge Data- </a:t>
            </a:r>
            <a:r>
              <a:rPr lang="en" sz="1200">
                <a:latin typeface="Calibri"/>
                <a:ea typeface="Calibri"/>
                <a:cs typeface="Calibri"/>
                <a:sym typeface="Calibri"/>
              </a:rPr>
              <a:t>The Inpatient PUF includes information on utilization, payment (total payment and Medicare payment), and hospital-specific charges for the more than 3,000 U.S. hospitals that receive Medicare Inpatient Prospective Payment System (IPPS) payments. Each row is described as a drug per state. It consists of 27.5k rows and 6 columns.This dataset was used to obtain the DRG information a classification system which groups patients with similar conditions. The entire dataset can be found below: </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rPr lang="en" sz="1200" u="sng">
                <a:solidFill>
                  <a:schemeClr val="hlink"/>
                </a:solidFill>
                <a:latin typeface="Calibri"/>
                <a:ea typeface="Calibri"/>
                <a:cs typeface="Calibri"/>
                <a:sym typeface="Calibri"/>
                <a:hlinkClick r:id="rId3"/>
              </a:rPr>
              <a:t>https://data.cms.gov/Medicare-Inpatient/State-Summary-of-Inpatient-Charge-Data-by-Medicare/q5hc-zvkx</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228600" lvl="0" marL="457200" rtl="0" algn="l">
              <a:spcBef>
                <a:spcPts val="0"/>
              </a:spcBef>
              <a:spcAft>
                <a:spcPts val="0"/>
              </a:spcAft>
              <a:buSzPts val="1200"/>
              <a:buFont typeface="Calibri"/>
              <a:buNone/>
            </a:pPr>
            <a:r>
              <a:rPr lang="en" sz="1200" u="sng">
                <a:latin typeface="Calibri"/>
                <a:ea typeface="Calibri"/>
                <a:cs typeface="Calibri"/>
                <a:sym typeface="Calibri"/>
              </a:rPr>
              <a:t>Medicare Provider Utilization and Payment Data</a:t>
            </a:r>
            <a:r>
              <a:rPr lang="en" sz="1200">
                <a:latin typeface="Calibri"/>
                <a:ea typeface="Calibri"/>
                <a:cs typeface="Calibri"/>
                <a:sym typeface="Calibri"/>
              </a:rPr>
              <a:t> - This dataset provides details on services and procedures provided to Medicare beneficiaries by physicians and other healthcare professionals. This data set allows users to find out the average number of beneficiaries under each health care practitioner and the cost charged by each provide along with the amount covered by Medicare per HCPCS code. This data is extremely comprehensive consisting of 9.85 million rows and 25 columns. The entire data set can be seen below: </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rPr lang="en" sz="1200" u="sng">
                <a:solidFill>
                  <a:schemeClr val="hlink"/>
                </a:solidFill>
                <a:latin typeface="Calibri"/>
                <a:ea typeface="Calibri"/>
                <a:cs typeface="Calibri"/>
                <a:sym typeface="Calibri"/>
                <a:hlinkClick r:id="rId4"/>
              </a:rPr>
              <a:t>https://data.cms.gov/Medicare-Physician-Supplier/Medicare-Provider-Utilization-and-Payment-Data-Phy/fs4p-t5eq</a:t>
            </a:r>
            <a:endParaRPr sz="1200">
              <a:latin typeface="Calibri"/>
              <a:ea typeface="Calibri"/>
              <a:cs typeface="Calibri"/>
              <a:sym typeface="Calibri"/>
            </a:endParaRPr>
          </a:p>
          <a:p>
            <a:pPr indent="0" lvl="0" marL="177800" rtl="0" algn="l">
              <a:lnSpc>
                <a:spcPct val="120000"/>
              </a:lnSpc>
              <a:spcBef>
                <a:spcPts val="0"/>
              </a:spcBef>
              <a:spcAft>
                <a:spcPts val="0"/>
              </a:spcAft>
              <a:buNone/>
            </a:pPr>
            <a:r>
              <a:t/>
            </a:r>
            <a:endParaRPr sz="1200">
              <a:latin typeface="Calibri"/>
              <a:ea typeface="Calibri"/>
              <a:cs typeface="Calibri"/>
              <a:sym typeface="Calibri"/>
            </a:endParaRPr>
          </a:p>
          <a:p>
            <a:pPr indent="0" lvl="0" marL="177800" rtl="0" algn="l">
              <a:lnSpc>
                <a:spcPct val="120000"/>
              </a:lnSpc>
              <a:spcBef>
                <a:spcPts val="0"/>
              </a:spcBef>
              <a:spcAft>
                <a:spcPts val="0"/>
              </a:spcAft>
              <a:buNone/>
            </a:pPr>
            <a:r>
              <a:t/>
            </a:r>
            <a:endParaRPr sz="1200">
              <a:latin typeface="Calibri"/>
              <a:ea typeface="Calibri"/>
              <a:cs typeface="Calibri"/>
              <a:sym typeface="Calibri"/>
            </a:endParaRPr>
          </a:p>
          <a:p>
            <a:pPr indent="0" lvl="0" marL="177800" rtl="0" algn="l">
              <a:lnSpc>
                <a:spcPct val="120000"/>
              </a:lnSpc>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8"/>
          <p:cNvSpPr txBox="1"/>
          <p:nvPr>
            <p:ph type="ctrTitle"/>
          </p:nvPr>
        </p:nvSpPr>
        <p:spPr>
          <a:xfrm>
            <a:off x="2365150" y="-249955"/>
            <a:ext cx="4255500" cy="1182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2700"/>
              <a:buFont typeface="Twentieth Century"/>
              <a:buNone/>
            </a:pPr>
            <a:r>
              <a:rPr b="1" lang="en" sz="2400" u="sng">
                <a:latin typeface="Calibri"/>
                <a:ea typeface="Calibri"/>
                <a:cs typeface="Calibri"/>
                <a:sym typeface="Calibri"/>
              </a:rPr>
              <a:t>DATA-FLOW DIAGRAM</a:t>
            </a:r>
            <a:endParaRPr b="1" sz="2400" u="sng">
              <a:latin typeface="Calibri"/>
              <a:ea typeface="Calibri"/>
              <a:cs typeface="Calibri"/>
              <a:sym typeface="Calibri"/>
            </a:endParaRPr>
          </a:p>
        </p:txBody>
      </p:sp>
      <p:pic>
        <p:nvPicPr>
          <p:cNvPr id="307" name="Google Shape;307;p18"/>
          <p:cNvPicPr preferRelativeResize="0"/>
          <p:nvPr/>
        </p:nvPicPr>
        <p:blipFill>
          <a:blip r:embed="rId3">
            <a:alphaModFix/>
          </a:blip>
          <a:stretch>
            <a:fillRect/>
          </a:stretch>
        </p:blipFill>
        <p:spPr>
          <a:xfrm>
            <a:off x="67788" y="539150"/>
            <a:ext cx="9008426" cy="453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9"/>
          <p:cNvSpPr txBox="1"/>
          <p:nvPr>
            <p:ph type="ctrTitle"/>
          </p:nvPr>
        </p:nvSpPr>
        <p:spPr>
          <a:xfrm>
            <a:off x="2602775" y="2465794"/>
            <a:ext cx="2476800" cy="102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txBox="1"/>
          <p:nvPr>
            <p:ph idx="1" type="subTitle"/>
          </p:nvPr>
        </p:nvSpPr>
        <p:spPr>
          <a:xfrm>
            <a:off x="2500050" y="285750"/>
            <a:ext cx="42576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u="sng">
                <a:latin typeface="Times New Roman"/>
                <a:ea typeface="Times New Roman"/>
                <a:cs typeface="Times New Roman"/>
                <a:sym typeface="Times New Roman"/>
              </a:rPr>
              <a:t>ER Model</a:t>
            </a:r>
            <a:endParaRPr b="1" sz="2400" u="sng">
              <a:latin typeface="Times New Roman"/>
              <a:ea typeface="Times New Roman"/>
              <a:cs typeface="Times New Roman"/>
              <a:sym typeface="Times New Roman"/>
            </a:endParaRPr>
          </a:p>
        </p:txBody>
      </p:sp>
      <p:pic>
        <p:nvPicPr>
          <p:cNvPr id="314" name="Google Shape;314;p19"/>
          <p:cNvPicPr preferRelativeResize="0"/>
          <p:nvPr/>
        </p:nvPicPr>
        <p:blipFill>
          <a:blip r:embed="rId3">
            <a:alphaModFix/>
          </a:blip>
          <a:stretch>
            <a:fillRect/>
          </a:stretch>
        </p:blipFill>
        <p:spPr>
          <a:xfrm>
            <a:off x="1085775" y="855825"/>
            <a:ext cx="7200752" cy="4059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ctrTitle"/>
          </p:nvPr>
        </p:nvSpPr>
        <p:spPr>
          <a:xfrm>
            <a:off x="2444250" y="118367"/>
            <a:ext cx="4255500" cy="6954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2700"/>
              <a:buFont typeface="Twentieth Century"/>
              <a:buNone/>
            </a:pPr>
            <a:r>
              <a:t/>
            </a:r>
            <a:endParaRPr sz="1100"/>
          </a:p>
          <a:p>
            <a:pPr indent="0" lvl="0" marL="0" rtl="0" algn="ctr">
              <a:lnSpc>
                <a:spcPct val="90000"/>
              </a:lnSpc>
              <a:spcBef>
                <a:spcPts val="0"/>
              </a:spcBef>
              <a:spcAft>
                <a:spcPts val="0"/>
              </a:spcAft>
              <a:buClr>
                <a:schemeClr val="lt1"/>
              </a:buClr>
              <a:buSzPts val="2700"/>
              <a:buFont typeface="Twentieth Century"/>
              <a:buNone/>
            </a:pPr>
            <a:r>
              <a:rPr b="1" lang="en" sz="2400" u="sng">
                <a:latin typeface="Calibri"/>
                <a:ea typeface="Calibri"/>
                <a:cs typeface="Calibri"/>
                <a:sym typeface="Calibri"/>
              </a:rPr>
              <a:t>DATA PROFILING</a:t>
            </a:r>
            <a:endParaRPr b="1" sz="2400" u="sng">
              <a:latin typeface="Calibri"/>
              <a:ea typeface="Calibri"/>
              <a:cs typeface="Calibri"/>
              <a:sym typeface="Calibri"/>
            </a:endParaRPr>
          </a:p>
        </p:txBody>
      </p:sp>
      <p:sp>
        <p:nvSpPr>
          <p:cNvPr id="320" name="Google Shape;320;p20"/>
          <p:cNvSpPr txBox="1"/>
          <p:nvPr>
            <p:ph idx="1" type="subTitle"/>
          </p:nvPr>
        </p:nvSpPr>
        <p:spPr>
          <a:xfrm>
            <a:off x="664200" y="970675"/>
            <a:ext cx="4255500" cy="695400"/>
          </a:xfrm>
          <a:prstGeom prst="rect">
            <a:avLst/>
          </a:prstGeom>
          <a:noFill/>
          <a:ln>
            <a:noFill/>
          </a:ln>
        </p:spPr>
        <p:txBody>
          <a:bodyPr anchorCtr="0" anchor="t" bIns="34275" lIns="68575" spcFirstLastPara="1" rIns="68575" wrap="square" tIns="34275">
            <a:noAutofit/>
          </a:bodyPr>
          <a:lstStyle/>
          <a:p>
            <a:pPr indent="-114300" lvl="0" marL="177800" rtl="0" algn="l">
              <a:lnSpc>
                <a:spcPct val="120000"/>
              </a:lnSpc>
              <a:spcBef>
                <a:spcPts val="0"/>
              </a:spcBef>
              <a:spcAft>
                <a:spcPts val="0"/>
              </a:spcAft>
              <a:buClr>
                <a:schemeClr val="lt1"/>
              </a:buClr>
              <a:buSzPts val="1200"/>
              <a:buFont typeface="Calibri"/>
              <a:buChar char="●"/>
            </a:pPr>
            <a:r>
              <a:rPr lang="en" sz="1200">
                <a:latin typeface="Calibri"/>
                <a:ea typeface="Calibri"/>
                <a:cs typeface="Calibri"/>
                <a:sym typeface="Calibri"/>
              </a:rPr>
              <a:t>Measures:</a:t>
            </a:r>
            <a:endParaRPr sz="1200">
              <a:latin typeface="Calibri"/>
              <a:ea typeface="Calibri"/>
              <a:cs typeface="Calibri"/>
              <a:sym typeface="Calibri"/>
            </a:endParaRPr>
          </a:p>
          <a:p>
            <a:pPr indent="-152400" lvl="1" marL="520700" rtl="0" algn="l">
              <a:lnSpc>
                <a:spcPct val="120000"/>
              </a:lnSpc>
              <a:spcBef>
                <a:spcPts val="0"/>
              </a:spcBef>
              <a:spcAft>
                <a:spcPts val="0"/>
              </a:spcAft>
              <a:buClr>
                <a:schemeClr val="lt1"/>
              </a:buClr>
              <a:buSzPts val="1200"/>
              <a:buFont typeface="Calibri"/>
              <a:buChar char="○"/>
            </a:pPr>
            <a:r>
              <a:rPr lang="en" sz="1200">
                <a:latin typeface="Calibri"/>
                <a:ea typeface="Calibri"/>
                <a:cs typeface="Calibri"/>
                <a:sym typeface="Calibri"/>
              </a:rPr>
              <a:t>Column Length</a:t>
            </a:r>
            <a:endParaRPr sz="1200">
              <a:latin typeface="Calibri"/>
              <a:ea typeface="Calibri"/>
              <a:cs typeface="Calibri"/>
              <a:sym typeface="Calibri"/>
            </a:endParaRPr>
          </a:p>
          <a:p>
            <a:pPr indent="-152400" lvl="1" marL="520700" rtl="0" algn="l">
              <a:lnSpc>
                <a:spcPct val="120000"/>
              </a:lnSpc>
              <a:spcBef>
                <a:spcPts val="0"/>
              </a:spcBef>
              <a:spcAft>
                <a:spcPts val="0"/>
              </a:spcAft>
              <a:buSzPts val="1200"/>
              <a:buFont typeface="Calibri"/>
              <a:buChar char="○"/>
            </a:pPr>
            <a:r>
              <a:rPr lang="en" sz="1200">
                <a:latin typeface="Calibri"/>
                <a:ea typeface="Calibri"/>
                <a:cs typeface="Calibri"/>
                <a:sym typeface="Calibri"/>
              </a:rPr>
              <a:t>Null Ratio</a:t>
            </a:r>
            <a:endParaRPr sz="1200">
              <a:latin typeface="Calibri"/>
              <a:ea typeface="Calibri"/>
              <a:cs typeface="Calibri"/>
              <a:sym typeface="Calibri"/>
            </a:endParaRPr>
          </a:p>
          <a:p>
            <a:pPr indent="-152400" lvl="1" marL="520700" rtl="0" algn="l">
              <a:lnSpc>
                <a:spcPct val="120000"/>
              </a:lnSpc>
              <a:spcBef>
                <a:spcPts val="0"/>
              </a:spcBef>
              <a:spcAft>
                <a:spcPts val="0"/>
              </a:spcAft>
              <a:buSzPts val="1200"/>
              <a:buFont typeface="Calibri"/>
              <a:buChar char="○"/>
            </a:pPr>
            <a:r>
              <a:rPr lang="en" sz="1200">
                <a:latin typeface="Calibri"/>
                <a:ea typeface="Calibri"/>
                <a:cs typeface="Calibri"/>
                <a:sym typeface="Calibri"/>
              </a:rPr>
              <a:t>Distinct values</a:t>
            </a:r>
            <a:endParaRPr sz="1200">
              <a:latin typeface="Calibri"/>
              <a:ea typeface="Calibri"/>
              <a:cs typeface="Calibri"/>
              <a:sym typeface="Calibri"/>
            </a:endParaRPr>
          </a:p>
        </p:txBody>
      </p:sp>
      <p:pic>
        <p:nvPicPr>
          <p:cNvPr id="321" name="Google Shape;321;p20"/>
          <p:cNvPicPr preferRelativeResize="0"/>
          <p:nvPr/>
        </p:nvPicPr>
        <p:blipFill rotWithShape="1">
          <a:blip r:embed="rId3">
            <a:alphaModFix/>
          </a:blip>
          <a:srcRect b="-2817" l="-6735" r="8696" t="4304"/>
          <a:stretch/>
        </p:blipFill>
        <p:spPr>
          <a:xfrm>
            <a:off x="1780850" y="2005675"/>
            <a:ext cx="6176701" cy="3137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id="326" name="Google Shape;326;p21"/>
          <p:cNvPicPr preferRelativeResize="0"/>
          <p:nvPr/>
        </p:nvPicPr>
        <p:blipFill>
          <a:blip r:embed="rId3">
            <a:alphaModFix/>
          </a:blip>
          <a:stretch>
            <a:fillRect/>
          </a:stretch>
        </p:blipFill>
        <p:spPr>
          <a:xfrm>
            <a:off x="674700" y="185725"/>
            <a:ext cx="7534476" cy="4772050"/>
          </a:xfrm>
          <a:prstGeom prst="rect">
            <a:avLst/>
          </a:prstGeom>
          <a:noFill/>
          <a:ln>
            <a:noFill/>
          </a:ln>
        </p:spPr>
      </p:pic>
      <p:sp>
        <p:nvSpPr>
          <p:cNvPr id="327" name="Google Shape;327;p21"/>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2"/>
          <p:cNvSpPr txBox="1"/>
          <p:nvPr>
            <p:ph type="ctrTitle"/>
          </p:nvPr>
        </p:nvSpPr>
        <p:spPr>
          <a:xfrm>
            <a:off x="2509238" y="358094"/>
            <a:ext cx="4255500" cy="9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u="sng"/>
              <a:t>ELT</a:t>
            </a:r>
            <a:endParaRPr b="1" sz="2400" u="sng"/>
          </a:p>
        </p:txBody>
      </p:sp>
      <p:sp>
        <p:nvSpPr>
          <p:cNvPr id="334" name="Google Shape;334;p22"/>
          <p:cNvSpPr txBox="1"/>
          <p:nvPr>
            <p:ph idx="1" type="subTitle"/>
          </p:nvPr>
        </p:nvSpPr>
        <p:spPr>
          <a:xfrm>
            <a:off x="1097975" y="1267475"/>
            <a:ext cx="6208200" cy="695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Calibri"/>
              <a:buChar char="●"/>
            </a:pPr>
            <a:r>
              <a:rPr lang="en" sz="1400">
                <a:latin typeface="Calibri"/>
                <a:ea typeface="Calibri"/>
                <a:cs typeface="Calibri"/>
                <a:sym typeface="Calibri"/>
              </a:rPr>
              <a:t>First, we gathered all the 5 datasets files for 3 years (2015, 2016 and 2017) in csv format.</a:t>
            </a:r>
            <a:endParaRPr sz="1400">
              <a:latin typeface="Calibri"/>
              <a:ea typeface="Calibri"/>
              <a:cs typeface="Calibri"/>
              <a:sym typeface="Calibri"/>
            </a:endParaRPr>
          </a:p>
          <a:p>
            <a:pPr indent="-317500" lvl="0" marL="457200" rtl="0" algn="l">
              <a:lnSpc>
                <a:spcPct val="100000"/>
              </a:lnSpc>
              <a:spcBef>
                <a:spcPts val="0"/>
              </a:spcBef>
              <a:spcAft>
                <a:spcPts val="0"/>
              </a:spcAft>
              <a:buSzPts val="1400"/>
              <a:buFont typeface="Calibri"/>
              <a:buChar char="●"/>
            </a:pPr>
            <a:r>
              <a:rPr lang="en" sz="1400">
                <a:latin typeface="Calibri"/>
                <a:ea typeface="Calibri"/>
                <a:cs typeface="Calibri"/>
                <a:sym typeface="Calibri"/>
              </a:rPr>
              <a:t>Created folder for all relevant data-sets and loaded all the files using for each loop containers in SSIS to staging tables.</a:t>
            </a:r>
            <a:endParaRPr sz="1400">
              <a:latin typeface="Calibri"/>
              <a:ea typeface="Calibri"/>
              <a:cs typeface="Calibri"/>
              <a:sym typeface="Calibri"/>
            </a:endParaRPr>
          </a:p>
          <a:p>
            <a:pPr indent="-317500" lvl="0" marL="457200" rtl="0" algn="l">
              <a:lnSpc>
                <a:spcPct val="100000"/>
              </a:lnSpc>
              <a:spcBef>
                <a:spcPts val="0"/>
              </a:spcBef>
              <a:spcAft>
                <a:spcPts val="0"/>
              </a:spcAft>
              <a:buSzPts val="1400"/>
              <a:buFont typeface="Calibri"/>
              <a:buChar char="●"/>
            </a:pPr>
            <a:r>
              <a:rPr lang="en" sz="1400">
                <a:latin typeface="Calibri"/>
                <a:ea typeface="Calibri"/>
                <a:cs typeface="Calibri"/>
                <a:sym typeface="Calibri"/>
              </a:rPr>
              <a:t>This process allowed us to add a new column for the year to each dataset when it was being loaded into SQL Server. This was done using the derived column option in SSIS as shown below.</a:t>
            </a:r>
            <a:endParaRPr sz="1400">
              <a:latin typeface="Calibri"/>
              <a:ea typeface="Calibri"/>
              <a:cs typeface="Calibri"/>
              <a:sym typeface="Calibri"/>
            </a:endParaRPr>
          </a:p>
          <a:p>
            <a:pPr indent="0" lvl="0" marL="457200" rtl="0" algn="l">
              <a:lnSpc>
                <a:spcPct val="100000"/>
              </a:lnSpc>
              <a:spcBef>
                <a:spcPts val="0"/>
              </a:spcBef>
              <a:spcAft>
                <a:spcPts val="0"/>
              </a:spcAft>
              <a:buNone/>
            </a:pPr>
            <a:r>
              <a:t/>
            </a:r>
            <a:endParaRPr sz="1400">
              <a:latin typeface="Calibri"/>
              <a:ea typeface="Calibri"/>
              <a:cs typeface="Calibri"/>
              <a:sym typeface="Calibri"/>
            </a:endParaRPr>
          </a:p>
          <a:p>
            <a:pPr indent="0" lvl="0" marL="457200" rtl="0" algn="l">
              <a:lnSpc>
                <a:spcPct val="100000"/>
              </a:lnSpc>
              <a:spcBef>
                <a:spcPts val="0"/>
              </a:spcBef>
              <a:spcAft>
                <a:spcPts val="0"/>
              </a:spcAft>
              <a:buNone/>
            </a:pPr>
            <a:r>
              <a:t/>
            </a:r>
            <a:endParaRPr sz="1400">
              <a:latin typeface="Calibri"/>
              <a:ea typeface="Calibri"/>
              <a:cs typeface="Calibri"/>
              <a:sym typeface="Calibri"/>
            </a:endParaRPr>
          </a:p>
          <a:p>
            <a:pPr indent="0" lvl="0" marL="457200" rtl="0" algn="l">
              <a:lnSpc>
                <a:spcPct val="100000"/>
              </a:lnSpc>
              <a:spcBef>
                <a:spcPts val="0"/>
              </a:spcBef>
              <a:spcAft>
                <a:spcPts val="0"/>
              </a:spcAft>
              <a:buNone/>
            </a:pPr>
            <a:r>
              <a:t/>
            </a:r>
            <a:endParaRPr sz="1400">
              <a:latin typeface="Calibri"/>
              <a:ea typeface="Calibri"/>
              <a:cs typeface="Calibri"/>
              <a:sym typeface="Calibri"/>
            </a:endParaRPr>
          </a:p>
          <a:p>
            <a:pPr indent="0" lvl="0" marL="0" rtl="0" algn="l">
              <a:spcBef>
                <a:spcPts val="0"/>
              </a:spcBef>
              <a:spcAft>
                <a:spcPts val="0"/>
              </a:spcAft>
              <a:buNone/>
            </a:pPr>
            <a:r>
              <a:t/>
            </a:r>
            <a:endParaRPr sz="1400">
              <a:latin typeface="Calibri"/>
              <a:ea typeface="Calibri"/>
              <a:cs typeface="Calibri"/>
              <a:sym typeface="Calibri"/>
            </a:endParaRPr>
          </a:p>
          <a:p>
            <a:pPr indent="0" lvl="0" marL="0" rtl="0" algn="l">
              <a:spcBef>
                <a:spcPts val="0"/>
              </a:spcBef>
              <a:spcAft>
                <a:spcPts val="0"/>
              </a:spcAft>
              <a:buNone/>
            </a:pPr>
            <a:r>
              <a:t/>
            </a:r>
            <a:endParaRPr sz="1400">
              <a:latin typeface="Calibri"/>
              <a:ea typeface="Calibri"/>
              <a:cs typeface="Calibri"/>
              <a:sym typeface="Calibri"/>
            </a:endParaRPr>
          </a:p>
        </p:txBody>
      </p:sp>
      <p:pic>
        <p:nvPicPr>
          <p:cNvPr id="335" name="Google Shape;335;p22"/>
          <p:cNvPicPr preferRelativeResize="0"/>
          <p:nvPr/>
        </p:nvPicPr>
        <p:blipFill rotWithShape="1">
          <a:blip r:embed="rId3">
            <a:alphaModFix/>
          </a:blip>
          <a:srcRect b="0" l="0" r="0" t="0"/>
          <a:stretch/>
        </p:blipFill>
        <p:spPr>
          <a:xfrm>
            <a:off x="1263350" y="3425250"/>
            <a:ext cx="7201575" cy="78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