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1E1E1E"/>
                </a:solidFill>
              </a:defRPr>
            </a:pPr>
            <a:r>
              <a:t>Migration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1E1E1E"/>
                </a:solidFill>
              </a:defRPr>
            </a:pPr>
            <a:r>
              <a:t>.NET → Java Spring Boot / React with GitHub Copilot (Agent Mode)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08760"/>
            <a:ext cx="8229600" cy="914400"/>
          </a:xfrm>
          <a:prstGeom prst="rect">
            <a:avLst/>
          </a:prstGeom>
          <a:solidFill>
            <a:srgbClr val="FAFAFA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Technology Context: Original app .NET; Target Java Spring Boot and React; Repos Bitbucket; CI/CD Jenkins and OpenShift; Artifacts Artifactory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Human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2004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GitHub Copilot (Agent Mode)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9436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CI/CD: Jenkins and OpenShift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566160"/>
            <a:ext cx="2743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% = Copilot effectiveness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" y="4114800"/>
            <a:ext cx="2423160" cy="1470355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Share Bitbucket repo and context files: frameworks, vendor tools, tech stack</a:t>
            </a:r>
          </a:p>
        </p:txBody>
      </p:sp>
      <p:pic>
        <p:nvPicPr>
          <p:cNvPr id="13" name="Picture 12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4224528"/>
            <a:ext cx="283464" cy="2834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337560" y="5859475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Analyze .NET app; document architecture, data and API interactions, configurations</a:t>
            </a:r>
          </a:p>
        </p:txBody>
      </p:sp>
      <p:pic>
        <p:nvPicPr>
          <p:cNvPr id="15" name="Picture 14" descr="mac_safe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5969203"/>
            <a:ext cx="2258854" cy="28346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37560" y="7604150"/>
            <a:ext cx="2423160" cy="1474744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Deliver documentation</a:t>
            </a:r>
          </a:p>
        </p:txBody>
      </p:sp>
      <p:pic>
        <p:nvPicPr>
          <p:cNvPr id="17" name="Picture 16" descr="mac_safe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7713878"/>
            <a:ext cx="2258854" cy="28346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94360" y="9353214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documentation</a:t>
            </a:r>
          </a:p>
        </p:txBody>
      </p:sp>
      <p:pic>
        <p:nvPicPr>
          <p:cNvPr id="19" name="Picture 18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9462942"/>
            <a:ext cx="283464" cy="28346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594360" y="10856487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Request migration plan</a:t>
            </a:r>
          </a:p>
        </p:txBody>
      </p:sp>
      <p:pic>
        <p:nvPicPr>
          <p:cNvPr id="21" name="Picture 20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966215"/>
            <a:ext cx="283464" cy="28346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3337560" y="12359760"/>
            <a:ext cx="2423160" cy="1711756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migration plan based on documentation and context; apply Java Spring Boot and React best practices; use engineer persona</a:t>
            </a:r>
          </a:p>
        </p:txBody>
      </p:sp>
      <p:pic>
        <p:nvPicPr>
          <p:cNvPr id="23" name="Picture 22" descr="mac_safe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2469488"/>
            <a:ext cx="2258854" cy="283464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94360" y="14345836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migration plan</a:t>
            </a:r>
          </a:p>
        </p:txBody>
      </p:sp>
      <p:pic>
        <p:nvPicPr>
          <p:cNvPr id="25" name="Picture 24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455564"/>
            <a:ext cx="283464" cy="283464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3337560" y="15849109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new application code; preserve functionality; add unit tests and integration tests</a:t>
            </a:r>
          </a:p>
        </p:txBody>
      </p:sp>
      <p:pic>
        <p:nvPicPr>
          <p:cNvPr id="27" name="Picture 26" descr="mac_safe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5958837"/>
            <a:ext cx="2258854" cy="28346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594360" y="17593784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codebase</a:t>
            </a:r>
          </a:p>
        </p:txBody>
      </p:sp>
      <p:pic>
        <p:nvPicPr>
          <p:cNvPr id="29" name="Picture 28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7703512"/>
            <a:ext cx="283464" cy="283464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3337560" y="19097057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Jenkins pipelines and build/deploy configurations</a:t>
            </a:r>
          </a:p>
        </p:txBody>
      </p:sp>
      <p:pic>
        <p:nvPicPr>
          <p:cNvPr id="31" name="Picture 30" descr="mac_safe2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2" y="19206785"/>
            <a:ext cx="203740" cy="283464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594360" y="20841732"/>
            <a:ext cx="2423160" cy="1470355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infrastructure-as-code and externalize configurations</a:t>
            </a:r>
          </a:p>
        </p:txBody>
      </p:sp>
      <p:pic>
        <p:nvPicPr>
          <p:cNvPr id="33" name="Picture 32" descr="mac_safe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0951460"/>
            <a:ext cx="283464" cy="283464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337560" y="22586407"/>
            <a:ext cx="2423160" cy="1228953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to Bitbucket</a:t>
            </a:r>
          </a:p>
        </p:txBody>
      </p:sp>
      <p:pic>
        <p:nvPicPr>
          <p:cNvPr id="35" name="Picture 34" descr="mac_safe2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52" y="22696135"/>
            <a:ext cx="1036415" cy="283464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6080760" y="24089680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Pipeline triggers from Bitbucket</a:t>
            </a:r>
          </a:p>
        </p:txBody>
      </p:sp>
      <p:pic>
        <p:nvPicPr>
          <p:cNvPr id="37" name="Picture 36" descr="mac_safe2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4199408"/>
            <a:ext cx="1036415" cy="283464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6080760" y="25592953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Build binaries</a:t>
            </a:r>
          </a:p>
        </p:txBody>
      </p:sp>
      <p:pic>
        <p:nvPicPr>
          <p:cNvPr id="39" name="Picture 38" descr="mac_safe2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2" y="25702681"/>
            <a:ext cx="203740" cy="283464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080760" y="27096226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artifacts to Artifactory</a:t>
            </a:r>
          </a:p>
        </p:txBody>
      </p:sp>
      <p:pic>
        <p:nvPicPr>
          <p:cNvPr id="41" name="Picture 40" descr="mac_safe2_artifactory_3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27205954"/>
            <a:ext cx="717518" cy="283464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6080760" y="28599499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Create container images (Docker)</a:t>
            </a:r>
          </a:p>
        </p:txBody>
      </p:sp>
      <p:pic>
        <p:nvPicPr>
          <p:cNvPr id="43" name="Picture 42" descr="mac_safe2_docker_3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352" y="28709227"/>
            <a:ext cx="1240155" cy="283464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6080760" y="30102772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Run security and quality scans (Aqua Trivy)</a:t>
            </a:r>
          </a:p>
        </p:txBody>
      </p:sp>
      <p:pic>
        <p:nvPicPr>
          <p:cNvPr id="45" name="Picture 44" descr="d565dbd1-ad33-4fda-846f-05d0e5b3718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5352" y="30212500"/>
            <a:ext cx="270142" cy="28346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080760" y="31606045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Deploy images to OpenShift (k8s pods)</a:t>
            </a:r>
          </a:p>
        </p:txBody>
      </p:sp>
      <p:pic>
        <p:nvPicPr>
          <p:cNvPr id="47" name="Picture 46" descr="mac_safe2_openshift_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352" y="31715773"/>
            <a:ext cx="256889" cy="283464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1796796" y="558515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805940" y="5713171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4539996" y="572231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4539996" y="732983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4539996" y="7466990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4539996" y="746699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4539996" y="907889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1805940" y="920691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1796796" y="921605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1796796" y="1058216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796796" y="10719327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796796" y="1071932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1796796" y="1208544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805940" y="1221345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4539996" y="1222260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4539996" y="1407151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805940" y="14199532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796796" y="1420867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796796" y="1557478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805940" y="15702805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4539996" y="1571194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4539996" y="1731946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805940" y="1744748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1796796" y="1745662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Rectangle 71"/>
          <p:cNvSpPr/>
          <p:nvPr/>
        </p:nvSpPr>
        <p:spPr>
          <a:xfrm>
            <a:off x="1796796" y="1882273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1805940" y="1895075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4539996" y="1895989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ectangle 74"/>
          <p:cNvSpPr/>
          <p:nvPr/>
        </p:nvSpPr>
        <p:spPr>
          <a:xfrm>
            <a:off x="4539996" y="205674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Rectangle 75"/>
          <p:cNvSpPr/>
          <p:nvPr/>
        </p:nvSpPr>
        <p:spPr>
          <a:xfrm>
            <a:off x="1805940" y="20695428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ectangle 76"/>
          <p:cNvSpPr/>
          <p:nvPr/>
        </p:nvSpPr>
        <p:spPr>
          <a:xfrm>
            <a:off x="1796796" y="2070457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796796" y="2231208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ectangle 78"/>
          <p:cNvSpPr/>
          <p:nvPr/>
        </p:nvSpPr>
        <p:spPr>
          <a:xfrm>
            <a:off x="1805940" y="2244010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Rectangle 79"/>
          <p:cNvSpPr/>
          <p:nvPr/>
        </p:nvSpPr>
        <p:spPr>
          <a:xfrm>
            <a:off x="4539996" y="2244924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Rectangle 80"/>
          <p:cNvSpPr/>
          <p:nvPr/>
        </p:nvSpPr>
        <p:spPr>
          <a:xfrm>
            <a:off x="4539996" y="2381536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Rectangle 81"/>
          <p:cNvSpPr/>
          <p:nvPr/>
        </p:nvSpPr>
        <p:spPr>
          <a:xfrm>
            <a:off x="4549140" y="2394337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7283196" y="2395252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Rectangle 83"/>
          <p:cNvSpPr/>
          <p:nvPr/>
        </p:nvSpPr>
        <p:spPr>
          <a:xfrm>
            <a:off x="7283196" y="2531863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ectangle 84"/>
          <p:cNvSpPr/>
          <p:nvPr/>
        </p:nvSpPr>
        <p:spPr>
          <a:xfrm>
            <a:off x="7283196" y="25455793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Rectangle 85"/>
          <p:cNvSpPr/>
          <p:nvPr/>
        </p:nvSpPr>
        <p:spPr>
          <a:xfrm>
            <a:off x="7283196" y="2545579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Rectangle 86"/>
          <p:cNvSpPr/>
          <p:nvPr/>
        </p:nvSpPr>
        <p:spPr>
          <a:xfrm>
            <a:off x="7283196" y="2682190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Rectangle 87"/>
          <p:cNvSpPr/>
          <p:nvPr/>
        </p:nvSpPr>
        <p:spPr>
          <a:xfrm>
            <a:off x="7283196" y="26959066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Rectangle 88"/>
          <p:cNvSpPr/>
          <p:nvPr/>
        </p:nvSpPr>
        <p:spPr>
          <a:xfrm>
            <a:off x="7283196" y="2695906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Rectangle 89"/>
          <p:cNvSpPr/>
          <p:nvPr/>
        </p:nvSpPr>
        <p:spPr>
          <a:xfrm>
            <a:off x="7283196" y="2832517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Rectangle 90"/>
          <p:cNvSpPr/>
          <p:nvPr/>
        </p:nvSpPr>
        <p:spPr>
          <a:xfrm>
            <a:off x="7283196" y="28462339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Rectangle 91"/>
          <p:cNvSpPr/>
          <p:nvPr/>
        </p:nvSpPr>
        <p:spPr>
          <a:xfrm>
            <a:off x="7283196" y="2846233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7283196" y="2982845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Rectangle 93"/>
          <p:cNvSpPr/>
          <p:nvPr/>
        </p:nvSpPr>
        <p:spPr>
          <a:xfrm>
            <a:off x="7283196" y="29965612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Rectangle 94"/>
          <p:cNvSpPr/>
          <p:nvPr/>
        </p:nvSpPr>
        <p:spPr>
          <a:xfrm>
            <a:off x="7283196" y="299656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Rectangle 95"/>
          <p:cNvSpPr/>
          <p:nvPr/>
        </p:nvSpPr>
        <p:spPr>
          <a:xfrm>
            <a:off x="7283196" y="3133172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Rectangle 96"/>
          <p:cNvSpPr/>
          <p:nvPr/>
        </p:nvSpPr>
        <p:spPr>
          <a:xfrm>
            <a:off x="7283196" y="31468885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7283196" y="3146888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Rectangle 98"/>
          <p:cNvSpPr/>
          <p:nvPr/>
        </p:nvSpPr>
        <p:spPr>
          <a:xfrm>
            <a:off x="5074920" y="5932627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5074920" y="7677302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074920" y="12432912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074920" y="12798672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74920" y="15922261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50%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5074920" y="16288021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074920" y="19170209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70%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5074920" y="22659559"/>
            <a:ext cx="594360" cy="320040"/>
          </a:xfrm>
          <a:prstGeom prst="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/>
            </a:pPr>
            <a:r>
              <a:t>60%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