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30" name="Rounded Rectangle 129"/>
          <p:cNvSpPr/>
          <p:nvPr/>
        </p:nvSpPr>
        <p:spPr>
          <a:xfrm>
            <a:off x="59436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Rounded Rectangle 128"/>
          <p:cNvSpPr/>
          <p:nvPr/>
        </p:nvSpPr>
        <p:spPr>
          <a:xfrm>
            <a:off x="32004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Rounded Rectangle 127"/>
          <p:cNvSpPr/>
          <p:nvPr/>
        </p:nvSpPr>
        <p:spPr>
          <a:xfrm>
            <a:off x="457200" y="2971800"/>
            <a:ext cx="2743200" cy="11475720"/>
          </a:xfrm>
          <a:prstGeom prst="round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1E1E1E"/>
                </a:solidFill>
              </a:defRPr>
            </a:pPr>
            <a:r>
              <a:t>Migration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1E1E1E"/>
                </a:solidFill>
              </a:defRPr>
            </a:pPr>
            <a:r>
              <a:t>.NET → Java Spring Boot / React with GitHub Copilot (Agent Mode)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508760"/>
            <a:ext cx="8229600" cy="914400"/>
          </a:xfrm>
          <a:prstGeom prst="roundRect">
            <a:avLst/>
          </a:prstGeom>
          <a:solidFill>
            <a:srgbClr val="FAFAFA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Technology Context: Original app .NET; Target Java Spring Boot and React; Repos Bitbucket; CI/CD Jenkins and OpenShift; Artifacts Artifactory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Human User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GitHub Copilot (Agent Mode)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943600" y="2971800"/>
            <a:ext cx="2743200" cy="914400"/>
          </a:xfrm>
          <a:prstGeom prst="round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CI/CD: Jenkins and OpenShift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83280" y="3538728"/>
            <a:ext cx="23774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Stars = Copilot effectiveness (more stars = less human oversight)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" y="4114800"/>
            <a:ext cx="2423160" cy="1470355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Share Bitbucket repo and context files: frameworks, vendor tools, tech stack</a:t>
            </a:r>
          </a:p>
        </p:txBody>
      </p:sp>
      <p:pic>
        <p:nvPicPr>
          <p:cNvPr id="10" name="Picture 9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4224528"/>
            <a:ext cx="283464" cy="28346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3337560" y="5859475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Analyze .NET app; document architecture, data and API interactions, configurations</a:t>
            </a:r>
          </a:p>
        </p:txBody>
      </p:sp>
      <p:pic>
        <p:nvPicPr>
          <p:cNvPr id="12" name="Picture 11" descr="ed_v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5969203"/>
            <a:ext cx="2258854" cy="28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37560" y="7604150"/>
            <a:ext cx="2423160" cy="1474744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Deliver documentation</a:t>
            </a:r>
          </a:p>
        </p:txBody>
      </p:sp>
      <p:pic>
        <p:nvPicPr>
          <p:cNvPr id="14" name="Picture 13" descr="ed_v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7713878"/>
            <a:ext cx="2258854" cy="28346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94360" y="9353214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documentation</a:t>
            </a:r>
          </a:p>
        </p:txBody>
      </p:sp>
      <p:pic>
        <p:nvPicPr>
          <p:cNvPr id="16" name="Picture 15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9462942"/>
            <a:ext cx="283464" cy="28346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94360" y="10856487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Request migration plan</a:t>
            </a:r>
          </a:p>
        </p:txBody>
      </p:sp>
      <p:pic>
        <p:nvPicPr>
          <p:cNvPr id="18" name="Picture 17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966215"/>
            <a:ext cx="283464" cy="28346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3337560" y="12359760"/>
            <a:ext cx="2423160" cy="1711756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migration plan based on documentation and context; apply Java Spring Boot and React best practices; use engineer persona</a:t>
            </a:r>
          </a:p>
        </p:txBody>
      </p:sp>
      <p:pic>
        <p:nvPicPr>
          <p:cNvPr id="20" name="Picture 19" descr="ed_v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2469488"/>
            <a:ext cx="2258854" cy="283464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94360" y="14345836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migration plan</a:t>
            </a:r>
          </a:p>
        </p:txBody>
      </p:sp>
      <p:pic>
        <p:nvPicPr>
          <p:cNvPr id="22" name="Picture 21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4455564"/>
            <a:ext cx="283464" cy="28346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3337560" y="15849109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new application code; preserve functionality; add unit tests and integration tests</a:t>
            </a:r>
          </a:p>
        </p:txBody>
      </p:sp>
      <p:pic>
        <p:nvPicPr>
          <p:cNvPr id="24" name="Picture 23" descr="ed_v2_copilot_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5958837"/>
            <a:ext cx="2258854" cy="28346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594360" y="17593784"/>
            <a:ext cx="242316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codebase</a:t>
            </a:r>
          </a:p>
        </p:txBody>
      </p:sp>
      <p:pic>
        <p:nvPicPr>
          <p:cNvPr id="26" name="Picture 25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7703512"/>
            <a:ext cx="283464" cy="28346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3337560" y="19097057"/>
            <a:ext cx="242316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Generate Jenkins pipelines and build/deploy configurations</a:t>
            </a:r>
          </a:p>
        </p:txBody>
      </p:sp>
      <p:pic>
        <p:nvPicPr>
          <p:cNvPr id="28" name="Picture 27" descr="ed_v2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2" y="19206785"/>
            <a:ext cx="203740" cy="28346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594360" y="20841732"/>
            <a:ext cx="2423160" cy="1470355"/>
          </a:xfrm>
          <a:prstGeom prst="round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Review generated infrastructure-as-code and externalize configurations</a:t>
            </a:r>
          </a:p>
        </p:txBody>
      </p:sp>
      <p:pic>
        <p:nvPicPr>
          <p:cNvPr id="30" name="Picture 29" descr="ed_v2_vscode_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0951460"/>
            <a:ext cx="283464" cy="28346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37560" y="22586407"/>
            <a:ext cx="2423160" cy="1228953"/>
          </a:xfrm>
          <a:prstGeom prst="round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to Bitbucket</a:t>
            </a:r>
          </a:p>
        </p:txBody>
      </p:sp>
      <p:pic>
        <p:nvPicPr>
          <p:cNvPr id="32" name="Picture 31" descr="ed_v2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2152" y="22696135"/>
            <a:ext cx="1036415" cy="283464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080760" y="24089680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Pipeline triggers from Bitbucket</a:t>
            </a:r>
          </a:p>
        </p:txBody>
      </p:sp>
      <p:pic>
        <p:nvPicPr>
          <p:cNvPr id="34" name="Picture 33" descr="ed_v2_bitbucket_3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4199408"/>
            <a:ext cx="1036415" cy="28346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080760" y="25592953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Build binaries</a:t>
            </a:r>
          </a:p>
        </p:txBody>
      </p:sp>
      <p:pic>
        <p:nvPicPr>
          <p:cNvPr id="36" name="Picture 35" descr="ed_v2_jenkins_3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2" y="25702681"/>
            <a:ext cx="203740" cy="283464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080760" y="27096226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Push artifacts to Artifactory</a:t>
            </a:r>
          </a:p>
        </p:txBody>
      </p:sp>
      <p:pic>
        <p:nvPicPr>
          <p:cNvPr id="38" name="Picture 37" descr="ed_v2_artifactory_3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27205954"/>
            <a:ext cx="717518" cy="28346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6080760" y="28599499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Create container images (Docker)</a:t>
            </a:r>
          </a:p>
        </p:txBody>
      </p:sp>
      <p:pic>
        <p:nvPicPr>
          <p:cNvPr id="40" name="Picture 39" descr="ed_v2_docker_3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352" y="28709227"/>
            <a:ext cx="1240155" cy="28346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080760" y="30102772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Run security and quality scans (Aqua Trivy)</a:t>
            </a:r>
          </a:p>
        </p:txBody>
      </p:sp>
      <p:pic>
        <p:nvPicPr>
          <p:cNvPr id="42" name="Picture 41" descr="d565dbd1-ad33-4fda-846f-05d0e5b3718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5352" y="30212500"/>
            <a:ext cx="270142" cy="283464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6080760" y="31606045"/>
            <a:ext cx="242316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594360" rIns="164592" tIns="54864"/>
          <a:lstStyle/>
          <a:p>
            <a:pPr algn="l">
              <a:defRPr sz="1400">
                <a:solidFill>
                  <a:srgbClr val="1E1E1E"/>
                </a:solidFill>
              </a:defRPr>
            </a:pPr>
            <a:r>
              <a:t>Deploy images to OpenShift (k8s pods)</a:t>
            </a:r>
          </a:p>
        </p:txBody>
      </p:sp>
      <p:pic>
        <p:nvPicPr>
          <p:cNvPr id="44" name="Picture 43" descr="ed_v2_openshift_32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352" y="31715773"/>
            <a:ext cx="256889" cy="283464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1796796" y="558515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805940" y="5713171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4539996" y="572231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Isosceles Triangle 47"/>
          <p:cNvSpPr/>
          <p:nvPr/>
        </p:nvSpPr>
        <p:spPr>
          <a:xfrm rot="10800000">
            <a:off x="4466844" y="5731459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4539996" y="732983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4539996" y="7466990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4539996" y="746699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Isosceles Triangle 51"/>
          <p:cNvSpPr/>
          <p:nvPr/>
        </p:nvSpPr>
        <p:spPr>
          <a:xfrm rot="10800000">
            <a:off x="4466844" y="747613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4539996" y="907889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1805940" y="920691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1796796" y="921605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Isosceles Triangle 55"/>
          <p:cNvSpPr/>
          <p:nvPr/>
        </p:nvSpPr>
        <p:spPr>
          <a:xfrm rot="10800000">
            <a:off x="1723644" y="9225198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1796796" y="1058216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1796796" y="10719327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1796796" y="1071932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Isosceles Triangle 59"/>
          <p:cNvSpPr/>
          <p:nvPr/>
        </p:nvSpPr>
        <p:spPr>
          <a:xfrm rot="10800000">
            <a:off x="1723644" y="1072847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1796796" y="1208544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1805940" y="1221345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4539996" y="1222260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Isosceles Triangle 63"/>
          <p:cNvSpPr/>
          <p:nvPr/>
        </p:nvSpPr>
        <p:spPr>
          <a:xfrm rot="10800000">
            <a:off x="4466844" y="1223174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4539996" y="1407151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805940" y="14199532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796796" y="1420867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Isosceles Triangle 67"/>
          <p:cNvSpPr/>
          <p:nvPr/>
        </p:nvSpPr>
        <p:spPr>
          <a:xfrm rot="10800000">
            <a:off x="1723644" y="14217820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796796" y="1557478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Rectangle 69"/>
          <p:cNvSpPr/>
          <p:nvPr/>
        </p:nvSpPr>
        <p:spPr>
          <a:xfrm>
            <a:off x="1805940" y="15702805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Rectangle 70"/>
          <p:cNvSpPr/>
          <p:nvPr/>
        </p:nvSpPr>
        <p:spPr>
          <a:xfrm>
            <a:off x="4539996" y="1571194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Isosceles Triangle 71"/>
          <p:cNvSpPr/>
          <p:nvPr/>
        </p:nvSpPr>
        <p:spPr>
          <a:xfrm rot="10800000">
            <a:off x="4466844" y="15721093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Rectangle 72"/>
          <p:cNvSpPr/>
          <p:nvPr/>
        </p:nvSpPr>
        <p:spPr>
          <a:xfrm>
            <a:off x="4539996" y="1731946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Rectangle 73"/>
          <p:cNvSpPr/>
          <p:nvPr/>
        </p:nvSpPr>
        <p:spPr>
          <a:xfrm>
            <a:off x="1805940" y="17447480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Rectangle 74"/>
          <p:cNvSpPr/>
          <p:nvPr/>
        </p:nvSpPr>
        <p:spPr>
          <a:xfrm>
            <a:off x="1796796" y="17456624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Isosceles Triangle 75"/>
          <p:cNvSpPr/>
          <p:nvPr/>
        </p:nvSpPr>
        <p:spPr>
          <a:xfrm rot="10800000">
            <a:off x="1723644" y="17465768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Rectangle 76"/>
          <p:cNvSpPr/>
          <p:nvPr/>
        </p:nvSpPr>
        <p:spPr>
          <a:xfrm>
            <a:off x="1796796" y="1882273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Rectangle 77"/>
          <p:cNvSpPr/>
          <p:nvPr/>
        </p:nvSpPr>
        <p:spPr>
          <a:xfrm>
            <a:off x="1805940" y="1895075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Rectangle 78"/>
          <p:cNvSpPr/>
          <p:nvPr/>
        </p:nvSpPr>
        <p:spPr>
          <a:xfrm>
            <a:off x="4539996" y="1895989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Isosceles Triangle 79"/>
          <p:cNvSpPr/>
          <p:nvPr/>
        </p:nvSpPr>
        <p:spPr>
          <a:xfrm rot="10800000">
            <a:off x="4466844" y="1896904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Rectangle 80"/>
          <p:cNvSpPr/>
          <p:nvPr/>
        </p:nvSpPr>
        <p:spPr>
          <a:xfrm>
            <a:off x="4539996" y="205674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Rectangle 81"/>
          <p:cNvSpPr/>
          <p:nvPr/>
        </p:nvSpPr>
        <p:spPr>
          <a:xfrm>
            <a:off x="1805940" y="20695428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Rectangle 82"/>
          <p:cNvSpPr/>
          <p:nvPr/>
        </p:nvSpPr>
        <p:spPr>
          <a:xfrm>
            <a:off x="1796796" y="2070457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Isosceles Triangle 83"/>
          <p:cNvSpPr/>
          <p:nvPr/>
        </p:nvSpPr>
        <p:spPr>
          <a:xfrm rot="10800000">
            <a:off x="1723644" y="20713716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Rectangle 84"/>
          <p:cNvSpPr/>
          <p:nvPr/>
        </p:nvSpPr>
        <p:spPr>
          <a:xfrm>
            <a:off x="1796796" y="2231208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Rectangle 85"/>
          <p:cNvSpPr/>
          <p:nvPr/>
        </p:nvSpPr>
        <p:spPr>
          <a:xfrm>
            <a:off x="1805940" y="22440103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Rectangle 86"/>
          <p:cNvSpPr/>
          <p:nvPr/>
        </p:nvSpPr>
        <p:spPr>
          <a:xfrm>
            <a:off x="4539996" y="22449247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Isosceles Triangle 87"/>
          <p:cNvSpPr/>
          <p:nvPr/>
        </p:nvSpPr>
        <p:spPr>
          <a:xfrm rot="10800000">
            <a:off x="4466844" y="22458391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Rectangle 88"/>
          <p:cNvSpPr/>
          <p:nvPr/>
        </p:nvSpPr>
        <p:spPr>
          <a:xfrm>
            <a:off x="4539996" y="2381536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Rectangle 89"/>
          <p:cNvSpPr/>
          <p:nvPr/>
        </p:nvSpPr>
        <p:spPr>
          <a:xfrm>
            <a:off x="4549140" y="23943376"/>
            <a:ext cx="2743200" cy="18288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Rectangle 90"/>
          <p:cNvSpPr/>
          <p:nvPr/>
        </p:nvSpPr>
        <p:spPr>
          <a:xfrm>
            <a:off x="7283196" y="23952520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Isosceles Triangle 91"/>
          <p:cNvSpPr/>
          <p:nvPr/>
        </p:nvSpPr>
        <p:spPr>
          <a:xfrm rot="10800000">
            <a:off x="7210044" y="23961664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Rectangle 92"/>
          <p:cNvSpPr/>
          <p:nvPr/>
        </p:nvSpPr>
        <p:spPr>
          <a:xfrm>
            <a:off x="7283196" y="2531863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Rectangle 93"/>
          <p:cNvSpPr/>
          <p:nvPr/>
        </p:nvSpPr>
        <p:spPr>
          <a:xfrm>
            <a:off x="7283196" y="25455793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Rectangle 94"/>
          <p:cNvSpPr/>
          <p:nvPr/>
        </p:nvSpPr>
        <p:spPr>
          <a:xfrm>
            <a:off x="7283196" y="25455793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Isosceles Triangle 95"/>
          <p:cNvSpPr/>
          <p:nvPr/>
        </p:nvSpPr>
        <p:spPr>
          <a:xfrm rot="10800000">
            <a:off x="7210044" y="25464937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Rectangle 96"/>
          <p:cNvSpPr/>
          <p:nvPr/>
        </p:nvSpPr>
        <p:spPr>
          <a:xfrm>
            <a:off x="7283196" y="2682190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Rectangle 97"/>
          <p:cNvSpPr/>
          <p:nvPr/>
        </p:nvSpPr>
        <p:spPr>
          <a:xfrm>
            <a:off x="7283196" y="26959066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Rectangle 98"/>
          <p:cNvSpPr/>
          <p:nvPr/>
        </p:nvSpPr>
        <p:spPr>
          <a:xfrm>
            <a:off x="7283196" y="26959066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Isosceles Triangle 99"/>
          <p:cNvSpPr/>
          <p:nvPr/>
        </p:nvSpPr>
        <p:spPr>
          <a:xfrm rot="10800000">
            <a:off x="7210044" y="26968210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Rectangle 100"/>
          <p:cNvSpPr/>
          <p:nvPr/>
        </p:nvSpPr>
        <p:spPr>
          <a:xfrm>
            <a:off x="7283196" y="2832517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Rectangle 101"/>
          <p:cNvSpPr/>
          <p:nvPr/>
        </p:nvSpPr>
        <p:spPr>
          <a:xfrm>
            <a:off x="7283196" y="28462339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Rectangle 102"/>
          <p:cNvSpPr/>
          <p:nvPr/>
        </p:nvSpPr>
        <p:spPr>
          <a:xfrm>
            <a:off x="7283196" y="28462339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Isosceles Triangle 103"/>
          <p:cNvSpPr/>
          <p:nvPr/>
        </p:nvSpPr>
        <p:spPr>
          <a:xfrm rot="10800000">
            <a:off x="7210044" y="28471483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Rectangle 104"/>
          <p:cNvSpPr/>
          <p:nvPr/>
        </p:nvSpPr>
        <p:spPr>
          <a:xfrm>
            <a:off x="7283196" y="2982845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Rectangle 105"/>
          <p:cNvSpPr/>
          <p:nvPr/>
        </p:nvSpPr>
        <p:spPr>
          <a:xfrm>
            <a:off x="7283196" y="29965612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Rectangle 106"/>
          <p:cNvSpPr/>
          <p:nvPr/>
        </p:nvSpPr>
        <p:spPr>
          <a:xfrm>
            <a:off x="7283196" y="29965612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Isosceles Triangle 107"/>
          <p:cNvSpPr/>
          <p:nvPr/>
        </p:nvSpPr>
        <p:spPr>
          <a:xfrm rot="10800000">
            <a:off x="7210044" y="29974756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Rectangle 108"/>
          <p:cNvSpPr/>
          <p:nvPr/>
        </p:nvSpPr>
        <p:spPr>
          <a:xfrm>
            <a:off x="7283196" y="3133172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Rectangle 109"/>
          <p:cNvSpPr/>
          <p:nvPr/>
        </p:nvSpPr>
        <p:spPr>
          <a:xfrm>
            <a:off x="7283196" y="31468885"/>
            <a:ext cx="18288" cy="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Rectangle 110"/>
          <p:cNvSpPr/>
          <p:nvPr/>
        </p:nvSpPr>
        <p:spPr>
          <a:xfrm>
            <a:off x="7283196" y="31468885"/>
            <a:ext cx="18288" cy="137160"/>
          </a:xfrm>
          <a:prstGeom prst="rect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Isosceles Triangle 111"/>
          <p:cNvSpPr/>
          <p:nvPr/>
        </p:nvSpPr>
        <p:spPr>
          <a:xfrm rot="10800000">
            <a:off x="7210044" y="31478029"/>
            <a:ext cx="164592" cy="164592"/>
          </a:xfrm>
          <a:prstGeom prst="triangle">
            <a:avLst/>
          </a:prstGeom>
          <a:solidFill>
            <a:srgbClr val="5A5A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5-Point Star 112"/>
          <p:cNvSpPr/>
          <p:nvPr/>
        </p:nvSpPr>
        <p:spPr>
          <a:xfrm>
            <a:off x="5175504" y="5950915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5-Point Star 113"/>
          <p:cNvSpPr/>
          <p:nvPr/>
        </p:nvSpPr>
        <p:spPr>
          <a:xfrm>
            <a:off x="5449824" y="5950915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5-Point Star 114"/>
          <p:cNvSpPr/>
          <p:nvPr/>
        </p:nvSpPr>
        <p:spPr>
          <a:xfrm>
            <a:off x="5175504" y="769559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5-Point Star 115"/>
          <p:cNvSpPr/>
          <p:nvPr/>
        </p:nvSpPr>
        <p:spPr>
          <a:xfrm>
            <a:off x="5449824" y="769559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5-Point Star 116"/>
          <p:cNvSpPr/>
          <p:nvPr/>
        </p:nvSpPr>
        <p:spPr>
          <a:xfrm>
            <a:off x="5175504" y="1245120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5-Point Star 117"/>
          <p:cNvSpPr/>
          <p:nvPr/>
        </p:nvSpPr>
        <p:spPr>
          <a:xfrm>
            <a:off x="5449824" y="1245120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5-Point Star 118"/>
          <p:cNvSpPr/>
          <p:nvPr/>
        </p:nvSpPr>
        <p:spPr>
          <a:xfrm>
            <a:off x="5175504" y="1281696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5-Point Star 119"/>
          <p:cNvSpPr/>
          <p:nvPr/>
        </p:nvSpPr>
        <p:spPr>
          <a:xfrm>
            <a:off x="5449824" y="1281696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5-Point Star 120"/>
          <p:cNvSpPr/>
          <p:nvPr/>
        </p:nvSpPr>
        <p:spPr>
          <a:xfrm>
            <a:off x="5449824" y="15940549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5-Point Star 121"/>
          <p:cNvSpPr/>
          <p:nvPr/>
        </p:nvSpPr>
        <p:spPr>
          <a:xfrm>
            <a:off x="5175504" y="16306309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5-Point Star 122"/>
          <p:cNvSpPr/>
          <p:nvPr/>
        </p:nvSpPr>
        <p:spPr>
          <a:xfrm>
            <a:off x="5449824" y="16306309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5-Point Star 123"/>
          <p:cNvSpPr/>
          <p:nvPr/>
        </p:nvSpPr>
        <p:spPr>
          <a:xfrm>
            <a:off x="5175504" y="19188497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5-Point Star 124"/>
          <p:cNvSpPr/>
          <p:nvPr/>
        </p:nvSpPr>
        <p:spPr>
          <a:xfrm>
            <a:off x="5449824" y="19188497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5-Point Star 125"/>
          <p:cNvSpPr/>
          <p:nvPr/>
        </p:nvSpPr>
        <p:spPr>
          <a:xfrm>
            <a:off x="5175504" y="22677847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5-Point Star 126"/>
          <p:cNvSpPr/>
          <p:nvPr/>
        </p:nvSpPr>
        <p:spPr>
          <a:xfrm>
            <a:off x="5449824" y="22677847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Rounded Rectangle 130"/>
          <p:cNvSpPr/>
          <p:nvPr/>
        </p:nvSpPr>
        <p:spPr>
          <a:xfrm>
            <a:off x="7452360" y="3886200"/>
            <a:ext cx="1463040" cy="2194560"/>
          </a:xfrm>
          <a:prstGeom prst="roundRect">
            <a:avLst/>
          </a:prstGeom>
          <a:solidFill>
            <a:srgbClr val="FFFF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b="1" sz="1800"/>
            </a:pPr>
            <a:r>
              <a:t>Legend</a:t>
            </a:r>
          </a:p>
        </p:txBody>
      </p:sp>
      <p:sp>
        <p:nvSpPr>
          <p:cNvPr id="132" name="5-Point Star 131"/>
          <p:cNvSpPr/>
          <p:nvPr/>
        </p:nvSpPr>
        <p:spPr>
          <a:xfrm>
            <a:off x="7680960" y="438912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5-Point Star 132"/>
          <p:cNvSpPr/>
          <p:nvPr/>
        </p:nvSpPr>
        <p:spPr>
          <a:xfrm>
            <a:off x="7973568" y="438912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5-Point Star 133"/>
          <p:cNvSpPr/>
          <p:nvPr/>
        </p:nvSpPr>
        <p:spPr>
          <a:xfrm>
            <a:off x="8266176" y="438912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TextBox 134"/>
          <p:cNvSpPr txBox="1"/>
          <p:nvPr/>
        </p:nvSpPr>
        <p:spPr>
          <a:xfrm>
            <a:off x="7635240" y="466344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&gt; 71%</a:t>
            </a:r>
          </a:p>
        </p:txBody>
      </p:sp>
      <p:sp>
        <p:nvSpPr>
          <p:cNvPr id="136" name="5-Point Star 135"/>
          <p:cNvSpPr/>
          <p:nvPr/>
        </p:nvSpPr>
        <p:spPr>
          <a:xfrm>
            <a:off x="7680960" y="489204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5-Point Star 136"/>
          <p:cNvSpPr/>
          <p:nvPr/>
        </p:nvSpPr>
        <p:spPr>
          <a:xfrm>
            <a:off x="7973568" y="489204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" name="TextBox 137"/>
          <p:cNvSpPr txBox="1"/>
          <p:nvPr/>
        </p:nvSpPr>
        <p:spPr>
          <a:xfrm>
            <a:off x="7635240" y="516636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60–70%</a:t>
            </a:r>
          </a:p>
        </p:txBody>
      </p:sp>
      <p:sp>
        <p:nvSpPr>
          <p:cNvPr id="139" name="5-Point Star 138"/>
          <p:cNvSpPr/>
          <p:nvPr/>
        </p:nvSpPr>
        <p:spPr>
          <a:xfrm>
            <a:off x="7680960" y="5394960"/>
            <a:ext cx="201168" cy="201168"/>
          </a:xfrm>
          <a:prstGeom prst="star5">
            <a:avLst/>
          </a:prstGeom>
          <a:solidFill>
            <a:srgbClr val="FFBF00"/>
          </a:solidFill>
          <a:ln>
            <a:solidFill>
              <a:srgbClr val="C8A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TextBox 139"/>
          <p:cNvSpPr txBox="1"/>
          <p:nvPr/>
        </p:nvSpPr>
        <p:spPr>
          <a:xfrm>
            <a:off x="7635240" y="5669280"/>
            <a:ext cx="10972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&lt; 60%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