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/>
            </a:pPr>
            <a:r>
              <a:t>Migration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686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/>
            </a:pPr>
            <a:r>
              <a:t>.NET → Java Spring Boot / React with GitHub Copilot (Agent Mode)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8229600" cy="914400"/>
          </a:xfrm>
          <a:prstGeom prst="roundRect">
            <a:avLst/>
          </a:prstGeom>
          <a:solidFill>
            <a:srgbClr val="FAFAFA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400"/>
            </a:pPr>
            <a:r>
              <a:t>Technology Context: Original app .NET; Target Java Spring Boot and React; Repos Bitbucket; CI/CD Jenkins and OpenShift; Artifacts Artifactory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468880"/>
            <a:ext cx="2651760" cy="11612880"/>
          </a:xfrm>
          <a:prstGeom prst="roundRect">
            <a:avLst/>
          </a:prstGeom>
          <a:solidFill>
            <a:srgbClr val="F5F7FA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2468880"/>
            <a:ext cx="2651760" cy="914400"/>
          </a:xfrm>
          <a:prstGeom prst="rect">
            <a:avLst/>
          </a:prstGeom>
          <a:solidFill>
            <a:srgbClr val="EBEEF2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37160" rIns="137160"/>
          <a:lstStyle/>
          <a:p>
            <a:pPr algn="ctr">
              <a:defRPr sz="1800" b="1"/>
            </a:pPr>
            <a:r>
              <a:t>Human User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00400" y="2468880"/>
            <a:ext cx="2651760" cy="11612880"/>
          </a:xfrm>
          <a:prstGeom prst="roundRect">
            <a:avLst/>
          </a:prstGeom>
          <a:solidFill>
            <a:srgbClr val="F5F7FA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200400" y="2468880"/>
            <a:ext cx="2651760" cy="914400"/>
          </a:xfrm>
          <a:prstGeom prst="rect">
            <a:avLst/>
          </a:prstGeom>
          <a:solidFill>
            <a:srgbClr val="EBEEF2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37160" rIns="137160"/>
          <a:lstStyle/>
          <a:p>
            <a:pPr algn="ctr">
              <a:defRPr sz="1800" b="1"/>
            </a:pPr>
            <a:r>
              <a:t>GitHub Copilot (Agent Mode)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43600" y="2468880"/>
            <a:ext cx="2651760" cy="11612880"/>
          </a:xfrm>
          <a:prstGeom prst="roundRect">
            <a:avLst/>
          </a:prstGeom>
          <a:solidFill>
            <a:srgbClr val="F5F7FA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943600" y="2468880"/>
            <a:ext cx="2651760" cy="914400"/>
          </a:xfrm>
          <a:prstGeom prst="rect">
            <a:avLst/>
          </a:prstGeom>
          <a:solidFill>
            <a:srgbClr val="EBEEF2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37160" rIns="137160"/>
          <a:lstStyle/>
          <a:p>
            <a:pPr algn="ctr">
              <a:defRPr sz="1800" b="1"/>
            </a:pPr>
            <a:r>
              <a:t>CI/CD: Jenkins and OpenShift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94360" y="3611880"/>
            <a:ext cx="2377440" cy="1470355"/>
          </a:xfrm>
          <a:prstGeom prst="roundRect">
            <a:avLst/>
          </a:prstGeom>
          <a:solidFill>
            <a:srgbClr val="CDE6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Share Bitbucket repo and context files: frameworks, vendor tools, tech stack</a:t>
            </a:r>
          </a:p>
        </p:txBody>
      </p:sp>
      <p:pic>
        <p:nvPicPr>
          <p:cNvPr id="12" name="Picture 11" descr="ppt_vscod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3721608"/>
            <a:ext cx="283464" cy="283464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3337560" y="5356555"/>
            <a:ext cx="237744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Analyze .NET app; document architecture, data and API interactions, configurations</a:t>
            </a:r>
          </a:p>
        </p:txBody>
      </p:sp>
      <p:pic>
        <p:nvPicPr>
          <p:cNvPr id="14" name="Picture 13" descr="ppt_copilot_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5466283"/>
            <a:ext cx="2257588" cy="283464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337560" y="7101230"/>
            <a:ext cx="2377440" cy="1474744"/>
          </a:xfrm>
          <a:prstGeom prst="roundRect">
            <a:avLst/>
          </a:prstGeom>
          <a:solidFill>
            <a:srgbClr val="CAF2DC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Deliver documentation</a:t>
            </a:r>
          </a:p>
        </p:txBody>
      </p:sp>
      <p:pic>
        <p:nvPicPr>
          <p:cNvPr id="16" name="Picture 15" descr="ppt_copilot_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7210958"/>
            <a:ext cx="2257588" cy="283464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594360" y="8850294"/>
            <a:ext cx="237744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Review documentation</a:t>
            </a:r>
          </a:p>
        </p:txBody>
      </p:sp>
      <p:pic>
        <p:nvPicPr>
          <p:cNvPr id="18" name="Picture 17" descr="ppt_vscod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8960022"/>
            <a:ext cx="283464" cy="28346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594360" y="10353567"/>
            <a:ext cx="237744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Request migration plan</a:t>
            </a:r>
          </a:p>
        </p:txBody>
      </p:sp>
      <p:pic>
        <p:nvPicPr>
          <p:cNvPr id="20" name="Picture 19" descr="ppt_vscod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0463295"/>
            <a:ext cx="283464" cy="283464"/>
          </a:xfrm>
          <a:prstGeom prst="rect">
            <a:avLst/>
          </a:prstGeom>
        </p:spPr>
      </p:pic>
      <p:sp>
        <p:nvSpPr>
          <p:cNvPr id="21" name="Rounded Rectangle 20"/>
          <p:cNvSpPr/>
          <p:nvPr/>
        </p:nvSpPr>
        <p:spPr>
          <a:xfrm>
            <a:off x="3337560" y="11856840"/>
            <a:ext cx="2377440" cy="1711756"/>
          </a:xfrm>
          <a:prstGeom prst="roundRect">
            <a:avLst/>
          </a:prstGeom>
          <a:solidFill>
            <a:srgbClr val="CAF2DC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Generate migration plan based on documentation and context; apply Java Spring Boot and React best practices; use engineer persona</a:t>
            </a:r>
          </a:p>
        </p:txBody>
      </p:sp>
      <p:pic>
        <p:nvPicPr>
          <p:cNvPr id="22" name="Picture 21" descr="ppt_copilot_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11966568"/>
            <a:ext cx="2257588" cy="283464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94360" y="13842916"/>
            <a:ext cx="237744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Review migration plan</a:t>
            </a:r>
          </a:p>
        </p:txBody>
      </p:sp>
      <p:pic>
        <p:nvPicPr>
          <p:cNvPr id="24" name="Picture 23" descr="ppt_vscod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3952644"/>
            <a:ext cx="283464" cy="283464"/>
          </a:xfrm>
          <a:prstGeom prst="rect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3337560" y="15346189"/>
            <a:ext cx="237744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Generate new application code; preserve functionality; add unit tests and integration tests</a:t>
            </a:r>
          </a:p>
        </p:txBody>
      </p:sp>
      <p:pic>
        <p:nvPicPr>
          <p:cNvPr id="26" name="Picture 25" descr="ppt_copilot_2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152" y="15455917"/>
            <a:ext cx="2257588" cy="283464"/>
          </a:xfrm>
          <a:prstGeom prst="rect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94360" y="17090864"/>
            <a:ext cx="2377440" cy="1228953"/>
          </a:xfrm>
          <a:prstGeom prst="roundRect">
            <a:avLst/>
          </a:prstGeom>
          <a:solidFill>
            <a:srgbClr val="CDE6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Review generated codebase</a:t>
            </a:r>
          </a:p>
        </p:txBody>
      </p:sp>
      <p:pic>
        <p:nvPicPr>
          <p:cNvPr id="28" name="Picture 27" descr="ppt_vscode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17200592"/>
            <a:ext cx="283464" cy="283464"/>
          </a:xfrm>
          <a:prstGeom prst="rect">
            <a:avLst/>
          </a:prstGeom>
        </p:spPr>
      </p:pic>
      <p:sp>
        <p:nvSpPr>
          <p:cNvPr id="29" name="Rounded Rectangle 28"/>
          <p:cNvSpPr/>
          <p:nvPr/>
        </p:nvSpPr>
        <p:spPr>
          <a:xfrm>
            <a:off x="3337560" y="18594137"/>
            <a:ext cx="2377440" cy="1470355"/>
          </a:xfrm>
          <a:prstGeom prst="roundRect">
            <a:avLst/>
          </a:prstGeom>
          <a:solidFill>
            <a:srgbClr val="CAF2DC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Generate Jenkins pipelines and build/deploy configurations; push to Bitbucket</a:t>
            </a:r>
          </a:p>
        </p:txBody>
      </p:sp>
      <p:pic>
        <p:nvPicPr>
          <p:cNvPr id="30" name="Picture 29" descr="ppt_jenkins_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2152" y="18703865"/>
            <a:ext cx="202474" cy="283464"/>
          </a:xfrm>
          <a:prstGeom prst="rect">
            <a:avLst/>
          </a:prstGeom>
        </p:spPr>
      </p:pic>
      <p:sp>
        <p:nvSpPr>
          <p:cNvPr id="31" name="Rounded Rectangle 30"/>
          <p:cNvSpPr/>
          <p:nvPr/>
        </p:nvSpPr>
        <p:spPr>
          <a:xfrm>
            <a:off x="6080760" y="20338812"/>
            <a:ext cx="237744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Pipeline triggers from Bitbucket</a:t>
            </a:r>
          </a:p>
        </p:txBody>
      </p:sp>
      <p:pic>
        <p:nvPicPr>
          <p:cNvPr id="32" name="Picture 31" descr="ppt_bitbucket_2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5352" y="20448540"/>
            <a:ext cx="1032619" cy="283464"/>
          </a:xfrm>
          <a:prstGeom prst="rect">
            <a:avLst/>
          </a:prstGeom>
        </p:spPr>
      </p:pic>
      <p:sp>
        <p:nvSpPr>
          <p:cNvPr id="33" name="Rounded Rectangle 32"/>
          <p:cNvSpPr/>
          <p:nvPr/>
        </p:nvSpPr>
        <p:spPr>
          <a:xfrm>
            <a:off x="6080760" y="21842085"/>
            <a:ext cx="237744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Build binaries</a:t>
            </a:r>
          </a:p>
        </p:txBody>
      </p:sp>
      <p:pic>
        <p:nvPicPr>
          <p:cNvPr id="34" name="Picture 33" descr="ppt_jenkins_2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5352" y="21951813"/>
            <a:ext cx="202474" cy="283464"/>
          </a:xfrm>
          <a:prstGeom prst="rect">
            <a:avLst/>
          </a:prstGeom>
        </p:spPr>
      </p:pic>
      <p:sp>
        <p:nvSpPr>
          <p:cNvPr id="35" name="Rounded Rectangle 34"/>
          <p:cNvSpPr/>
          <p:nvPr/>
        </p:nvSpPr>
        <p:spPr>
          <a:xfrm>
            <a:off x="6080760" y="23345358"/>
            <a:ext cx="237744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Push artifacts to Artifactory</a:t>
            </a:r>
          </a:p>
        </p:txBody>
      </p:sp>
      <p:pic>
        <p:nvPicPr>
          <p:cNvPr id="36" name="Picture 35" descr="ppt_artifactory_28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5352" y="23455086"/>
            <a:ext cx="708660" cy="283464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>
          <a:xfrm>
            <a:off x="6080760" y="24848631"/>
            <a:ext cx="237744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Create container images (Docker)</a:t>
            </a:r>
          </a:p>
        </p:txBody>
      </p:sp>
      <p:pic>
        <p:nvPicPr>
          <p:cNvPr id="38" name="Picture 37" descr="ppt_docker_28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5352" y="24958359"/>
            <a:ext cx="1245217" cy="283464"/>
          </a:xfrm>
          <a:prstGeom prst="rect">
            <a:avLst/>
          </a:prstGeom>
        </p:spPr>
      </p:pic>
      <p:sp>
        <p:nvSpPr>
          <p:cNvPr id="39" name="Rounded Rectangle 38"/>
          <p:cNvSpPr/>
          <p:nvPr/>
        </p:nvSpPr>
        <p:spPr>
          <a:xfrm>
            <a:off x="6080760" y="26351904"/>
            <a:ext cx="237744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Run security and quality scans (Aqua Trivy)</a:t>
            </a:r>
          </a:p>
        </p:txBody>
      </p:sp>
      <p:pic>
        <p:nvPicPr>
          <p:cNvPr id="40" name="Picture 39" descr="d565dbd1-ad33-4fda-846f-05d0e5b3718f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5352" y="26461632"/>
            <a:ext cx="270142" cy="283464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080760" y="27855177"/>
            <a:ext cx="2377440" cy="1228953"/>
          </a:xfrm>
          <a:prstGeom prst="roundRect">
            <a:avLst/>
          </a:prstGeom>
          <a:solidFill>
            <a:srgbClr val="E6DCFF"/>
          </a:solidFill>
          <a:ln>
            <a:solidFill>
              <a:srgbClr val="C8CD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 wrap="square" lIns="731520" rIns="164592" tIns="73152"/>
          <a:lstStyle/>
          <a:p>
            <a:pPr algn="l">
              <a:defRPr sz="1400"/>
            </a:pPr>
            <a:r>
              <a:t>Deploy images to OpenShift (k8s pods)</a:t>
            </a:r>
          </a:p>
        </p:txBody>
      </p:sp>
      <p:pic>
        <p:nvPicPr>
          <p:cNvPr id="42" name="Picture 41" descr="ppt_openshift_28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5352" y="27964905"/>
            <a:ext cx="263217" cy="283464"/>
          </a:xfrm>
          <a:prstGeom prst="rect">
            <a:avLst/>
          </a:prstGeom>
        </p:spPr>
      </p:pic>
      <p:cxnSp>
        <p:nvCxnSpPr>
          <p:cNvPr id="43" name="Connector 42"/>
          <p:cNvCxnSpPr/>
          <p:nvPr/>
        </p:nvCxnSpPr>
        <p:spPr>
          <a:xfrm>
            <a:off x="1783080.0" y="5082235"/>
            <a:ext cx="274320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 43"/>
          <p:cNvCxnSpPr/>
          <p:nvPr/>
        </p:nvCxnSpPr>
        <p:spPr>
          <a:xfrm>
            <a:off x="4526280.0" y="6826910"/>
            <a:ext cx="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 44"/>
          <p:cNvCxnSpPr/>
          <p:nvPr/>
        </p:nvCxnSpPr>
        <p:spPr>
          <a:xfrm flipH="1">
            <a:off x="1783080.0" y="8575974"/>
            <a:ext cx="274320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 45"/>
          <p:cNvCxnSpPr/>
          <p:nvPr/>
        </p:nvCxnSpPr>
        <p:spPr>
          <a:xfrm>
            <a:off x="1783080.0" y="10079247"/>
            <a:ext cx="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 46"/>
          <p:cNvCxnSpPr/>
          <p:nvPr/>
        </p:nvCxnSpPr>
        <p:spPr>
          <a:xfrm>
            <a:off x="1783080.0" y="11582520"/>
            <a:ext cx="274320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ctor 47"/>
          <p:cNvCxnSpPr/>
          <p:nvPr/>
        </p:nvCxnSpPr>
        <p:spPr>
          <a:xfrm flipH="1">
            <a:off x="1783080.0" y="13568596"/>
            <a:ext cx="274320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 48"/>
          <p:cNvCxnSpPr/>
          <p:nvPr/>
        </p:nvCxnSpPr>
        <p:spPr>
          <a:xfrm>
            <a:off x="1783080.0" y="15071869"/>
            <a:ext cx="274320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 49"/>
          <p:cNvCxnSpPr/>
          <p:nvPr/>
        </p:nvCxnSpPr>
        <p:spPr>
          <a:xfrm flipH="1">
            <a:off x="1783080.0" y="16816544"/>
            <a:ext cx="274320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 50"/>
          <p:cNvCxnSpPr/>
          <p:nvPr/>
        </p:nvCxnSpPr>
        <p:spPr>
          <a:xfrm>
            <a:off x="1783080.0" y="18319817"/>
            <a:ext cx="274320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 51"/>
          <p:cNvCxnSpPr/>
          <p:nvPr/>
        </p:nvCxnSpPr>
        <p:spPr>
          <a:xfrm>
            <a:off x="4526280.0" y="20064492"/>
            <a:ext cx="274320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 52"/>
          <p:cNvCxnSpPr/>
          <p:nvPr/>
        </p:nvCxnSpPr>
        <p:spPr>
          <a:xfrm>
            <a:off x="7269480.0" y="21567765"/>
            <a:ext cx="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 53"/>
          <p:cNvCxnSpPr/>
          <p:nvPr/>
        </p:nvCxnSpPr>
        <p:spPr>
          <a:xfrm>
            <a:off x="7269480.0" y="23071038"/>
            <a:ext cx="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or 54"/>
          <p:cNvCxnSpPr/>
          <p:nvPr/>
        </p:nvCxnSpPr>
        <p:spPr>
          <a:xfrm>
            <a:off x="7269480.0" y="24574311"/>
            <a:ext cx="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 55"/>
          <p:cNvCxnSpPr/>
          <p:nvPr/>
        </p:nvCxnSpPr>
        <p:spPr>
          <a:xfrm>
            <a:off x="7269480.0" y="26077584"/>
            <a:ext cx="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or 56"/>
          <p:cNvCxnSpPr/>
          <p:nvPr/>
        </p:nvCxnSpPr>
        <p:spPr>
          <a:xfrm>
            <a:off x="7269480.0" y="27580857"/>
            <a:ext cx="0.0" cy="274320"/>
          </a:xfrm>
          <a:prstGeom prst="line">
            <a:avLst/>
          </a:prstGeom>
          <a:ln>
            <a:solidFill>
              <a:srgbClr val="5A5A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