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14630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23" name="Rounded Rectangle 122"/>
          <p:cNvSpPr/>
          <p:nvPr/>
        </p:nvSpPr>
        <p:spPr>
          <a:xfrm>
            <a:off x="5943600" y="2971800"/>
            <a:ext cx="2743200" cy="11475720"/>
          </a:xfrm>
          <a:prstGeom prst="roundRect">
            <a:avLst/>
          </a:prstGeom>
          <a:solidFill>
            <a:srgbClr val="F7F7F7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" name="Rounded Rectangle 121"/>
          <p:cNvSpPr/>
          <p:nvPr/>
        </p:nvSpPr>
        <p:spPr>
          <a:xfrm>
            <a:off x="3200400" y="2971800"/>
            <a:ext cx="2743200" cy="11475720"/>
          </a:xfrm>
          <a:prstGeom prst="roundRect">
            <a:avLst/>
          </a:prstGeom>
          <a:solidFill>
            <a:srgbClr val="F7F7F7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" name="Rounded Rectangle 120"/>
          <p:cNvSpPr/>
          <p:nvPr/>
        </p:nvSpPr>
        <p:spPr>
          <a:xfrm>
            <a:off x="457200" y="2971800"/>
            <a:ext cx="2743200" cy="11475720"/>
          </a:xfrm>
          <a:prstGeom prst="roundRect">
            <a:avLst/>
          </a:prstGeom>
          <a:solidFill>
            <a:srgbClr val="F7F7F7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1E1E1E"/>
                </a:solidFill>
              </a:defRPr>
            </a:pPr>
            <a:r>
              <a:t>Migration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229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1E1E1E"/>
                </a:solidFill>
              </a:defRPr>
            </a:pPr>
            <a:r>
              <a:t>.NET → Java Spring Boot / React with GitHub Copilot (Agent Mode)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508760"/>
            <a:ext cx="8229600" cy="914400"/>
          </a:xfrm>
          <a:prstGeom prst="roundRect">
            <a:avLst/>
          </a:prstGeom>
          <a:solidFill>
            <a:srgbClr val="FAFAFA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Technology Context: Original app .NET; Target Java Spring Boot and React; Repos Bitbucket; CI/CD Jenkins and OpenShift; Artifacts Artifactory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2971800"/>
            <a:ext cx="2743200" cy="914400"/>
          </a:xfrm>
          <a:prstGeom prst="roundRect">
            <a:avLst/>
          </a:prstGeom>
          <a:solidFill>
            <a:srgbClr val="EBEEF2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/>
          <a:lstStyle/>
          <a:p>
            <a:pPr algn="ctr">
              <a:defRPr sz="1800" b="1">
                <a:solidFill>
                  <a:srgbClr val="1E1E1E"/>
                </a:solidFill>
              </a:defRPr>
            </a:pPr>
            <a:r>
              <a:t>Human User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00400" y="2971800"/>
            <a:ext cx="2743200" cy="914400"/>
          </a:xfrm>
          <a:prstGeom prst="roundRect">
            <a:avLst/>
          </a:prstGeom>
          <a:solidFill>
            <a:srgbClr val="EBEEF2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/>
          <a:lstStyle/>
          <a:p>
            <a:pPr algn="ctr">
              <a:defRPr sz="1800" b="1">
                <a:solidFill>
                  <a:srgbClr val="1E1E1E"/>
                </a:solidFill>
              </a:defRPr>
            </a:pPr>
            <a:r>
              <a:t>GitHub Copilot (Agent Mode)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43600" y="2971800"/>
            <a:ext cx="2743200" cy="914400"/>
          </a:xfrm>
          <a:prstGeom prst="roundRect">
            <a:avLst/>
          </a:prstGeom>
          <a:solidFill>
            <a:srgbClr val="EBEEF2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/>
          <a:lstStyle/>
          <a:p>
            <a:pPr algn="ctr">
              <a:defRPr sz="1800" b="1">
                <a:solidFill>
                  <a:srgbClr val="1E1E1E"/>
                </a:solidFill>
              </a:defRPr>
            </a:pPr>
            <a:r>
              <a:t>CI/CD: Jenkins and OpenShift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3566160"/>
            <a:ext cx="27432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/>
            </a:pPr>
            <a:r>
              <a:t>% = Copilot effectiveness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4360" y="4114800"/>
            <a:ext cx="2423160" cy="1470355"/>
          </a:xfrm>
          <a:prstGeom prst="round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Share Bitbucket repo and context files: frameworks, vendor tools, tech stack</a:t>
            </a:r>
          </a:p>
        </p:txBody>
      </p:sp>
      <p:pic>
        <p:nvPicPr>
          <p:cNvPr id="10" name="Picture 9" descr="mac_v17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4224528"/>
            <a:ext cx="283464" cy="28346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337560" y="5859475"/>
            <a:ext cx="2423160" cy="1470355"/>
          </a:xfrm>
          <a:prstGeom prst="round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Analyze .NET app; document architecture, data and API interactions, configurations</a:t>
            </a:r>
          </a:p>
        </p:txBody>
      </p:sp>
      <p:pic>
        <p:nvPicPr>
          <p:cNvPr id="12" name="Picture 11" descr="mac_v17_copilot_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5969203"/>
            <a:ext cx="2258854" cy="28346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3337560" y="7604150"/>
            <a:ext cx="2423160" cy="1474744"/>
          </a:xfrm>
          <a:prstGeom prst="round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Deliver documentation</a:t>
            </a:r>
          </a:p>
        </p:txBody>
      </p:sp>
      <p:pic>
        <p:nvPicPr>
          <p:cNvPr id="14" name="Picture 13" descr="mac_v17_copilot_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7713878"/>
            <a:ext cx="2258854" cy="28346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94360" y="9353214"/>
            <a:ext cx="2423160" cy="1228953"/>
          </a:xfrm>
          <a:prstGeom prst="round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Review documentation</a:t>
            </a:r>
          </a:p>
        </p:txBody>
      </p:sp>
      <p:pic>
        <p:nvPicPr>
          <p:cNvPr id="16" name="Picture 15" descr="mac_v17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9462942"/>
            <a:ext cx="283464" cy="283464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594360" y="10856487"/>
            <a:ext cx="2423160" cy="1228953"/>
          </a:xfrm>
          <a:prstGeom prst="round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Request migration plan</a:t>
            </a:r>
          </a:p>
        </p:txBody>
      </p:sp>
      <p:pic>
        <p:nvPicPr>
          <p:cNvPr id="18" name="Picture 17" descr="mac_v17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0966215"/>
            <a:ext cx="283464" cy="283464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337560" y="12359760"/>
            <a:ext cx="2423160" cy="1711756"/>
          </a:xfrm>
          <a:prstGeom prst="round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Generate migration plan based on documentation and context; apply Java Spring Boot and React best practices; use engineer persona</a:t>
            </a:r>
          </a:p>
        </p:txBody>
      </p:sp>
      <p:pic>
        <p:nvPicPr>
          <p:cNvPr id="20" name="Picture 19" descr="mac_v17_copilot_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12469488"/>
            <a:ext cx="2258854" cy="283464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94360" y="14345836"/>
            <a:ext cx="2423160" cy="1228953"/>
          </a:xfrm>
          <a:prstGeom prst="round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Review migration plan</a:t>
            </a:r>
          </a:p>
        </p:txBody>
      </p:sp>
      <p:pic>
        <p:nvPicPr>
          <p:cNvPr id="22" name="Picture 21" descr="mac_v17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4455564"/>
            <a:ext cx="283464" cy="28346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337560" y="15849109"/>
            <a:ext cx="2423160" cy="1470355"/>
          </a:xfrm>
          <a:prstGeom prst="round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Generate new application code; preserve functionality; add unit tests and integration tests</a:t>
            </a:r>
          </a:p>
        </p:txBody>
      </p:sp>
      <p:pic>
        <p:nvPicPr>
          <p:cNvPr id="24" name="Picture 23" descr="mac_v17_copilot_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15958837"/>
            <a:ext cx="2258854" cy="283464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594360" y="17593784"/>
            <a:ext cx="2423160" cy="1228953"/>
          </a:xfrm>
          <a:prstGeom prst="round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Review generated codebase</a:t>
            </a:r>
          </a:p>
        </p:txBody>
      </p:sp>
      <p:pic>
        <p:nvPicPr>
          <p:cNvPr id="26" name="Picture 25" descr="mac_v17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7703512"/>
            <a:ext cx="283464" cy="283464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3337560" y="19097057"/>
            <a:ext cx="2423160" cy="1470355"/>
          </a:xfrm>
          <a:prstGeom prst="round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Generate Jenkins pipelines and build/deploy configurations</a:t>
            </a:r>
          </a:p>
        </p:txBody>
      </p:sp>
      <p:pic>
        <p:nvPicPr>
          <p:cNvPr id="28" name="Picture 27" descr="mac_v17_jenkins_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152" y="19206785"/>
            <a:ext cx="203740" cy="283464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594360" y="20841732"/>
            <a:ext cx="2423160" cy="1470355"/>
          </a:xfrm>
          <a:prstGeom prst="round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Review generated infrastructure-as-code and externalize configurations</a:t>
            </a:r>
          </a:p>
        </p:txBody>
      </p:sp>
      <p:pic>
        <p:nvPicPr>
          <p:cNvPr id="30" name="Picture 29" descr="mac_v17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20951460"/>
            <a:ext cx="283464" cy="283464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3337560" y="22586407"/>
            <a:ext cx="2423160" cy="1228953"/>
          </a:xfrm>
          <a:prstGeom prst="round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Push to Bitbucket</a:t>
            </a:r>
          </a:p>
        </p:txBody>
      </p:sp>
      <p:pic>
        <p:nvPicPr>
          <p:cNvPr id="32" name="Picture 31" descr="mac_v17_bitbucket_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152" y="22696135"/>
            <a:ext cx="1036415" cy="283464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6080760" y="24089680"/>
            <a:ext cx="242316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Pipeline triggers from Bitbucket</a:t>
            </a:r>
          </a:p>
        </p:txBody>
      </p:sp>
      <p:pic>
        <p:nvPicPr>
          <p:cNvPr id="34" name="Picture 33" descr="mac_v17_bitbucket_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52" y="24199408"/>
            <a:ext cx="1036415" cy="283464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6080760" y="25592953"/>
            <a:ext cx="242316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Build binaries</a:t>
            </a:r>
          </a:p>
        </p:txBody>
      </p:sp>
      <p:pic>
        <p:nvPicPr>
          <p:cNvPr id="36" name="Picture 35" descr="mac_v17_jenkins_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52" y="25702681"/>
            <a:ext cx="203740" cy="283464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6080760" y="27096226"/>
            <a:ext cx="242316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Push artifacts to Artifactory</a:t>
            </a:r>
          </a:p>
        </p:txBody>
      </p:sp>
      <p:pic>
        <p:nvPicPr>
          <p:cNvPr id="38" name="Picture 37" descr="mac_v17_artifactory_3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352" y="27205954"/>
            <a:ext cx="717518" cy="283464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6080760" y="28599499"/>
            <a:ext cx="242316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Create container images (Docker)</a:t>
            </a:r>
          </a:p>
        </p:txBody>
      </p:sp>
      <p:pic>
        <p:nvPicPr>
          <p:cNvPr id="40" name="Picture 39" descr="mac_v17_docker_3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5352" y="28709227"/>
            <a:ext cx="1240155" cy="283464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6080760" y="30102772"/>
            <a:ext cx="242316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Run security and quality scans (Aqua Trivy)</a:t>
            </a:r>
          </a:p>
        </p:txBody>
      </p:sp>
      <p:pic>
        <p:nvPicPr>
          <p:cNvPr id="42" name="Picture 41" descr="d565dbd1-ad33-4fda-846f-05d0e5b3718f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5352" y="30212500"/>
            <a:ext cx="270142" cy="283464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6080760" y="31606045"/>
            <a:ext cx="242316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Deploy images to OpenShift (k8s pods)</a:t>
            </a:r>
          </a:p>
        </p:txBody>
      </p:sp>
      <p:pic>
        <p:nvPicPr>
          <p:cNvPr id="44" name="Picture 43" descr="mac_v17_openshift_3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5352" y="31715773"/>
            <a:ext cx="256889" cy="283464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1796796" y="5585155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805940" y="5713171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4539996" y="5722315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Isosceles Triangle 47"/>
          <p:cNvSpPr/>
          <p:nvPr/>
        </p:nvSpPr>
        <p:spPr>
          <a:xfrm rot="10800000">
            <a:off x="4466844" y="5731459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4539996" y="732983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4539996" y="7466990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4539996" y="746699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Isosceles Triangle 51"/>
          <p:cNvSpPr/>
          <p:nvPr/>
        </p:nvSpPr>
        <p:spPr>
          <a:xfrm rot="10800000">
            <a:off x="4466844" y="7476134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4539996" y="9078894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1805940" y="9206910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1796796" y="9216054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Isosceles Triangle 55"/>
          <p:cNvSpPr/>
          <p:nvPr/>
        </p:nvSpPr>
        <p:spPr>
          <a:xfrm rot="10800000">
            <a:off x="1723644" y="9225198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1796796" y="1058216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1796796" y="10719327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1796796" y="1071932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Isosceles Triangle 59"/>
          <p:cNvSpPr/>
          <p:nvPr/>
        </p:nvSpPr>
        <p:spPr>
          <a:xfrm rot="10800000">
            <a:off x="1723644" y="10728471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796796" y="1208544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805940" y="12213456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4539996" y="1222260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Isosceles Triangle 63"/>
          <p:cNvSpPr/>
          <p:nvPr/>
        </p:nvSpPr>
        <p:spPr>
          <a:xfrm rot="10800000">
            <a:off x="4466844" y="12231744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4539996" y="14071516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805940" y="14199532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796796" y="14208676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Isosceles Triangle 67"/>
          <p:cNvSpPr/>
          <p:nvPr/>
        </p:nvSpPr>
        <p:spPr>
          <a:xfrm rot="10800000">
            <a:off x="1723644" y="14217820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796796" y="15574789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805940" y="15702805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4539996" y="15711949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Isosceles Triangle 71"/>
          <p:cNvSpPr/>
          <p:nvPr/>
        </p:nvSpPr>
        <p:spPr>
          <a:xfrm rot="10800000">
            <a:off x="4466844" y="15721093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4539996" y="17319464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805940" y="17447480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Rectangle 74"/>
          <p:cNvSpPr/>
          <p:nvPr/>
        </p:nvSpPr>
        <p:spPr>
          <a:xfrm>
            <a:off x="1796796" y="17456624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1723644" y="17465768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Rectangle 76"/>
          <p:cNvSpPr/>
          <p:nvPr/>
        </p:nvSpPr>
        <p:spPr>
          <a:xfrm>
            <a:off x="1796796" y="1882273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Rectangle 77"/>
          <p:cNvSpPr/>
          <p:nvPr/>
        </p:nvSpPr>
        <p:spPr>
          <a:xfrm>
            <a:off x="1805940" y="18950753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Rectangle 78"/>
          <p:cNvSpPr/>
          <p:nvPr/>
        </p:nvSpPr>
        <p:spPr>
          <a:xfrm>
            <a:off x="4539996" y="1895989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Isosceles Triangle 79"/>
          <p:cNvSpPr/>
          <p:nvPr/>
        </p:nvSpPr>
        <p:spPr>
          <a:xfrm rot="10800000">
            <a:off x="4466844" y="18969041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Rectangle 80"/>
          <p:cNvSpPr/>
          <p:nvPr/>
        </p:nvSpPr>
        <p:spPr>
          <a:xfrm>
            <a:off x="4539996" y="20567412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" name="Rectangle 81"/>
          <p:cNvSpPr/>
          <p:nvPr/>
        </p:nvSpPr>
        <p:spPr>
          <a:xfrm>
            <a:off x="1805940" y="20695428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Rectangle 82"/>
          <p:cNvSpPr/>
          <p:nvPr/>
        </p:nvSpPr>
        <p:spPr>
          <a:xfrm>
            <a:off x="1796796" y="20704572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Isosceles Triangle 83"/>
          <p:cNvSpPr/>
          <p:nvPr/>
        </p:nvSpPr>
        <p:spPr>
          <a:xfrm rot="10800000">
            <a:off x="1723644" y="20713716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Rectangle 84"/>
          <p:cNvSpPr/>
          <p:nvPr/>
        </p:nvSpPr>
        <p:spPr>
          <a:xfrm>
            <a:off x="1796796" y="2231208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" name="Rectangle 85"/>
          <p:cNvSpPr/>
          <p:nvPr/>
        </p:nvSpPr>
        <p:spPr>
          <a:xfrm>
            <a:off x="1805940" y="22440103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Rectangle 86"/>
          <p:cNvSpPr/>
          <p:nvPr/>
        </p:nvSpPr>
        <p:spPr>
          <a:xfrm>
            <a:off x="4539996" y="2244924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Isosceles Triangle 87"/>
          <p:cNvSpPr/>
          <p:nvPr/>
        </p:nvSpPr>
        <p:spPr>
          <a:xfrm rot="10800000">
            <a:off x="4466844" y="22458391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Rectangle 88"/>
          <p:cNvSpPr/>
          <p:nvPr/>
        </p:nvSpPr>
        <p:spPr>
          <a:xfrm>
            <a:off x="4539996" y="2381536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" name="Rectangle 89"/>
          <p:cNvSpPr/>
          <p:nvPr/>
        </p:nvSpPr>
        <p:spPr>
          <a:xfrm>
            <a:off x="4549140" y="23943376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Rectangle 90"/>
          <p:cNvSpPr/>
          <p:nvPr/>
        </p:nvSpPr>
        <p:spPr>
          <a:xfrm>
            <a:off x="7283196" y="2395252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" name="Isosceles Triangle 91"/>
          <p:cNvSpPr/>
          <p:nvPr/>
        </p:nvSpPr>
        <p:spPr>
          <a:xfrm rot="10800000">
            <a:off x="7210044" y="23961664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Rectangle 92"/>
          <p:cNvSpPr/>
          <p:nvPr/>
        </p:nvSpPr>
        <p:spPr>
          <a:xfrm>
            <a:off x="7283196" y="25318633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Rectangle 93"/>
          <p:cNvSpPr/>
          <p:nvPr/>
        </p:nvSpPr>
        <p:spPr>
          <a:xfrm>
            <a:off x="7283196" y="25455793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" name="Rectangle 94"/>
          <p:cNvSpPr/>
          <p:nvPr/>
        </p:nvSpPr>
        <p:spPr>
          <a:xfrm>
            <a:off x="7283196" y="25455793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" name="Isosceles Triangle 95"/>
          <p:cNvSpPr/>
          <p:nvPr/>
        </p:nvSpPr>
        <p:spPr>
          <a:xfrm rot="10800000">
            <a:off x="7210044" y="25464937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" name="Rectangle 96"/>
          <p:cNvSpPr/>
          <p:nvPr/>
        </p:nvSpPr>
        <p:spPr>
          <a:xfrm>
            <a:off x="7283196" y="26821906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" name="Rectangle 97"/>
          <p:cNvSpPr/>
          <p:nvPr/>
        </p:nvSpPr>
        <p:spPr>
          <a:xfrm>
            <a:off x="7283196" y="26959066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Rectangle 98"/>
          <p:cNvSpPr/>
          <p:nvPr/>
        </p:nvSpPr>
        <p:spPr>
          <a:xfrm>
            <a:off x="7283196" y="26959066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" name="Isosceles Triangle 99"/>
          <p:cNvSpPr/>
          <p:nvPr/>
        </p:nvSpPr>
        <p:spPr>
          <a:xfrm rot="10800000">
            <a:off x="7210044" y="26968210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" name="Rectangle 100"/>
          <p:cNvSpPr/>
          <p:nvPr/>
        </p:nvSpPr>
        <p:spPr>
          <a:xfrm>
            <a:off x="7283196" y="28325179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" name="Rectangle 101"/>
          <p:cNvSpPr/>
          <p:nvPr/>
        </p:nvSpPr>
        <p:spPr>
          <a:xfrm>
            <a:off x="7283196" y="28462339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Rectangle 102"/>
          <p:cNvSpPr/>
          <p:nvPr/>
        </p:nvSpPr>
        <p:spPr>
          <a:xfrm>
            <a:off x="7283196" y="28462339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Isosceles Triangle 103"/>
          <p:cNvSpPr/>
          <p:nvPr/>
        </p:nvSpPr>
        <p:spPr>
          <a:xfrm rot="10800000">
            <a:off x="7210044" y="28471483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Rectangle 104"/>
          <p:cNvSpPr/>
          <p:nvPr/>
        </p:nvSpPr>
        <p:spPr>
          <a:xfrm>
            <a:off x="7283196" y="29828452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" name="Rectangle 105"/>
          <p:cNvSpPr/>
          <p:nvPr/>
        </p:nvSpPr>
        <p:spPr>
          <a:xfrm>
            <a:off x="7283196" y="29965612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" name="Rectangle 106"/>
          <p:cNvSpPr/>
          <p:nvPr/>
        </p:nvSpPr>
        <p:spPr>
          <a:xfrm>
            <a:off x="7283196" y="29965612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" name="Isosceles Triangle 107"/>
          <p:cNvSpPr/>
          <p:nvPr/>
        </p:nvSpPr>
        <p:spPr>
          <a:xfrm rot="10800000">
            <a:off x="7210044" y="29974756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" name="Rectangle 108"/>
          <p:cNvSpPr/>
          <p:nvPr/>
        </p:nvSpPr>
        <p:spPr>
          <a:xfrm>
            <a:off x="7283196" y="31331725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" name="Rectangle 109"/>
          <p:cNvSpPr/>
          <p:nvPr/>
        </p:nvSpPr>
        <p:spPr>
          <a:xfrm>
            <a:off x="7283196" y="31468885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" name="Rectangle 110"/>
          <p:cNvSpPr/>
          <p:nvPr/>
        </p:nvSpPr>
        <p:spPr>
          <a:xfrm>
            <a:off x="7283196" y="31468885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" name="Isosceles Triangle 111"/>
          <p:cNvSpPr/>
          <p:nvPr/>
        </p:nvSpPr>
        <p:spPr>
          <a:xfrm rot="10800000">
            <a:off x="7210044" y="31478029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" name="Rounded Rectangle 112"/>
          <p:cNvSpPr/>
          <p:nvPr/>
        </p:nvSpPr>
        <p:spPr>
          <a:xfrm>
            <a:off x="5074920" y="5932627"/>
            <a:ext cx="594360" cy="320040"/>
          </a:xfrm>
          <a:prstGeom prst="round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60%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5074920" y="7677302"/>
            <a:ext cx="594360" cy="320040"/>
          </a:xfrm>
          <a:prstGeom prst="round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70%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5074920" y="12432912"/>
            <a:ext cx="594360" cy="320040"/>
          </a:xfrm>
          <a:prstGeom prst="round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70%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5074920" y="12798672"/>
            <a:ext cx="594360" cy="320040"/>
          </a:xfrm>
          <a:prstGeom prst="round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60%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5074920" y="15922261"/>
            <a:ext cx="594360" cy="320040"/>
          </a:xfrm>
          <a:prstGeom prst="round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50%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074920" y="16288021"/>
            <a:ext cx="594360" cy="320040"/>
          </a:xfrm>
          <a:prstGeom prst="round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70%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5074920" y="19170209"/>
            <a:ext cx="594360" cy="320040"/>
          </a:xfrm>
          <a:prstGeom prst="round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70%</a:t>
            </a:r>
          </a:p>
        </p:txBody>
      </p:sp>
      <p:sp>
        <p:nvSpPr>
          <p:cNvPr id="120" name="Rounded Rectangle 119"/>
          <p:cNvSpPr/>
          <p:nvPr/>
        </p:nvSpPr>
        <p:spPr>
          <a:xfrm>
            <a:off x="5074920" y="22659559"/>
            <a:ext cx="594360" cy="320040"/>
          </a:xfrm>
          <a:prstGeom prst="round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60%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