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146304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27432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3000" b="1">
                <a:solidFill>
                  <a:srgbClr val="1E1E1E"/>
                </a:solidFill>
              </a:defRPr>
            </a:pPr>
            <a:r>
              <a:t>Migration Workflow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822960"/>
            <a:ext cx="8229600" cy="5486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200" b="1">
                <a:solidFill>
                  <a:srgbClr val="1E1E1E"/>
                </a:solidFill>
              </a:defRPr>
            </a:pPr>
            <a:r>
              <a:t>.NET → Java Spring Boot / React with GitHub Copilot (Agent Mode)</a:t>
            </a:r>
          </a:p>
        </p:txBody>
      </p:sp>
      <p:sp>
        <p:nvSpPr>
          <p:cNvPr id="4" name="Rectangle 3"/>
          <p:cNvSpPr/>
          <p:nvPr/>
        </p:nvSpPr>
        <p:spPr>
          <a:xfrm>
            <a:off x="457200" y="1508760"/>
            <a:ext cx="8229600" cy="914400"/>
          </a:xfrm>
          <a:prstGeom prst="rect">
            <a:avLst/>
          </a:prstGeom>
          <a:solidFill>
            <a:srgbClr val="FAFAFA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82880" rIns="182880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Technology Context: Original app .NET; Target Java Spring Boot and React; Repos Bitbucket; CI/CD Jenkins and OpenShift; Artifacts Artifactory</a:t>
            </a:r>
          </a:p>
        </p:txBody>
      </p:sp>
      <p:sp>
        <p:nvSpPr>
          <p:cNvPr id="5" name="Rectangle 4"/>
          <p:cNvSpPr/>
          <p:nvPr/>
        </p:nvSpPr>
        <p:spPr>
          <a:xfrm>
            <a:off x="4572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ectangle 5"/>
          <p:cNvSpPr/>
          <p:nvPr/>
        </p:nvSpPr>
        <p:spPr>
          <a:xfrm>
            <a:off x="4572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Human User</a:t>
            </a:r>
          </a:p>
        </p:txBody>
      </p:sp>
      <p:sp>
        <p:nvSpPr>
          <p:cNvPr id="7" name="Rectangle 6"/>
          <p:cNvSpPr/>
          <p:nvPr/>
        </p:nvSpPr>
        <p:spPr>
          <a:xfrm>
            <a:off x="32004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8" name="Rectangle 7"/>
          <p:cNvSpPr/>
          <p:nvPr/>
        </p:nvSpPr>
        <p:spPr>
          <a:xfrm>
            <a:off x="32004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GitHub Copilot (Agent Mode)</a:t>
            </a:r>
          </a:p>
        </p:txBody>
      </p:sp>
      <p:sp>
        <p:nvSpPr>
          <p:cNvPr id="9" name="Rectangle 8"/>
          <p:cNvSpPr/>
          <p:nvPr/>
        </p:nvSpPr>
        <p:spPr>
          <a:xfrm>
            <a:off x="5943600" y="2971800"/>
            <a:ext cx="2743200" cy="11109960"/>
          </a:xfrm>
          <a:prstGeom prst="rect">
            <a:avLst/>
          </a:prstGeom>
          <a:solidFill>
            <a:srgbClr val="F7F7F7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0" name="Rectangle 9"/>
          <p:cNvSpPr/>
          <p:nvPr/>
        </p:nvSpPr>
        <p:spPr>
          <a:xfrm>
            <a:off x="5943600" y="2971800"/>
            <a:ext cx="2743200" cy="914400"/>
          </a:xfrm>
          <a:prstGeom prst="rect">
            <a:avLst/>
          </a:prstGeom>
          <a:solidFill>
            <a:srgbClr val="EBEEF2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137160" rIns="137160"/>
          <a:lstStyle/>
          <a:p>
            <a:pPr algn="ctr">
              <a:defRPr sz="1800" b="1">
                <a:solidFill>
                  <a:srgbClr val="1E1E1E"/>
                </a:solidFill>
              </a:defRPr>
            </a:pPr>
            <a:r>
              <a:t>CI/CD: Jenkins and OpenShift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3566160"/>
            <a:ext cx="2743200" cy="32004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200"/>
            </a:pPr>
            <a:r>
              <a:t>% = Copilot effectiveness</a:t>
            </a:r>
          </a:p>
        </p:txBody>
      </p:sp>
      <p:sp>
        <p:nvSpPr>
          <p:cNvPr id="12" name="Rectangle 11"/>
          <p:cNvSpPr/>
          <p:nvPr/>
        </p:nvSpPr>
        <p:spPr>
          <a:xfrm>
            <a:off x="594360" y="4114800"/>
            <a:ext cx="2423160" cy="1470355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Share Bitbucket repo and context files: frameworks, vendor tools, tech stack</a:t>
            </a:r>
          </a:p>
        </p:txBody>
      </p:sp>
      <p:sp>
        <p:nvSpPr>
          <p:cNvPr id="13" name="Rectangle 12"/>
          <p:cNvSpPr/>
          <p:nvPr/>
        </p:nvSpPr>
        <p:spPr>
          <a:xfrm>
            <a:off x="3337560" y="5859475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Analyze .NET app; document architecture, data and API interactions, configurations</a:t>
            </a:r>
          </a:p>
        </p:txBody>
      </p:sp>
      <p:sp>
        <p:nvSpPr>
          <p:cNvPr id="14" name="Rectangle 13"/>
          <p:cNvSpPr/>
          <p:nvPr/>
        </p:nvSpPr>
        <p:spPr>
          <a:xfrm>
            <a:off x="3337560" y="7604150"/>
            <a:ext cx="2423160" cy="1228953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Deliver documentation</a:t>
            </a:r>
          </a:p>
        </p:txBody>
      </p:sp>
      <p:sp>
        <p:nvSpPr>
          <p:cNvPr id="15" name="Rectangle 14"/>
          <p:cNvSpPr/>
          <p:nvPr/>
        </p:nvSpPr>
        <p:spPr>
          <a:xfrm>
            <a:off x="594360" y="9107423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Review documentation</a:t>
            </a:r>
          </a:p>
        </p:txBody>
      </p:sp>
      <p:sp>
        <p:nvSpPr>
          <p:cNvPr id="16" name="Rectangle 15"/>
          <p:cNvSpPr/>
          <p:nvPr/>
        </p:nvSpPr>
        <p:spPr>
          <a:xfrm>
            <a:off x="594360" y="10610696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Request migration plan</a:t>
            </a:r>
          </a:p>
        </p:txBody>
      </p:sp>
      <p:sp>
        <p:nvSpPr>
          <p:cNvPr id="17" name="Rectangle 16"/>
          <p:cNvSpPr/>
          <p:nvPr/>
        </p:nvSpPr>
        <p:spPr>
          <a:xfrm>
            <a:off x="3337560" y="12113969"/>
            <a:ext cx="2423160" cy="1711756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Generate migration plan based on documentation and context; apply Java Spring Boot and React best practices; use engineer persona</a:t>
            </a:r>
          </a:p>
        </p:txBody>
      </p:sp>
      <p:sp>
        <p:nvSpPr>
          <p:cNvPr id="18" name="Rectangle 17"/>
          <p:cNvSpPr/>
          <p:nvPr/>
        </p:nvSpPr>
        <p:spPr>
          <a:xfrm>
            <a:off x="594360" y="14100045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Review migration plan</a:t>
            </a:r>
          </a:p>
        </p:txBody>
      </p:sp>
      <p:sp>
        <p:nvSpPr>
          <p:cNvPr id="19" name="Rectangle 18"/>
          <p:cNvSpPr/>
          <p:nvPr/>
        </p:nvSpPr>
        <p:spPr>
          <a:xfrm>
            <a:off x="3337560" y="15603318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Generate new application code; preserve functionality; add unit tests and integration tests</a:t>
            </a:r>
          </a:p>
        </p:txBody>
      </p:sp>
      <p:sp>
        <p:nvSpPr>
          <p:cNvPr id="20" name="Rectangle 19"/>
          <p:cNvSpPr/>
          <p:nvPr/>
        </p:nvSpPr>
        <p:spPr>
          <a:xfrm>
            <a:off x="594360" y="17347993"/>
            <a:ext cx="2423160" cy="1228953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Review generated codebase</a:t>
            </a:r>
          </a:p>
        </p:txBody>
      </p:sp>
      <p:sp>
        <p:nvSpPr>
          <p:cNvPr id="21" name="Rectangle 20"/>
          <p:cNvSpPr/>
          <p:nvPr/>
        </p:nvSpPr>
        <p:spPr>
          <a:xfrm>
            <a:off x="3337560" y="18851266"/>
            <a:ext cx="2423160" cy="1470355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Generate Jenkins pipelines and build/deploy configurations</a:t>
            </a:r>
          </a:p>
        </p:txBody>
      </p:sp>
      <p:sp>
        <p:nvSpPr>
          <p:cNvPr id="22" name="Rectangle 21"/>
          <p:cNvSpPr/>
          <p:nvPr/>
        </p:nvSpPr>
        <p:spPr>
          <a:xfrm>
            <a:off x="594360" y="20595941"/>
            <a:ext cx="2423160" cy="1470355"/>
          </a:xfrm>
          <a:prstGeom prst="rect">
            <a:avLst/>
          </a:prstGeom>
          <a:solidFill>
            <a:srgbClr val="CDE6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Review generated infrastructure-as-code and externalize configurations</a:t>
            </a:r>
          </a:p>
        </p:txBody>
      </p:sp>
      <p:sp>
        <p:nvSpPr>
          <p:cNvPr id="23" name="Rectangle 22"/>
          <p:cNvSpPr/>
          <p:nvPr/>
        </p:nvSpPr>
        <p:spPr>
          <a:xfrm>
            <a:off x="3337560" y="22340616"/>
            <a:ext cx="2423160" cy="1228953"/>
          </a:xfrm>
          <a:prstGeom prst="rect">
            <a:avLst/>
          </a:prstGeom>
          <a:solidFill>
            <a:srgbClr val="CAF2DC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Push to Bitbucket</a:t>
            </a:r>
          </a:p>
        </p:txBody>
      </p:sp>
      <p:sp>
        <p:nvSpPr>
          <p:cNvPr id="24" name="Rectangle 23"/>
          <p:cNvSpPr/>
          <p:nvPr/>
        </p:nvSpPr>
        <p:spPr>
          <a:xfrm>
            <a:off x="6080760" y="23843889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Pipeline triggers from Bitbucket</a:t>
            </a:r>
          </a:p>
        </p:txBody>
      </p:sp>
      <p:sp>
        <p:nvSpPr>
          <p:cNvPr id="25" name="Rectangle 24"/>
          <p:cNvSpPr/>
          <p:nvPr/>
        </p:nvSpPr>
        <p:spPr>
          <a:xfrm>
            <a:off x="6080760" y="25347162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Build binaries</a:t>
            </a:r>
          </a:p>
        </p:txBody>
      </p:sp>
      <p:sp>
        <p:nvSpPr>
          <p:cNvPr id="26" name="Rectangle 25"/>
          <p:cNvSpPr/>
          <p:nvPr/>
        </p:nvSpPr>
        <p:spPr>
          <a:xfrm>
            <a:off x="6080760" y="26850435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Push artifacts to Artifactory</a:t>
            </a:r>
          </a:p>
        </p:txBody>
      </p:sp>
      <p:sp>
        <p:nvSpPr>
          <p:cNvPr id="27" name="Rectangle 26"/>
          <p:cNvSpPr/>
          <p:nvPr/>
        </p:nvSpPr>
        <p:spPr>
          <a:xfrm>
            <a:off x="6080760" y="28353708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Create container images (Docker)</a:t>
            </a:r>
          </a:p>
        </p:txBody>
      </p:sp>
      <p:sp>
        <p:nvSpPr>
          <p:cNvPr id="28" name="Rectangle 27"/>
          <p:cNvSpPr/>
          <p:nvPr/>
        </p:nvSpPr>
        <p:spPr>
          <a:xfrm>
            <a:off x="6080760" y="29856981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Run security and quality scans (Aqua Trivy)</a:t>
            </a:r>
          </a:p>
        </p:txBody>
      </p:sp>
      <p:sp>
        <p:nvSpPr>
          <p:cNvPr id="29" name="Rectangle 28"/>
          <p:cNvSpPr/>
          <p:nvPr/>
        </p:nvSpPr>
        <p:spPr>
          <a:xfrm>
            <a:off x="6080760" y="31360254"/>
            <a:ext cx="2423160" cy="1228953"/>
          </a:xfrm>
          <a:prstGeom prst="rect">
            <a:avLst/>
          </a:prstGeom>
          <a:solidFill>
            <a:srgbClr val="E6DCFF"/>
          </a:solidFill>
          <a:ln>
            <a:solidFill>
              <a:srgbClr val="B4B9BE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 wrap="square" lIns="320040" rIns="164592" tIns="73152"/>
          <a:lstStyle/>
          <a:p>
            <a:pPr algn="ctr">
              <a:defRPr sz="1400">
                <a:solidFill>
                  <a:srgbClr val="1E1E1E"/>
                </a:solidFill>
              </a:defRPr>
            </a:pPr>
            <a:r>
              <a:t>Deploy images to OpenShift (k8s pods)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