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4" r:id="rId23"/>
    <p:sldId id="283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/xQIMJIJcuR5EMKl2YJYlFfUK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cc86df677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31cc86df677_2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(t-Distributed Stochastic Neighbor Embedding) is a machine learning algorithm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Reduces high-dimensional data into two or three dimensions for easy visualization.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31cc86df677_2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cc86df677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31cc86df677_2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13294B"/>
                </a:solidFill>
              </a:rPr>
              <a:t>Cluster 0 aligns with cost-conscious, long-range buyers.</a:t>
            </a:r>
            <a:endParaRPr sz="1000">
              <a:solidFill>
                <a:srgbClr val="13294B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13294B"/>
                </a:solidFill>
              </a:rPr>
              <a:t>Cluster 1 reflects newer, moderately priced EV adopters.</a:t>
            </a:r>
            <a:endParaRPr sz="1000">
              <a:solidFill>
                <a:srgbClr val="13294B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13294B"/>
                </a:solidFill>
              </a:rPr>
              <a:t>Cluster 2 fits budget-conscious, older model adopters.</a:t>
            </a:r>
            <a:endParaRPr sz="1000">
              <a:solidFill>
                <a:srgbClr val="13294B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13294B"/>
                </a:solidFill>
              </a:rPr>
              <a:t>Cluster 3 represents premium, high-income EV buyers.</a:t>
            </a:r>
            <a:endParaRPr sz="1000"/>
          </a:p>
        </p:txBody>
      </p:sp>
      <p:sp>
        <p:nvSpPr>
          <p:cNvPr id="286" name="Google Shape;286;g31cc86df677_2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cc86df677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31cc86df677_2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31cc86df677_2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1cc86df677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31cc86df677_2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31cc86df677_2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2105936f0e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g32105936f0e_0_3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32105936f0e_0_3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B4B384F5-0692-4787-E59F-73EF1A753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2105936f0e_0_393:notes">
            <a:extLst>
              <a:ext uri="{FF2B5EF4-FFF2-40B4-BE49-F238E27FC236}">
                <a16:creationId xmlns:a16="http://schemas.microsoft.com/office/drawing/2014/main" id="{B0BF77B4-0726-6B7A-D3BB-479E69B89D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g32105936f0e_0_393:notes">
            <a:extLst>
              <a:ext uri="{FF2B5EF4-FFF2-40B4-BE49-F238E27FC236}">
                <a16:creationId xmlns:a16="http://schemas.microsoft.com/office/drawing/2014/main" id="{84C4A6F5-F793-DEC3-EF53-24549481F3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32105936f0e_0_393:notes">
            <a:extLst>
              <a:ext uri="{FF2B5EF4-FFF2-40B4-BE49-F238E27FC236}">
                <a16:creationId xmlns:a16="http://schemas.microsoft.com/office/drawing/2014/main" id="{A5D74726-B9B7-8CB1-75C8-BDCCDDCA096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1189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2105936f0e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32105936f0e_0_4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32105936f0e_0_4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105936f0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32105936f0e_0_4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32105936f0e_0_4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120328cf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32120328cf2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32120328cf2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105936f0e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32105936f0e_0_4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32105936f0e_0_4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2120328cf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32120328cf2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32120328cf2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cc86df67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31cc86df677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r>
              <a:rPr lang="en-US" sz="1000">
                <a:solidFill>
                  <a:srgbClr val="13294B"/>
                </a:solidFill>
              </a:rPr>
              <a:t>Key Insight: </a:t>
            </a:r>
            <a:endParaRPr sz="1000">
              <a:solidFill>
                <a:srgbClr val="13294B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r>
              <a:rPr lang="en-US" sz="1000">
                <a:solidFill>
                  <a:srgbClr val="13294B"/>
                </a:solidFill>
              </a:rPr>
              <a:t>The large number of features suggests a high-dimensional dataset, requiring techniques like clustering to identify meaningful patterns.</a:t>
            </a:r>
            <a:endParaRPr sz="1000"/>
          </a:p>
        </p:txBody>
      </p:sp>
      <p:sp>
        <p:nvSpPr>
          <p:cNvPr id="256" name="Google Shape;256;g31cc86df677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cc86df677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31cc86df677_2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31cc86df677_2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368" y="5888984"/>
            <a:ext cx="3542157" cy="608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 and Photo">
  <p:cSld name="2_Content and Photo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5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5002598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body" idx="1"/>
          </p:nvPr>
        </p:nvSpPr>
        <p:spPr>
          <a:xfrm>
            <a:off x="566927" y="2185416"/>
            <a:ext cx="5002599" cy="350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>
            <a:spLocks noGrp="1"/>
          </p:cNvSpPr>
          <p:nvPr>
            <p:ph type="pic" idx="2"/>
          </p:nvPr>
        </p:nvSpPr>
        <p:spPr>
          <a:xfrm flipH="1">
            <a:off x="6096000" y="1"/>
            <a:ext cx="6096000" cy="6858000"/>
          </a:xfrm>
          <a:prstGeom prst="round1Rect">
            <a:avLst>
              <a:gd name="adj" fmla="val 0"/>
            </a:avLst>
          </a:prstGeom>
          <a:solidFill>
            <a:srgbClr val="BFBFBF"/>
          </a:solidFill>
          <a:ln>
            <a:noFill/>
          </a:ln>
        </p:spPr>
      </p:sp>
      <p:sp>
        <p:nvSpPr>
          <p:cNvPr id="73" name="Google Shape;73;p35"/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5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sldNum" idx="12"/>
          </p:nvPr>
        </p:nvSpPr>
        <p:spPr>
          <a:xfrm>
            <a:off x="11234478" y="6354827"/>
            <a:ext cx="372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 txBox="1">
            <a:spLocks noGrp="1"/>
          </p:cNvSpPr>
          <p:nvPr>
            <p:ph type="title"/>
          </p:nvPr>
        </p:nvSpPr>
        <p:spPr>
          <a:xfrm>
            <a:off x="566928" y="932946"/>
            <a:ext cx="1103788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5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sldNum" idx="12"/>
          </p:nvPr>
        </p:nvSpPr>
        <p:spPr>
          <a:xfrm>
            <a:off x="11234478" y="6354827"/>
            <a:ext cx="372217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body" idx="1"/>
          </p:nvPr>
        </p:nvSpPr>
        <p:spPr>
          <a:xfrm>
            <a:off x="2632264" y="1770116"/>
            <a:ext cx="6907212" cy="3021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880"/>
              <a:buNone/>
              <a:defRPr sz="2400" b="0" i="1"/>
            </a:lvl1pPr>
            <a:lvl2pPr marL="914400" lvl="1" indent="-22860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6576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/>
          <p:nvPr/>
        </p:nvSpPr>
        <p:spPr>
          <a:xfrm>
            <a:off x="1958290" y="1336743"/>
            <a:ext cx="78201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 i="0" u="none" strike="noStrike" cap="none">
                <a:solidFill>
                  <a:srgbClr val="FF552E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6"/>
          <p:cNvSpPr txBox="1"/>
          <p:nvPr/>
        </p:nvSpPr>
        <p:spPr>
          <a:xfrm rot="10800000">
            <a:off x="9438549" y="3337289"/>
            <a:ext cx="78201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 i="0" u="none" strike="noStrike" cap="none">
                <a:solidFill>
                  <a:srgbClr val="FF552E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6"/>
          <p:cNvSpPr txBox="1">
            <a:spLocks noGrp="1"/>
          </p:cNvSpPr>
          <p:nvPr>
            <p:ph type="body" idx="2"/>
          </p:nvPr>
        </p:nvSpPr>
        <p:spPr>
          <a:xfrm>
            <a:off x="3942745" y="5086703"/>
            <a:ext cx="4286250" cy="40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/>
          <p:nvPr/>
        </p:nvSpPr>
        <p:spPr>
          <a:xfrm>
            <a:off x="5807075" y="4918714"/>
            <a:ext cx="577850" cy="83566"/>
          </a:xfrm>
          <a:prstGeom prst="rect">
            <a:avLst/>
          </a:prstGeom>
          <a:solidFill>
            <a:srgbClr val="FF5F0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Three Photos">
  <p:cSld name="Content and Three Photo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7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7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7"/>
          <p:cNvSpPr>
            <a:spLocks noGrp="1"/>
          </p:cNvSpPr>
          <p:nvPr>
            <p:ph type="pic" idx="2"/>
          </p:nvPr>
        </p:nvSpPr>
        <p:spPr>
          <a:xfrm>
            <a:off x="5114631" y="0"/>
            <a:ext cx="7077369" cy="3426796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37"/>
          <p:cNvSpPr>
            <a:spLocks noGrp="1"/>
          </p:cNvSpPr>
          <p:nvPr>
            <p:ph type="pic" idx="3"/>
          </p:nvPr>
        </p:nvSpPr>
        <p:spPr>
          <a:xfrm>
            <a:off x="5114631" y="3429000"/>
            <a:ext cx="3602522" cy="3426796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7"/>
          <p:cNvSpPr>
            <a:spLocks noGrp="1"/>
          </p:cNvSpPr>
          <p:nvPr>
            <p:ph type="pic" idx="4"/>
          </p:nvPr>
        </p:nvSpPr>
        <p:spPr>
          <a:xfrm>
            <a:off x="8701089" y="3429000"/>
            <a:ext cx="3490912" cy="3426796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7"/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5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sldNum" idx="12"/>
          </p:nvPr>
        </p:nvSpPr>
        <p:spPr>
          <a:xfrm>
            <a:off x="11234478" y="6354827"/>
            <a:ext cx="372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">
  <p:cSld name="Content and Photo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>
            <a:spLocks noGrp="1"/>
          </p:cNvSpPr>
          <p:nvPr>
            <p:ph type="pic" idx="2"/>
          </p:nvPr>
        </p:nvSpPr>
        <p:spPr>
          <a:xfrm>
            <a:off x="7078130" y="995819"/>
            <a:ext cx="5113870" cy="5865356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94" name="Google Shape;94;p38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38"/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5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8"/>
          <p:cNvSpPr txBox="1">
            <a:spLocks noGrp="1"/>
          </p:cNvSpPr>
          <p:nvPr>
            <p:ph type="sldNum" idx="12"/>
          </p:nvPr>
        </p:nvSpPr>
        <p:spPr>
          <a:xfrm>
            <a:off x="11234478" y="6354827"/>
            <a:ext cx="372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and Photo">
  <p:cSld name="1_Content and Photo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9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5002598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1"/>
          </p:nvPr>
        </p:nvSpPr>
        <p:spPr>
          <a:xfrm>
            <a:off x="566927" y="2185416"/>
            <a:ext cx="5002599" cy="35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5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9"/>
          <p:cNvSpPr txBox="1">
            <a:spLocks noGrp="1"/>
          </p:cNvSpPr>
          <p:nvPr>
            <p:ph type="sldNum" idx="12"/>
          </p:nvPr>
        </p:nvSpPr>
        <p:spPr>
          <a:xfrm>
            <a:off x="11234478" y="6354827"/>
            <a:ext cx="372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Width Photo">
  <p:cSld name="Full Width Phot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0"/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5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sldNum" idx="12"/>
          </p:nvPr>
        </p:nvSpPr>
        <p:spPr>
          <a:xfrm>
            <a:off x="11234478" y="6354827"/>
            <a:ext cx="372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103788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Graph">
  <p:cSld name="Content and Graph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1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1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41"/>
          <p:cNvSpPr>
            <a:spLocks noGrp="1"/>
          </p:cNvSpPr>
          <p:nvPr>
            <p:ph type="chart" idx="2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41"/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5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1"/>
          <p:cNvSpPr txBox="1">
            <a:spLocks noGrp="1"/>
          </p:cNvSpPr>
          <p:nvPr>
            <p:ph type="sldNum" idx="12"/>
          </p:nvPr>
        </p:nvSpPr>
        <p:spPr>
          <a:xfrm>
            <a:off x="11234478" y="6354827"/>
            <a:ext cx="372217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Slide">
  <p:cSld name="3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2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42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7" name="Google Shape;11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368" y="5888985"/>
            <a:ext cx="3542157" cy="608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Title Slide">
  <p:cSld name="4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3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43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6000"/>
              <a:buFont typeface="Arial"/>
              <a:buNone/>
              <a:defRPr sz="6000" b="1" i="0" cap="none">
                <a:solidFill>
                  <a:srgbClr val="FF5F0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1" name="Google Shape;12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368" y="5888984"/>
            <a:ext cx="3542157" cy="608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_Title Slide">
  <p:cSld name="6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4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5783996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44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5783996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4"/>
          <p:cNvSpPr>
            <a:spLocks noGrp="1"/>
          </p:cNvSpPr>
          <p:nvPr>
            <p:ph type="pic" idx="2"/>
          </p:nvPr>
        </p:nvSpPr>
        <p:spPr>
          <a:xfrm flipH="1">
            <a:off x="7078130" y="995819"/>
            <a:ext cx="5113867" cy="5862181"/>
          </a:xfrm>
          <a:prstGeom prst="round1Rect">
            <a:avLst>
              <a:gd name="adj" fmla="val 16667"/>
            </a:avLst>
          </a:prstGeom>
          <a:solidFill>
            <a:srgbClr val="BFBFBF"/>
          </a:solidFill>
          <a:ln>
            <a:noFill/>
          </a:ln>
        </p:spPr>
      </p:sp>
      <p:pic>
        <p:nvPicPr>
          <p:cNvPr id="126" name="Google Shape;12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368" y="5769954"/>
            <a:ext cx="2800928" cy="727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Title Slide">
  <p:cSld name="5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3" name="Google Shape;2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368" y="5769954"/>
            <a:ext cx="2800928" cy="727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5"/>
          <p:cNvSpPr txBox="1">
            <a:spLocks noGrp="1"/>
          </p:cNvSpPr>
          <p:nvPr>
            <p:ph type="body" idx="1"/>
          </p:nvPr>
        </p:nvSpPr>
        <p:spPr>
          <a:xfrm>
            <a:off x="658368" y="5716876"/>
            <a:ext cx="10941960" cy="63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45"/>
          <p:cNvSpPr txBox="1">
            <a:spLocks noGrp="1"/>
          </p:cNvSpPr>
          <p:nvPr>
            <p:ph type="ctrTitle"/>
          </p:nvPr>
        </p:nvSpPr>
        <p:spPr>
          <a:xfrm>
            <a:off x="658367" y="3902240"/>
            <a:ext cx="10941961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ctr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0" name="Google Shape;13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2075" y="1883736"/>
            <a:ext cx="6167849" cy="1060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7_Title Slide">
  <p:cSld name="7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6"/>
          <p:cNvSpPr txBox="1">
            <a:spLocks noGrp="1"/>
          </p:cNvSpPr>
          <p:nvPr>
            <p:ph type="body" idx="1"/>
          </p:nvPr>
        </p:nvSpPr>
        <p:spPr>
          <a:xfrm>
            <a:off x="658368" y="5716876"/>
            <a:ext cx="10941960" cy="63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46"/>
          <p:cNvSpPr txBox="1">
            <a:spLocks noGrp="1"/>
          </p:cNvSpPr>
          <p:nvPr>
            <p:ph type="ctrTitle"/>
          </p:nvPr>
        </p:nvSpPr>
        <p:spPr>
          <a:xfrm>
            <a:off x="658367" y="3902240"/>
            <a:ext cx="10941961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ctr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7829" y="1751626"/>
            <a:ext cx="5096339" cy="132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7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103788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7"/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5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7"/>
          <p:cNvSpPr txBox="1">
            <a:spLocks noGrp="1"/>
          </p:cNvSpPr>
          <p:nvPr>
            <p:ph type="sldNum" idx="12"/>
          </p:nvPr>
        </p:nvSpPr>
        <p:spPr>
          <a:xfrm>
            <a:off x="11234478" y="6354827"/>
            <a:ext cx="372217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8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8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5783996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5783996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7" name="Google Shape;2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368" y="5888984"/>
            <a:ext cx="3542157" cy="60886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8"/>
          <p:cNvSpPr>
            <a:spLocks noGrp="1"/>
          </p:cNvSpPr>
          <p:nvPr>
            <p:ph type="pic" idx="2"/>
          </p:nvPr>
        </p:nvSpPr>
        <p:spPr>
          <a:xfrm>
            <a:off x="7078130" y="995819"/>
            <a:ext cx="5113870" cy="5865356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8_Title Slide">
  <p:cSld name="8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5783996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5783996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>
            <a:spLocks noGrp="1"/>
          </p:cNvSpPr>
          <p:nvPr>
            <p:ph type="pic" idx="2"/>
          </p:nvPr>
        </p:nvSpPr>
        <p:spPr>
          <a:xfrm>
            <a:off x="7078130" y="995819"/>
            <a:ext cx="5114840" cy="5865356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pic>
        <p:nvPicPr>
          <p:cNvPr id="33" name="Google Shape;3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368" y="5769954"/>
            <a:ext cx="2800928" cy="727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5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11234478" y="6354827"/>
            <a:ext cx="372217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30"/>
          <p:cNvSpPr>
            <a:spLocks noGrp="1"/>
          </p:cNvSpPr>
          <p:nvPr>
            <p:ph type="pic" idx="2"/>
          </p:nvPr>
        </p:nvSpPr>
        <p:spPr>
          <a:xfrm>
            <a:off x="566928" y="2337014"/>
            <a:ext cx="2674937" cy="267335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9" name="Google Shape;39;p30"/>
          <p:cNvSpPr txBox="1">
            <a:spLocks noGrp="1"/>
          </p:cNvSpPr>
          <p:nvPr>
            <p:ph type="body" idx="1"/>
          </p:nvPr>
        </p:nvSpPr>
        <p:spPr>
          <a:xfrm>
            <a:off x="3598696" y="2337014"/>
            <a:ext cx="7460731" cy="3021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5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sldNum" idx="12"/>
          </p:nvPr>
        </p:nvSpPr>
        <p:spPr>
          <a:xfrm>
            <a:off x="11234478" y="6354827"/>
            <a:ext cx="372217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31"/>
          <p:cNvSpPr>
            <a:spLocks noGrp="1"/>
          </p:cNvSpPr>
          <p:nvPr>
            <p:ph type="pic" idx="2"/>
          </p:nvPr>
        </p:nvSpPr>
        <p:spPr>
          <a:xfrm>
            <a:off x="566928" y="2337014"/>
            <a:ext cx="2674937" cy="267335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5" name="Google Shape;45;p31"/>
          <p:cNvSpPr txBox="1">
            <a:spLocks noGrp="1"/>
          </p:cNvSpPr>
          <p:nvPr>
            <p:ph type="body" idx="1"/>
          </p:nvPr>
        </p:nvSpPr>
        <p:spPr>
          <a:xfrm>
            <a:off x="566738" y="5197475"/>
            <a:ext cx="2674937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b="1">
                <a:solidFill>
                  <a:srgbClr val="13294B"/>
                </a:solidFill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>
            <a:spLocks noGrp="1"/>
          </p:cNvSpPr>
          <p:nvPr>
            <p:ph type="pic" idx="3"/>
          </p:nvPr>
        </p:nvSpPr>
        <p:spPr>
          <a:xfrm>
            <a:off x="3926145" y="2337014"/>
            <a:ext cx="2674937" cy="267335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7" name="Google Shape;47;p31"/>
          <p:cNvSpPr txBox="1">
            <a:spLocks noGrp="1"/>
          </p:cNvSpPr>
          <p:nvPr>
            <p:ph type="body" idx="4"/>
          </p:nvPr>
        </p:nvSpPr>
        <p:spPr>
          <a:xfrm>
            <a:off x="3925955" y="5197475"/>
            <a:ext cx="2674937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b="1">
                <a:solidFill>
                  <a:srgbClr val="13294B"/>
                </a:solidFill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>
            <a:spLocks noGrp="1"/>
          </p:cNvSpPr>
          <p:nvPr>
            <p:ph type="pic" idx="5"/>
          </p:nvPr>
        </p:nvSpPr>
        <p:spPr>
          <a:xfrm>
            <a:off x="7291796" y="2337014"/>
            <a:ext cx="2674937" cy="267335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9" name="Google Shape;49;p31"/>
          <p:cNvSpPr txBox="1">
            <a:spLocks noGrp="1"/>
          </p:cNvSpPr>
          <p:nvPr>
            <p:ph type="body" idx="6"/>
          </p:nvPr>
        </p:nvSpPr>
        <p:spPr>
          <a:xfrm>
            <a:off x="7291606" y="5197475"/>
            <a:ext cx="2674937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b="1">
                <a:solidFill>
                  <a:srgbClr val="13294B"/>
                </a:solidFill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87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5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sldNum" idx="12"/>
          </p:nvPr>
        </p:nvSpPr>
        <p:spPr>
          <a:xfrm>
            <a:off x="11234478" y="6354827"/>
            <a:ext cx="372217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ble Content">
  <p:cSld name="Title and Double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3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500372" cy="394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body" idx="2"/>
          </p:nvPr>
        </p:nvSpPr>
        <p:spPr>
          <a:xfrm>
            <a:off x="5410200" y="2185416"/>
            <a:ext cx="4498848" cy="395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5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11234478" y="6354827"/>
            <a:ext cx="372217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5138928" cy="39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 cap="none">
                <a:solidFill>
                  <a:srgbClr val="13294B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2"/>
          </p:nvPr>
        </p:nvSpPr>
        <p:spPr>
          <a:xfrm>
            <a:off x="566928" y="2593340"/>
            <a:ext cx="5140515" cy="353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ts val="2160"/>
              <a:buFont typeface="Arial"/>
              <a:buNone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body" idx="3"/>
          </p:nvPr>
        </p:nvSpPr>
        <p:spPr>
          <a:xfrm>
            <a:off x="6172200" y="2185416"/>
            <a:ext cx="5138928" cy="379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 cap="none">
                <a:solidFill>
                  <a:srgbClr val="13294B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body" idx="4"/>
          </p:nvPr>
        </p:nvSpPr>
        <p:spPr>
          <a:xfrm>
            <a:off x="6172200" y="2590800"/>
            <a:ext cx="5138928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ts val="2160"/>
              <a:buFont typeface="Arial"/>
              <a:buNone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5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4"/>
          <p:cNvSpPr txBox="1">
            <a:spLocks noGrp="1"/>
          </p:cNvSpPr>
          <p:nvPr>
            <p:ph type="sldNum" idx="12"/>
          </p:nvPr>
        </p:nvSpPr>
        <p:spPr>
          <a:xfrm>
            <a:off x="11234478" y="6354827"/>
            <a:ext cx="372217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103788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FF5F0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11037884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ts val="2160"/>
              <a:buFont typeface="Arial"/>
              <a:buNone/>
              <a:defRPr sz="1800" b="0" i="0" u="none" strike="noStrike" cap="non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/>
          <p:nvPr/>
        </p:nvSpPr>
        <p:spPr>
          <a:xfrm>
            <a:off x="549831" y="6174376"/>
            <a:ext cx="3446775" cy="683623"/>
          </a:xfrm>
          <a:prstGeom prst="round1Rect">
            <a:avLst>
              <a:gd name="adj" fmla="val 33439"/>
            </a:avLst>
          </a:prstGeom>
          <a:solidFill>
            <a:srgbClr val="FF5F0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5" descr="A orange letter on a blue background&#10;&#10;Description automatically generated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0" y="6174377"/>
            <a:ext cx="549831" cy="6836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5"/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5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sldNum" idx="12"/>
          </p:nvPr>
        </p:nvSpPr>
        <p:spPr>
          <a:xfrm>
            <a:off x="11234478" y="6354827"/>
            <a:ext cx="372217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electric-vehicle-population-data" TargetMode="External"/><Relationship Id="rId7" Type="http://schemas.openxmlformats.org/officeDocument/2006/relationships/hyperlink" Target="https://www.caranddriver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edmunds.com/" TargetMode="External"/><Relationship Id="rId5" Type="http://schemas.openxmlformats.org/officeDocument/2006/relationships/hyperlink" Target="https://www.kbb.com/car-prices/" TargetMode="External"/><Relationship Id="rId4" Type="http://schemas.openxmlformats.org/officeDocument/2006/relationships/hyperlink" Target="https://www.irs.gov/statistics/soi-tax-stats-individual-income-tax-statistics-2021-zip-code-data-soi-0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electric-vehicle-population-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>
            <a:spLocks noGrp="1"/>
          </p:cNvSpPr>
          <p:nvPr>
            <p:ph type="ctrTitle"/>
          </p:nvPr>
        </p:nvSpPr>
        <p:spPr>
          <a:xfrm>
            <a:off x="658380" y="1490475"/>
            <a:ext cx="11013900" cy="23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ELECTRIC VEHICLES IN WASHINGTON</a:t>
            </a:r>
            <a:endParaRPr/>
          </a:p>
        </p:txBody>
      </p:sp>
      <p:sp>
        <p:nvSpPr>
          <p:cNvPr id="145" name="Google Shape;145;p1"/>
          <p:cNvSpPr txBox="1">
            <a:spLocks noGrp="1"/>
          </p:cNvSpPr>
          <p:nvPr>
            <p:ph type="body" idx="1"/>
          </p:nvPr>
        </p:nvSpPr>
        <p:spPr>
          <a:xfrm>
            <a:off x="658367" y="3968496"/>
            <a:ext cx="7320509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dirty="0"/>
              <a:t>Business Intelligence Final Project – Group 7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ELECTRIC VEHICLES IN WASHINGTON3">
            <a:extLst>
              <a:ext uri="{FF2B5EF4-FFF2-40B4-BE49-F238E27FC236}">
                <a16:creationId xmlns:a16="http://schemas.microsoft.com/office/drawing/2014/main" id="{CFB53F07-707C-487A-9DC2-486E2D8BD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99" y="0"/>
            <a:ext cx="7543800" cy="6858000"/>
          </a:xfrm>
          <a:prstGeom prst="rect">
            <a:avLst/>
          </a:prstGeom>
        </p:spPr>
      </p:pic>
      <p:sp>
        <p:nvSpPr>
          <p:cNvPr id="2" name="Google Shape;222;g31d54bd8c48_1_0">
            <a:extLst>
              <a:ext uri="{FF2B5EF4-FFF2-40B4-BE49-F238E27FC236}">
                <a16:creationId xmlns:a16="http://schemas.microsoft.com/office/drawing/2014/main" id="{77DB4302-0791-D685-B712-8ABE258438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GIES COLLEGE OF BUSINESS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810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ELECTRIC VEHICLES IN WASHINGTON4">
            <a:extLst>
              <a:ext uri="{FF2B5EF4-FFF2-40B4-BE49-F238E27FC236}">
                <a16:creationId xmlns:a16="http://schemas.microsoft.com/office/drawing/2014/main" id="{8099BD04-F7B3-4E01-BF72-C611C5ED6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99" y="0"/>
            <a:ext cx="7543800" cy="6858000"/>
          </a:xfrm>
          <a:prstGeom prst="rect">
            <a:avLst/>
          </a:prstGeom>
        </p:spPr>
      </p:pic>
      <p:sp>
        <p:nvSpPr>
          <p:cNvPr id="2" name="Google Shape;222;g31d54bd8c48_1_0">
            <a:extLst>
              <a:ext uri="{FF2B5EF4-FFF2-40B4-BE49-F238E27FC236}">
                <a16:creationId xmlns:a16="http://schemas.microsoft.com/office/drawing/2014/main" id="{5DC3B103-E1AD-21E7-B27A-200CEEA2EEE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25391" y="6326854"/>
            <a:ext cx="30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GIES COLLEGE OF BUSINESS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186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ELECTRIC VEHICLES IN WASHINGTON5">
            <a:extLst>
              <a:ext uri="{FF2B5EF4-FFF2-40B4-BE49-F238E27FC236}">
                <a16:creationId xmlns:a16="http://schemas.microsoft.com/office/drawing/2014/main" id="{83FF7FD9-B00A-4CEE-B1CB-81339D46E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99" y="0"/>
            <a:ext cx="7543800" cy="6858000"/>
          </a:xfrm>
          <a:prstGeom prst="rect">
            <a:avLst/>
          </a:prstGeom>
        </p:spPr>
      </p:pic>
      <p:sp>
        <p:nvSpPr>
          <p:cNvPr id="2" name="Google Shape;222;g31d54bd8c48_1_0">
            <a:extLst>
              <a:ext uri="{FF2B5EF4-FFF2-40B4-BE49-F238E27FC236}">
                <a16:creationId xmlns:a16="http://schemas.microsoft.com/office/drawing/2014/main" id="{4895A130-53B1-1126-FF74-45380A3705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25391" y="6312106"/>
            <a:ext cx="30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GIES COLLEGE OF BUSINESS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879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ELECTRIC VEHICLES IN WASHINGTON6">
            <a:extLst>
              <a:ext uri="{FF2B5EF4-FFF2-40B4-BE49-F238E27FC236}">
                <a16:creationId xmlns:a16="http://schemas.microsoft.com/office/drawing/2014/main" id="{C8810453-7A3A-4904-B1C6-F7DE012E5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99" y="0"/>
            <a:ext cx="7543800" cy="6858000"/>
          </a:xfrm>
          <a:prstGeom prst="rect">
            <a:avLst/>
          </a:prstGeom>
        </p:spPr>
      </p:pic>
      <p:sp>
        <p:nvSpPr>
          <p:cNvPr id="2" name="Google Shape;222;g31d54bd8c48_1_0">
            <a:extLst>
              <a:ext uri="{FF2B5EF4-FFF2-40B4-BE49-F238E27FC236}">
                <a16:creationId xmlns:a16="http://schemas.microsoft.com/office/drawing/2014/main" id="{A0E4FF1D-49EB-3BBC-91E9-DE78B2CEE86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GIES COLLEGE OF BUSINESS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906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ELECTRIC VEHICLES IN WASHINGTON7">
            <a:extLst>
              <a:ext uri="{FF2B5EF4-FFF2-40B4-BE49-F238E27FC236}">
                <a16:creationId xmlns:a16="http://schemas.microsoft.com/office/drawing/2014/main" id="{15960E2C-6C8A-42A1-9C10-3C54FEDDA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99" y="0"/>
            <a:ext cx="7543800" cy="6858000"/>
          </a:xfrm>
          <a:prstGeom prst="rect">
            <a:avLst/>
          </a:prstGeom>
        </p:spPr>
      </p:pic>
      <p:sp>
        <p:nvSpPr>
          <p:cNvPr id="2" name="Google Shape;222;g31d54bd8c48_1_0">
            <a:extLst>
              <a:ext uri="{FF2B5EF4-FFF2-40B4-BE49-F238E27FC236}">
                <a16:creationId xmlns:a16="http://schemas.microsoft.com/office/drawing/2014/main" id="{6545A4FF-69F1-ECCF-4A8F-EFDE6A8A0A5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GIES COLLEGE OF BUSINESS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185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cc86df677_2_0"/>
          <p:cNvSpPr txBox="1">
            <a:spLocks noGrp="1"/>
          </p:cNvSpPr>
          <p:nvPr>
            <p:ph type="title"/>
          </p:nvPr>
        </p:nvSpPr>
        <p:spPr>
          <a:xfrm>
            <a:off x="566928" y="285491"/>
            <a:ext cx="105156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600"/>
              <a:buFont typeface="Arial"/>
              <a:buNone/>
            </a:pPr>
            <a:r>
              <a:rPr lang="en-US" dirty="0"/>
              <a:t>Data Preprocessing for K Mean Clustering</a:t>
            </a:r>
            <a:endParaRPr dirty="0"/>
          </a:p>
        </p:txBody>
      </p:sp>
      <p:sp>
        <p:nvSpPr>
          <p:cNvPr id="259" name="Google Shape;259;g31cc86df677_2_0"/>
          <p:cNvSpPr txBox="1">
            <a:spLocks noGrp="1"/>
          </p:cNvSpPr>
          <p:nvPr>
            <p:ph type="body" idx="1"/>
          </p:nvPr>
        </p:nvSpPr>
        <p:spPr>
          <a:xfrm>
            <a:off x="770625" y="4462625"/>
            <a:ext cx="10108200" cy="15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endParaRPr dirty="0"/>
          </a:p>
          <a:p>
            <a:pPr marL="28575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Font typeface="Arial" panose="020B0604020202020204" pitchFamily="34" charset="0"/>
              <a:buChar char="•"/>
            </a:pPr>
            <a:r>
              <a:rPr lang="en-US" dirty="0"/>
              <a:t>We selected 12 relevant numeric and categorical columns for preprocessing.</a:t>
            </a:r>
          </a:p>
          <a:p>
            <a:pPr marL="28575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Font typeface="Arial" panose="020B0604020202020204" pitchFamily="34" charset="0"/>
              <a:buChar char="•"/>
            </a:pPr>
            <a:r>
              <a:rPr lang="en-US" dirty="0"/>
              <a:t>The dataset has 204,544 rows and 746 combined features after preprocessing.</a:t>
            </a:r>
            <a:endParaRPr dirty="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endParaRPr dirty="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endParaRPr dirty="0"/>
          </a:p>
        </p:txBody>
      </p:sp>
      <p:sp>
        <p:nvSpPr>
          <p:cNvPr id="260" name="Google Shape;260;g31cc86df677_2_0"/>
          <p:cNvSpPr txBox="1">
            <a:spLocks noGrp="1"/>
          </p:cNvSpPr>
          <p:nvPr>
            <p:ph type="sldNum" idx="12"/>
          </p:nvPr>
        </p:nvSpPr>
        <p:spPr>
          <a:xfrm>
            <a:off x="11234478" y="6354827"/>
            <a:ext cx="3723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61" name="Google Shape;261;g31cc86df677_2_0"/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GIES COLLEGE OF BUSINESS</a:t>
            </a:r>
            <a:endParaRPr/>
          </a:p>
        </p:txBody>
      </p:sp>
      <p:pic>
        <p:nvPicPr>
          <p:cNvPr id="262" name="Google Shape;262;g31cc86df677_2_0"/>
          <p:cNvPicPr preferRelativeResize="0"/>
          <p:nvPr/>
        </p:nvPicPr>
        <p:blipFill rotWithShape="1">
          <a:blip r:embed="rId3">
            <a:alphaModFix/>
          </a:blip>
          <a:srcRect t="31849" b="26501"/>
          <a:stretch/>
        </p:blipFill>
        <p:spPr>
          <a:xfrm>
            <a:off x="725400" y="1274250"/>
            <a:ext cx="10290850" cy="285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cc86df677_2_13"/>
          <p:cNvSpPr txBox="1">
            <a:spLocks noGrp="1"/>
          </p:cNvSpPr>
          <p:nvPr>
            <p:ph type="title"/>
          </p:nvPr>
        </p:nvSpPr>
        <p:spPr>
          <a:xfrm>
            <a:off x="566928" y="269116"/>
            <a:ext cx="50025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600"/>
              <a:buFont typeface="Arial"/>
              <a:buNone/>
            </a:pPr>
            <a:r>
              <a:rPr lang="en-US"/>
              <a:t>Elbow Plot</a:t>
            </a:r>
            <a:endParaRPr/>
          </a:p>
        </p:txBody>
      </p:sp>
      <p:sp>
        <p:nvSpPr>
          <p:cNvPr id="269" name="Google Shape;269;g31cc86df677_2_13"/>
          <p:cNvSpPr txBox="1">
            <a:spLocks noGrp="1"/>
          </p:cNvSpPr>
          <p:nvPr>
            <p:ph type="body" idx="1"/>
          </p:nvPr>
        </p:nvSpPr>
        <p:spPr>
          <a:xfrm>
            <a:off x="566928" y="1496341"/>
            <a:ext cx="4248900" cy="30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en-US"/>
              <a:t>The "elbow" is at 4 clusters, suggesting this is an optimal number of clusters.</a:t>
            </a:r>
            <a:endParaRPr/>
          </a:p>
        </p:txBody>
      </p:sp>
      <p:sp>
        <p:nvSpPr>
          <p:cNvPr id="270" name="Google Shape;270;g31cc86df677_2_13"/>
          <p:cNvSpPr txBox="1">
            <a:spLocks noGrp="1"/>
          </p:cNvSpPr>
          <p:nvPr>
            <p:ph type="sldNum" idx="12"/>
          </p:nvPr>
        </p:nvSpPr>
        <p:spPr>
          <a:xfrm>
            <a:off x="11234478" y="6354827"/>
            <a:ext cx="372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71" name="Google Shape;271;g31cc86df677_2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406" y="860127"/>
            <a:ext cx="6392270" cy="5129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31cc86df677_2_13"/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GIES COLLEGE OF BUSINESS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cc86df677_2_44"/>
          <p:cNvSpPr txBox="1">
            <a:spLocks noGrp="1"/>
          </p:cNvSpPr>
          <p:nvPr>
            <p:ph type="title"/>
          </p:nvPr>
        </p:nvSpPr>
        <p:spPr>
          <a:xfrm>
            <a:off x="566928" y="255166"/>
            <a:ext cx="50025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600"/>
              <a:buFont typeface="Arial"/>
              <a:buNone/>
            </a:pPr>
            <a:r>
              <a:rPr lang="en-US"/>
              <a:t>t-SNE Visualization</a:t>
            </a:r>
            <a:endParaRPr/>
          </a:p>
        </p:txBody>
      </p:sp>
      <p:sp>
        <p:nvSpPr>
          <p:cNvPr id="279" name="Google Shape;279;g31cc86df677_2_44"/>
          <p:cNvSpPr txBox="1">
            <a:spLocks noGrp="1"/>
          </p:cNvSpPr>
          <p:nvPr>
            <p:ph type="body" idx="1"/>
          </p:nvPr>
        </p:nvSpPr>
        <p:spPr>
          <a:xfrm>
            <a:off x="566925" y="1135404"/>
            <a:ext cx="4248900" cy="45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en-US"/>
              <a:t>The clusters are well-separated in t-SNE space, confirming that the clustering algorithm captured distinct groupings.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en-US" b="1"/>
              <a:t>Cluster Counts:</a:t>
            </a:r>
            <a:endParaRPr b="1"/>
          </a:p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Cluster 1: 119,005 data points</a:t>
            </a:r>
            <a:endParaRPr/>
          </a:p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Cluster 0: 33,410 data points</a:t>
            </a:r>
            <a:endParaRPr/>
          </a:p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Cluster 2: 32,519 data points</a:t>
            </a:r>
            <a:endParaRPr/>
          </a:p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Cluster 3: 19,610 data points</a:t>
            </a:r>
            <a:endParaRPr/>
          </a:p>
        </p:txBody>
      </p:sp>
      <p:sp>
        <p:nvSpPr>
          <p:cNvPr id="280" name="Google Shape;280;g31cc86df677_2_44"/>
          <p:cNvSpPr txBox="1">
            <a:spLocks noGrp="1"/>
          </p:cNvSpPr>
          <p:nvPr>
            <p:ph type="sldNum" idx="12"/>
          </p:nvPr>
        </p:nvSpPr>
        <p:spPr>
          <a:xfrm>
            <a:off x="11234478" y="6354827"/>
            <a:ext cx="372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81" name="Google Shape;281;g31cc86df677_2_44"/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GIES COLLEGE OF BUSINESS</a:t>
            </a:r>
            <a:endParaRPr/>
          </a:p>
        </p:txBody>
      </p:sp>
      <p:pic>
        <p:nvPicPr>
          <p:cNvPr id="282" name="Google Shape;282;g31cc86df677_2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853" y="1135400"/>
            <a:ext cx="6257925" cy="52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cc86df677_2_55"/>
          <p:cNvSpPr txBox="1">
            <a:spLocks noGrp="1"/>
          </p:cNvSpPr>
          <p:nvPr>
            <p:ph type="title"/>
          </p:nvPr>
        </p:nvSpPr>
        <p:spPr>
          <a:xfrm>
            <a:off x="566922" y="255175"/>
            <a:ext cx="10595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600"/>
              <a:buFont typeface="Arial"/>
              <a:buNone/>
            </a:pPr>
            <a:r>
              <a:rPr lang="en-US" sz="3100"/>
              <a:t>Cluster centres for Numerical Features</a:t>
            </a:r>
            <a:endParaRPr sz="3100"/>
          </a:p>
        </p:txBody>
      </p:sp>
      <p:sp>
        <p:nvSpPr>
          <p:cNvPr id="289" name="Google Shape;289;g31cc86df677_2_55"/>
          <p:cNvSpPr txBox="1">
            <a:spLocks noGrp="1"/>
          </p:cNvSpPr>
          <p:nvPr>
            <p:ph type="body" idx="1"/>
          </p:nvPr>
        </p:nvSpPr>
        <p:spPr>
          <a:xfrm>
            <a:off x="626250" y="4038025"/>
            <a:ext cx="10939500" cy="18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Cluster 0: Cost-conscious buyers who prioritize long range over the latest models</a:t>
            </a:r>
            <a:endParaRPr/>
          </a:p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Cluster 1: Buyers looking for newer, affordable EVs with moderate range.</a:t>
            </a:r>
            <a:endParaRPr/>
          </a:p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Cluster 2: Budget-conscious buyers prioritizing affordability over range or model recency.</a:t>
            </a:r>
            <a:endParaRPr/>
          </a:p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Cluster 3: Affluent buyers focusing on premium, cutting-edge EVs with less emphasis on range.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en-US" b="1"/>
              <a:t>Key Insight</a:t>
            </a:r>
            <a:r>
              <a:rPr lang="en-US"/>
              <a:t>: Clear differentiation of clusters based on EV features, income levels, and pricing.</a:t>
            </a:r>
            <a:endParaRPr/>
          </a:p>
        </p:txBody>
      </p:sp>
      <p:sp>
        <p:nvSpPr>
          <p:cNvPr id="290" name="Google Shape;290;g31cc86df677_2_55"/>
          <p:cNvSpPr txBox="1">
            <a:spLocks noGrp="1"/>
          </p:cNvSpPr>
          <p:nvPr>
            <p:ph type="sldNum" idx="12"/>
          </p:nvPr>
        </p:nvSpPr>
        <p:spPr>
          <a:xfrm>
            <a:off x="11234478" y="6354827"/>
            <a:ext cx="372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91" name="Google Shape;291;g31cc86df677_2_55"/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GIES COLLEGE OF BUSINESS</a:t>
            </a:r>
            <a:endParaRPr/>
          </a:p>
        </p:txBody>
      </p:sp>
      <p:pic>
        <p:nvPicPr>
          <p:cNvPr id="292" name="Google Shape;292;g31cc86df677_2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725" y="705875"/>
            <a:ext cx="6913449" cy="343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cc86df677_2_66"/>
          <p:cNvSpPr txBox="1">
            <a:spLocks noGrp="1"/>
          </p:cNvSpPr>
          <p:nvPr>
            <p:ph type="title"/>
          </p:nvPr>
        </p:nvSpPr>
        <p:spPr>
          <a:xfrm>
            <a:off x="566928" y="255166"/>
            <a:ext cx="5002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600"/>
              <a:buFont typeface="Arial"/>
              <a:buNone/>
            </a:pPr>
            <a:r>
              <a:rPr lang="en-US" sz="2500"/>
              <a:t>Top 5 Model in Each Cluster</a:t>
            </a:r>
            <a:endParaRPr sz="2500"/>
          </a:p>
        </p:txBody>
      </p:sp>
      <p:sp>
        <p:nvSpPr>
          <p:cNvPr id="299" name="Google Shape;299;g31cc86df677_2_66"/>
          <p:cNvSpPr txBox="1">
            <a:spLocks noGrp="1"/>
          </p:cNvSpPr>
          <p:nvPr>
            <p:ph type="sldNum" idx="12"/>
          </p:nvPr>
        </p:nvSpPr>
        <p:spPr>
          <a:xfrm>
            <a:off x="11234478" y="6354827"/>
            <a:ext cx="372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00" name="Google Shape;300;g31cc86df677_2_66"/>
          <p:cNvSpPr txBox="1">
            <a:spLocks noGrp="1"/>
          </p:cNvSpPr>
          <p:nvPr>
            <p:ph type="title"/>
          </p:nvPr>
        </p:nvSpPr>
        <p:spPr>
          <a:xfrm>
            <a:off x="566928" y="3209691"/>
            <a:ext cx="5002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600"/>
              <a:buFont typeface="Arial"/>
              <a:buNone/>
            </a:pPr>
            <a:r>
              <a:rPr lang="en-US" sz="2500"/>
              <a:t>Top 5 Make in Each Cluster</a:t>
            </a:r>
            <a:endParaRPr sz="2500"/>
          </a:p>
        </p:txBody>
      </p:sp>
      <p:sp>
        <p:nvSpPr>
          <p:cNvPr id="301" name="Google Shape;301;g31cc86df677_2_66"/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GIES COLLEGE OF BUSINESS</a:t>
            </a:r>
            <a:endParaRPr/>
          </a:p>
        </p:txBody>
      </p:sp>
      <p:pic>
        <p:nvPicPr>
          <p:cNvPr id="302" name="Google Shape;302;g31cc86df677_2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888" y="846166"/>
            <a:ext cx="8889166" cy="221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31cc86df677_2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4250" y="3648291"/>
            <a:ext cx="9661584" cy="2403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105936f0e_0_412"/>
          <p:cNvSpPr txBox="1">
            <a:spLocks noGrp="1"/>
          </p:cNvSpPr>
          <p:nvPr>
            <p:ph type="title"/>
          </p:nvPr>
        </p:nvSpPr>
        <p:spPr>
          <a:xfrm>
            <a:off x="566923" y="452775"/>
            <a:ext cx="110397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6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52" name="Google Shape;152;g32105936f0e_0_412"/>
          <p:cNvSpPr txBox="1">
            <a:spLocks noGrp="1"/>
          </p:cNvSpPr>
          <p:nvPr>
            <p:ph type="body" idx="1"/>
          </p:nvPr>
        </p:nvSpPr>
        <p:spPr>
          <a:xfrm>
            <a:off x="576148" y="1761913"/>
            <a:ext cx="11039700" cy="3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5760" algn="just" rtl="0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 dirty="0"/>
              <a:t>Introduction</a:t>
            </a:r>
            <a:endParaRPr dirty="0"/>
          </a:p>
          <a:p>
            <a:pPr marL="457200" lvl="0" indent="-365760" algn="just" rtl="0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 dirty="0"/>
              <a:t>Dataset Summary</a:t>
            </a:r>
            <a:endParaRPr dirty="0"/>
          </a:p>
          <a:p>
            <a:pPr marL="457200" lvl="0" indent="-365760" algn="just" rtl="0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 dirty="0"/>
              <a:t>Project Objective</a:t>
            </a:r>
            <a:endParaRPr dirty="0"/>
          </a:p>
          <a:p>
            <a:pPr marL="457200" lvl="0" indent="-365760" algn="just" rtl="0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 dirty="0"/>
              <a:t>Goals and Purpose</a:t>
            </a:r>
            <a:endParaRPr dirty="0"/>
          </a:p>
          <a:p>
            <a:pPr marL="457200" lvl="0" indent="-365760" algn="just" rtl="0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 dirty="0"/>
              <a:t>Dataset Summary</a:t>
            </a:r>
            <a:endParaRPr dirty="0"/>
          </a:p>
          <a:p>
            <a:pPr marL="457200" lvl="0" indent="-365760" algn="just" rtl="0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 dirty="0"/>
              <a:t>Tableau Dashboards</a:t>
            </a:r>
            <a:endParaRPr dirty="0"/>
          </a:p>
          <a:p>
            <a:pPr marL="457200" lvl="0" indent="-365760" algn="just" rtl="0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 dirty="0"/>
              <a:t>Clustering</a:t>
            </a:r>
            <a:endParaRPr dirty="0"/>
          </a:p>
          <a:p>
            <a:pPr marL="457200" lvl="0" indent="-365760" algn="just" rtl="0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 dirty="0"/>
              <a:t>Recommendation for EV Adoption</a:t>
            </a:r>
          </a:p>
          <a:p>
            <a:pPr marL="457200" lvl="0" indent="-365760" algn="just" rtl="0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 dirty="0"/>
              <a:t>References</a:t>
            </a:r>
            <a:endParaRPr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endParaRPr dirty="0"/>
          </a:p>
        </p:txBody>
      </p:sp>
      <p:sp>
        <p:nvSpPr>
          <p:cNvPr id="153" name="Google Shape;153;g32105936f0e_0_412"/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GIES COLLEGE OF BUSINESS</a:t>
            </a:r>
            <a:endParaRPr/>
          </a:p>
        </p:txBody>
      </p:sp>
      <p:sp>
        <p:nvSpPr>
          <p:cNvPr id="154" name="Google Shape;154;g32105936f0e_0_412"/>
          <p:cNvSpPr txBox="1">
            <a:spLocks noGrp="1"/>
          </p:cNvSpPr>
          <p:nvPr>
            <p:ph type="sldNum" idx="12"/>
          </p:nvPr>
        </p:nvSpPr>
        <p:spPr>
          <a:xfrm>
            <a:off x="11234478" y="6354827"/>
            <a:ext cx="3723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cc86df677_2_93"/>
          <p:cNvSpPr txBox="1">
            <a:spLocks noGrp="1"/>
          </p:cNvSpPr>
          <p:nvPr>
            <p:ph type="title"/>
          </p:nvPr>
        </p:nvSpPr>
        <p:spPr>
          <a:xfrm>
            <a:off x="566922" y="255175"/>
            <a:ext cx="106677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600"/>
              <a:buFont typeface="Arial"/>
              <a:buNone/>
            </a:pPr>
            <a:r>
              <a:rPr lang="en-US"/>
              <a:t>Key Insights from Cluster Analysis</a:t>
            </a:r>
            <a:endParaRPr/>
          </a:p>
        </p:txBody>
      </p:sp>
      <p:sp>
        <p:nvSpPr>
          <p:cNvPr id="310" name="Google Shape;310;g31cc86df677_2_93"/>
          <p:cNvSpPr txBox="1">
            <a:spLocks noGrp="1"/>
          </p:cNvSpPr>
          <p:nvPr>
            <p:ph type="body" idx="1"/>
          </p:nvPr>
        </p:nvSpPr>
        <p:spPr>
          <a:xfrm>
            <a:off x="566925" y="1135400"/>
            <a:ext cx="10918800" cy="45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Cluster 0: The dominance of Tesla (known for long-range EVs like the Model 3 and Model S) supports the inference that this cluster prioritizes electric range.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Cluster 1: Tesla followed by Ford, Kia, Jeep, and Chevrolet as secondary players. The presence of newer models like the Mustang Mach-E and ID.4 supports the inference of adoption of recent EVs with moderate range.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Cluster 2: The Nissan Leaf and Chevrolet Volt are budget-friendly, older EVs, matching the cluster’s preference for affordability and older models. It is followed by Ford, Toyota, and BMW.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Cluster 3: Models like the Rivian R1S and Tesla Model X followed by BMW, and Mercedes-Benz support the preference for cutting-edge, high-priced EVs.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endParaRPr/>
          </a:p>
        </p:txBody>
      </p:sp>
      <p:sp>
        <p:nvSpPr>
          <p:cNvPr id="311" name="Google Shape;311;g31cc86df677_2_93"/>
          <p:cNvSpPr txBox="1">
            <a:spLocks noGrp="1"/>
          </p:cNvSpPr>
          <p:nvPr>
            <p:ph type="sldNum" idx="12"/>
          </p:nvPr>
        </p:nvSpPr>
        <p:spPr>
          <a:xfrm>
            <a:off x="11234478" y="6354827"/>
            <a:ext cx="372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12" name="Google Shape;312;g31cc86df677_2_93"/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GIES COLLEGE OF BUSINESS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2105936f0e_0_393"/>
          <p:cNvSpPr txBox="1">
            <a:spLocks noGrp="1"/>
          </p:cNvSpPr>
          <p:nvPr>
            <p:ph type="body" idx="1"/>
          </p:nvPr>
        </p:nvSpPr>
        <p:spPr>
          <a:xfrm>
            <a:off x="566925" y="1135400"/>
            <a:ext cx="10918800" cy="49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Targeted Marketing: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Highlight affordability and long range in suburban regions.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Emphasize luxury features and sustainability benefits.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Pricing Strategies: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Offer competitive pricing for budget-conscious clusters (0, 2).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Promote premium pricing for affluent clusters (3).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Incentive Programs: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Provide government-backed incentives for older EV upgrades.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Promote tax rebates for luxury EVs to affluent customers in Cluster 3.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endParaRPr/>
          </a:p>
        </p:txBody>
      </p:sp>
      <p:sp>
        <p:nvSpPr>
          <p:cNvPr id="319" name="Google Shape;319;g32105936f0e_0_393"/>
          <p:cNvSpPr txBox="1">
            <a:spLocks noGrp="1"/>
          </p:cNvSpPr>
          <p:nvPr>
            <p:ph type="sldNum" idx="12"/>
          </p:nvPr>
        </p:nvSpPr>
        <p:spPr>
          <a:xfrm>
            <a:off x="11234478" y="6354827"/>
            <a:ext cx="372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20" name="Google Shape;320;g32105936f0e_0_393"/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GIES COLLEGE OF BUSINESS</a:t>
            </a:r>
            <a:endParaRPr/>
          </a:p>
        </p:txBody>
      </p:sp>
      <p:sp>
        <p:nvSpPr>
          <p:cNvPr id="321" name="Google Shape;321;g32105936f0e_0_393"/>
          <p:cNvSpPr txBox="1">
            <a:spLocks noGrp="1"/>
          </p:cNvSpPr>
          <p:nvPr>
            <p:ph type="title"/>
          </p:nvPr>
        </p:nvSpPr>
        <p:spPr>
          <a:xfrm>
            <a:off x="566922" y="255175"/>
            <a:ext cx="106677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600"/>
              <a:buFont typeface="Arial"/>
              <a:buNone/>
            </a:pPr>
            <a:r>
              <a:rPr lang="en-US"/>
              <a:t>Recommendation for EV Adoption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5F9EBED3-5C56-5B1B-52F7-079038C00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2105936f0e_0_393">
            <a:extLst>
              <a:ext uri="{FF2B5EF4-FFF2-40B4-BE49-F238E27FC236}">
                <a16:creationId xmlns:a16="http://schemas.microsoft.com/office/drawing/2014/main" id="{9211BC6B-DFDE-6070-853B-F1292B5A06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6925" y="1135400"/>
            <a:ext cx="10918800" cy="49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Font typeface="Arial" panose="020B0604020202020204" pitchFamily="34" charset="0"/>
              <a:buChar char="•"/>
            </a:pPr>
            <a:r>
              <a:rPr lang="en-IN" dirty="0"/>
              <a:t>Electric Vehicle Data Set - </a:t>
            </a:r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catalog.data.gov</a:t>
            </a:r>
            <a:r>
              <a:rPr lang="en-IN" dirty="0">
                <a:hlinkClick r:id="rId3"/>
              </a:rPr>
              <a:t>/dataset/electric-vehicle-population-data</a:t>
            </a:r>
            <a:endParaRPr lang="en-IN" dirty="0"/>
          </a:p>
          <a:p>
            <a:pPr marL="28575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Font typeface="Arial" panose="020B0604020202020204" pitchFamily="34" charset="0"/>
              <a:buChar char="•"/>
            </a:pPr>
            <a:r>
              <a:rPr lang="en-IN" dirty="0"/>
              <a:t>Income Data - </a:t>
            </a:r>
            <a:r>
              <a:rPr lang="en-IN" dirty="0">
                <a:hlinkClick r:id="rId4"/>
              </a:rPr>
              <a:t>https://</a:t>
            </a:r>
            <a:r>
              <a:rPr lang="en-IN" dirty="0" err="1">
                <a:hlinkClick r:id="rId4"/>
              </a:rPr>
              <a:t>www.irs.gov</a:t>
            </a:r>
            <a:r>
              <a:rPr lang="en-IN" dirty="0">
                <a:hlinkClick r:id="rId4"/>
              </a:rPr>
              <a:t>/statistics/soi-tax-stats-individual-income-tax-statistics-2021-zip-code-data-soi-0</a:t>
            </a:r>
            <a:endParaRPr lang="en-IN" dirty="0"/>
          </a:p>
          <a:p>
            <a:pPr marL="28575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Font typeface="Arial" panose="020B0604020202020204" pitchFamily="34" charset="0"/>
              <a:buChar char="•"/>
            </a:pPr>
            <a:r>
              <a:rPr lang="en-IN" dirty="0"/>
              <a:t>Car Prices 1 - </a:t>
            </a:r>
            <a:r>
              <a:rPr lang="en-IN" dirty="0">
                <a:hlinkClick r:id="rId5"/>
              </a:rPr>
              <a:t>https://</a:t>
            </a:r>
            <a:r>
              <a:rPr lang="en-IN" dirty="0" err="1">
                <a:hlinkClick r:id="rId5"/>
              </a:rPr>
              <a:t>www.kbb.com</a:t>
            </a:r>
            <a:r>
              <a:rPr lang="en-IN" dirty="0">
                <a:hlinkClick r:id="rId5"/>
              </a:rPr>
              <a:t>/car-prices/</a:t>
            </a:r>
            <a:endParaRPr lang="en-IN" dirty="0"/>
          </a:p>
          <a:p>
            <a:pPr marL="28575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Font typeface="Arial" panose="020B0604020202020204" pitchFamily="34" charset="0"/>
              <a:buChar char="•"/>
            </a:pPr>
            <a:r>
              <a:rPr lang="en-IN" dirty="0"/>
              <a:t>Car Prices 2 - </a:t>
            </a:r>
            <a:r>
              <a:rPr lang="en-IN" dirty="0">
                <a:hlinkClick r:id="rId6"/>
              </a:rPr>
              <a:t>https://</a:t>
            </a:r>
            <a:r>
              <a:rPr lang="en-IN" dirty="0" err="1">
                <a:hlinkClick r:id="rId6"/>
              </a:rPr>
              <a:t>www.edmunds.com</a:t>
            </a:r>
            <a:r>
              <a:rPr lang="en-IN" dirty="0">
                <a:hlinkClick r:id="rId6"/>
              </a:rPr>
              <a:t>/</a:t>
            </a:r>
            <a:endParaRPr lang="en-IN" dirty="0"/>
          </a:p>
          <a:p>
            <a:pPr marL="28575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Font typeface="Arial" panose="020B0604020202020204" pitchFamily="34" charset="0"/>
              <a:buChar char="•"/>
            </a:pPr>
            <a:r>
              <a:rPr lang="en-IN" dirty="0"/>
              <a:t>Car Prices 3 -  </a:t>
            </a:r>
            <a:r>
              <a:rPr lang="en-IN" dirty="0">
                <a:hlinkClick r:id="rId7"/>
              </a:rPr>
              <a:t>https://</a:t>
            </a:r>
            <a:r>
              <a:rPr lang="en-IN" dirty="0" err="1">
                <a:hlinkClick r:id="rId7"/>
              </a:rPr>
              <a:t>www.caranddriver.com</a:t>
            </a:r>
            <a:r>
              <a:rPr lang="en-IN" dirty="0">
                <a:hlinkClick r:id="rId7"/>
              </a:rPr>
              <a:t>/</a:t>
            </a:r>
            <a:endParaRPr lang="en-IN" dirty="0"/>
          </a:p>
          <a:p>
            <a:pPr marL="28575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Font typeface="Arial" panose="020B0604020202020204" pitchFamily="34" charset="0"/>
              <a:buChar char="•"/>
            </a:pPr>
            <a:r>
              <a:rPr lang="en-IN" dirty="0"/>
              <a:t>Car Prices 4 </a:t>
            </a:r>
            <a:r>
              <a:rPr lang="en-IN"/>
              <a:t>– Official Car Brand Portals</a:t>
            </a:r>
            <a:endParaRPr lang="en-IN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/>
              <a:t>Car Prices 5 – Google Search Engine</a:t>
            </a:r>
          </a:p>
          <a:p>
            <a:pPr marL="28575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19" name="Google Shape;319;g32105936f0e_0_393">
            <a:extLst>
              <a:ext uri="{FF2B5EF4-FFF2-40B4-BE49-F238E27FC236}">
                <a16:creationId xmlns:a16="http://schemas.microsoft.com/office/drawing/2014/main" id="{61BBF5B8-B9CC-1830-E0BC-F4B66881678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34478" y="6354827"/>
            <a:ext cx="372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20" name="Google Shape;320;g32105936f0e_0_393">
            <a:extLst>
              <a:ext uri="{FF2B5EF4-FFF2-40B4-BE49-F238E27FC236}">
                <a16:creationId xmlns:a16="http://schemas.microsoft.com/office/drawing/2014/main" id="{850A5632-78FB-66CC-5036-0A0FAC82DD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GIES COLLEGE OF BUSINESS</a:t>
            </a:r>
            <a:endParaRPr/>
          </a:p>
        </p:txBody>
      </p:sp>
      <p:sp>
        <p:nvSpPr>
          <p:cNvPr id="321" name="Google Shape;321;g32105936f0e_0_393">
            <a:extLst>
              <a:ext uri="{FF2B5EF4-FFF2-40B4-BE49-F238E27FC236}">
                <a16:creationId xmlns:a16="http://schemas.microsoft.com/office/drawing/2014/main" id="{A815321D-93C6-E999-6965-8BCB8D3106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6922" y="255175"/>
            <a:ext cx="106677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600"/>
              <a:buFont typeface="Arial"/>
              <a:buNone/>
            </a:pPr>
            <a:r>
              <a:rPr lang="en-US" dirty="0"/>
              <a:t>References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1497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2105936f0e_0_404"/>
          <p:cNvSpPr txBox="1">
            <a:spLocks noGrp="1"/>
          </p:cNvSpPr>
          <p:nvPr>
            <p:ph type="sldNum" idx="12"/>
          </p:nvPr>
        </p:nvSpPr>
        <p:spPr>
          <a:xfrm>
            <a:off x="11234478" y="6354827"/>
            <a:ext cx="372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00" name="Google Shape;300;g32105936f0e_0_404"/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GIES COLLEGE OF BUSINESS</a:t>
            </a:r>
            <a:endParaRPr/>
          </a:p>
        </p:txBody>
      </p:sp>
      <p:sp>
        <p:nvSpPr>
          <p:cNvPr id="301" name="Google Shape;301;g32105936f0e_0_404"/>
          <p:cNvSpPr txBox="1">
            <a:spLocks noGrp="1"/>
          </p:cNvSpPr>
          <p:nvPr>
            <p:ph type="title"/>
          </p:nvPr>
        </p:nvSpPr>
        <p:spPr>
          <a:xfrm>
            <a:off x="3186360" y="2117912"/>
            <a:ext cx="6232234" cy="131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600"/>
              <a:buFont typeface="Arial"/>
              <a:buNone/>
            </a:pPr>
            <a:r>
              <a:rPr lang="en-US" sz="8800" dirty="0"/>
              <a:t>Thank You</a:t>
            </a:r>
            <a:endParaRPr sz="8800" dirty="0"/>
          </a:p>
        </p:txBody>
      </p:sp>
      <p:sp>
        <p:nvSpPr>
          <p:cNvPr id="2" name="Google Shape;301;g32105936f0e_0_404">
            <a:extLst>
              <a:ext uri="{FF2B5EF4-FFF2-40B4-BE49-F238E27FC236}">
                <a16:creationId xmlns:a16="http://schemas.microsoft.com/office/drawing/2014/main" id="{5AF9A579-D741-1DCF-85C2-86D88ACDB799}"/>
              </a:ext>
            </a:extLst>
          </p:cNvPr>
          <p:cNvSpPr txBox="1">
            <a:spLocks/>
          </p:cNvSpPr>
          <p:nvPr/>
        </p:nvSpPr>
        <p:spPr>
          <a:xfrm>
            <a:off x="7188568" y="4438917"/>
            <a:ext cx="4595393" cy="2419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1800"/>
              <a:buFont typeface="Arial"/>
              <a:buNone/>
              <a:defRPr sz="3600" b="1" i="0" u="none" strike="noStrike" cap="none">
                <a:solidFill>
                  <a:srgbClr val="FF5F0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sz="2800" dirty="0">
                <a:solidFill>
                  <a:schemeClr val="tx1"/>
                </a:solidFill>
              </a:rPr>
              <a:t>Aditya Agarwal</a:t>
            </a:r>
          </a:p>
          <a:p>
            <a:pPr>
              <a:buSzPts val="3600"/>
            </a:pPr>
            <a:r>
              <a:rPr lang="en-US" sz="2800" dirty="0">
                <a:solidFill>
                  <a:schemeClr val="tx1"/>
                </a:solidFill>
              </a:rPr>
              <a:t>Hritika Ravindra Bhavsar</a:t>
            </a:r>
          </a:p>
          <a:p>
            <a:pPr>
              <a:buSzPts val="3600"/>
            </a:pPr>
            <a:r>
              <a:rPr lang="en-US" sz="2800" dirty="0">
                <a:solidFill>
                  <a:schemeClr val="tx1"/>
                </a:solidFill>
              </a:rPr>
              <a:t>Lasya Venkata Lalpet</a:t>
            </a:r>
          </a:p>
          <a:p>
            <a:pPr>
              <a:buSzPts val="3600"/>
            </a:pPr>
            <a:r>
              <a:rPr lang="en-US" sz="2800" dirty="0">
                <a:solidFill>
                  <a:schemeClr val="tx1"/>
                </a:solidFill>
              </a:rPr>
              <a:t>Shambhavi Singh</a:t>
            </a:r>
          </a:p>
          <a:p>
            <a:pPr>
              <a:buSzPts val="3600"/>
            </a:pPr>
            <a:r>
              <a:rPr lang="en-US" sz="2800" dirty="0">
                <a:solidFill>
                  <a:schemeClr val="tx1"/>
                </a:solidFill>
              </a:rPr>
              <a:t>Yunzhe Yu</a:t>
            </a:r>
          </a:p>
          <a:p>
            <a:pPr>
              <a:buSzPts val="3600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566923" y="452775"/>
            <a:ext cx="110397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6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1" name="Google Shape;161;p7"/>
          <p:cNvSpPr txBox="1">
            <a:spLocks noGrp="1"/>
          </p:cNvSpPr>
          <p:nvPr>
            <p:ph type="body" idx="1"/>
          </p:nvPr>
        </p:nvSpPr>
        <p:spPr>
          <a:xfrm>
            <a:off x="576148" y="1761913"/>
            <a:ext cx="11039700" cy="3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8460" algn="just" rtl="0">
              <a:spcBef>
                <a:spcPts val="0"/>
              </a:spcBef>
              <a:spcAft>
                <a:spcPts val="0"/>
              </a:spcAft>
              <a:buSzPts val="2360"/>
              <a:buChar char="●"/>
            </a:pPr>
            <a:r>
              <a:rPr lang="en-US" sz="2000" dirty="0"/>
              <a:t>This study uses data from the Washington State Licensing Division and </a:t>
            </a:r>
            <a:r>
              <a:rPr lang="en-US" sz="2000" dirty="0" err="1"/>
              <a:t>HIFLD</a:t>
            </a:r>
            <a:r>
              <a:rPr lang="en-US" sz="2000" dirty="0"/>
              <a:t> to analyze trends in electric vehicle (EV) ownership, focusing on BEVs and PHEVs.</a:t>
            </a:r>
            <a:endParaRPr sz="2000" dirty="0"/>
          </a:p>
          <a:p>
            <a:pPr marL="457200" lvl="0" indent="-378460" algn="just" rtl="0">
              <a:spcBef>
                <a:spcPts val="0"/>
              </a:spcBef>
              <a:spcAft>
                <a:spcPts val="0"/>
              </a:spcAft>
              <a:buSzPts val="2360"/>
              <a:buChar char="●"/>
            </a:pPr>
            <a:r>
              <a:rPr lang="en-US" sz="2000" dirty="0"/>
              <a:t>It examines regional adoption patterns, and the environmental impacts of BEV and PHEV use across Washington State.</a:t>
            </a:r>
            <a:endParaRPr sz="2000"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endParaRPr sz="2000" dirty="0"/>
          </a:p>
        </p:txBody>
      </p:sp>
      <p:sp>
        <p:nvSpPr>
          <p:cNvPr id="162" name="Google Shape;162;p7"/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5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GIES COLLEGE OF BUSINESS</a:t>
            </a:r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sldNum" idx="12"/>
          </p:nvPr>
        </p:nvSpPr>
        <p:spPr>
          <a:xfrm>
            <a:off x="11234478" y="6354827"/>
            <a:ext cx="372217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120328cf2_0_7"/>
          <p:cNvSpPr txBox="1">
            <a:spLocks noGrp="1"/>
          </p:cNvSpPr>
          <p:nvPr>
            <p:ph type="title"/>
          </p:nvPr>
        </p:nvSpPr>
        <p:spPr>
          <a:xfrm>
            <a:off x="566923" y="452775"/>
            <a:ext cx="110397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600"/>
              <a:buFont typeface="Arial"/>
              <a:buNone/>
            </a:pPr>
            <a:r>
              <a:rPr lang="en-US"/>
              <a:t>Electric Vehicle Dataset</a:t>
            </a:r>
            <a:endParaRPr/>
          </a:p>
        </p:txBody>
      </p:sp>
      <p:sp>
        <p:nvSpPr>
          <p:cNvPr id="170" name="Google Shape;170;g32120328cf2_0_7"/>
          <p:cNvSpPr txBox="1">
            <a:spLocks noGrp="1"/>
          </p:cNvSpPr>
          <p:nvPr>
            <p:ph type="body" idx="1"/>
          </p:nvPr>
        </p:nvSpPr>
        <p:spPr>
          <a:xfrm>
            <a:off x="576148" y="1761913"/>
            <a:ext cx="11039700" cy="3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8460" algn="just" rtl="0">
              <a:spcBef>
                <a:spcPts val="0"/>
              </a:spcBef>
              <a:spcAft>
                <a:spcPts val="0"/>
              </a:spcAft>
              <a:buSzPts val="2360"/>
              <a:buChar char="●"/>
            </a:pPr>
            <a:r>
              <a:rPr lang="en-US" sz="2000"/>
              <a:t>The dataset was chosen for its accessibility, regular updates, and relevance to EV adoption analysis in Washington.</a:t>
            </a:r>
            <a:endParaRPr sz="2000"/>
          </a:p>
          <a:p>
            <a:pPr marL="457200" lvl="0" indent="-378460" algn="just" rtl="0">
              <a:spcBef>
                <a:spcPts val="0"/>
              </a:spcBef>
              <a:spcAft>
                <a:spcPts val="0"/>
              </a:spcAft>
              <a:buSzPts val="2360"/>
              <a:buChar char="●"/>
            </a:pPr>
            <a:r>
              <a:rPr lang="en-US" sz="2000"/>
              <a:t>With Seattle’s tech focus, this data tracks the state’s progress toward sustainable transportation and cleaner energy solutions.</a:t>
            </a:r>
            <a:endParaRPr sz="2000"/>
          </a:p>
          <a:p>
            <a:pPr marL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endParaRPr sz="2000"/>
          </a:p>
        </p:txBody>
      </p:sp>
      <p:sp>
        <p:nvSpPr>
          <p:cNvPr id="171" name="Google Shape;171;g32120328cf2_0_7"/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GIES COLLEGE OF BUSINESS</a:t>
            </a:r>
            <a:endParaRPr/>
          </a:p>
        </p:txBody>
      </p:sp>
      <p:sp>
        <p:nvSpPr>
          <p:cNvPr id="172" name="Google Shape;172;g32120328cf2_0_7"/>
          <p:cNvSpPr txBox="1">
            <a:spLocks noGrp="1"/>
          </p:cNvSpPr>
          <p:nvPr>
            <p:ph type="sldNum" idx="12"/>
          </p:nvPr>
        </p:nvSpPr>
        <p:spPr>
          <a:xfrm>
            <a:off x="11234478" y="6354827"/>
            <a:ext cx="3723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105936f0e_0_431"/>
          <p:cNvSpPr txBox="1">
            <a:spLocks noGrp="1"/>
          </p:cNvSpPr>
          <p:nvPr>
            <p:ph type="body" idx="1"/>
          </p:nvPr>
        </p:nvSpPr>
        <p:spPr>
          <a:xfrm>
            <a:off x="710641" y="978138"/>
            <a:ext cx="5529000" cy="4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VIN (110)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County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City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State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Postal Code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Model Year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Make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Model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Income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Car Price Latest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Car Price Launched</a:t>
            </a:r>
            <a:endParaRPr sz="2000" dirty="0"/>
          </a:p>
        </p:txBody>
      </p:sp>
      <p:sp>
        <p:nvSpPr>
          <p:cNvPr id="179" name="Google Shape;179;g32105936f0e_0_431"/>
          <p:cNvSpPr txBox="1">
            <a:spLocks noGrp="1"/>
          </p:cNvSpPr>
          <p:nvPr>
            <p:ph type="sldNum" idx="12"/>
          </p:nvPr>
        </p:nvSpPr>
        <p:spPr>
          <a:xfrm>
            <a:off x="11378203" y="6196715"/>
            <a:ext cx="3723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80" name="Google Shape;180;g32105936f0e_0_431"/>
          <p:cNvSpPr txBox="1">
            <a:spLocks noGrp="1"/>
          </p:cNvSpPr>
          <p:nvPr>
            <p:ph type="ftr" idx="11"/>
          </p:nvPr>
        </p:nvSpPr>
        <p:spPr>
          <a:xfrm>
            <a:off x="710641" y="6354988"/>
            <a:ext cx="30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GIES COLLEGE OF BUSINESS</a:t>
            </a:r>
            <a:endParaRPr/>
          </a:p>
        </p:txBody>
      </p:sp>
      <p:sp>
        <p:nvSpPr>
          <p:cNvPr id="181" name="Google Shape;181;g32105936f0e_0_431"/>
          <p:cNvSpPr txBox="1">
            <a:spLocks noGrp="1"/>
          </p:cNvSpPr>
          <p:nvPr>
            <p:ph type="title"/>
          </p:nvPr>
        </p:nvSpPr>
        <p:spPr>
          <a:xfrm>
            <a:off x="710648" y="294663"/>
            <a:ext cx="110397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600"/>
              <a:buFont typeface="Arial"/>
              <a:buNone/>
            </a:pPr>
            <a:r>
              <a:rPr lang="en-US"/>
              <a:t>Dataset Summary</a:t>
            </a:r>
            <a:endParaRPr/>
          </a:p>
        </p:txBody>
      </p:sp>
      <p:sp>
        <p:nvSpPr>
          <p:cNvPr id="182" name="Google Shape;182;g32105936f0e_0_431"/>
          <p:cNvSpPr txBox="1">
            <a:spLocks noGrp="1"/>
          </p:cNvSpPr>
          <p:nvPr>
            <p:ph type="body" idx="1"/>
          </p:nvPr>
        </p:nvSpPr>
        <p:spPr>
          <a:xfrm>
            <a:off x="6663000" y="978138"/>
            <a:ext cx="5529000" cy="4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846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360"/>
              <a:buChar char="●"/>
            </a:pPr>
            <a:r>
              <a:rPr lang="en-US" sz="2000" dirty="0"/>
              <a:t>Electric Vehicle Type</a:t>
            </a:r>
            <a:endParaRPr sz="2000" dirty="0"/>
          </a:p>
          <a:p>
            <a:pPr marL="457200" lvl="0" indent="-3784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60"/>
              <a:buChar char="●"/>
            </a:pPr>
            <a:r>
              <a:rPr lang="en-US" sz="2000" dirty="0" err="1"/>
              <a:t>CAFV</a:t>
            </a:r>
            <a:r>
              <a:rPr lang="en-US" sz="2000" dirty="0"/>
              <a:t> Eligibility</a:t>
            </a:r>
            <a:endParaRPr sz="2000" dirty="0"/>
          </a:p>
          <a:p>
            <a:pPr marL="457200" lvl="0" indent="-3784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60"/>
              <a:buChar char="●"/>
            </a:pPr>
            <a:r>
              <a:rPr lang="en-US" sz="2000" dirty="0"/>
              <a:t>Electric Range</a:t>
            </a:r>
            <a:endParaRPr sz="2000" dirty="0"/>
          </a:p>
          <a:p>
            <a:pPr marL="457200" lvl="0" indent="-3784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60"/>
              <a:buChar char="●"/>
            </a:pPr>
            <a:r>
              <a:rPr lang="en-US" sz="2000" dirty="0"/>
              <a:t>Base MSRP</a:t>
            </a:r>
            <a:endParaRPr sz="2000" dirty="0"/>
          </a:p>
          <a:p>
            <a:pPr marL="457200" lvl="0" indent="-3784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60"/>
              <a:buChar char="●"/>
            </a:pPr>
            <a:r>
              <a:rPr lang="en-US" sz="2000" dirty="0"/>
              <a:t>Legislative District</a:t>
            </a:r>
            <a:endParaRPr sz="2000" dirty="0"/>
          </a:p>
          <a:p>
            <a:pPr marL="457200" lvl="0" indent="-3784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60"/>
              <a:buChar char="●"/>
            </a:pPr>
            <a:r>
              <a:rPr lang="en-US" sz="2000" dirty="0"/>
              <a:t>DOL Vehicle ID</a:t>
            </a:r>
            <a:endParaRPr sz="2000" dirty="0"/>
          </a:p>
          <a:p>
            <a:pPr marL="457200" lvl="0" indent="-3784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60"/>
              <a:buChar char="●"/>
            </a:pPr>
            <a:r>
              <a:rPr lang="en-US" sz="2000" dirty="0"/>
              <a:t>Vehicle Location</a:t>
            </a:r>
            <a:endParaRPr sz="2000" dirty="0"/>
          </a:p>
          <a:p>
            <a:pPr marL="457200" lvl="0" indent="-3784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60"/>
              <a:buChar char="●"/>
            </a:pPr>
            <a:r>
              <a:rPr lang="en-US" sz="2000" dirty="0"/>
              <a:t>Electric Utility</a:t>
            </a:r>
            <a:endParaRPr sz="2000" dirty="0"/>
          </a:p>
          <a:p>
            <a:pPr marL="457200" lvl="0" indent="-3784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60"/>
              <a:buChar char="●"/>
            </a:pPr>
            <a:r>
              <a:rPr lang="en-US" sz="2000" dirty="0"/>
              <a:t>2020 Census Tract</a:t>
            </a:r>
            <a:endParaRPr sz="2000" dirty="0"/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</a:pPr>
            <a:endParaRPr sz="2000" dirty="0"/>
          </a:p>
        </p:txBody>
      </p:sp>
      <p:sp>
        <p:nvSpPr>
          <p:cNvPr id="183" name="Google Shape;183;g32105936f0e_0_431"/>
          <p:cNvSpPr txBox="1"/>
          <p:nvPr/>
        </p:nvSpPr>
        <p:spPr>
          <a:xfrm>
            <a:off x="4624250" y="5972325"/>
            <a:ext cx="65643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rgbClr val="13294B"/>
                </a:solidFill>
              </a:rPr>
              <a:t>Data Set - </a:t>
            </a:r>
            <a:r>
              <a:rPr lang="en-US" b="1" i="1" u="sng">
                <a:solidFill>
                  <a:schemeClr val="hlink"/>
                </a:solidFill>
                <a:hlinkClick r:id="rId3"/>
              </a:rPr>
              <a:t>Data Set</a:t>
            </a:r>
            <a:endParaRPr b="1" i="1">
              <a:solidFill>
                <a:srgbClr val="1329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rgbClr val="13294B"/>
                </a:solidFill>
              </a:rPr>
              <a:t>Income, Car Price Latest and Car Price Launched extracted from other data sources</a:t>
            </a:r>
            <a:endParaRPr b="1" i="1">
              <a:solidFill>
                <a:srgbClr val="13294B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>
            <a:spLocks noGrp="1"/>
          </p:cNvSpPr>
          <p:nvPr>
            <p:ph type="body" idx="1"/>
          </p:nvPr>
        </p:nvSpPr>
        <p:spPr>
          <a:xfrm>
            <a:off x="576150" y="1130313"/>
            <a:ext cx="11039700" cy="4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576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Analyze EV ownership trends in Washington State.</a:t>
            </a:r>
            <a:endParaRPr/>
          </a:p>
          <a:p>
            <a:pPr marL="457200" lvl="0" indent="-36576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Analyze electric vehicle (EV) adoption patterns based on customer segmentation using clustering</a:t>
            </a:r>
            <a:endParaRPr/>
          </a:p>
          <a:p>
            <a:pPr marL="457200" lvl="0" indent="-36576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Analyze EV adoption trends, customer demographics, and regional distribution.</a:t>
            </a:r>
            <a:endParaRPr/>
          </a:p>
          <a:p>
            <a:pPr marL="457200" lvl="0" indent="-36576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Highlight sustainability metrics and policy impacts for informed decision-making.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endParaRPr/>
          </a:p>
        </p:txBody>
      </p:sp>
      <p:sp>
        <p:nvSpPr>
          <p:cNvPr id="190" name="Google Shape;190;p8"/>
          <p:cNvSpPr txBox="1">
            <a:spLocks noGrp="1"/>
          </p:cNvSpPr>
          <p:nvPr>
            <p:ph type="sldNum" idx="12"/>
          </p:nvPr>
        </p:nvSpPr>
        <p:spPr>
          <a:xfrm>
            <a:off x="11234478" y="6354827"/>
            <a:ext cx="372217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91" name="Google Shape;191;p8"/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GIES COLLEGE OF BUSINESS</a:t>
            </a:r>
            <a:endParaRPr/>
          </a:p>
        </p:txBody>
      </p:sp>
      <p:sp>
        <p:nvSpPr>
          <p:cNvPr id="192" name="Google Shape;192;p8"/>
          <p:cNvSpPr txBox="1">
            <a:spLocks noGrp="1"/>
          </p:cNvSpPr>
          <p:nvPr>
            <p:ph type="title"/>
          </p:nvPr>
        </p:nvSpPr>
        <p:spPr>
          <a:xfrm>
            <a:off x="566923" y="452775"/>
            <a:ext cx="110397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600"/>
              <a:buFont typeface="Arial"/>
              <a:buNone/>
            </a:pPr>
            <a:r>
              <a:rPr lang="en-US"/>
              <a:t>Project Objective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120328cf2_0_15"/>
          <p:cNvSpPr txBox="1">
            <a:spLocks noGrp="1"/>
          </p:cNvSpPr>
          <p:nvPr>
            <p:ph type="body" idx="1"/>
          </p:nvPr>
        </p:nvSpPr>
        <p:spPr>
          <a:xfrm>
            <a:off x="576150" y="1130313"/>
            <a:ext cx="11039700" cy="4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5760" algn="just" rtl="0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 dirty="0"/>
              <a:t>Evaluate regional adoption rates and environmental impacts, highlighting tech-driven areas like Seattle.</a:t>
            </a:r>
            <a:endParaRPr dirty="0"/>
          </a:p>
          <a:p>
            <a:pPr marL="457200" lvl="0" indent="-365760" algn="just" rtl="0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 dirty="0"/>
              <a:t>Provide insights for policy and sustainability goals to promote cleaner transportation.</a:t>
            </a:r>
            <a:endParaRPr dirty="0"/>
          </a:p>
          <a:p>
            <a:pPr marL="457200" lvl="0" indent="-365760" algn="just" rtl="0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 dirty="0"/>
              <a:t>Leverage updated registration data to analyze BEV and PHEV adoption trends across Washington State.</a:t>
            </a:r>
            <a:endParaRPr dirty="0"/>
          </a:p>
          <a:p>
            <a:pPr marL="457200" lvl="0" indent="-365760" algn="just" rtl="0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 dirty="0"/>
              <a:t>Examine Seattle's influence on EV adoption and its role in advancing state-wide sustainable transportation.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g32120328cf2_0_15"/>
          <p:cNvSpPr txBox="1">
            <a:spLocks noGrp="1"/>
          </p:cNvSpPr>
          <p:nvPr>
            <p:ph type="sldNum" idx="12"/>
          </p:nvPr>
        </p:nvSpPr>
        <p:spPr>
          <a:xfrm>
            <a:off x="11234478" y="6354827"/>
            <a:ext cx="3723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00" name="Google Shape;200;g32120328cf2_0_15"/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GIES COLLEGE OF BUSINESS</a:t>
            </a:r>
            <a:endParaRPr/>
          </a:p>
        </p:txBody>
      </p:sp>
      <p:sp>
        <p:nvSpPr>
          <p:cNvPr id="201" name="Google Shape;201;g32120328cf2_0_15"/>
          <p:cNvSpPr txBox="1">
            <a:spLocks noGrp="1"/>
          </p:cNvSpPr>
          <p:nvPr>
            <p:ph type="title"/>
          </p:nvPr>
        </p:nvSpPr>
        <p:spPr>
          <a:xfrm>
            <a:off x="566923" y="452775"/>
            <a:ext cx="110397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3600"/>
              <a:buFont typeface="Arial"/>
              <a:buNone/>
            </a:pPr>
            <a:r>
              <a:rPr lang="en-US"/>
              <a:t>Goals and Purpose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ELECTRIC VEHICLES IN WASHINGTON1">
            <a:extLst>
              <a:ext uri="{FF2B5EF4-FFF2-40B4-BE49-F238E27FC236}">
                <a16:creationId xmlns:a16="http://schemas.microsoft.com/office/drawing/2014/main" id="{02CCA194-D6D4-481E-A41A-DA0353CCD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99" y="0"/>
            <a:ext cx="7543800" cy="6858000"/>
          </a:xfrm>
          <a:prstGeom prst="rect">
            <a:avLst/>
          </a:prstGeom>
        </p:spPr>
      </p:pic>
      <p:sp>
        <p:nvSpPr>
          <p:cNvPr id="3" name="Google Shape;222;g31d54bd8c48_1_0">
            <a:extLst>
              <a:ext uri="{FF2B5EF4-FFF2-40B4-BE49-F238E27FC236}">
                <a16:creationId xmlns:a16="http://schemas.microsoft.com/office/drawing/2014/main" id="{ECB4A9E6-754D-2EEF-3355-5A831392E57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GIES COLLEGE OF BUSINESS</a:t>
            </a:r>
            <a:endParaRPr dirty="0"/>
          </a:p>
        </p:txBody>
      </p:sp>
      <p:sp>
        <p:nvSpPr>
          <p:cNvPr id="4" name="Google Shape;212;g31d54bd8c48_1_9">
            <a:extLst>
              <a:ext uri="{FF2B5EF4-FFF2-40B4-BE49-F238E27FC236}">
                <a16:creationId xmlns:a16="http://schemas.microsoft.com/office/drawing/2014/main" id="{E39FAF3F-7B5D-264F-4CBA-E3413F39682A}"/>
              </a:ext>
            </a:extLst>
          </p:cNvPr>
          <p:cNvSpPr txBox="1">
            <a:spLocks/>
          </p:cNvSpPr>
          <p:nvPr/>
        </p:nvSpPr>
        <p:spPr>
          <a:xfrm>
            <a:off x="9674941" y="1290947"/>
            <a:ext cx="2286001" cy="46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ts val="2160"/>
              <a:buFont typeface="Arial"/>
              <a:buNone/>
              <a:defRPr sz="2400" b="0" i="0" u="none" strike="noStrike" cap="non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ts val="2160"/>
              <a:buFont typeface="NTR"/>
              <a:buNone/>
              <a:defRPr sz="2000" b="0" i="0" u="none" strike="noStrike" cap="non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ts val="2160"/>
              <a:buFont typeface="NTR"/>
              <a:buNone/>
              <a:defRPr sz="1800" b="0" i="0" u="none" strike="noStrike" cap="non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ts val="2160"/>
              <a:buFont typeface="NTR"/>
              <a:buNone/>
              <a:defRPr sz="1600" b="0" i="0" u="none" strike="noStrike" cap="non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ts val="2160"/>
              <a:buFont typeface="NTR"/>
              <a:buNone/>
              <a:defRPr sz="1600" b="0" i="0" u="none" strike="noStrike" cap="non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IN" sz="1600" b="1" dirty="0">
                <a:solidFill>
                  <a:srgbClr val="000000"/>
                </a:solidFill>
              </a:rPr>
              <a:t>Comprehensive Analysis</a:t>
            </a:r>
            <a:r>
              <a:rPr lang="en-IN" sz="1600" dirty="0">
                <a:solidFill>
                  <a:srgbClr val="000000"/>
                </a:solidFill>
              </a:rPr>
              <a:t>: Explores electric vehicle adoption trends, including top models, popular localities, and customer demographics in Washington state.</a:t>
            </a:r>
          </a:p>
          <a:p>
            <a:pPr algn="l">
              <a:spcBef>
                <a:spcPts val="0"/>
              </a:spcBef>
            </a:pPr>
            <a:endParaRPr lang="en-IN" sz="1600"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</a:pPr>
            <a:r>
              <a:rPr lang="en-IN" sz="1600" b="1" dirty="0">
                <a:solidFill>
                  <a:srgbClr val="000000"/>
                </a:solidFill>
              </a:rPr>
              <a:t>Sustainability Focus</a:t>
            </a:r>
            <a:r>
              <a:rPr lang="en-IN" sz="1600" dirty="0">
                <a:solidFill>
                  <a:srgbClr val="000000"/>
                </a:solidFill>
              </a:rPr>
              <a:t>: Highlights the role of EVs in promoting environmental sustainability and driving eco-conscious decision-making.</a:t>
            </a:r>
          </a:p>
          <a:p>
            <a:pPr algn="l">
              <a:spcBef>
                <a:spcPts val="0"/>
              </a:spcBef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ELECTRIC VEHICLES IN WASHINGTON2">
            <a:extLst>
              <a:ext uri="{FF2B5EF4-FFF2-40B4-BE49-F238E27FC236}">
                <a16:creationId xmlns:a16="http://schemas.microsoft.com/office/drawing/2014/main" id="{F88F4CB5-5E9F-4070-8FD4-5D2A9BE09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99" y="0"/>
            <a:ext cx="7543800" cy="6858000"/>
          </a:xfrm>
          <a:prstGeom prst="rect">
            <a:avLst/>
          </a:prstGeom>
        </p:spPr>
      </p:pic>
      <p:sp>
        <p:nvSpPr>
          <p:cNvPr id="2" name="Google Shape;222;g31d54bd8c48_1_0">
            <a:extLst>
              <a:ext uri="{FF2B5EF4-FFF2-40B4-BE49-F238E27FC236}">
                <a16:creationId xmlns:a16="http://schemas.microsoft.com/office/drawing/2014/main" id="{481EDB71-31D5-C555-E1E4-7C105903989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25391" y="6356350"/>
            <a:ext cx="30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GIES COLLEGE OF BUSINESS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94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llinois">
      <a:dk1>
        <a:srgbClr val="12284B"/>
      </a:dk1>
      <a:lt1>
        <a:srgbClr val="FFFFFF"/>
      </a:lt1>
      <a:dk2>
        <a:srgbClr val="FF542E"/>
      </a:dk2>
      <a:lt2>
        <a:srgbClr val="FFFFFF"/>
      </a:lt2>
      <a:accent1>
        <a:srgbClr val="FF542E"/>
      </a:accent1>
      <a:accent2>
        <a:srgbClr val="12284B"/>
      </a:accent2>
      <a:accent3>
        <a:srgbClr val="FCB316"/>
      </a:accent3>
      <a:accent4>
        <a:srgbClr val="006130"/>
      </a:accent4>
      <a:accent5>
        <a:srgbClr val="007E8E"/>
      </a:accent5>
      <a:accent6>
        <a:srgbClr val="5C0E41"/>
      </a:accent6>
      <a:hlink>
        <a:srgbClr val="1D58A7"/>
      </a:hlink>
      <a:folHlink>
        <a:srgbClr val="C841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1025</Words>
  <Application>Microsoft Office PowerPoint</Application>
  <PresentationFormat>Widescreen</PresentationFormat>
  <Paragraphs>173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NTR</vt:lpstr>
      <vt:lpstr>Office Theme</vt:lpstr>
      <vt:lpstr>ELECTRIC VEHICLES IN WASHINGTON</vt:lpstr>
      <vt:lpstr>Agenda</vt:lpstr>
      <vt:lpstr>Introduction</vt:lpstr>
      <vt:lpstr>Electric Vehicle Dataset</vt:lpstr>
      <vt:lpstr>Dataset Summary</vt:lpstr>
      <vt:lpstr>Project Objective</vt:lpstr>
      <vt:lpstr>Goals and Purpose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Preprocessing for K Mean Clustering</vt:lpstr>
      <vt:lpstr>Elbow Plot</vt:lpstr>
      <vt:lpstr>t-SNE Visualization</vt:lpstr>
      <vt:lpstr>Cluster centres for Numerical Features</vt:lpstr>
      <vt:lpstr>Top 5 Model in Each Cluster</vt:lpstr>
      <vt:lpstr>Key Insights from Cluster Analysis</vt:lpstr>
      <vt:lpstr>Recommendation for EV Adoption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Aditya Agarwal</cp:lastModifiedBy>
  <cp:revision>16</cp:revision>
  <dcterms:created xsi:type="dcterms:W3CDTF">2019-04-04T19:20:28Z</dcterms:created>
  <dcterms:modified xsi:type="dcterms:W3CDTF">2024-12-11T20:38:43Z</dcterms:modified>
</cp:coreProperties>
</file>