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59" r:id="rId6"/>
    <p:sldId id="260" r:id="rId7"/>
    <p:sldId id="273" r:id="rId8"/>
    <p:sldId id="275" r:id="rId9"/>
    <p:sldId id="274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6" r:id="rId18"/>
    <p:sldId id="277" r:id="rId19"/>
  </p:sldIdLst>
  <p:sldSz cx="18288000" cy="10287000"/>
  <p:notesSz cx="6858000" cy="9144000"/>
  <p:embeddedFontLst>
    <p:embeddedFont>
      <p:font typeface="IBM Plex Sans Bold Italics" panose="020B0604020202020204" charset="0"/>
      <p:regular r:id="rId20"/>
    </p:embeddedFont>
    <p:embeddedFont>
      <p:font typeface="TT Interphases" panose="020B0604020202020204" charset="0"/>
      <p:regular r:id="rId21"/>
    </p:embeddedFont>
    <p:embeddedFont>
      <p:font typeface="TT Interphases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061" autoAdjust="0"/>
  </p:normalViewPr>
  <p:slideViewPr>
    <p:cSldViewPr>
      <p:cViewPr varScale="1">
        <p:scale>
          <a:sx n="47" d="100"/>
          <a:sy n="47" d="100"/>
        </p:scale>
        <p:origin x="6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28.svg"/><Relationship Id="rId7" Type="http://schemas.openxmlformats.org/officeDocument/2006/relationships/image" Target="../media/image3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3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41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4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svg"/><Relationship Id="rId7" Type="http://schemas.openxmlformats.org/officeDocument/2006/relationships/image" Target="../media/image2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88068" y="1028700"/>
            <a:ext cx="7571232" cy="8229600"/>
          </a:xfrm>
          <a:custGeom>
            <a:avLst/>
            <a:gdLst/>
            <a:ahLst/>
            <a:cxnLst/>
            <a:rect l="l" t="t" r="r" b="b"/>
            <a:pathLst>
              <a:path w="7571232" h="8229600">
                <a:moveTo>
                  <a:pt x="0" y="0"/>
                </a:moveTo>
                <a:lnTo>
                  <a:pt x="7571232" y="0"/>
                </a:lnTo>
                <a:lnTo>
                  <a:pt x="757123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1028700"/>
            <a:ext cx="361435" cy="361435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3912167"/>
            <a:ext cx="6972300" cy="2647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730"/>
              </a:lnSpc>
            </a:pPr>
            <a:r>
              <a:rPr lang="en-IN" sz="8000" b="1" spc="-604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GIES MARCOM WEB ANALYTICS</a:t>
            </a:r>
            <a:endParaRPr lang="en-US" sz="8000" b="1" spc="-604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6457950" y="3314700"/>
            <a:ext cx="1543050" cy="1543050"/>
          </a:xfrm>
          <a:custGeom>
            <a:avLst/>
            <a:gdLst/>
            <a:ahLst/>
            <a:cxnLst/>
            <a:rect l="l" t="t" r="r" b="b"/>
            <a:pathLst>
              <a:path w="1543050" h="1543050">
                <a:moveTo>
                  <a:pt x="0" y="0"/>
                </a:moveTo>
                <a:lnTo>
                  <a:pt x="1543050" y="0"/>
                </a:lnTo>
                <a:lnTo>
                  <a:pt x="1543050" y="1543050"/>
                </a:lnTo>
                <a:lnTo>
                  <a:pt x="0" y="15430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566219" y="1108262"/>
            <a:ext cx="3234381" cy="23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b="1" spc="-102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GIES COLLEGE OF BUSINESS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063228"/>
            <a:ext cx="3240596" cy="196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79"/>
              </a:lnSpc>
            </a:pPr>
            <a:r>
              <a:rPr lang="en-US" sz="17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BUSINESS PRACTICUM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642929" y="9063228"/>
            <a:ext cx="1616371" cy="195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79"/>
              </a:lnSpc>
            </a:pPr>
            <a:r>
              <a:rPr lang="en-US" sz="17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May 02,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361435" cy="361435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479829" y="1028700"/>
            <a:ext cx="5779471" cy="4550020"/>
          </a:xfrm>
          <a:custGeom>
            <a:avLst/>
            <a:gdLst/>
            <a:ahLst/>
            <a:cxnLst/>
            <a:rect l="l" t="t" r="r" b="b"/>
            <a:pathLst>
              <a:path w="5779471" h="4550020">
                <a:moveTo>
                  <a:pt x="0" y="0"/>
                </a:moveTo>
                <a:lnTo>
                  <a:pt x="5779471" y="0"/>
                </a:lnTo>
                <a:lnTo>
                  <a:pt x="5779471" y="4550020"/>
                </a:lnTo>
                <a:lnTo>
                  <a:pt x="0" y="4550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3807070"/>
            <a:ext cx="8473720" cy="1998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Proposals &amp; Takeaway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347000"/>
            <a:ext cx="16230600" cy="4001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22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Enhance Page Funnel and Section Tracking.</a:t>
            </a:r>
          </a:p>
          <a:p>
            <a:pPr marL="342900" indent="-34290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22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342900" indent="-34290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22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Increased Data Retention period from current 2 months to 14 months.</a:t>
            </a:r>
          </a:p>
          <a:p>
            <a:pPr marL="342900" indent="-34290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22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342900" indent="-34290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22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Define URL tracking, UTM Parameters and Hierarchy tracking for better page identifications.</a:t>
            </a:r>
          </a:p>
          <a:p>
            <a:pPr marL="342900" indent="-34290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22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342900" indent="-34290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22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Improve Click tracking and expand as per business needs.</a:t>
            </a:r>
          </a:p>
          <a:p>
            <a:pPr marL="342900" indent="-34290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22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342900" indent="-34290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22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Differentiate Business vs Online Domains to better identify traffic.</a:t>
            </a:r>
          </a:p>
          <a:p>
            <a:pPr marL="342900" indent="-34290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22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342900" indent="-34290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22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Expand and further deep dive into customer behavior on business and online domains while using desktop vs. mobile devices.</a:t>
            </a:r>
          </a:p>
          <a:p>
            <a:pPr marL="342900" indent="-34290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22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342900" indent="-34290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22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sp>
        <p:nvSpPr>
          <p:cNvPr id="8" name="Freeform 8"/>
          <p:cNvSpPr/>
          <p:nvPr/>
        </p:nvSpPr>
        <p:spPr>
          <a:xfrm rot="-5400000">
            <a:off x="8253798" y="-184836"/>
            <a:ext cx="969594" cy="3396666"/>
          </a:xfrm>
          <a:custGeom>
            <a:avLst/>
            <a:gdLst/>
            <a:ahLst/>
            <a:cxnLst/>
            <a:rect l="l" t="t" r="r" b="b"/>
            <a:pathLst>
              <a:path w="969594" h="3396666">
                <a:moveTo>
                  <a:pt x="0" y="0"/>
                </a:moveTo>
                <a:lnTo>
                  <a:pt x="969594" y="0"/>
                </a:lnTo>
                <a:lnTo>
                  <a:pt x="969594" y="3396666"/>
                </a:lnTo>
                <a:lnTo>
                  <a:pt x="0" y="3396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78C9A1B-255B-8A41-ED50-AFFFC6F1A59D}"/>
              </a:ext>
            </a:extLst>
          </p:cNvPr>
          <p:cNvSpPr txBox="1"/>
          <p:nvPr/>
        </p:nvSpPr>
        <p:spPr>
          <a:xfrm>
            <a:off x="1566219" y="1108262"/>
            <a:ext cx="3310581" cy="23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b="1" spc="-102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GIES COLLEGE OF BUSINESS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361435" cy="361435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452749" y="1051112"/>
            <a:ext cx="6841804" cy="5174892"/>
          </a:xfrm>
          <a:custGeom>
            <a:avLst/>
            <a:gdLst/>
            <a:ahLst/>
            <a:cxnLst/>
            <a:rect l="l" t="t" r="r" b="b"/>
            <a:pathLst>
              <a:path w="6841804" h="5174892">
                <a:moveTo>
                  <a:pt x="0" y="0"/>
                </a:moveTo>
                <a:lnTo>
                  <a:pt x="6841803" y="0"/>
                </a:lnTo>
                <a:lnTo>
                  <a:pt x="6841803" y="5174892"/>
                </a:lnTo>
                <a:lnTo>
                  <a:pt x="0" y="51748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7376223"/>
            <a:ext cx="6978478" cy="1011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6"/>
              </a:lnSpc>
            </a:pPr>
            <a:r>
              <a:rPr lang="en-IN" sz="8800" spc="-431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Learnings</a:t>
            </a:r>
            <a:endParaRPr lang="en-US" sz="8800" spc="-431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3071873"/>
            <a:ext cx="6142033" cy="3046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T Interphases" panose="020B0604020202020204" charset="0"/>
              </a:rPr>
              <a:t>Gained expertise in web analytics by understanding web tracking mechanisms and improving data collection.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T Interphases" panose="020B0604020202020204" charset="0"/>
              </a:rPr>
              <a:t>Enhanced cross-cultural teamwork by collaborating effectively and sharing ideas with diverse teams.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T Interphases" panose="020B0604020202020204" charset="0"/>
              </a:rPr>
              <a:t>Converted insights into strategies by developing actionable, data-driven measurement plans.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E9F2F835-90A0-5D2C-0972-1C2A0871B646}"/>
              </a:ext>
            </a:extLst>
          </p:cNvPr>
          <p:cNvSpPr txBox="1"/>
          <p:nvPr/>
        </p:nvSpPr>
        <p:spPr>
          <a:xfrm>
            <a:off x="1566219" y="1108262"/>
            <a:ext cx="3310581" cy="23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b="1" spc="-102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GIES COLLEGE OF BUSINESS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E7EC7AC4-3F60-D3DA-343F-1055314D17B4}"/>
              </a:ext>
            </a:extLst>
          </p:cNvPr>
          <p:cNvSpPr txBox="1"/>
          <p:nvPr/>
        </p:nvSpPr>
        <p:spPr>
          <a:xfrm>
            <a:off x="10485406" y="6864160"/>
            <a:ext cx="6142033" cy="2708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T Interphases" panose="020B0604020202020204" charset="0"/>
              </a:rPr>
              <a:t>Adapted to dynamic environments by embracing innovation and integrating new ideas swiftly.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T Interphases" panose="020B0604020202020204" charset="0"/>
              </a:rPr>
              <a:t>Refined technical skills in analyzing digital user behavior and optimizing web performance.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T Interphases" panose="020B0604020202020204" charset="0"/>
              </a:rPr>
              <a:t>Improved communication by presenting complex data insights in clear, actionable formats for stakeholders.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361435" cy="361435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999665" y="1028700"/>
            <a:ext cx="8259635" cy="8229600"/>
          </a:xfrm>
          <a:custGeom>
            <a:avLst/>
            <a:gdLst/>
            <a:ahLst/>
            <a:cxnLst/>
            <a:rect l="l" t="t" r="r" b="b"/>
            <a:pathLst>
              <a:path w="8259635" h="8229600">
                <a:moveTo>
                  <a:pt x="0" y="0"/>
                </a:moveTo>
                <a:lnTo>
                  <a:pt x="8259635" y="0"/>
                </a:lnTo>
                <a:lnTo>
                  <a:pt x="825963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7718033"/>
            <a:ext cx="228600" cy="2286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498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7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4000357"/>
            <a:ext cx="8332616" cy="1745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24"/>
              </a:lnSpc>
            </a:pPr>
            <a:r>
              <a:rPr lang="en-US" sz="14395" spc="-7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Thank You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66218" y="7708508"/>
            <a:ext cx="5291781" cy="2639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193"/>
              </a:lnSpc>
            </a:pPr>
            <a:r>
              <a:rPr lang="en-US" sz="1700" spc="-51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Stakeholders – Priyanka Bhargava, Lindsey Savoie Halfar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66218" y="8991981"/>
            <a:ext cx="7795097" cy="2639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193"/>
              </a:lnSpc>
            </a:pPr>
            <a:r>
              <a:rPr lang="en-US" sz="1700" spc="-51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Students – Aditya Agarwal, Aarushi Nanda, Zixiao Liu, Yifei Wang, Lasya Venkata Lalpet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66219" y="8350245"/>
            <a:ext cx="2790756" cy="266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3"/>
              </a:lnSpc>
            </a:pPr>
            <a:r>
              <a:rPr lang="en-US" sz="1700" spc="-51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Professor – Ashish Khandelwal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28700" y="8373867"/>
            <a:ext cx="228600" cy="22860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79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7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700" y="9029700"/>
            <a:ext cx="228600" cy="22860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984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7"/>
                </a:lnSpc>
              </a:pPr>
              <a:endParaRPr/>
            </a:p>
          </p:txBody>
        </p:sp>
      </p:grpSp>
      <p:sp>
        <p:nvSpPr>
          <p:cNvPr id="18" name="TextBox 6">
            <a:extLst>
              <a:ext uri="{FF2B5EF4-FFF2-40B4-BE49-F238E27FC236}">
                <a16:creationId xmlns:a16="http://schemas.microsoft.com/office/drawing/2014/main" id="{D6F45DD3-7FEB-31F9-B2A4-240CD925A58A}"/>
              </a:ext>
            </a:extLst>
          </p:cNvPr>
          <p:cNvSpPr txBox="1"/>
          <p:nvPr/>
        </p:nvSpPr>
        <p:spPr>
          <a:xfrm>
            <a:off x="1566219" y="1108262"/>
            <a:ext cx="3310581" cy="23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b="1" spc="-102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GIES COLLEGE OF BUSINESS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B86EF-25B7-E2D5-6623-491A88C8B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E5A6CDC-0E78-3C83-32E7-730282D2EB6B}"/>
              </a:ext>
            </a:extLst>
          </p:cNvPr>
          <p:cNvSpPr/>
          <p:nvPr/>
        </p:nvSpPr>
        <p:spPr>
          <a:xfrm>
            <a:off x="9688068" y="1028700"/>
            <a:ext cx="7571232" cy="8229600"/>
          </a:xfrm>
          <a:custGeom>
            <a:avLst/>
            <a:gdLst/>
            <a:ahLst/>
            <a:cxnLst/>
            <a:rect l="l" t="t" r="r" b="b"/>
            <a:pathLst>
              <a:path w="7571232" h="8229600">
                <a:moveTo>
                  <a:pt x="0" y="0"/>
                </a:moveTo>
                <a:lnTo>
                  <a:pt x="7571232" y="0"/>
                </a:lnTo>
                <a:lnTo>
                  <a:pt x="757123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361B670-8AF7-47D5-71E0-11D9BEB3281F}"/>
              </a:ext>
            </a:extLst>
          </p:cNvPr>
          <p:cNvSpPr/>
          <p:nvPr/>
        </p:nvSpPr>
        <p:spPr>
          <a:xfrm>
            <a:off x="1028700" y="1028700"/>
            <a:ext cx="361435" cy="361435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AA7F044-4950-07B2-4A43-E92FC5AE931F}"/>
              </a:ext>
            </a:extLst>
          </p:cNvPr>
          <p:cNvSpPr txBox="1"/>
          <p:nvPr/>
        </p:nvSpPr>
        <p:spPr>
          <a:xfrm>
            <a:off x="1028700" y="3912167"/>
            <a:ext cx="6972300" cy="12753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730"/>
              </a:lnSpc>
            </a:pPr>
            <a:r>
              <a:rPr lang="en-IN" sz="8000" b="1" spc="-604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APPENDIX</a:t>
            </a:r>
            <a:endParaRPr lang="en-US" sz="8000" b="1" spc="-604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22314B4-C95D-F8A0-77C3-CCDE6A85171F}"/>
              </a:ext>
            </a:extLst>
          </p:cNvPr>
          <p:cNvSpPr/>
          <p:nvPr/>
        </p:nvSpPr>
        <p:spPr>
          <a:xfrm>
            <a:off x="6457950" y="3314700"/>
            <a:ext cx="1543050" cy="1543050"/>
          </a:xfrm>
          <a:custGeom>
            <a:avLst/>
            <a:gdLst/>
            <a:ahLst/>
            <a:cxnLst/>
            <a:rect l="l" t="t" r="r" b="b"/>
            <a:pathLst>
              <a:path w="1543050" h="1543050">
                <a:moveTo>
                  <a:pt x="0" y="0"/>
                </a:moveTo>
                <a:lnTo>
                  <a:pt x="1543050" y="0"/>
                </a:lnTo>
                <a:lnTo>
                  <a:pt x="1543050" y="1543050"/>
                </a:lnTo>
                <a:lnTo>
                  <a:pt x="0" y="15430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3220B8B-78C5-A855-E779-797C23742D04}"/>
              </a:ext>
            </a:extLst>
          </p:cNvPr>
          <p:cNvSpPr txBox="1"/>
          <p:nvPr/>
        </p:nvSpPr>
        <p:spPr>
          <a:xfrm>
            <a:off x="1566219" y="1108262"/>
            <a:ext cx="3234381" cy="23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b="1" spc="-102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GIES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08206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43D8D-7504-2EA4-3A2F-85C5CBC50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59D40CC-556C-EEE7-0B79-652C96303393}"/>
              </a:ext>
            </a:extLst>
          </p:cNvPr>
          <p:cNvSpPr/>
          <p:nvPr/>
        </p:nvSpPr>
        <p:spPr>
          <a:xfrm>
            <a:off x="1028700" y="1028700"/>
            <a:ext cx="361435" cy="361435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6305FEB-91EC-75C0-0C1C-BB74C7E4105D}"/>
              </a:ext>
            </a:extLst>
          </p:cNvPr>
          <p:cNvSpPr/>
          <p:nvPr/>
        </p:nvSpPr>
        <p:spPr>
          <a:xfrm>
            <a:off x="2582925" y="1938011"/>
            <a:ext cx="7434401" cy="4636363"/>
          </a:xfrm>
          <a:custGeom>
            <a:avLst/>
            <a:gdLst/>
            <a:ahLst/>
            <a:cxnLst/>
            <a:rect l="l" t="t" r="r" b="b"/>
            <a:pathLst>
              <a:path w="7434401" h="4636363">
                <a:moveTo>
                  <a:pt x="0" y="0"/>
                </a:moveTo>
                <a:lnTo>
                  <a:pt x="7434401" y="0"/>
                </a:lnTo>
                <a:lnTo>
                  <a:pt x="7434401" y="4636363"/>
                </a:lnTo>
                <a:lnTo>
                  <a:pt x="0" y="46363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74C880B-6801-9A12-6D19-FDBAA16C50BB}"/>
              </a:ext>
            </a:extLst>
          </p:cNvPr>
          <p:cNvSpPr txBox="1"/>
          <p:nvPr/>
        </p:nvSpPr>
        <p:spPr>
          <a:xfrm>
            <a:off x="1028700" y="7430412"/>
            <a:ext cx="6819900" cy="1011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56"/>
              </a:lnSpc>
            </a:pPr>
            <a:r>
              <a:rPr lang="en-IN" sz="8800" spc="-431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</a:t>
            </a:r>
            <a:r>
              <a:rPr lang="en-US" sz="8800" spc="-431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all 2024 Data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B5B9FC2-75A2-6125-31D3-1ACCF9F21344}"/>
              </a:ext>
            </a:extLst>
          </p:cNvPr>
          <p:cNvSpPr txBox="1"/>
          <p:nvPr/>
        </p:nvSpPr>
        <p:spPr>
          <a:xfrm>
            <a:off x="1566219" y="1108262"/>
            <a:ext cx="3310581" cy="23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b="1" spc="-102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GIES COLLEGE OF BUSINESS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CBB62690-FBD4-43D1-5320-936390B97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71522"/>
              </p:ext>
            </p:extLst>
          </p:nvPr>
        </p:nvGraphicFramePr>
        <p:xfrm>
          <a:off x="11043560" y="1938011"/>
          <a:ext cx="5982096" cy="6379857"/>
        </p:xfrm>
        <a:graphic>
          <a:graphicData uri="http://schemas.openxmlformats.org/drawingml/2006/table">
            <a:tbl>
              <a:tblPr/>
              <a:tblGrid>
                <a:gridCol w="199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4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806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40"/>
                        </a:lnSpc>
                        <a:spcBef>
                          <a:spcPct val="0"/>
                        </a:spcBef>
                        <a:defRPr/>
                      </a:pPr>
                      <a:endParaRPr lang="en-US" sz="2400" b="1" i="0">
                        <a:latin typeface="TT Interphases" panose="020B0604020202020204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i="0" u="none" strike="noStrike">
                          <a:solidFill>
                            <a:srgbClr val="13294B"/>
                          </a:solidFill>
                          <a:latin typeface="TT Interphases" panose="020B0604020202020204" charset="0"/>
                          <a:ea typeface="IBM Plex Sans Bold"/>
                          <a:cs typeface="IBM Plex Sans Bold"/>
                          <a:sym typeface="IBM Plex Sans Bold"/>
                        </a:rPr>
                        <a:t>Gies Business</a:t>
                      </a:r>
                      <a:endParaRPr lang="en-US" sz="2400" b="1" i="0">
                        <a:latin typeface="TT Interphases" panose="020B0604020202020204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i="0" u="none" strike="noStrike">
                          <a:solidFill>
                            <a:srgbClr val="13294B"/>
                          </a:solidFill>
                          <a:latin typeface="TT Interphases" panose="020B0604020202020204" charset="0"/>
                          <a:ea typeface="IBM Plex Sans Bold"/>
                          <a:cs typeface="IBM Plex Sans Bold"/>
                          <a:sym typeface="IBM Plex Sans Bold"/>
                        </a:rPr>
                        <a:t>Gies Online</a:t>
                      </a:r>
                      <a:endParaRPr lang="en-US" sz="2400" b="1" i="0">
                        <a:latin typeface="TT Interphases" panose="020B0604020202020204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4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i="0" u="none" strike="noStrike">
                          <a:solidFill>
                            <a:srgbClr val="13294B"/>
                          </a:solidFill>
                          <a:latin typeface="TT Interphases" panose="020B0604020202020204" charset="0"/>
                          <a:ea typeface="IBM Plex Sans Bold"/>
                          <a:cs typeface="IBM Plex Sans Bold"/>
                          <a:sym typeface="IBM Plex Sans Bold"/>
                        </a:rPr>
                        <a:t>New Users</a:t>
                      </a:r>
                      <a:endParaRPr lang="en-US" sz="2400" b="1" i="0">
                        <a:latin typeface="TT Interphases" panose="020B0604020202020204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i="0" u="none" strike="noStrike" dirty="0" err="1">
                          <a:solidFill>
                            <a:srgbClr val="13294B"/>
                          </a:solidFill>
                          <a:latin typeface="TT Interphases" panose="020B0604020202020204" charset="0"/>
                          <a:ea typeface="IBM Plex Sans Bold"/>
                          <a:cs typeface="IBM Plex Sans Bold"/>
                          <a:sym typeface="IBM Plex Sans Bold"/>
                        </a:rPr>
                        <a:t>268K</a:t>
                      </a:r>
                      <a:endParaRPr lang="en-US" sz="2400" b="1" i="0" dirty="0">
                        <a:latin typeface="TT Interphases" panose="020B0604020202020204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i="0" u="none" strike="noStrike">
                          <a:solidFill>
                            <a:srgbClr val="13294B"/>
                          </a:solidFill>
                          <a:latin typeface="TT Interphases" panose="020B0604020202020204" charset="0"/>
                          <a:ea typeface="IBM Plex Sans Bold"/>
                          <a:cs typeface="IBM Plex Sans Bold"/>
                          <a:sym typeface="IBM Plex Sans Bold"/>
                        </a:rPr>
                        <a:t>408K</a:t>
                      </a:r>
                      <a:endParaRPr lang="en-US" sz="2400" b="1" i="0">
                        <a:latin typeface="TT Interphases" panose="020B0604020202020204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9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i="0" u="none" strike="noStrike" dirty="0">
                          <a:solidFill>
                            <a:srgbClr val="13294B"/>
                          </a:solidFill>
                          <a:latin typeface="TT Interphases" panose="020B0604020202020204" charset="0"/>
                          <a:ea typeface="IBM Plex Sans Bold"/>
                          <a:cs typeface="IBM Plex Sans Bold"/>
                          <a:sym typeface="IBM Plex Sans Bold"/>
                        </a:rPr>
                        <a:t>Returning Users</a:t>
                      </a:r>
                      <a:endParaRPr lang="en-US" sz="2400" b="1" i="0" dirty="0">
                        <a:latin typeface="TT Interphases" panose="020B0604020202020204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i="0" u="none" strike="noStrike">
                          <a:solidFill>
                            <a:srgbClr val="13294B"/>
                          </a:solidFill>
                          <a:latin typeface="TT Interphases" panose="020B0604020202020204" charset="0"/>
                          <a:ea typeface="IBM Plex Sans Bold"/>
                          <a:cs typeface="IBM Plex Sans Bold"/>
                          <a:sym typeface="IBM Plex Sans Bold"/>
                        </a:rPr>
                        <a:t>59K</a:t>
                      </a:r>
                      <a:endParaRPr lang="en-US" sz="2400" b="1" i="0">
                        <a:latin typeface="TT Interphases" panose="020B0604020202020204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i="0">
                          <a:solidFill>
                            <a:srgbClr val="13294B"/>
                          </a:solidFill>
                          <a:latin typeface="TT Interphases" panose="020B0604020202020204" charset="0"/>
                          <a:ea typeface="IBM Plex Sans Bold"/>
                          <a:cs typeface="IBM Plex Sans Bold"/>
                          <a:sym typeface="IBM Plex Sans Bold"/>
                        </a:rPr>
                        <a:t>41K</a:t>
                      </a:r>
                      <a:endParaRPr lang="en-US" sz="2400" b="1" i="0">
                        <a:latin typeface="TT Interphases" panose="020B0604020202020204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698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i="0" u="none" strike="noStrike">
                          <a:solidFill>
                            <a:srgbClr val="13294B"/>
                          </a:solidFill>
                          <a:latin typeface="TT Interphases" panose="020B0604020202020204" charset="0"/>
                          <a:ea typeface="IBM Plex Sans Bold"/>
                          <a:cs typeface="IBM Plex Sans Bold"/>
                          <a:sym typeface="IBM Plex Sans Bold"/>
                        </a:rPr>
                        <a:t>Avg. Time Spent</a:t>
                      </a:r>
                      <a:endParaRPr lang="en-US" sz="2400" b="1" i="0">
                        <a:latin typeface="TT Interphases" panose="020B0604020202020204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i="0" u="none" strike="noStrike">
                          <a:solidFill>
                            <a:srgbClr val="13294B"/>
                          </a:solidFill>
                          <a:latin typeface="TT Interphases" panose="020B0604020202020204" charset="0"/>
                          <a:ea typeface="IBM Plex Sans Bold"/>
                          <a:cs typeface="IBM Plex Sans Bold"/>
                          <a:sym typeface="IBM Plex Sans Bold"/>
                        </a:rPr>
                        <a:t>1m 10s</a:t>
                      </a:r>
                      <a:endParaRPr lang="en-US" sz="2400" b="1" i="0">
                        <a:latin typeface="TT Interphases" panose="020B0604020202020204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i="0">
                          <a:solidFill>
                            <a:srgbClr val="13294B"/>
                          </a:solidFill>
                          <a:latin typeface="TT Interphases" panose="020B0604020202020204" charset="0"/>
                          <a:ea typeface="IBM Plex Sans Bold"/>
                          <a:cs typeface="IBM Plex Sans Bold"/>
                          <a:sym typeface="IBM Plex Sans Bold"/>
                        </a:rPr>
                        <a:t>32s</a:t>
                      </a:r>
                      <a:endParaRPr lang="en-US" sz="2400" b="1" i="0">
                        <a:latin typeface="TT Interphases" panose="020B0604020202020204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450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i="0" u="none" strike="noStrike">
                          <a:solidFill>
                            <a:srgbClr val="13294B"/>
                          </a:solidFill>
                          <a:latin typeface="TT Interphases" panose="020B0604020202020204" charset="0"/>
                          <a:ea typeface="IBM Plex Sans Bold"/>
                          <a:cs typeface="IBM Plex Sans Bold"/>
                          <a:sym typeface="IBM Plex Sans Bold"/>
                        </a:rPr>
                        <a:t>Home Page Views</a:t>
                      </a:r>
                      <a:endParaRPr lang="en-US" sz="2400" b="1" i="0">
                        <a:latin typeface="TT Interphases" panose="020B0604020202020204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i="0" u="none" strike="noStrike">
                          <a:solidFill>
                            <a:srgbClr val="13294B"/>
                          </a:solidFill>
                          <a:latin typeface="TT Interphases" panose="020B0604020202020204" charset="0"/>
                          <a:ea typeface="IBM Plex Sans Bold"/>
                          <a:cs typeface="IBM Plex Sans Bold"/>
                          <a:sym typeface="IBM Plex Sans Bold"/>
                        </a:rPr>
                        <a:t>52K</a:t>
                      </a:r>
                      <a:endParaRPr lang="en-US" sz="2400" b="1" i="0">
                        <a:latin typeface="TT Interphases" panose="020B0604020202020204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i="0" dirty="0">
                          <a:solidFill>
                            <a:srgbClr val="13294B"/>
                          </a:solidFill>
                          <a:latin typeface="TT Interphases" panose="020B0604020202020204" charset="0"/>
                          <a:ea typeface="IBM Plex Sans Bold"/>
                          <a:cs typeface="IBM Plex Sans Bold"/>
                          <a:sym typeface="IBM Plex Sans Bold"/>
                        </a:rPr>
                        <a:t>196K</a:t>
                      </a:r>
                      <a:endParaRPr lang="en-US" sz="2400" b="1" i="0" dirty="0">
                        <a:latin typeface="TT Interphases" panose="020B0604020202020204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358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i="0" u="none" strike="noStrike" dirty="0">
                          <a:solidFill>
                            <a:srgbClr val="13294B"/>
                          </a:solidFill>
                          <a:latin typeface="TT Interphases" panose="020B0604020202020204" charset="0"/>
                          <a:ea typeface="IBM Plex Sans Bold"/>
                          <a:cs typeface="IBM Plex Sans Bold"/>
                          <a:sym typeface="IBM Plex Sans Bold"/>
                        </a:rPr>
                        <a:t>Desktop vs Mobile</a:t>
                      </a:r>
                      <a:endParaRPr lang="en-US" sz="2400" b="1" i="0" dirty="0">
                        <a:latin typeface="TT Interphases" panose="020B0604020202020204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i="0" u="none" strike="noStrike" dirty="0">
                          <a:solidFill>
                            <a:srgbClr val="13294B"/>
                          </a:solidFill>
                          <a:latin typeface="TT Interphases" panose="020B0604020202020204" charset="0"/>
                          <a:ea typeface="IBM Plex Sans Bold"/>
                          <a:cs typeface="IBM Plex Sans Bold"/>
                          <a:sym typeface="IBM Plex Sans Bold"/>
                        </a:rPr>
                        <a:t>65% vs 35%</a:t>
                      </a:r>
                      <a:endParaRPr lang="en-US" sz="2400" b="1" i="0" dirty="0">
                        <a:latin typeface="TT Interphases" panose="020B0604020202020204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i="0" u="none" strike="noStrike" dirty="0">
                          <a:solidFill>
                            <a:srgbClr val="13294B"/>
                          </a:solidFill>
                          <a:latin typeface="TT Interphases" panose="020B0604020202020204" charset="0"/>
                          <a:ea typeface="IBM Plex Sans Bold"/>
                          <a:cs typeface="IBM Plex Sans Bold"/>
                          <a:sym typeface="IBM Plex Sans Bold"/>
                        </a:rPr>
                        <a:t>32% vs 68%</a:t>
                      </a:r>
                      <a:endParaRPr lang="en-US" sz="2400" b="1" i="0" dirty="0">
                        <a:latin typeface="TT Interphases" panose="020B0604020202020204" charset="0"/>
                      </a:endParaRP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10">
            <a:extLst>
              <a:ext uri="{FF2B5EF4-FFF2-40B4-BE49-F238E27FC236}">
                <a16:creationId xmlns:a16="http://schemas.microsoft.com/office/drawing/2014/main" id="{7E96A2B3-5524-FF09-B6AF-DD5D4C371963}"/>
              </a:ext>
            </a:extLst>
          </p:cNvPr>
          <p:cNvSpPr txBox="1"/>
          <p:nvPr/>
        </p:nvSpPr>
        <p:spPr>
          <a:xfrm>
            <a:off x="11767460" y="9867900"/>
            <a:ext cx="4534296" cy="218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600" b="1" i="1" dirty="0">
                <a:solidFill>
                  <a:srgbClr val="FF3131"/>
                </a:solidFill>
                <a:latin typeface="IBM Plex Sans Bold Italics"/>
                <a:ea typeface="IBM Plex Sans Bold Italics"/>
                <a:cs typeface="IBM Plex Sans Bold Italics"/>
                <a:sym typeface="IBM Plex Sans Bold Italics"/>
              </a:rPr>
              <a:t>Date Range - Aug 22, 2024, to Nov 22, 2024</a:t>
            </a:r>
          </a:p>
        </p:txBody>
      </p:sp>
    </p:spTree>
    <p:extLst>
      <p:ext uri="{BB962C8B-B14F-4D97-AF65-F5344CB8AC3E}">
        <p14:creationId xmlns:p14="http://schemas.microsoft.com/office/powerpoint/2010/main" val="137212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AE193-0836-6C2C-D7F9-DD621EEC9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0BA1F58-5C36-3158-3B82-217E79CFC5BE}"/>
              </a:ext>
            </a:extLst>
          </p:cNvPr>
          <p:cNvSpPr/>
          <p:nvPr/>
        </p:nvSpPr>
        <p:spPr>
          <a:xfrm>
            <a:off x="1028700" y="1028700"/>
            <a:ext cx="361435" cy="361435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T Interphases" panose="020B0604020202020204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F17A596-7F09-92B2-98BB-D36289717D7F}"/>
              </a:ext>
            </a:extLst>
          </p:cNvPr>
          <p:cNvSpPr txBox="1"/>
          <p:nvPr/>
        </p:nvSpPr>
        <p:spPr>
          <a:xfrm>
            <a:off x="5063770" y="884419"/>
            <a:ext cx="13263415" cy="1011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 dirty="0">
                <a:solidFill>
                  <a:srgbClr val="000000"/>
                </a:solidFill>
                <a:latin typeface="TT Interphases" panose="020B0604020202020204" charset="0"/>
                <a:ea typeface="TT Interphases"/>
                <a:cs typeface="TT Interphases"/>
                <a:sym typeface="TT Interphases"/>
              </a:rPr>
              <a:t>Fall 2024 Requirements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5D57E59C-8B18-AAA9-68AE-42AF216E4495}"/>
              </a:ext>
            </a:extLst>
          </p:cNvPr>
          <p:cNvSpPr txBox="1"/>
          <p:nvPr/>
        </p:nvSpPr>
        <p:spPr>
          <a:xfrm>
            <a:off x="1566219" y="1108262"/>
            <a:ext cx="3310581" cy="23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b="1" spc="-102" dirty="0">
                <a:solidFill>
                  <a:srgbClr val="000000"/>
                </a:solidFill>
                <a:latin typeface="TT Interphases" panose="020B0604020202020204" charset="0"/>
                <a:ea typeface="TT Interphases"/>
                <a:cs typeface="TT Interphases"/>
                <a:sym typeface="TT Interphases"/>
              </a:rPr>
              <a:t>GIES COLLEGE OF BUSINESS</a:t>
            </a: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EFF7D8A6-26D9-CCEA-EF58-AADCFB48CE6F}"/>
              </a:ext>
            </a:extLst>
          </p:cNvPr>
          <p:cNvSpPr/>
          <p:nvPr/>
        </p:nvSpPr>
        <p:spPr>
          <a:xfrm>
            <a:off x="6148016" y="3164125"/>
            <a:ext cx="6292321" cy="6292321"/>
          </a:xfrm>
          <a:custGeom>
            <a:avLst/>
            <a:gdLst/>
            <a:ahLst/>
            <a:cxnLst/>
            <a:rect l="l" t="t" r="r" b="b"/>
            <a:pathLst>
              <a:path w="6292321" h="6292321">
                <a:moveTo>
                  <a:pt x="0" y="0"/>
                </a:moveTo>
                <a:lnTo>
                  <a:pt x="6292321" y="0"/>
                </a:lnTo>
                <a:lnTo>
                  <a:pt x="6292321" y="6292321"/>
                </a:lnTo>
                <a:lnTo>
                  <a:pt x="0" y="62923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>
              <a:latin typeface="TT Interphases" panose="020B0604020202020204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48D4B0A-511C-12F0-2FBD-9B54A1496F41}"/>
              </a:ext>
            </a:extLst>
          </p:cNvPr>
          <p:cNvSpPr txBox="1"/>
          <p:nvPr/>
        </p:nvSpPr>
        <p:spPr>
          <a:xfrm>
            <a:off x="328166" y="3183175"/>
            <a:ext cx="8455413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200"/>
              </a:lnSpc>
              <a:spcBef>
                <a:spcPct val="0"/>
              </a:spcBef>
            </a:pPr>
            <a:r>
              <a:rPr lang="en-US" sz="2000" b="1" i="1" u="none" strike="noStrike" spc="86" dirty="0">
                <a:solidFill>
                  <a:srgbClr val="13294B"/>
                </a:solidFill>
                <a:latin typeface="TT Interphases" panose="020B0604020202020204" charset="0"/>
                <a:ea typeface="IBM Plex Sans Bold Italics"/>
                <a:cs typeface="IBM Plex Sans Bold Italics"/>
                <a:sym typeface="IBM Plex Sans Bold Italics"/>
              </a:rPr>
              <a:t>UNDERSTANDING BUSINESS </a:t>
            </a:r>
          </a:p>
          <a:p>
            <a:pPr marL="0" lvl="0" indent="0" algn="ctr">
              <a:lnSpc>
                <a:spcPts val="2200"/>
              </a:lnSpc>
              <a:spcBef>
                <a:spcPct val="0"/>
              </a:spcBef>
            </a:pPr>
            <a:r>
              <a:rPr lang="en-US" sz="2000" b="1" i="1" u="none" strike="noStrike" spc="86" dirty="0">
                <a:solidFill>
                  <a:srgbClr val="13294B"/>
                </a:solidFill>
                <a:latin typeface="TT Interphases" panose="020B0604020202020204" charset="0"/>
                <a:ea typeface="IBM Plex Sans Bold Italics"/>
                <a:cs typeface="IBM Plex Sans Bold Italics"/>
                <a:sym typeface="IBM Plex Sans Bold Italics"/>
              </a:rPr>
              <a:t>OBJECTIVES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D02D2A20-EB21-44B5-3652-F3DA8BE7D8B7}"/>
              </a:ext>
            </a:extLst>
          </p:cNvPr>
          <p:cNvSpPr txBox="1"/>
          <p:nvPr/>
        </p:nvSpPr>
        <p:spPr>
          <a:xfrm>
            <a:off x="10825938" y="3170475"/>
            <a:ext cx="4879138" cy="2825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200"/>
              </a:lnSpc>
              <a:spcBef>
                <a:spcPct val="0"/>
              </a:spcBef>
            </a:pPr>
            <a:r>
              <a:rPr lang="en-US" sz="2000" b="1" i="1" u="none" strike="noStrike" spc="86" dirty="0">
                <a:solidFill>
                  <a:srgbClr val="13294B"/>
                </a:solidFill>
                <a:latin typeface="TT Interphases" panose="020B0604020202020204" charset="0"/>
                <a:ea typeface="IBM Plex Sans Bold Italics"/>
                <a:cs typeface="IBM Plex Sans Bold Italics"/>
                <a:sym typeface="IBM Plex Sans Bold Italics"/>
              </a:rPr>
              <a:t>GOALS AND KPI’S IDENTIFICATION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02871FE7-2958-E97A-3C9F-76029DA8A9C0}"/>
              </a:ext>
            </a:extLst>
          </p:cNvPr>
          <p:cNvSpPr txBox="1"/>
          <p:nvPr/>
        </p:nvSpPr>
        <p:spPr>
          <a:xfrm>
            <a:off x="328166" y="8925575"/>
            <a:ext cx="8455413" cy="2825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200"/>
              </a:lnSpc>
              <a:spcBef>
                <a:spcPct val="0"/>
              </a:spcBef>
            </a:pPr>
            <a:r>
              <a:rPr lang="en-US" sz="2000" b="1" i="1" u="none" strike="noStrike" spc="86" dirty="0">
                <a:solidFill>
                  <a:srgbClr val="13294B"/>
                </a:solidFill>
                <a:latin typeface="TT Interphases" panose="020B0604020202020204" charset="0"/>
                <a:ea typeface="IBM Plex Sans Bold Italics"/>
                <a:cs typeface="IBM Plex Sans Bold Italics"/>
                <a:sym typeface="IBM Plex Sans Bold Italics"/>
              </a:rPr>
              <a:t>GATHER REQUIRED DOCUMENTATION/ SDR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036434D2-BA74-02A7-FBE9-32E26D316012}"/>
              </a:ext>
            </a:extLst>
          </p:cNvPr>
          <p:cNvSpPr txBox="1"/>
          <p:nvPr/>
        </p:nvSpPr>
        <p:spPr>
          <a:xfrm>
            <a:off x="-336393" y="5877037"/>
            <a:ext cx="8455413" cy="2825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200"/>
              </a:lnSpc>
              <a:spcBef>
                <a:spcPct val="0"/>
              </a:spcBef>
            </a:pPr>
            <a:r>
              <a:rPr lang="en-US" sz="2000" b="1" i="1" u="none" strike="noStrike" spc="86">
                <a:solidFill>
                  <a:srgbClr val="13294B"/>
                </a:solidFill>
                <a:latin typeface="TT Interphases" panose="020B0604020202020204" charset="0"/>
                <a:ea typeface="IBM Plex Sans Bold Italics"/>
                <a:cs typeface="IBM Plex Sans Bold Italics"/>
                <a:sym typeface="IBM Plex Sans Bold Italics"/>
              </a:rPr>
              <a:t>EXISTING SETUP EVALUATION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176AEDF0-1E68-55F5-449B-A9C72797B20A}"/>
              </a:ext>
            </a:extLst>
          </p:cNvPr>
          <p:cNvSpPr txBox="1"/>
          <p:nvPr/>
        </p:nvSpPr>
        <p:spPr>
          <a:xfrm>
            <a:off x="12440337" y="5889682"/>
            <a:ext cx="5046976" cy="558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 b="1" i="1" spc="86">
                <a:solidFill>
                  <a:srgbClr val="13294B"/>
                </a:solidFill>
                <a:latin typeface="TT Interphases" panose="020B0604020202020204" charset="0"/>
                <a:ea typeface="IBM Plex Sans Bold Italics"/>
                <a:cs typeface="IBM Plex Sans Bold Italics"/>
                <a:sym typeface="IBM Plex Sans Bold Italics"/>
              </a:rPr>
              <a:t>PERFORM PRELIMINARY SWOT ANALYSIS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40DFDB9D-42DD-5FDD-6393-4BDE7501B47B}"/>
              </a:ext>
            </a:extLst>
          </p:cNvPr>
          <p:cNvSpPr txBox="1"/>
          <p:nvPr/>
        </p:nvSpPr>
        <p:spPr>
          <a:xfrm>
            <a:off x="9484113" y="8937191"/>
            <a:ext cx="8396804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84"/>
              </a:lnSpc>
              <a:spcBef>
                <a:spcPct val="0"/>
              </a:spcBef>
            </a:pPr>
            <a:r>
              <a:rPr lang="en-US" sz="1986" b="1" i="1" u="none" strike="noStrike" spc="85" dirty="0">
                <a:solidFill>
                  <a:srgbClr val="13294B"/>
                </a:solidFill>
                <a:latin typeface="TT Interphases" panose="020B0604020202020204" charset="0"/>
                <a:ea typeface="IBM Plex Sans Bold Italics"/>
                <a:cs typeface="IBM Plex Sans Bold Italics"/>
                <a:sym typeface="IBM Plex Sans Bold Italics"/>
              </a:rPr>
              <a:t>DIMENSIONS &amp; METRICS ALIGNMENT</a:t>
            </a:r>
          </a:p>
        </p:txBody>
      </p:sp>
    </p:spTree>
    <p:extLst>
      <p:ext uri="{BB962C8B-B14F-4D97-AF65-F5344CB8AC3E}">
        <p14:creationId xmlns:p14="http://schemas.microsoft.com/office/powerpoint/2010/main" val="3729901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D54B0-A3DF-4E8C-464E-DA9ECBBED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6393D80-C950-6830-F3E1-5EF0B4F2F1E7}"/>
              </a:ext>
            </a:extLst>
          </p:cNvPr>
          <p:cNvSpPr/>
          <p:nvPr/>
        </p:nvSpPr>
        <p:spPr>
          <a:xfrm>
            <a:off x="1028700" y="1028700"/>
            <a:ext cx="361435" cy="361435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9874182-E6CE-34A6-087A-123D7306B80C}"/>
              </a:ext>
            </a:extLst>
          </p:cNvPr>
          <p:cNvSpPr txBox="1"/>
          <p:nvPr/>
        </p:nvSpPr>
        <p:spPr>
          <a:xfrm>
            <a:off x="6217663" y="721424"/>
            <a:ext cx="7193539" cy="1011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Dashboards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D9FE648-FCF3-F56A-55AB-1410614D6571}"/>
              </a:ext>
            </a:extLst>
          </p:cNvPr>
          <p:cNvSpPr txBox="1"/>
          <p:nvPr/>
        </p:nvSpPr>
        <p:spPr>
          <a:xfrm>
            <a:off x="3575591" y="2125832"/>
            <a:ext cx="260241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2400" b="1" spc="-83" dirty="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Gies Business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B41E703-9706-08F3-83BE-0EFAD7FE34C2}"/>
              </a:ext>
            </a:extLst>
          </p:cNvPr>
          <p:cNvSpPr txBox="1"/>
          <p:nvPr/>
        </p:nvSpPr>
        <p:spPr>
          <a:xfrm>
            <a:off x="11049000" y="2125831"/>
            <a:ext cx="2238511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2400" b="1" spc="-83" dirty="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Gies Online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7976214-0A58-2C2B-B05E-E37751B7F306}"/>
              </a:ext>
            </a:extLst>
          </p:cNvPr>
          <p:cNvSpPr/>
          <p:nvPr/>
        </p:nvSpPr>
        <p:spPr>
          <a:xfrm>
            <a:off x="13765611" y="183415"/>
            <a:ext cx="4381500" cy="2413440"/>
          </a:xfrm>
          <a:custGeom>
            <a:avLst/>
            <a:gdLst/>
            <a:ahLst/>
            <a:cxnLst/>
            <a:rect l="l" t="t" r="r" b="b"/>
            <a:pathLst>
              <a:path w="7148446" h="4185090">
                <a:moveTo>
                  <a:pt x="0" y="0"/>
                </a:moveTo>
                <a:lnTo>
                  <a:pt x="7148446" y="0"/>
                </a:lnTo>
                <a:lnTo>
                  <a:pt x="7148446" y="4185090"/>
                </a:lnTo>
                <a:lnTo>
                  <a:pt x="0" y="4185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2C376DE2-C596-BBA6-DD18-2B289E954EEB}"/>
              </a:ext>
            </a:extLst>
          </p:cNvPr>
          <p:cNvSpPr txBox="1"/>
          <p:nvPr/>
        </p:nvSpPr>
        <p:spPr>
          <a:xfrm>
            <a:off x="1566219" y="1108262"/>
            <a:ext cx="3310581" cy="23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b="1" spc="-102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GIES COLLEGE OF BUSINESS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A276C14-DC32-B805-E475-15F851567E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61595"/>
              </p:ext>
            </p:extLst>
          </p:nvPr>
        </p:nvGraphicFramePr>
        <p:xfrm>
          <a:off x="3429000" y="2570787"/>
          <a:ext cx="2238512" cy="7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6" imgW="8572328" imgH="30355735" progId="Acrobat.Document.DC">
                  <p:embed/>
                </p:oleObj>
              </mc:Choice>
              <mc:Fallback>
                <p:oleObj name="Acrobat Document" r:id="rId6" imgW="8572328" imgH="30355735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9000" y="2570787"/>
                        <a:ext cx="2238512" cy="706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A6D41CDD-B05E-F1AB-D96B-99E338A172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552295"/>
              </p:ext>
            </p:extLst>
          </p:nvPr>
        </p:nvGraphicFramePr>
        <p:xfrm>
          <a:off x="10948703" y="2596855"/>
          <a:ext cx="2295525" cy="704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8" imgW="8572328" imgH="30355735" progId="Acrobat.Document.DC">
                  <p:embed/>
                </p:oleObj>
              </mc:Choice>
              <mc:Fallback>
                <p:oleObj name="Acrobat Document" r:id="rId8" imgW="8572328" imgH="30355735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948703" y="2596855"/>
                        <a:ext cx="2295525" cy="7042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5809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CC73C-67E0-7113-CA70-9A2D3FE5B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7ED9BEF-2F1D-AC74-CCB0-12F85A513BE8}"/>
              </a:ext>
            </a:extLst>
          </p:cNvPr>
          <p:cNvSpPr/>
          <p:nvPr/>
        </p:nvSpPr>
        <p:spPr>
          <a:xfrm>
            <a:off x="1028700" y="1028700"/>
            <a:ext cx="361435" cy="361435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00C8A87-5D5D-381B-148D-1F11D5176E15}"/>
              </a:ext>
            </a:extLst>
          </p:cNvPr>
          <p:cNvSpPr txBox="1"/>
          <p:nvPr/>
        </p:nvSpPr>
        <p:spPr>
          <a:xfrm>
            <a:off x="6217663" y="721424"/>
            <a:ext cx="7193539" cy="1011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Device Stats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CB93068-B1A5-E530-EBD7-42CE2844C6A4}"/>
              </a:ext>
            </a:extLst>
          </p:cNvPr>
          <p:cNvSpPr txBox="1"/>
          <p:nvPr/>
        </p:nvSpPr>
        <p:spPr>
          <a:xfrm>
            <a:off x="3903716" y="2596855"/>
            <a:ext cx="967641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2400" b="1" spc="-83" dirty="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2024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5F11DEB-E70E-ADFC-D2BF-201721044C45}"/>
              </a:ext>
            </a:extLst>
          </p:cNvPr>
          <p:cNvSpPr txBox="1"/>
          <p:nvPr/>
        </p:nvSpPr>
        <p:spPr>
          <a:xfrm>
            <a:off x="12646355" y="2596855"/>
            <a:ext cx="2238511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2400" b="1" spc="-83" dirty="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2025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A299E0C6-5C64-8545-1AD0-CDEF9662667A}"/>
              </a:ext>
            </a:extLst>
          </p:cNvPr>
          <p:cNvSpPr/>
          <p:nvPr/>
        </p:nvSpPr>
        <p:spPr>
          <a:xfrm>
            <a:off x="13765611" y="183415"/>
            <a:ext cx="4381500" cy="2413440"/>
          </a:xfrm>
          <a:custGeom>
            <a:avLst/>
            <a:gdLst/>
            <a:ahLst/>
            <a:cxnLst/>
            <a:rect l="l" t="t" r="r" b="b"/>
            <a:pathLst>
              <a:path w="7148446" h="4185090">
                <a:moveTo>
                  <a:pt x="0" y="0"/>
                </a:moveTo>
                <a:lnTo>
                  <a:pt x="7148446" y="0"/>
                </a:lnTo>
                <a:lnTo>
                  <a:pt x="7148446" y="4185090"/>
                </a:lnTo>
                <a:lnTo>
                  <a:pt x="0" y="4185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C87BF9D9-6732-A5FC-2E80-18CA3D07D4EF}"/>
              </a:ext>
            </a:extLst>
          </p:cNvPr>
          <p:cNvSpPr txBox="1"/>
          <p:nvPr/>
        </p:nvSpPr>
        <p:spPr>
          <a:xfrm>
            <a:off x="1566219" y="1108262"/>
            <a:ext cx="3310581" cy="23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b="1" spc="-102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GIES COLLEGE OF BUSINESS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F7D91F-8E5E-1937-553D-44335BB9EA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17" y="3848100"/>
            <a:ext cx="6943725" cy="4038600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195D02-12CC-810A-AFEF-AED493F824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875" y="3651546"/>
            <a:ext cx="68770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84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34115-41A5-91AA-7BAF-690207D10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BB4C7B6-4611-5B8E-2916-59E64343D16B}"/>
              </a:ext>
            </a:extLst>
          </p:cNvPr>
          <p:cNvSpPr/>
          <p:nvPr/>
        </p:nvSpPr>
        <p:spPr>
          <a:xfrm>
            <a:off x="1028700" y="1028700"/>
            <a:ext cx="361435" cy="361435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FE044ED-47CD-F4C0-E2EF-2EE0B4C1B960}"/>
              </a:ext>
            </a:extLst>
          </p:cNvPr>
          <p:cNvSpPr txBox="1"/>
          <p:nvPr/>
        </p:nvSpPr>
        <p:spPr>
          <a:xfrm>
            <a:off x="6217663" y="721424"/>
            <a:ext cx="7193539" cy="1998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Device Stats by Pages - 2025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08D6C37-3B49-3566-F2EA-930D34E8CB26}"/>
              </a:ext>
            </a:extLst>
          </p:cNvPr>
          <p:cNvSpPr/>
          <p:nvPr/>
        </p:nvSpPr>
        <p:spPr>
          <a:xfrm>
            <a:off x="13765611" y="183415"/>
            <a:ext cx="4381500" cy="2413440"/>
          </a:xfrm>
          <a:custGeom>
            <a:avLst/>
            <a:gdLst/>
            <a:ahLst/>
            <a:cxnLst/>
            <a:rect l="l" t="t" r="r" b="b"/>
            <a:pathLst>
              <a:path w="7148446" h="4185090">
                <a:moveTo>
                  <a:pt x="0" y="0"/>
                </a:moveTo>
                <a:lnTo>
                  <a:pt x="7148446" y="0"/>
                </a:lnTo>
                <a:lnTo>
                  <a:pt x="7148446" y="4185090"/>
                </a:lnTo>
                <a:lnTo>
                  <a:pt x="0" y="4185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B37C228C-9141-3F85-E6B4-352FFC53556F}"/>
              </a:ext>
            </a:extLst>
          </p:cNvPr>
          <p:cNvSpPr txBox="1"/>
          <p:nvPr/>
        </p:nvSpPr>
        <p:spPr>
          <a:xfrm>
            <a:off x="1566219" y="1108262"/>
            <a:ext cx="3310581" cy="23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b="1" spc="-102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GIES COLLEGE OF BUSINESS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4A59B57-39AD-1B66-C0A0-E7C976B1E7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432" y="3390900"/>
            <a:ext cx="7874405" cy="5131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4C9128-68D8-ABB4-C8B8-F7C8D445A0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71" y="3390900"/>
            <a:ext cx="7937908" cy="5080261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AD5B6E27-30F3-51EE-65CC-425C1CEBF5BE}"/>
              </a:ext>
            </a:extLst>
          </p:cNvPr>
          <p:cNvSpPr txBox="1"/>
          <p:nvPr/>
        </p:nvSpPr>
        <p:spPr>
          <a:xfrm>
            <a:off x="2605814" y="8833979"/>
            <a:ext cx="4751021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2400" b="1" spc="-83" dirty="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Top Pages by Desktop Device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6654046A-21A1-C4E2-306F-F74CA716ED20}"/>
              </a:ext>
            </a:extLst>
          </p:cNvPr>
          <p:cNvSpPr txBox="1"/>
          <p:nvPr/>
        </p:nvSpPr>
        <p:spPr>
          <a:xfrm>
            <a:off x="11390100" y="8768887"/>
            <a:ext cx="4751021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2400" b="1" spc="-83" dirty="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Top Pages by Mobile Device</a:t>
            </a:r>
          </a:p>
        </p:txBody>
      </p:sp>
    </p:spTree>
    <p:extLst>
      <p:ext uri="{BB962C8B-B14F-4D97-AF65-F5344CB8AC3E}">
        <p14:creationId xmlns:p14="http://schemas.microsoft.com/office/powerpoint/2010/main" val="220980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5C270-7F9D-AB52-A08C-62EA9AB67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07C99C1-CE43-B048-08EE-A3774E41E133}"/>
              </a:ext>
            </a:extLst>
          </p:cNvPr>
          <p:cNvSpPr/>
          <p:nvPr/>
        </p:nvSpPr>
        <p:spPr>
          <a:xfrm>
            <a:off x="1028700" y="1028700"/>
            <a:ext cx="361435" cy="361435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05910E8-C9A8-DA28-96AB-B22DAADFA39B}"/>
              </a:ext>
            </a:extLst>
          </p:cNvPr>
          <p:cNvSpPr/>
          <p:nvPr/>
        </p:nvSpPr>
        <p:spPr>
          <a:xfrm>
            <a:off x="1028700" y="5642370"/>
            <a:ext cx="7195906" cy="4644630"/>
          </a:xfrm>
          <a:custGeom>
            <a:avLst/>
            <a:gdLst/>
            <a:ahLst/>
            <a:cxnLst/>
            <a:rect l="l" t="t" r="r" b="b"/>
            <a:pathLst>
              <a:path w="7195906" h="4644630">
                <a:moveTo>
                  <a:pt x="0" y="0"/>
                </a:moveTo>
                <a:lnTo>
                  <a:pt x="7195906" y="0"/>
                </a:lnTo>
                <a:lnTo>
                  <a:pt x="7195906" y="4644630"/>
                </a:lnTo>
                <a:lnTo>
                  <a:pt x="0" y="464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6101A48-4706-8774-6727-6BD2E5E75559}"/>
              </a:ext>
            </a:extLst>
          </p:cNvPr>
          <p:cNvSpPr txBox="1"/>
          <p:nvPr/>
        </p:nvSpPr>
        <p:spPr>
          <a:xfrm>
            <a:off x="1028700" y="2644660"/>
            <a:ext cx="7577855" cy="1011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Agenda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6824D5A-9007-D169-2E85-539A94886BDE}"/>
              </a:ext>
            </a:extLst>
          </p:cNvPr>
          <p:cNvSpPr txBox="1"/>
          <p:nvPr/>
        </p:nvSpPr>
        <p:spPr>
          <a:xfrm>
            <a:off x="10591800" y="2221433"/>
            <a:ext cx="6858000" cy="5918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48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Introduction</a:t>
            </a:r>
          </a:p>
          <a:p>
            <a:pPr marL="685800" indent="-68580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48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685800" indent="-68580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48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685800" indent="-68580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48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Fall 2024 Recap</a:t>
            </a:r>
          </a:p>
          <a:p>
            <a:pPr marL="685800" indent="-68580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48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685800" indent="-68580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48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685800" indent="-68580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48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Requirements &amp; Data </a:t>
            </a:r>
          </a:p>
          <a:p>
            <a:pPr marL="685800" indent="-685800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48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685800" indent="-685800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48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685800" indent="-685800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48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Goals &amp; KPIs</a:t>
            </a:r>
          </a:p>
          <a:p>
            <a:pPr marL="685800" indent="-68580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48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algn="l">
              <a:lnSpc>
                <a:spcPts val="2380"/>
              </a:lnSpc>
            </a:pPr>
            <a:endParaRPr lang="en-US" sz="48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685800" indent="-68580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48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Analysis</a:t>
            </a:r>
          </a:p>
          <a:p>
            <a:pPr marL="685800" indent="-68580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48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685800" indent="-68580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48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685800" indent="-68580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48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Proposals &amp; Takeaway</a:t>
            </a:r>
          </a:p>
          <a:p>
            <a:pPr marL="685800" indent="-68580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48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685800" indent="-68580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48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685800" indent="-68580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48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Learnings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F0B40E20-B911-17FE-64CF-73C51BFCD12F}"/>
              </a:ext>
            </a:extLst>
          </p:cNvPr>
          <p:cNvSpPr txBox="1"/>
          <p:nvPr/>
        </p:nvSpPr>
        <p:spPr>
          <a:xfrm>
            <a:off x="1566219" y="1108262"/>
            <a:ext cx="3310581" cy="23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b="1" spc="-102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GIES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67308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361435" cy="361435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2245076"/>
            <a:ext cx="7548480" cy="7013224"/>
          </a:xfrm>
          <a:custGeom>
            <a:avLst/>
            <a:gdLst/>
            <a:ahLst/>
            <a:cxnLst/>
            <a:rect l="l" t="t" r="r" b="b"/>
            <a:pathLst>
              <a:path w="7548480" h="7013224">
                <a:moveTo>
                  <a:pt x="0" y="0"/>
                </a:moveTo>
                <a:lnTo>
                  <a:pt x="7548480" y="0"/>
                </a:lnTo>
                <a:lnTo>
                  <a:pt x="7548480" y="7013224"/>
                </a:lnTo>
                <a:lnTo>
                  <a:pt x="0" y="7013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6035449" y="1028700"/>
            <a:ext cx="1223851" cy="847795"/>
          </a:xfrm>
          <a:custGeom>
            <a:avLst/>
            <a:gdLst/>
            <a:ahLst/>
            <a:cxnLst/>
            <a:rect l="l" t="t" r="r" b="b"/>
            <a:pathLst>
              <a:path w="1223851" h="847795">
                <a:moveTo>
                  <a:pt x="1223851" y="0"/>
                </a:moveTo>
                <a:lnTo>
                  <a:pt x="0" y="0"/>
                </a:lnTo>
                <a:lnTo>
                  <a:pt x="0" y="847795"/>
                </a:lnTo>
                <a:lnTo>
                  <a:pt x="1223851" y="847795"/>
                </a:lnTo>
                <a:lnTo>
                  <a:pt x="122385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52294" y="2750290"/>
            <a:ext cx="6234058" cy="1011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66219" y="1108262"/>
            <a:ext cx="3310581" cy="23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b="1" spc="-102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GIES COLLEGE OF BUSINESS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52294" y="4381500"/>
            <a:ext cx="7007006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T Interphases" panose="020B0604020202020204" charset="0"/>
              </a:rPr>
              <a:t>Gies Marcom is analysing user behaviour, improving data tracking, and integrating data insights to optimize the Gies College of Business websites for better user experience and conversions.</a:t>
            </a:r>
          </a:p>
          <a:p>
            <a:pPr marL="457200" indent="-457200" algn="just">
              <a:lnSpc>
                <a:spcPts val="2380"/>
              </a:lnSpc>
              <a:buFont typeface="Arial" panose="020B0604020202020204" pitchFamily="34" charset="0"/>
              <a:buChar char="•"/>
            </a:pPr>
            <a:endParaRPr kumimoji="0" lang="en-IN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T Interphases" panose="020B0604020202020204" charset="0"/>
            </a:endParaRPr>
          </a:p>
          <a:p>
            <a:pPr marL="457200" indent="-457200" algn="just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T Interphases" panose="020B0604020202020204" charset="0"/>
              </a:rPr>
              <a:t>Website Role: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T Interphases" panose="020B0604020202020204" charset="0"/>
              </a:rPr>
              <a:t> </a:t>
            </a:r>
            <a:r>
              <a:rPr lang="en-US" altLang="en-US" sz="2200" i="1" dirty="0">
                <a:latin typeface="TT Interphases" panose="020B0604020202020204" charset="0"/>
              </a:rPr>
              <a:t>G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T Interphases" panose="020B0604020202020204" charset="0"/>
              </a:rPr>
              <a:t>iesbusiness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T Interphases" panose="020B0604020202020204" charset="0"/>
              </a:rPr>
              <a:t> and </a:t>
            </a:r>
            <a:r>
              <a:rPr lang="en-US" altLang="en-US" sz="2200" i="1" dirty="0">
                <a:latin typeface="TT Interphases" panose="020B0604020202020204" charset="0"/>
              </a:rPr>
              <a:t>G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T Interphases" panose="020B0604020202020204" charset="0"/>
              </a:rPr>
              <a:t>iesonline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T Interphases" panose="020B0604020202020204" charset="0"/>
              </a:rPr>
              <a:t> are key platforms for attracting and engaging students.</a:t>
            </a:r>
          </a:p>
          <a:p>
            <a:pPr marL="457200" indent="-457200" algn="just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altLang="en-US" sz="2200" dirty="0">
              <a:latin typeface="TT Interphases" panose="020B0604020202020204" charset="0"/>
            </a:endParaRPr>
          </a:p>
          <a:p>
            <a:pPr marL="457200" indent="-457200" algn="just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T Interphases" panose="020B0604020202020204" charset="0"/>
              </a:rPr>
              <a:t>User Behavior Analysis: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T Interphases" panose="020B0604020202020204" charset="0"/>
              </a:rPr>
              <a:t> Studying how visitors navigate the sites to improve user experience.</a:t>
            </a:r>
          </a:p>
          <a:p>
            <a:pPr marL="457200" indent="-457200" algn="just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altLang="en-US" sz="2200" dirty="0">
              <a:latin typeface="TT Interphases" panose="020B0604020202020204" charset="0"/>
            </a:endParaRPr>
          </a:p>
          <a:p>
            <a:pPr marL="457200" indent="-457200" algn="just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T Interphases" panose="020B0604020202020204" charset="0"/>
              </a:rPr>
              <a:t>Data Tracking Enhancement: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T Interphases" panose="020B0604020202020204" charset="0"/>
              </a:rPr>
              <a:t> Optimizing Google Analytics to collect accurate, actionable insights.</a:t>
            </a:r>
          </a:p>
          <a:p>
            <a:pPr marL="457200" indent="-457200" algn="just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altLang="en-US" sz="2200" dirty="0">
              <a:latin typeface="TT Interphases" panose="020B0604020202020204" charset="0"/>
            </a:endParaRPr>
          </a:p>
          <a:p>
            <a:pPr marL="457200" indent="-457200" algn="just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T Interphases" panose="020B0604020202020204" charset="0"/>
              </a:rPr>
              <a:t>Marketing Impact Evaluation: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T Interphases" panose="020B0604020202020204" charset="0"/>
              </a:rPr>
              <a:t> Linking marketing spend data to user engagement and conversion performance.</a:t>
            </a:r>
          </a:p>
          <a:p>
            <a:pPr algn="just">
              <a:lnSpc>
                <a:spcPts val="2380"/>
              </a:lnSpc>
            </a:pPr>
            <a:endParaRPr lang="en-IN" sz="2200" dirty="0">
              <a:latin typeface="TT Interphases" panose="020B0604020202020204" charset="0"/>
            </a:endParaRPr>
          </a:p>
          <a:p>
            <a:pPr algn="just">
              <a:lnSpc>
                <a:spcPts val="2380"/>
              </a:lnSpc>
            </a:pPr>
            <a:endParaRPr lang="en-IN" sz="2200" dirty="0">
              <a:latin typeface="TT Interphases" panose="020B0604020202020204" charset="0"/>
            </a:endParaRPr>
          </a:p>
          <a:p>
            <a:pPr algn="just">
              <a:lnSpc>
                <a:spcPts val="2380"/>
              </a:lnSpc>
            </a:pPr>
            <a:endParaRPr lang="en-US" sz="2200" spc="-83" dirty="0">
              <a:solidFill>
                <a:srgbClr val="000000"/>
              </a:solidFill>
              <a:latin typeface="TT Interphases" panose="020B0604020202020204" charset="0"/>
              <a:ea typeface="TT Interphases"/>
              <a:cs typeface="TT Interphases"/>
              <a:sym typeface="TT Interphas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C74C6-C6AA-69FF-DC46-3070FCC2D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05D6210-1519-E09C-41D1-CE92B13F4FE6}"/>
              </a:ext>
            </a:extLst>
          </p:cNvPr>
          <p:cNvSpPr/>
          <p:nvPr/>
        </p:nvSpPr>
        <p:spPr>
          <a:xfrm>
            <a:off x="1028700" y="1028700"/>
            <a:ext cx="361435" cy="361435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EFF9A98-1E21-F04F-3428-E83F6E45C4A5}"/>
              </a:ext>
            </a:extLst>
          </p:cNvPr>
          <p:cNvSpPr/>
          <p:nvPr/>
        </p:nvSpPr>
        <p:spPr>
          <a:xfrm>
            <a:off x="11479829" y="1028700"/>
            <a:ext cx="5779471" cy="4550020"/>
          </a:xfrm>
          <a:custGeom>
            <a:avLst/>
            <a:gdLst/>
            <a:ahLst/>
            <a:cxnLst/>
            <a:rect l="l" t="t" r="r" b="b"/>
            <a:pathLst>
              <a:path w="5779471" h="4550020">
                <a:moveTo>
                  <a:pt x="0" y="0"/>
                </a:moveTo>
                <a:lnTo>
                  <a:pt x="5779471" y="0"/>
                </a:lnTo>
                <a:lnTo>
                  <a:pt x="5779471" y="4550020"/>
                </a:lnTo>
                <a:lnTo>
                  <a:pt x="0" y="4550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9E634CC-1FBC-513E-580A-BFA30223C411}"/>
              </a:ext>
            </a:extLst>
          </p:cNvPr>
          <p:cNvSpPr txBox="1"/>
          <p:nvPr/>
        </p:nvSpPr>
        <p:spPr>
          <a:xfrm>
            <a:off x="1028700" y="3807070"/>
            <a:ext cx="8473720" cy="1011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Fall 2024 Recap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BA0B09C-C1DC-049A-E999-128468F4D233}"/>
              </a:ext>
            </a:extLst>
          </p:cNvPr>
          <p:cNvSpPr txBox="1"/>
          <p:nvPr/>
        </p:nvSpPr>
        <p:spPr>
          <a:xfrm>
            <a:off x="1028700" y="6910705"/>
            <a:ext cx="16421100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T Interphases" panose="020B0604020202020204" charset="0"/>
              </a:rPr>
              <a:t>Focused on understanding business objectives, identifying KPIs, and evaluating the existing analytics setup.  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200" dirty="0">
              <a:latin typeface="TT Interphases" panose="020B060402020202020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T Interphases" panose="020B0604020202020204" charset="0"/>
              </a:rPr>
              <a:t>Defined key requirements including various types of website tracking and domain differentiation.  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200" dirty="0">
              <a:latin typeface="TT Interphases" panose="020B060402020202020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T Interphases" panose="020B0604020202020204" charset="0"/>
              </a:rPr>
              <a:t>Analyzed reports and trends, highlighting increases in new and active users and key performance indicators like traffic sources and conversion rates. 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D799835B-6AC1-1241-B7CD-7430DB0953B8}"/>
              </a:ext>
            </a:extLst>
          </p:cNvPr>
          <p:cNvSpPr/>
          <p:nvPr/>
        </p:nvSpPr>
        <p:spPr>
          <a:xfrm rot="-5400000">
            <a:off x="8253798" y="-184836"/>
            <a:ext cx="969594" cy="3396666"/>
          </a:xfrm>
          <a:custGeom>
            <a:avLst/>
            <a:gdLst/>
            <a:ahLst/>
            <a:cxnLst/>
            <a:rect l="l" t="t" r="r" b="b"/>
            <a:pathLst>
              <a:path w="969594" h="3396666">
                <a:moveTo>
                  <a:pt x="0" y="0"/>
                </a:moveTo>
                <a:lnTo>
                  <a:pt x="969594" y="0"/>
                </a:lnTo>
                <a:lnTo>
                  <a:pt x="969594" y="3396666"/>
                </a:lnTo>
                <a:lnTo>
                  <a:pt x="0" y="3396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DA8CD9FD-263B-968C-3420-4AD21F31BA6A}"/>
              </a:ext>
            </a:extLst>
          </p:cNvPr>
          <p:cNvSpPr txBox="1"/>
          <p:nvPr/>
        </p:nvSpPr>
        <p:spPr>
          <a:xfrm>
            <a:off x="1566219" y="1108262"/>
            <a:ext cx="3310581" cy="23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b="1" spc="-102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GIES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407029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361435" cy="361435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3506416"/>
            <a:ext cx="6730928" cy="5751884"/>
          </a:xfrm>
          <a:custGeom>
            <a:avLst/>
            <a:gdLst/>
            <a:ahLst/>
            <a:cxnLst/>
            <a:rect l="l" t="t" r="r" b="b"/>
            <a:pathLst>
              <a:path w="6730928" h="5751884">
                <a:moveTo>
                  <a:pt x="0" y="0"/>
                </a:moveTo>
                <a:lnTo>
                  <a:pt x="6730928" y="0"/>
                </a:lnTo>
                <a:lnTo>
                  <a:pt x="6730928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080462" y="4422237"/>
            <a:ext cx="729305" cy="566206"/>
          </a:xfrm>
          <a:custGeom>
            <a:avLst/>
            <a:gdLst/>
            <a:ahLst/>
            <a:cxnLst/>
            <a:rect l="l" t="t" r="r" b="b"/>
            <a:pathLst>
              <a:path w="729305" h="566206">
                <a:moveTo>
                  <a:pt x="0" y="0"/>
                </a:moveTo>
                <a:lnTo>
                  <a:pt x="729305" y="0"/>
                </a:lnTo>
                <a:lnTo>
                  <a:pt x="729305" y="566207"/>
                </a:lnTo>
                <a:lnTo>
                  <a:pt x="0" y="5662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6670894" y="1035790"/>
            <a:ext cx="8188106" cy="19988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Requirements &amp;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80462" y="6320155"/>
            <a:ext cx="3485330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20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Business Goals</a:t>
            </a: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20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20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Existing Analytics Setup</a:t>
            </a: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20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20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Collection of Solution Design Reference (SDR) Documents </a:t>
            </a: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20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20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Google  Analytics Infrastructure Knowledge</a:t>
            </a: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20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20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Web Tracking Setup and  Process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080462" y="5894105"/>
            <a:ext cx="2836600" cy="317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2400" b="1" spc="-83" dirty="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Requirements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773970" y="5894105"/>
            <a:ext cx="2836600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2400" b="1" spc="-83" dirty="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Data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773970" y="6320155"/>
            <a:ext cx="3485330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IN" sz="20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Data from Jan 15, to Apr 15 2025</a:t>
            </a:r>
          </a:p>
          <a:p>
            <a:pPr marL="342900" indent="-34290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IN" sz="20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Page Tracking Elements</a:t>
            </a:r>
          </a:p>
          <a:p>
            <a:pPr marL="342900" indent="-34290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IN" sz="20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342900" indent="-34290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IN" sz="20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Events</a:t>
            </a:r>
          </a:p>
          <a:p>
            <a:pPr marL="342900" indent="-34290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IN" sz="20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342900" indent="-34290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IN" sz="20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Users, Sessions, Views</a:t>
            </a:r>
          </a:p>
          <a:p>
            <a:pPr marL="342900" indent="-34290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IN" sz="20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342900" indent="-34290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IN" sz="20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Customer Journey Stats</a:t>
            </a:r>
          </a:p>
          <a:p>
            <a:pPr marL="342900" indent="-34290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IN" sz="20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342900" indent="-34290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IN" sz="20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Technology – Device Type, Browser, Operating Systems</a:t>
            </a:r>
          </a:p>
        </p:txBody>
      </p:sp>
      <p:sp>
        <p:nvSpPr>
          <p:cNvPr id="11" name="Freeform 11"/>
          <p:cNvSpPr/>
          <p:nvPr/>
        </p:nvSpPr>
        <p:spPr>
          <a:xfrm flipH="1" flipV="1">
            <a:off x="16822619" y="1028700"/>
            <a:ext cx="436681" cy="339023"/>
          </a:xfrm>
          <a:custGeom>
            <a:avLst/>
            <a:gdLst/>
            <a:ahLst/>
            <a:cxnLst/>
            <a:rect l="l" t="t" r="r" b="b"/>
            <a:pathLst>
              <a:path w="436681" h="339023">
                <a:moveTo>
                  <a:pt x="436681" y="339023"/>
                </a:moveTo>
                <a:lnTo>
                  <a:pt x="0" y="339023"/>
                </a:lnTo>
                <a:lnTo>
                  <a:pt x="0" y="0"/>
                </a:lnTo>
                <a:lnTo>
                  <a:pt x="436681" y="0"/>
                </a:lnTo>
                <a:lnTo>
                  <a:pt x="436681" y="33902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A86BB734-CAB1-8143-4B1E-F45C9A95D983}"/>
              </a:ext>
            </a:extLst>
          </p:cNvPr>
          <p:cNvSpPr txBox="1"/>
          <p:nvPr/>
        </p:nvSpPr>
        <p:spPr>
          <a:xfrm>
            <a:off x="1566219" y="1108262"/>
            <a:ext cx="3310581" cy="23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b="1" spc="-102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GIES COLLEGE OF BUSINESS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361435" cy="361435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582925" y="1938011"/>
            <a:ext cx="7434401" cy="4636363"/>
          </a:xfrm>
          <a:custGeom>
            <a:avLst/>
            <a:gdLst/>
            <a:ahLst/>
            <a:cxnLst/>
            <a:rect l="l" t="t" r="r" b="b"/>
            <a:pathLst>
              <a:path w="7434401" h="4636363">
                <a:moveTo>
                  <a:pt x="0" y="0"/>
                </a:moveTo>
                <a:lnTo>
                  <a:pt x="7434401" y="0"/>
                </a:lnTo>
                <a:lnTo>
                  <a:pt x="7434401" y="4636363"/>
                </a:lnTo>
                <a:lnTo>
                  <a:pt x="0" y="46363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7430412"/>
            <a:ext cx="6819900" cy="1011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Goals &amp; KPIs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796889" y="1714500"/>
            <a:ext cx="5462411" cy="3360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22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Web Traffic Analysis</a:t>
            </a: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22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22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Optimize Web Experience </a:t>
            </a: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22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22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Enhance Tracking Elements</a:t>
            </a: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22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22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Increase Data Usage and Effectiveness</a:t>
            </a: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22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22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Understand Device Usage by Customers</a:t>
            </a: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22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22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3E4153E8-FFF4-5A6F-04A4-78F86F4275C3}"/>
              </a:ext>
            </a:extLst>
          </p:cNvPr>
          <p:cNvSpPr txBox="1"/>
          <p:nvPr/>
        </p:nvSpPr>
        <p:spPr>
          <a:xfrm>
            <a:off x="1566219" y="1108262"/>
            <a:ext cx="3310581" cy="23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b="1" spc="-102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GIES COLLEGE OF BUSINESS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CE0CAC3A-54D7-DB45-0B65-72BD7CB4A5E4}"/>
              </a:ext>
            </a:extLst>
          </p:cNvPr>
          <p:cNvSpPr txBox="1"/>
          <p:nvPr/>
        </p:nvSpPr>
        <p:spPr>
          <a:xfrm>
            <a:off x="11818660" y="1027339"/>
            <a:ext cx="2836600" cy="317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2400" b="1" spc="-83" dirty="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Goals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40642283-0D19-6B32-25BC-BC72D9DE4686}"/>
              </a:ext>
            </a:extLst>
          </p:cNvPr>
          <p:cNvSpPr txBox="1"/>
          <p:nvPr/>
        </p:nvSpPr>
        <p:spPr>
          <a:xfrm>
            <a:off x="11924054" y="5898741"/>
            <a:ext cx="5462411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22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Conversion Metrics</a:t>
            </a: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22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22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Sessions Per User</a:t>
            </a: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22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22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Number of New vs Returning Users</a:t>
            </a: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22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22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Top visited Pages and Sections</a:t>
            </a: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22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r>
              <a:rPr lang="en-US" sz="22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Demographic User Stats</a:t>
            </a: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22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algn="l">
              <a:lnSpc>
                <a:spcPts val="2380"/>
              </a:lnSpc>
            </a:pPr>
            <a:endParaRPr lang="en-US" sz="22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285750" indent="-285750" algn="l">
              <a:lnSpc>
                <a:spcPts val="2380"/>
              </a:lnSpc>
              <a:buFont typeface="Arial" panose="020B0604020202020204" pitchFamily="34" charset="0"/>
              <a:buChar char="•"/>
            </a:pPr>
            <a:endParaRPr lang="en-US" sz="22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8C26CDA-4FBF-6E28-1E56-82727A867A19}"/>
              </a:ext>
            </a:extLst>
          </p:cNvPr>
          <p:cNvSpPr txBox="1"/>
          <p:nvPr/>
        </p:nvSpPr>
        <p:spPr>
          <a:xfrm>
            <a:off x="11945825" y="5211580"/>
            <a:ext cx="2836600" cy="317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2400" b="1" spc="-83" dirty="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KPI’s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69C93D-BB01-BDE3-393D-4DCCF0B7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EBBF7BC-7956-9E76-DD27-640AF2B4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361435" cy="361435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008757" y="8145385"/>
            <a:ext cx="291723" cy="202084"/>
          </a:xfrm>
          <a:custGeom>
            <a:avLst/>
            <a:gdLst/>
            <a:ahLst/>
            <a:cxnLst/>
            <a:rect l="l" t="t" r="r" b="b"/>
            <a:pathLst>
              <a:path w="291723" h="202084">
                <a:moveTo>
                  <a:pt x="0" y="0"/>
                </a:moveTo>
                <a:lnTo>
                  <a:pt x="291723" y="0"/>
                </a:lnTo>
                <a:lnTo>
                  <a:pt x="291723" y="202085"/>
                </a:lnTo>
                <a:lnTo>
                  <a:pt x="0" y="2020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3442140"/>
            <a:ext cx="7193539" cy="202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Data Analysis Process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205980"/>
            <a:ext cx="4273073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IN" sz="2000" dirty="0">
                <a:latin typeface="TT Interphases" panose="020B0604020202020204" charset="0"/>
              </a:rPr>
              <a:t>Clarified business goals, framed key analytical questions, and aligned with stakeholders on KPIs, scope, and expectations to ensure strategic focus.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718146"/>
            <a:ext cx="1214776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2400" b="1" spc="-83" dirty="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Phase 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007463" y="7205980"/>
            <a:ext cx="4273073" cy="236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IN" sz="2200" dirty="0">
                <a:latin typeface="TT Interphases" panose="020B0604020202020204" charset="0"/>
              </a:rPr>
              <a:t>Integrated and cleaned multi-source data, applied exploratory and statistical techniques to perform Ad-hoc and trend Analysis, and uncovered actionable insights to guide decision-making.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10400" y="6718146"/>
            <a:ext cx="1214776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2400" b="1" spc="-83" dirty="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Phase 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86227" y="7205980"/>
            <a:ext cx="4273073" cy="203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IN" sz="2200" dirty="0">
                <a:latin typeface="TT Interphases" panose="020B0604020202020204" charset="0"/>
              </a:rPr>
              <a:t>Delivered compelling data stories through dashboards, presented strategic recommendations, and supported data-driven decisions that delivered measurable outcomes.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986227" y="6718146"/>
            <a:ext cx="1214776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2400" b="1" spc="-83" dirty="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Phase 3</a:t>
            </a:r>
            <a:endParaRPr lang="en-US" sz="1700" b="1" spc="-83" dirty="0">
              <a:solidFill>
                <a:srgbClr val="000000"/>
              </a:solidFill>
              <a:latin typeface="TT Interphases Bold"/>
              <a:ea typeface="TT Interphases Bold"/>
              <a:cs typeface="TT Interphases Bold"/>
              <a:sym typeface="TT Interphases Bold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1985387" y="8145385"/>
            <a:ext cx="291723" cy="202084"/>
          </a:xfrm>
          <a:custGeom>
            <a:avLst/>
            <a:gdLst/>
            <a:ahLst/>
            <a:cxnLst/>
            <a:rect l="l" t="t" r="r" b="b"/>
            <a:pathLst>
              <a:path w="291723" h="202084">
                <a:moveTo>
                  <a:pt x="0" y="0"/>
                </a:moveTo>
                <a:lnTo>
                  <a:pt x="291723" y="0"/>
                </a:lnTo>
                <a:lnTo>
                  <a:pt x="291723" y="202085"/>
                </a:lnTo>
                <a:lnTo>
                  <a:pt x="0" y="2020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0110854" y="1028700"/>
            <a:ext cx="7148446" cy="4185090"/>
          </a:xfrm>
          <a:custGeom>
            <a:avLst/>
            <a:gdLst/>
            <a:ahLst/>
            <a:cxnLst/>
            <a:rect l="l" t="t" r="r" b="b"/>
            <a:pathLst>
              <a:path w="7148446" h="4185090">
                <a:moveTo>
                  <a:pt x="0" y="0"/>
                </a:moveTo>
                <a:lnTo>
                  <a:pt x="7148446" y="0"/>
                </a:lnTo>
                <a:lnTo>
                  <a:pt x="7148446" y="4185090"/>
                </a:lnTo>
                <a:lnTo>
                  <a:pt x="0" y="41850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DB11691D-017F-E86C-A343-31F092116D5E}"/>
              </a:ext>
            </a:extLst>
          </p:cNvPr>
          <p:cNvSpPr txBox="1"/>
          <p:nvPr/>
        </p:nvSpPr>
        <p:spPr>
          <a:xfrm>
            <a:off x="1566219" y="1108262"/>
            <a:ext cx="3310581" cy="23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b="1" spc="-102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GIES COLLEGE OF BUSINESS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9EA75-9744-6F5C-1863-296DD5484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25A3488-03A5-2A9D-DF0F-AD07D2F2D294}"/>
              </a:ext>
            </a:extLst>
          </p:cNvPr>
          <p:cNvSpPr/>
          <p:nvPr/>
        </p:nvSpPr>
        <p:spPr>
          <a:xfrm>
            <a:off x="1028700" y="1028700"/>
            <a:ext cx="361435" cy="361435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242BE5E-90BE-2C7D-6EBB-5676AF4F36C2}"/>
              </a:ext>
            </a:extLst>
          </p:cNvPr>
          <p:cNvSpPr/>
          <p:nvPr/>
        </p:nvSpPr>
        <p:spPr>
          <a:xfrm>
            <a:off x="11479829" y="1028700"/>
            <a:ext cx="5779471" cy="4550020"/>
          </a:xfrm>
          <a:custGeom>
            <a:avLst/>
            <a:gdLst/>
            <a:ahLst/>
            <a:cxnLst/>
            <a:rect l="l" t="t" r="r" b="b"/>
            <a:pathLst>
              <a:path w="5779471" h="4550020">
                <a:moveTo>
                  <a:pt x="0" y="0"/>
                </a:moveTo>
                <a:lnTo>
                  <a:pt x="5779471" y="0"/>
                </a:lnTo>
                <a:lnTo>
                  <a:pt x="5779471" y="4550020"/>
                </a:lnTo>
                <a:lnTo>
                  <a:pt x="0" y="4550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BD63CEE-84DF-19A5-1E7E-DC555F4D13AD}"/>
              </a:ext>
            </a:extLst>
          </p:cNvPr>
          <p:cNvSpPr txBox="1"/>
          <p:nvPr/>
        </p:nvSpPr>
        <p:spPr>
          <a:xfrm>
            <a:off x="1028700" y="3807070"/>
            <a:ext cx="8473720" cy="1011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Analysis &amp; Insights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3D3C065-988F-C572-FE28-8056A2CAEA11}"/>
              </a:ext>
            </a:extLst>
          </p:cNvPr>
          <p:cNvSpPr txBox="1"/>
          <p:nvPr/>
        </p:nvSpPr>
        <p:spPr>
          <a:xfrm>
            <a:off x="1028700" y="5578720"/>
            <a:ext cx="16230600" cy="4001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TT Interphases" panose="020B0604020202020204" charset="0"/>
              </a:rPr>
              <a:t>New Users: </a:t>
            </a:r>
            <a:r>
              <a:rPr lang="en-IN" sz="2200" dirty="0">
                <a:latin typeface="TT Interphases" panose="020B0604020202020204" charset="0"/>
              </a:rPr>
              <a:t>Gies Business sees 90% new users (~</a:t>
            </a:r>
            <a:r>
              <a:rPr lang="en-IN" sz="2200" dirty="0" err="1">
                <a:latin typeface="TT Interphases" panose="020B0604020202020204" charset="0"/>
              </a:rPr>
              <a:t>336K</a:t>
            </a:r>
            <a:r>
              <a:rPr lang="en-IN" sz="2200" dirty="0">
                <a:latin typeface="TT Interphases" panose="020B0604020202020204" charset="0"/>
              </a:rPr>
              <a:t>), while Gies Online has 97% (~</a:t>
            </a:r>
            <a:r>
              <a:rPr lang="en-IN" sz="2200" dirty="0" err="1">
                <a:latin typeface="TT Interphases" panose="020B0604020202020204" charset="0"/>
              </a:rPr>
              <a:t>442K</a:t>
            </a:r>
            <a:r>
              <a:rPr lang="en-IN" sz="2200" dirty="0">
                <a:latin typeface="TT Interphases" panose="020B0604020202020204" charset="0"/>
              </a:rPr>
              <a:t>), driven by strong campaign efforts.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TT Interphases" panose="020B0604020202020204" charset="0"/>
              </a:rPr>
              <a:t>Engagement Time: </a:t>
            </a:r>
            <a:r>
              <a:rPr lang="en-IN" sz="2200" dirty="0">
                <a:latin typeface="TT Interphases" panose="020B0604020202020204" charset="0"/>
              </a:rPr>
              <a:t>Users spend </a:t>
            </a:r>
            <a:r>
              <a:rPr lang="en-IN" sz="2200" dirty="0" err="1">
                <a:latin typeface="TT Interphases" panose="020B0604020202020204" charset="0"/>
              </a:rPr>
              <a:t>45s</a:t>
            </a:r>
            <a:r>
              <a:rPr lang="en-IN" sz="2200" dirty="0">
                <a:latin typeface="TT Interphases" panose="020B0604020202020204" charset="0"/>
              </a:rPr>
              <a:t> on Gies Business vs. </a:t>
            </a:r>
            <a:r>
              <a:rPr lang="en-IN" sz="2200" dirty="0" err="1">
                <a:latin typeface="TT Interphases" panose="020B0604020202020204" charset="0"/>
              </a:rPr>
              <a:t>31s</a:t>
            </a:r>
            <a:r>
              <a:rPr lang="en-IN" sz="2200" dirty="0">
                <a:latin typeface="TT Interphases" panose="020B0604020202020204" charset="0"/>
              </a:rPr>
              <a:t> on Gies Online, indicating higher engagement on the business site.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TT Interphases" panose="020B0604020202020204" charset="0"/>
              </a:rPr>
              <a:t>Device Usage: </a:t>
            </a:r>
            <a:r>
              <a:rPr lang="en-IN" sz="2200" dirty="0">
                <a:latin typeface="TT Interphases" panose="020B0604020202020204" charset="0"/>
              </a:rPr>
              <a:t>Gies Business shows a balanced split (53% mobile, 44% desktop), whereas Gies Online is mobile-heavy (70% mobile, 26% desktop).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TT Interphases" panose="020B0604020202020204" charset="0"/>
              </a:rPr>
              <a:t>Traffic Source: </a:t>
            </a:r>
            <a:r>
              <a:rPr lang="en-IN" sz="2200" dirty="0">
                <a:latin typeface="TT Interphases" panose="020B0604020202020204" charset="0"/>
              </a:rPr>
              <a:t>Gies Business gets 50% of traffic organically, while Gies Online sees 53% from paid media (LinkedIn/Facebook).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TT Interphases" panose="020B0604020202020204" charset="0"/>
              </a:rPr>
              <a:t>Language Preference (Non-English): </a:t>
            </a:r>
            <a:r>
              <a:rPr lang="en-IN" sz="2200" dirty="0">
                <a:latin typeface="TT Interphases" panose="020B0604020202020204" charset="0"/>
              </a:rPr>
              <a:t>On Gies Business, 53% of non-English users prefer Chinese and 14% prefer Spanish.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B1458D0-F903-EED3-B8E1-0B0248E63D02}"/>
              </a:ext>
            </a:extLst>
          </p:cNvPr>
          <p:cNvSpPr/>
          <p:nvPr/>
        </p:nvSpPr>
        <p:spPr>
          <a:xfrm rot="-5400000">
            <a:off x="8253798" y="-184836"/>
            <a:ext cx="969594" cy="3396666"/>
          </a:xfrm>
          <a:custGeom>
            <a:avLst/>
            <a:gdLst/>
            <a:ahLst/>
            <a:cxnLst/>
            <a:rect l="l" t="t" r="r" b="b"/>
            <a:pathLst>
              <a:path w="969594" h="3396666">
                <a:moveTo>
                  <a:pt x="0" y="0"/>
                </a:moveTo>
                <a:lnTo>
                  <a:pt x="969594" y="0"/>
                </a:lnTo>
                <a:lnTo>
                  <a:pt x="969594" y="3396666"/>
                </a:lnTo>
                <a:lnTo>
                  <a:pt x="0" y="3396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0D15172E-D63D-DDD2-732A-46EE7BC3F565}"/>
              </a:ext>
            </a:extLst>
          </p:cNvPr>
          <p:cNvSpPr txBox="1"/>
          <p:nvPr/>
        </p:nvSpPr>
        <p:spPr>
          <a:xfrm>
            <a:off x="1566219" y="1108262"/>
            <a:ext cx="3310581" cy="23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b="1" spc="-102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GIES COLLEGE OF BUSINESS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DBDDA329-3D05-B249-53C0-679FFAF6007B}"/>
              </a:ext>
            </a:extLst>
          </p:cNvPr>
          <p:cNvSpPr txBox="1"/>
          <p:nvPr/>
        </p:nvSpPr>
        <p:spPr>
          <a:xfrm>
            <a:off x="9318748" y="10056566"/>
            <a:ext cx="8732658" cy="218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600" b="1" i="1" dirty="0">
                <a:solidFill>
                  <a:srgbClr val="FF3131"/>
                </a:solidFill>
                <a:latin typeface="IBM Plex Sans Bold Italics"/>
                <a:ea typeface="IBM Plex Sans Bold Italics"/>
                <a:cs typeface="IBM Plex Sans Bold Italics"/>
                <a:sym typeface="IBM Plex Sans Bold Italics"/>
              </a:rPr>
              <a:t>Analysis performed in Google Analytics and Date Range - Jan 15, 2025, to Apr 15, 2025</a:t>
            </a:r>
          </a:p>
        </p:txBody>
      </p:sp>
    </p:spTree>
    <p:extLst>
      <p:ext uri="{BB962C8B-B14F-4D97-AF65-F5344CB8AC3E}">
        <p14:creationId xmlns:p14="http://schemas.microsoft.com/office/powerpoint/2010/main" val="393631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617B5-2EDA-A468-E81C-D7B343EA0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C226813-AD9B-2CFE-4767-738EF0EB173D}"/>
              </a:ext>
            </a:extLst>
          </p:cNvPr>
          <p:cNvSpPr/>
          <p:nvPr/>
        </p:nvSpPr>
        <p:spPr>
          <a:xfrm>
            <a:off x="1028700" y="1028700"/>
            <a:ext cx="361435" cy="361435"/>
          </a:xfrm>
          <a:custGeom>
            <a:avLst/>
            <a:gdLst/>
            <a:ahLst/>
            <a:cxnLst/>
            <a:rect l="l" t="t" r="r" b="b"/>
            <a:pathLst>
              <a:path w="361435" h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F14D95F-A72B-0B15-89A5-A7F7AEC513A7}"/>
              </a:ext>
            </a:extLst>
          </p:cNvPr>
          <p:cNvSpPr/>
          <p:nvPr/>
        </p:nvSpPr>
        <p:spPr>
          <a:xfrm>
            <a:off x="10452749" y="1051112"/>
            <a:ext cx="6841804" cy="5174892"/>
          </a:xfrm>
          <a:custGeom>
            <a:avLst/>
            <a:gdLst/>
            <a:ahLst/>
            <a:cxnLst/>
            <a:rect l="l" t="t" r="r" b="b"/>
            <a:pathLst>
              <a:path w="6841804" h="5174892">
                <a:moveTo>
                  <a:pt x="0" y="0"/>
                </a:moveTo>
                <a:lnTo>
                  <a:pt x="6841803" y="0"/>
                </a:lnTo>
                <a:lnTo>
                  <a:pt x="6841803" y="5174892"/>
                </a:lnTo>
                <a:lnTo>
                  <a:pt x="0" y="51748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6B2341-CF9B-96D5-5A86-CDC0D10591CF}"/>
              </a:ext>
            </a:extLst>
          </p:cNvPr>
          <p:cNvSpPr txBox="1"/>
          <p:nvPr/>
        </p:nvSpPr>
        <p:spPr>
          <a:xfrm>
            <a:off x="1028700" y="7376223"/>
            <a:ext cx="6978478" cy="1998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6"/>
              </a:lnSpc>
            </a:pPr>
            <a:r>
              <a:rPr lang="en-IN" sz="8800" spc="-431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Gies Business Device Stats</a:t>
            </a:r>
            <a:endParaRPr lang="en-US" sz="8800" spc="-431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632C247-73D9-C15F-4C07-94C8CDE0886F}"/>
              </a:ext>
            </a:extLst>
          </p:cNvPr>
          <p:cNvSpPr txBox="1"/>
          <p:nvPr/>
        </p:nvSpPr>
        <p:spPr>
          <a:xfrm>
            <a:off x="1028700" y="3071873"/>
            <a:ext cx="6806552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  <a:latin typeface="TT Interphases" panose="020B0604020202020204" charset="0"/>
              </a:rPr>
              <a:t>Significant User Growth (YoY): </a:t>
            </a:r>
            <a:r>
              <a:rPr lang="en-IN" sz="2200" b="0" i="0" dirty="0">
                <a:effectLst/>
                <a:latin typeface="TT Interphases" panose="020B0604020202020204" charset="0"/>
              </a:rPr>
              <a:t>Website traffic increased substantially from 2024 to 2025, with active users up 21.15% (to </a:t>
            </a:r>
            <a:r>
              <a:rPr lang="en-IN" sz="2200" b="0" i="0" dirty="0" err="1">
                <a:effectLst/>
                <a:latin typeface="TT Interphases" panose="020B0604020202020204" charset="0"/>
              </a:rPr>
              <a:t>393K</a:t>
            </a:r>
            <a:r>
              <a:rPr lang="en-IN" sz="2200" b="0" i="0" dirty="0">
                <a:effectLst/>
                <a:latin typeface="TT Interphases" panose="020B0604020202020204" charset="0"/>
              </a:rPr>
              <a:t>) and new users up 26.50% (to </a:t>
            </a:r>
            <a:r>
              <a:rPr lang="en-IN" sz="2200" b="0" i="0" dirty="0" err="1">
                <a:effectLst/>
                <a:latin typeface="TT Interphases" panose="020B0604020202020204" charset="0"/>
              </a:rPr>
              <a:t>373K</a:t>
            </a:r>
            <a:r>
              <a:rPr lang="en-IN" sz="2200" b="0" i="0" dirty="0">
                <a:effectLst/>
                <a:latin typeface="TT Interphases" panose="020B0604020202020204" charset="0"/>
              </a:rPr>
              <a:t>) in 2025.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  <a:latin typeface="TT Interphases" panose="020B0604020202020204" charset="0"/>
              </a:rPr>
              <a:t>Mobile Overtakes Desktop: </a:t>
            </a:r>
            <a:r>
              <a:rPr lang="en-IN" sz="2200" b="0" i="0" dirty="0">
                <a:effectLst/>
                <a:latin typeface="TT Interphases" panose="020B0604020202020204" charset="0"/>
              </a:rPr>
              <a:t>Mobile became the primary access device in 2025 (51.8% of active users), surpassing desktop which was dominant in 2024 (53.18% of active users)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7E691DE4-B569-A814-0343-11809BC6B74D}"/>
              </a:ext>
            </a:extLst>
          </p:cNvPr>
          <p:cNvSpPr txBox="1"/>
          <p:nvPr/>
        </p:nvSpPr>
        <p:spPr>
          <a:xfrm>
            <a:off x="1566219" y="1108262"/>
            <a:ext cx="3310581" cy="23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b="1" spc="-102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GIES COLLEGE OF BUSINESS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A6446939-8C8A-7A17-717A-FF4C646B1FF1}"/>
              </a:ext>
            </a:extLst>
          </p:cNvPr>
          <p:cNvSpPr txBox="1"/>
          <p:nvPr/>
        </p:nvSpPr>
        <p:spPr>
          <a:xfrm>
            <a:off x="10485406" y="6864160"/>
            <a:ext cx="6142033" cy="236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buNone/>
            </a:pPr>
            <a:r>
              <a:rPr lang="en-IN" sz="2200" b="1" i="0" dirty="0">
                <a:effectLst/>
                <a:latin typeface="TT Interphases" panose="020B0604020202020204" charset="0"/>
              </a:rPr>
              <a:t>Distinct User Journeys by Device: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  <a:latin typeface="TT Interphases" panose="020B0604020202020204" charset="0"/>
              </a:rPr>
              <a:t>Desktop: </a:t>
            </a:r>
            <a:r>
              <a:rPr lang="en-IN" sz="2200" b="0" i="0" dirty="0">
                <a:effectLst/>
                <a:latin typeface="TT Interphases" panose="020B0604020202020204" charset="0"/>
              </a:rPr>
              <a:t>Users primarily focus on application-related tasks (Status Portal, Instructions, References)</a:t>
            </a:r>
            <a:r>
              <a:rPr lang="en-IN" sz="2200" dirty="0">
                <a:latin typeface="TT Interphases" panose="020B060402020202020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  <a:latin typeface="TT Interphases" panose="020B0604020202020204" charset="0"/>
              </a:rPr>
              <a:t>Mobile: </a:t>
            </a:r>
            <a:r>
              <a:rPr lang="en-IN" sz="2200" b="0" i="0" dirty="0">
                <a:effectLst/>
                <a:latin typeface="TT Interphases" panose="020B0604020202020204" charset="0"/>
              </a:rPr>
              <a:t>Users mainly explore specific program offerings (Accountancy, Management, Business Analytics)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F4B91F24-B019-BED6-29E2-8556B3047912}"/>
              </a:ext>
            </a:extLst>
          </p:cNvPr>
          <p:cNvSpPr txBox="1"/>
          <p:nvPr/>
        </p:nvSpPr>
        <p:spPr>
          <a:xfrm>
            <a:off x="8007178" y="10020300"/>
            <a:ext cx="10044228" cy="218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600" b="1" i="1" dirty="0">
                <a:solidFill>
                  <a:srgbClr val="FF3131"/>
                </a:solidFill>
                <a:latin typeface="IBM Plex Sans Bold Italics"/>
                <a:ea typeface="IBM Plex Sans Bold Italics"/>
                <a:cs typeface="IBM Plex Sans Bold Italics"/>
                <a:sym typeface="IBM Plex Sans Bold Italics"/>
              </a:rPr>
              <a:t>Analysis performed in Google Analytics and Date Range - Jan 15, 2024 &amp; 2025, to Apr 15, 2024 &amp; 2025</a:t>
            </a:r>
          </a:p>
        </p:txBody>
      </p:sp>
    </p:spTree>
    <p:extLst>
      <p:ext uri="{BB962C8B-B14F-4D97-AF65-F5344CB8AC3E}">
        <p14:creationId xmlns:p14="http://schemas.microsoft.com/office/powerpoint/2010/main" val="24097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1010</Words>
  <Application>Microsoft Office PowerPoint</Application>
  <PresentationFormat>Custom</PresentationFormat>
  <Paragraphs>183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IBM Plex Sans Bold Italics</vt:lpstr>
      <vt:lpstr>Arial</vt:lpstr>
      <vt:lpstr>TT Interphases</vt:lpstr>
      <vt:lpstr>TT Interphases Bold</vt:lpstr>
      <vt:lpstr>Calibri</vt:lpstr>
      <vt:lpstr>Office Theme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Aditya Agarwal</cp:lastModifiedBy>
  <cp:revision>43</cp:revision>
  <dcterms:created xsi:type="dcterms:W3CDTF">2006-08-16T00:00:00Z</dcterms:created>
  <dcterms:modified xsi:type="dcterms:W3CDTF">2025-05-02T14:52:14Z</dcterms:modified>
  <dc:identifier>DAGlDWxOT60</dc:identifier>
</cp:coreProperties>
</file>