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663feec1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663feec1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663feec1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663feec1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c45ae36e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c45ae36e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663feec1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663feec1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c45ae36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c45ae36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663feec1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663feec1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c45ae36e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c45ae36e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663feec1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663feec1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663feec1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663feec1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c4d574e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c4d574e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663feec1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663feec1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c4d574ec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c4d574e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c45ae36e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c45ae36e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da7bba5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da7bba5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c45ae36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c45ae36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c45ae36e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c45ae36e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d9e50fe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d9e50fe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663feec1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663feec1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c45ae36e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c45ae36e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c4d574e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c4d574e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41375" y="190875"/>
            <a:ext cx="8408100" cy="25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ACM Project</a:t>
            </a:r>
            <a:endParaRPr/>
          </a:p>
          <a:p>
            <a:pPr indent="0" lvl="0" marL="0" rtl="0" algn="l">
              <a:spcBef>
                <a:spcPts val="0"/>
              </a:spcBef>
              <a:spcAft>
                <a:spcPts val="0"/>
              </a:spcAft>
              <a:buNone/>
            </a:pPr>
            <a:r>
              <a:t/>
            </a:r>
            <a:endParaRPr/>
          </a:p>
          <a:p>
            <a:pPr indent="457200" lvl="0" marL="1371600" rtl="0" algn="l">
              <a:spcBef>
                <a:spcPts val="0"/>
              </a:spcBef>
              <a:spcAft>
                <a:spcPts val="0"/>
              </a:spcAft>
              <a:buNone/>
            </a:pPr>
            <a:r>
              <a:rPr lang="en"/>
              <a:t>WEEK - 1 Assignment </a:t>
            </a:r>
            <a:endParaRPr/>
          </a:p>
        </p:txBody>
      </p:sp>
      <p:sp>
        <p:nvSpPr>
          <p:cNvPr id="65" name="Google Shape;65;p13"/>
          <p:cNvSpPr txBox="1"/>
          <p:nvPr>
            <p:ph idx="1" type="subTitle"/>
          </p:nvPr>
        </p:nvSpPr>
        <p:spPr>
          <a:xfrm>
            <a:off x="151775" y="2419424"/>
            <a:ext cx="4525800" cy="8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 udemy courses dataset, Linkedin top skill dataset, stackoverflow developers survey dataset</a:t>
            </a:r>
            <a:endParaRPr/>
          </a:p>
          <a:p>
            <a:pPr indent="0" lvl="0" marL="0" rtl="0" algn="l">
              <a:spcBef>
                <a:spcPts val="0"/>
              </a:spcBef>
              <a:spcAft>
                <a:spcPts val="0"/>
              </a:spcAft>
              <a:buNone/>
            </a:pPr>
            <a:r>
              <a:rPr lang="en"/>
              <a:t>Team Leader : Vaibhav Bhatt</a:t>
            </a:r>
            <a:endParaRPr/>
          </a:p>
        </p:txBody>
      </p:sp>
      <p:pic>
        <p:nvPicPr>
          <p:cNvPr id="66" name="Google Shape;66;p13"/>
          <p:cNvPicPr preferRelativeResize="0"/>
          <p:nvPr/>
        </p:nvPicPr>
        <p:blipFill>
          <a:blip r:embed="rId3">
            <a:alphaModFix/>
          </a:blip>
          <a:stretch>
            <a:fillRect/>
          </a:stretch>
        </p:blipFill>
        <p:spPr>
          <a:xfrm>
            <a:off x="7134325" y="313091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of number of views on the number of </a:t>
            </a:r>
            <a:r>
              <a:rPr lang="en"/>
              <a:t>subscribers</a:t>
            </a:r>
            <a:endParaRPr/>
          </a:p>
        </p:txBody>
      </p:sp>
      <p:sp>
        <p:nvSpPr>
          <p:cNvPr id="132" name="Google Shape;132;p22"/>
          <p:cNvSpPr txBox="1"/>
          <p:nvPr>
            <p:ph idx="1" type="body"/>
          </p:nvPr>
        </p:nvSpPr>
        <p:spPr>
          <a:xfrm>
            <a:off x="4644675" y="257050"/>
            <a:ext cx="4166400" cy="4098600"/>
          </a:xfrm>
          <a:prstGeom prst="rect">
            <a:avLst/>
          </a:prstGeom>
        </p:spPr>
        <p:txBody>
          <a:bodyPr anchorCtr="0" anchor="t" bIns="91425" lIns="91425" spcFirstLastPara="1" rIns="91425" wrap="square" tIns="91425">
            <a:noAutofit/>
          </a:bodyPr>
          <a:lstStyle/>
          <a:p>
            <a:pPr indent="0" lvl="0" marL="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According to heatmap number of reviews has the most effects on subscribers</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We can see that generally as the number of reviews increase the number of subscribers also increase</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Most courses with large number of subscribers are web development courses</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p>
        </p:txBody>
      </p:sp>
      <p:pic>
        <p:nvPicPr>
          <p:cNvPr id="133" name="Google Shape;133;p22"/>
          <p:cNvPicPr preferRelativeResize="0"/>
          <p:nvPr/>
        </p:nvPicPr>
        <p:blipFill>
          <a:blip r:embed="rId3">
            <a:alphaModFix/>
          </a:blip>
          <a:stretch>
            <a:fillRect/>
          </a:stretch>
        </p:blipFill>
        <p:spPr>
          <a:xfrm>
            <a:off x="4511650" y="55425"/>
            <a:ext cx="4400800" cy="2616100"/>
          </a:xfrm>
          <a:prstGeom prst="rect">
            <a:avLst/>
          </a:prstGeom>
          <a:noFill/>
          <a:ln>
            <a:noFill/>
          </a:ln>
        </p:spPr>
      </p:pic>
      <p:pic>
        <p:nvPicPr>
          <p:cNvPr id="134" name="Google Shape;134;p22"/>
          <p:cNvPicPr preferRelativeResize="0"/>
          <p:nvPr/>
        </p:nvPicPr>
        <p:blipFill>
          <a:blip r:embed="rId4">
            <a:alphaModFix/>
          </a:blip>
          <a:stretch>
            <a:fillRect/>
          </a:stretch>
        </p:blipFill>
        <p:spPr>
          <a:xfrm>
            <a:off x="152400" y="2375000"/>
            <a:ext cx="3971275" cy="261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Analysing data on the basis of subject</a:t>
            </a:r>
            <a:endParaRPr/>
          </a:p>
        </p:txBody>
      </p:sp>
      <p:sp>
        <p:nvSpPr>
          <p:cNvPr id="140" name="Google Shape;140;p23"/>
          <p:cNvSpPr txBox="1"/>
          <p:nvPr>
            <p:ph idx="1" type="body"/>
          </p:nvPr>
        </p:nvSpPr>
        <p:spPr>
          <a:xfrm>
            <a:off x="4572000" y="326850"/>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07975" lvl="0" marL="457200" rtl="0" algn="l">
              <a:lnSpc>
                <a:spcPct val="136363"/>
              </a:lnSpc>
              <a:spcBef>
                <a:spcPts val="160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Web development courses have the most number of subscribers</a:t>
            </a:r>
            <a:endParaRPr sz="1250">
              <a:solidFill>
                <a:srgbClr val="000000"/>
              </a:solidFill>
              <a:highlight>
                <a:srgbClr val="FFFFFF"/>
              </a:highlight>
              <a:latin typeface="Arial"/>
              <a:ea typeface="Arial"/>
              <a:cs typeface="Arial"/>
              <a:sym typeface="Arial"/>
            </a:endParaRPr>
          </a:p>
          <a:p>
            <a:pPr indent="-307975" lvl="0" marL="457200" rtl="0" algn="l">
              <a:lnSpc>
                <a:spcPct val="136363"/>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Web development courses have the highest number of lectures. </a:t>
            </a:r>
            <a:endParaRPr sz="1250">
              <a:solidFill>
                <a:srgbClr val="000000"/>
              </a:solidFill>
              <a:highlight>
                <a:srgbClr val="FFFFFF"/>
              </a:highlight>
              <a:latin typeface="Arial"/>
              <a:ea typeface="Arial"/>
              <a:cs typeface="Arial"/>
              <a:sym typeface="Arial"/>
            </a:endParaRPr>
          </a:p>
          <a:p>
            <a:pPr indent="0" lvl="0" marL="457200" rtl="0" algn="l">
              <a:lnSpc>
                <a:spcPct val="136363"/>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p>
        </p:txBody>
      </p:sp>
      <p:pic>
        <p:nvPicPr>
          <p:cNvPr id="141" name="Google Shape;141;p23"/>
          <p:cNvPicPr preferRelativeResize="0"/>
          <p:nvPr/>
        </p:nvPicPr>
        <p:blipFill>
          <a:blip r:embed="rId3">
            <a:alphaModFix/>
          </a:blip>
          <a:stretch>
            <a:fillRect/>
          </a:stretch>
        </p:blipFill>
        <p:spPr>
          <a:xfrm>
            <a:off x="152400" y="2068475"/>
            <a:ext cx="3771725" cy="2922625"/>
          </a:xfrm>
          <a:prstGeom prst="rect">
            <a:avLst/>
          </a:prstGeom>
          <a:noFill/>
          <a:ln>
            <a:noFill/>
          </a:ln>
        </p:spPr>
      </p:pic>
      <p:pic>
        <p:nvPicPr>
          <p:cNvPr id="142" name="Google Shape;142;p23"/>
          <p:cNvPicPr preferRelativeResize="0"/>
          <p:nvPr/>
        </p:nvPicPr>
        <p:blipFill>
          <a:blip r:embed="rId4">
            <a:alphaModFix/>
          </a:blip>
          <a:stretch>
            <a:fillRect/>
          </a:stretch>
        </p:blipFill>
        <p:spPr>
          <a:xfrm>
            <a:off x="4655750" y="2445375"/>
            <a:ext cx="3946300" cy="25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t/>
            </a:r>
            <a:endParaRPr sz="1850">
              <a:solidFill>
                <a:srgbClr val="000000"/>
              </a:solidFill>
              <a:highlight>
                <a:srgbClr val="FFFFFF"/>
              </a:highlight>
              <a:latin typeface="Arial"/>
              <a:ea typeface="Arial"/>
              <a:cs typeface="Arial"/>
              <a:sym typeface="Arial"/>
            </a:endParaRPr>
          </a:p>
          <a:p>
            <a:pPr indent="-346075" lvl="0" marL="457200" rtl="0" algn="l">
              <a:spcBef>
                <a:spcPts val="0"/>
              </a:spcBef>
              <a:spcAft>
                <a:spcPts val="0"/>
              </a:spcAft>
              <a:buSzPts val="1850"/>
              <a:buChar char="★"/>
            </a:pPr>
            <a:r>
              <a:rPr lang="en" sz="1850"/>
              <a:t>Web Development courses have most number of reviews.</a:t>
            </a:r>
            <a:endParaRPr sz="1850"/>
          </a:p>
          <a:p>
            <a:pPr indent="0" lvl="0" marL="457200" rtl="0" algn="l">
              <a:spcBef>
                <a:spcPts val="0"/>
              </a:spcBef>
              <a:spcAft>
                <a:spcPts val="0"/>
              </a:spcAft>
              <a:buNone/>
            </a:pPr>
            <a:r>
              <a:rPr lang="en" sz="1850"/>
              <a:t> </a:t>
            </a:r>
            <a:endParaRPr sz="1850"/>
          </a:p>
          <a:p>
            <a:pPr indent="-346075" lvl="0" marL="457200" rtl="0" algn="l">
              <a:spcBef>
                <a:spcPts val="0"/>
              </a:spcBef>
              <a:spcAft>
                <a:spcPts val="0"/>
              </a:spcAft>
              <a:buSzPts val="1850"/>
              <a:buChar char="★"/>
            </a:pPr>
            <a:r>
              <a:rPr lang="en" sz="1850"/>
              <a:t>Web Development courses have highest content duration. </a:t>
            </a:r>
            <a:endParaRPr sz="1850"/>
          </a:p>
        </p:txBody>
      </p:sp>
      <p:sp>
        <p:nvSpPr>
          <p:cNvPr id="148" name="Google Shape;148;p24"/>
          <p:cNvSpPr txBox="1"/>
          <p:nvPr>
            <p:ph idx="1" type="body"/>
          </p:nvPr>
        </p:nvSpPr>
        <p:spPr>
          <a:xfrm>
            <a:off x="6174425" y="720525"/>
            <a:ext cx="1053000" cy="79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4"/>
          <p:cNvPicPr preferRelativeResize="0"/>
          <p:nvPr/>
        </p:nvPicPr>
        <p:blipFill>
          <a:blip r:embed="rId3">
            <a:alphaModFix/>
          </a:blip>
          <a:stretch>
            <a:fillRect/>
          </a:stretch>
        </p:blipFill>
        <p:spPr>
          <a:xfrm>
            <a:off x="4780325" y="152550"/>
            <a:ext cx="3705225" cy="2419200"/>
          </a:xfrm>
          <a:prstGeom prst="rect">
            <a:avLst/>
          </a:prstGeom>
          <a:noFill/>
          <a:ln>
            <a:noFill/>
          </a:ln>
        </p:spPr>
      </p:pic>
      <p:pic>
        <p:nvPicPr>
          <p:cNvPr id="150" name="Google Shape;150;p24"/>
          <p:cNvPicPr preferRelativeResize="0"/>
          <p:nvPr/>
        </p:nvPicPr>
        <p:blipFill>
          <a:blip r:embed="rId4">
            <a:alphaModFix/>
          </a:blip>
          <a:stretch>
            <a:fillRect/>
          </a:stretch>
        </p:blipFill>
        <p:spPr>
          <a:xfrm>
            <a:off x="5146125" y="2624375"/>
            <a:ext cx="3261985" cy="226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Analysing</a:t>
            </a:r>
            <a:r>
              <a:rPr lang="en"/>
              <a:t> top 25 courses with more number of </a:t>
            </a:r>
            <a:r>
              <a:rPr lang="en"/>
              <a:t>subscribers</a:t>
            </a:r>
            <a:endParaRPr/>
          </a:p>
        </p:txBody>
      </p:sp>
      <p:sp>
        <p:nvSpPr>
          <p:cNvPr id="156" name="Google Shape;156;p25"/>
          <p:cNvSpPr txBox="1"/>
          <p:nvPr>
            <p:ph idx="1" type="body"/>
          </p:nvPr>
        </p:nvSpPr>
        <p:spPr>
          <a:xfrm>
            <a:off x="4689025" y="2108275"/>
            <a:ext cx="4166400" cy="4098600"/>
          </a:xfrm>
          <a:prstGeom prst="rect">
            <a:avLst/>
          </a:prstGeom>
        </p:spPr>
        <p:txBody>
          <a:bodyPr anchorCtr="0" anchor="t" bIns="91425" lIns="91425" spcFirstLastPara="1" rIns="91425" wrap="square" tIns="91425">
            <a:noAutofit/>
          </a:bodyPr>
          <a:lstStyle/>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Interestingly</a:t>
            </a:r>
            <a:r>
              <a:rPr lang="en" sz="1250">
                <a:solidFill>
                  <a:srgbClr val="000000"/>
                </a:solidFill>
                <a:highlight>
                  <a:srgbClr val="FFFFFF"/>
                </a:highlight>
                <a:latin typeface="Arial"/>
                <a:ea typeface="Arial"/>
                <a:cs typeface="Arial"/>
                <a:sym typeface="Arial"/>
              </a:rPr>
              <a:t> 80% of the top 25 courses are web development courses while musical instrument courses and business courses are 8% and rest are graphic designing </a:t>
            </a:r>
            <a:r>
              <a:rPr lang="en" sz="1250">
                <a:solidFill>
                  <a:srgbClr val="000000"/>
                </a:solidFill>
                <a:highlight>
                  <a:srgbClr val="FFFFFF"/>
                </a:highlight>
                <a:latin typeface="Arial"/>
                <a:ea typeface="Arial"/>
                <a:cs typeface="Arial"/>
                <a:sym typeface="Arial"/>
              </a:rPr>
              <a:t>courses. </a:t>
            </a:r>
            <a:endParaRPr sz="1250">
              <a:solidFill>
                <a:srgbClr val="000000"/>
              </a:solidFill>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76% of the courses are of "All level" courses while rest are "Beginner level" courses. No other levels are available . </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p>
        </p:txBody>
      </p:sp>
      <p:pic>
        <p:nvPicPr>
          <p:cNvPr id="157" name="Google Shape;157;p25"/>
          <p:cNvPicPr preferRelativeResize="0"/>
          <p:nvPr/>
        </p:nvPicPr>
        <p:blipFill>
          <a:blip r:embed="rId3">
            <a:alphaModFix/>
          </a:blip>
          <a:stretch>
            <a:fillRect/>
          </a:stretch>
        </p:blipFill>
        <p:spPr>
          <a:xfrm>
            <a:off x="152400" y="2383300"/>
            <a:ext cx="4082125" cy="2607800"/>
          </a:xfrm>
          <a:prstGeom prst="rect">
            <a:avLst/>
          </a:prstGeom>
          <a:noFill/>
          <a:ln>
            <a:noFill/>
          </a:ln>
        </p:spPr>
      </p:pic>
      <p:pic>
        <p:nvPicPr>
          <p:cNvPr id="158" name="Google Shape;158;p25"/>
          <p:cNvPicPr preferRelativeResize="0"/>
          <p:nvPr/>
        </p:nvPicPr>
        <p:blipFill>
          <a:blip r:embed="rId4">
            <a:alphaModFix/>
          </a:blip>
          <a:stretch>
            <a:fillRect/>
          </a:stretch>
        </p:blipFill>
        <p:spPr>
          <a:xfrm>
            <a:off x="4345375" y="152400"/>
            <a:ext cx="4798624" cy="195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964400" y="1542925"/>
            <a:ext cx="2688000" cy="8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ph idx="1" type="body"/>
          </p:nvPr>
        </p:nvSpPr>
        <p:spPr>
          <a:xfrm>
            <a:off x="4677925" y="667200"/>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Out of them 44 % are paid and 56 % are unpaid . </a:t>
            </a:r>
            <a:endParaRPr sz="1600"/>
          </a:p>
        </p:txBody>
      </p:sp>
      <p:pic>
        <p:nvPicPr>
          <p:cNvPr id="165" name="Google Shape;165;p26"/>
          <p:cNvPicPr preferRelativeResize="0"/>
          <p:nvPr/>
        </p:nvPicPr>
        <p:blipFill>
          <a:blip r:embed="rId3">
            <a:alphaModFix/>
          </a:blip>
          <a:stretch>
            <a:fillRect/>
          </a:stretch>
        </p:blipFill>
        <p:spPr>
          <a:xfrm>
            <a:off x="4888550" y="1660950"/>
            <a:ext cx="3857625" cy="2895050"/>
          </a:xfrm>
          <a:prstGeom prst="rect">
            <a:avLst/>
          </a:prstGeom>
          <a:noFill/>
          <a:ln>
            <a:noFill/>
          </a:ln>
        </p:spPr>
      </p:pic>
      <p:pic>
        <p:nvPicPr>
          <p:cNvPr id="166" name="Google Shape;166;p26"/>
          <p:cNvPicPr preferRelativeResize="0"/>
          <p:nvPr/>
        </p:nvPicPr>
        <p:blipFill>
          <a:blip r:embed="rId4">
            <a:alphaModFix/>
          </a:blip>
          <a:stretch>
            <a:fillRect/>
          </a:stretch>
        </p:blipFill>
        <p:spPr>
          <a:xfrm>
            <a:off x="44350" y="842475"/>
            <a:ext cx="4112575" cy="327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Analysing top 25 courses with most number of reviews</a:t>
            </a:r>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4223425" y="0"/>
            <a:ext cx="4166400" cy="4098600"/>
          </a:xfrm>
          <a:prstGeom prst="rect">
            <a:avLst/>
          </a:prstGeom>
        </p:spPr>
        <p:txBody>
          <a:bodyPr anchorCtr="0" anchor="t" bIns="91425" lIns="91425" spcFirstLastPara="1" rIns="91425" wrap="square" tIns="91425">
            <a:noAutofit/>
          </a:bodyPr>
          <a:lstStyle/>
          <a:p>
            <a:pPr indent="0" lvl="0" marL="0" marR="279400" rtl="0" algn="l">
              <a:lnSpc>
                <a:spcPct val="142857"/>
              </a:lnSpc>
              <a:spcBef>
                <a:spcPts val="0"/>
              </a:spcBef>
              <a:spcAft>
                <a:spcPts val="0"/>
              </a:spcAft>
              <a:buNone/>
            </a:pPr>
            <a:r>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Out of them 68% are paid and 32% are unpaid .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80% of the courses are of "All level" courses while 16% </a:t>
            </a:r>
            <a:r>
              <a:rPr lang="en" sz="1250">
                <a:solidFill>
                  <a:srgbClr val="000000"/>
                </a:solidFill>
                <a:highlight>
                  <a:schemeClr val="lt1"/>
                </a:highlight>
                <a:latin typeface="Arial"/>
                <a:ea typeface="Arial"/>
                <a:cs typeface="Arial"/>
                <a:sym typeface="Arial"/>
              </a:rPr>
              <a:t>"Beginner level" </a:t>
            </a:r>
            <a:r>
              <a:rPr lang="en" sz="1250">
                <a:solidFill>
                  <a:srgbClr val="000000"/>
                </a:solidFill>
                <a:highlight>
                  <a:srgbClr val="FFFFFF"/>
                </a:highlight>
                <a:latin typeface="Arial"/>
                <a:ea typeface="Arial"/>
                <a:cs typeface="Arial"/>
                <a:sym typeface="Arial"/>
              </a:rPr>
              <a:t>courses and rest 4% are </a:t>
            </a:r>
            <a:r>
              <a:rPr lang="en" sz="1250">
                <a:solidFill>
                  <a:srgbClr val="000000"/>
                </a:solidFill>
                <a:highlight>
                  <a:schemeClr val="lt1"/>
                </a:highlight>
                <a:latin typeface="Arial"/>
                <a:ea typeface="Arial"/>
                <a:cs typeface="Arial"/>
                <a:sym typeface="Arial"/>
              </a:rPr>
              <a:t>"Intermediate level"</a:t>
            </a:r>
            <a:r>
              <a:rPr lang="en" sz="1250">
                <a:solidFill>
                  <a:srgbClr val="000000"/>
                </a:solidFill>
                <a:highlight>
                  <a:srgbClr val="FFFFFF"/>
                </a:highlight>
                <a:latin typeface="Arial"/>
                <a:ea typeface="Arial"/>
                <a:cs typeface="Arial"/>
                <a:sym typeface="Arial"/>
              </a:rPr>
              <a:t> . </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p>
        </p:txBody>
      </p:sp>
      <p:pic>
        <p:nvPicPr>
          <p:cNvPr id="173" name="Google Shape;173;p27"/>
          <p:cNvPicPr preferRelativeResize="0"/>
          <p:nvPr/>
        </p:nvPicPr>
        <p:blipFill>
          <a:blip r:embed="rId3">
            <a:alphaModFix/>
          </a:blip>
          <a:stretch>
            <a:fillRect/>
          </a:stretch>
        </p:blipFill>
        <p:spPr>
          <a:xfrm>
            <a:off x="152400" y="2006400"/>
            <a:ext cx="4071025" cy="2984700"/>
          </a:xfrm>
          <a:prstGeom prst="rect">
            <a:avLst/>
          </a:prstGeom>
          <a:noFill/>
          <a:ln>
            <a:noFill/>
          </a:ln>
        </p:spPr>
      </p:pic>
      <p:pic>
        <p:nvPicPr>
          <p:cNvPr id="174" name="Google Shape;174;p27"/>
          <p:cNvPicPr preferRelativeResize="0"/>
          <p:nvPr/>
        </p:nvPicPr>
        <p:blipFill>
          <a:blip r:embed="rId4">
            <a:alphaModFix/>
          </a:blip>
          <a:stretch>
            <a:fillRect/>
          </a:stretch>
        </p:blipFill>
        <p:spPr>
          <a:xfrm>
            <a:off x="4855800" y="2155375"/>
            <a:ext cx="3600450" cy="249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Interestingly 92 % of the top 25 courses with most reviews are web development courses while musical instruments courses and business courses are 4 % each , no Graphic designing </a:t>
            </a:r>
            <a:r>
              <a:rPr lang="en" sz="1900"/>
              <a:t>course</a:t>
            </a:r>
            <a:r>
              <a:rPr lang="en" sz="1900"/>
              <a:t> is in the list.</a:t>
            </a:r>
            <a:endParaRPr sz="1900"/>
          </a:p>
        </p:txBody>
      </p:sp>
      <p:sp>
        <p:nvSpPr>
          <p:cNvPr id="180" name="Google Shape;180;p28"/>
          <p:cNvSpPr txBox="1"/>
          <p:nvPr>
            <p:ph idx="1" type="body"/>
          </p:nvPr>
        </p:nvSpPr>
        <p:spPr>
          <a:xfrm>
            <a:off x="6163325" y="900000"/>
            <a:ext cx="1197300" cy="1050900"/>
          </a:xfrm>
          <a:prstGeom prst="rect">
            <a:avLst/>
          </a:prstGeom>
        </p:spPr>
        <p:txBody>
          <a:bodyPr anchorCtr="0" anchor="t" bIns="91425" lIns="91425" spcFirstLastPara="1" rIns="91425" wrap="square" tIns="91425">
            <a:noAutofit/>
          </a:bodyPr>
          <a:lstStyle/>
          <a:p>
            <a:pPr indent="0" lvl="0" marL="0" marR="279400" rtl="0" algn="l">
              <a:lnSpc>
                <a:spcPct val="142857"/>
              </a:lnSpc>
              <a:spcBef>
                <a:spcPts val="0"/>
              </a:spcBef>
              <a:spcAft>
                <a:spcPts val="0"/>
              </a:spcAft>
              <a:buNone/>
            </a:pPr>
            <a:r>
              <a:t/>
            </a:r>
            <a:endParaRPr/>
          </a:p>
        </p:txBody>
      </p:sp>
      <p:pic>
        <p:nvPicPr>
          <p:cNvPr id="181" name="Google Shape;181;p28"/>
          <p:cNvPicPr preferRelativeResize="0"/>
          <p:nvPr/>
        </p:nvPicPr>
        <p:blipFill>
          <a:blip r:embed="rId3">
            <a:alphaModFix/>
          </a:blip>
          <a:stretch>
            <a:fillRect/>
          </a:stretch>
        </p:blipFill>
        <p:spPr>
          <a:xfrm>
            <a:off x="5009375" y="177675"/>
            <a:ext cx="3505200" cy="2495550"/>
          </a:xfrm>
          <a:prstGeom prst="rect">
            <a:avLst/>
          </a:prstGeom>
          <a:noFill/>
          <a:ln>
            <a:noFill/>
          </a:ln>
        </p:spPr>
      </p:pic>
      <p:pic>
        <p:nvPicPr>
          <p:cNvPr id="182" name="Google Shape;182;p28"/>
          <p:cNvPicPr preferRelativeResize="0"/>
          <p:nvPr/>
        </p:nvPicPr>
        <p:blipFill>
          <a:blip r:embed="rId4">
            <a:alphaModFix/>
          </a:blip>
          <a:stretch>
            <a:fillRect/>
          </a:stretch>
        </p:blipFill>
        <p:spPr>
          <a:xfrm>
            <a:off x="4796575" y="2903225"/>
            <a:ext cx="4347417" cy="2165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on courses over years</a:t>
            </a:r>
            <a:endParaRPr/>
          </a:p>
        </p:txBody>
      </p:sp>
      <p:sp>
        <p:nvSpPr>
          <p:cNvPr id="188" name="Google Shape;188;p29"/>
          <p:cNvSpPr txBox="1"/>
          <p:nvPr>
            <p:ph idx="1" type="body"/>
          </p:nvPr>
        </p:nvSpPr>
        <p:spPr>
          <a:xfrm>
            <a:off x="4505500" y="2385400"/>
            <a:ext cx="4166400" cy="4098600"/>
          </a:xfrm>
          <a:prstGeom prst="rect">
            <a:avLst/>
          </a:prstGeom>
        </p:spPr>
        <p:txBody>
          <a:bodyPr anchorCtr="0" anchor="t" bIns="91425" lIns="91425" spcFirstLastPara="1" rIns="91425" wrap="square" tIns="91425">
            <a:noAutofit/>
          </a:bodyPr>
          <a:lstStyle/>
          <a:p>
            <a:pPr indent="-288925" lvl="0" marL="736600" marR="279400" rtl="0" algn="l">
              <a:lnSpc>
                <a:spcPct val="142857"/>
              </a:lnSpc>
              <a:spcBef>
                <a:spcPts val="0"/>
              </a:spcBef>
              <a:spcAft>
                <a:spcPts val="0"/>
              </a:spcAft>
              <a:buClr>
                <a:srgbClr val="000000"/>
              </a:buClr>
              <a:buSzPts val="950"/>
              <a:buFont typeface="Arial"/>
              <a:buChar char="●"/>
            </a:pPr>
            <a:r>
              <a:rPr lang="en" sz="950">
                <a:solidFill>
                  <a:srgbClr val="000000"/>
                </a:solidFill>
                <a:highlight>
                  <a:srgbClr val="FFFFFF"/>
                </a:highlight>
                <a:latin typeface="Arial"/>
                <a:ea typeface="Arial"/>
                <a:cs typeface="Arial"/>
                <a:sym typeface="Arial"/>
              </a:rPr>
              <a:t>Number of courses have increased quite heavily from 2011 to 2016, while we saw decrement in the number of courses in 2017</a:t>
            </a:r>
            <a:endParaRPr sz="950">
              <a:solidFill>
                <a:srgbClr val="000000"/>
              </a:solidFill>
              <a:highlight>
                <a:srgbClr val="FFFFFF"/>
              </a:highlight>
              <a:latin typeface="Arial"/>
              <a:ea typeface="Arial"/>
              <a:cs typeface="Arial"/>
              <a:sym typeface="Arial"/>
            </a:endParaRPr>
          </a:p>
          <a:p>
            <a:pPr indent="-288925" lvl="0" marL="736600" marR="279400" rtl="0" algn="l">
              <a:lnSpc>
                <a:spcPct val="142857"/>
              </a:lnSpc>
              <a:spcBef>
                <a:spcPts val="0"/>
              </a:spcBef>
              <a:spcAft>
                <a:spcPts val="0"/>
              </a:spcAft>
              <a:buClr>
                <a:srgbClr val="000000"/>
              </a:buClr>
              <a:buSzPts val="950"/>
              <a:buFont typeface="Arial"/>
              <a:buChar char="●"/>
            </a:pPr>
            <a:r>
              <a:rPr lang="en" sz="950">
                <a:solidFill>
                  <a:srgbClr val="000000"/>
                </a:solidFill>
                <a:highlight>
                  <a:srgbClr val="FFFFFF"/>
                </a:highlight>
                <a:latin typeface="Arial"/>
                <a:ea typeface="Arial"/>
                <a:cs typeface="Arial"/>
                <a:sym typeface="Arial"/>
              </a:rPr>
              <a:t>Number of subscribers of business courses have increased from 2012 to 2013 and decreasing since.</a:t>
            </a:r>
            <a:endParaRPr sz="950">
              <a:solidFill>
                <a:srgbClr val="000000"/>
              </a:solidFill>
              <a:highlight>
                <a:srgbClr val="FFFFFF"/>
              </a:highlight>
              <a:latin typeface="Arial"/>
              <a:ea typeface="Arial"/>
              <a:cs typeface="Arial"/>
              <a:sym typeface="Arial"/>
            </a:endParaRPr>
          </a:p>
          <a:p>
            <a:pPr indent="-288925" lvl="0" marL="736600" marR="279400" rtl="0" algn="l">
              <a:lnSpc>
                <a:spcPct val="142857"/>
              </a:lnSpc>
              <a:spcBef>
                <a:spcPts val="0"/>
              </a:spcBef>
              <a:spcAft>
                <a:spcPts val="0"/>
              </a:spcAft>
              <a:buClr>
                <a:srgbClr val="000000"/>
              </a:buClr>
              <a:buSzPts val="950"/>
              <a:buFont typeface="Arial"/>
              <a:buChar char="●"/>
            </a:pPr>
            <a:r>
              <a:rPr lang="en" sz="950">
                <a:solidFill>
                  <a:srgbClr val="000000"/>
                </a:solidFill>
                <a:highlight>
                  <a:srgbClr val="FFFFFF"/>
                </a:highlight>
                <a:latin typeface="Arial"/>
                <a:ea typeface="Arial"/>
                <a:cs typeface="Arial"/>
                <a:sym typeface="Arial"/>
              </a:rPr>
              <a:t>Web development subscribers trends in decreasing over the years since 2012.</a:t>
            </a:r>
            <a:endParaRPr sz="950">
              <a:solidFill>
                <a:srgbClr val="000000"/>
              </a:solidFill>
              <a:highlight>
                <a:srgbClr val="FFFFFF"/>
              </a:highlight>
              <a:latin typeface="Arial"/>
              <a:ea typeface="Arial"/>
              <a:cs typeface="Arial"/>
              <a:sym typeface="Arial"/>
            </a:endParaRPr>
          </a:p>
          <a:p>
            <a:pPr indent="-288925" lvl="0" marL="736600" marR="279400" rtl="0" algn="l">
              <a:lnSpc>
                <a:spcPct val="142857"/>
              </a:lnSpc>
              <a:spcBef>
                <a:spcPts val="0"/>
              </a:spcBef>
              <a:spcAft>
                <a:spcPts val="0"/>
              </a:spcAft>
              <a:buClr>
                <a:srgbClr val="000000"/>
              </a:buClr>
              <a:buSzPts val="950"/>
              <a:buFont typeface="Arial"/>
              <a:buChar char="●"/>
            </a:pPr>
            <a:r>
              <a:rPr lang="en" sz="950">
                <a:solidFill>
                  <a:srgbClr val="000000"/>
                </a:solidFill>
                <a:highlight>
                  <a:srgbClr val="FFFFFF"/>
                </a:highlight>
                <a:latin typeface="Arial"/>
                <a:ea typeface="Arial"/>
                <a:cs typeface="Arial"/>
                <a:sym typeface="Arial"/>
              </a:rPr>
              <a:t>D</a:t>
            </a:r>
            <a:r>
              <a:rPr lang="en" sz="950">
                <a:solidFill>
                  <a:srgbClr val="000000"/>
                </a:solidFill>
                <a:highlight>
                  <a:srgbClr val="FFFFFF"/>
                </a:highlight>
                <a:latin typeface="Arial"/>
                <a:ea typeface="Arial"/>
                <a:cs typeface="Arial"/>
                <a:sym typeface="Arial"/>
              </a:rPr>
              <a:t>esigning</a:t>
            </a:r>
            <a:r>
              <a:rPr lang="en" sz="950">
                <a:solidFill>
                  <a:srgbClr val="000000"/>
                </a:solidFill>
                <a:highlight>
                  <a:srgbClr val="FFFFFF"/>
                </a:highlight>
                <a:latin typeface="Arial"/>
                <a:ea typeface="Arial"/>
                <a:cs typeface="Arial"/>
                <a:sym typeface="Arial"/>
              </a:rPr>
              <a:t> courses also saw a decreasing trends in subscribers since 2013</a:t>
            </a:r>
            <a:endParaRPr sz="9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050">
              <a:solidFill>
                <a:srgbClr val="000000"/>
              </a:solidFill>
              <a:highlight>
                <a:srgbClr val="FFFFFF"/>
              </a:highlight>
              <a:latin typeface="Arial"/>
              <a:ea typeface="Arial"/>
              <a:cs typeface="Arial"/>
              <a:sym typeface="Arial"/>
            </a:endParaRPr>
          </a:p>
        </p:txBody>
      </p:sp>
      <p:pic>
        <p:nvPicPr>
          <p:cNvPr id="189" name="Google Shape;189;p29"/>
          <p:cNvPicPr preferRelativeResize="0"/>
          <p:nvPr/>
        </p:nvPicPr>
        <p:blipFill>
          <a:blip r:embed="rId3">
            <a:alphaModFix/>
          </a:blip>
          <a:stretch>
            <a:fillRect/>
          </a:stretch>
        </p:blipFill>
        <p:spPr>
          <a:xfrm>
            <a:off x="182750" y="1829050"/>
            <a:ext cx="4029600" cy="3126000"/>
          </a:xfrm>
          <a:prstGeom prst="rect">
            <a:avLst/>
          </a:prstGeom>
          <a:noFill/>
          <a:ln>
            <a:noFill/>
          </a:ln>
        </p:spPr>
      </p:pic>
      <p:pic>
        <p:nvPicPr>
          <p:cNvPr id="190" name="Google Shape;190;p29"/>
          <p:cNvPicPr preferRelativeResize="0"/>
          <p:nvPr/>
        </p:nvPicPr>
        <p:blipFill>
          <a:blip r:embed="rId4">
            <a:alphaModFix/>
          </a:blip>
          <a:stretch>
            <a:fillRect/>
          </a:stretch>
        </p:blipFill>
        <p:spPr>
          <a:xfrm>
            <a:off x="4505500" y="119150"/>
            <a:ext cx="4462375" cy="226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Correlating data with external source</a:t>
            </a:r>
            <a:endParaRPr/>
          </a:p>
        </p:txBody>
      </p:sp>
      <p:sp>
        <p:nvSpPr>
          <p:cNvPr id="196" name="Google Shape;196;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50">
                <a:solidFill>
                  <a:srgbClr val="000000"/>
                </a:solidFill>
                <a:highlight>
                  <a:srgbClr val="FFFFFF"/>
                </a:highlight>
                <a:latin typeface="Arial"/>
                <a:ea typeface="Arial"/>
                <a:cs typeface="Arial"/>
                <a:sym typeface="Arial"/>
              </a:rPr>
              <a:t>It is evident from the data that Web Architecture and Development Framework is becoming more and more popular in the recent years according to the top skills dataset by LinkedIn. While it overpasses Business Intelligence and SEO/SEM Marketing after 2015, User Interface Design is gaining more and more popularity. Web Architecture and Development Framework was listed at fourth in the top skills of 2018. This is similar to the data we have seen from udemy which infers that web development courses are more popular than any other courses evidenced from their high frequency, more subscribers, and more reviews.</a:t>
            </a:r>
            <a:endParaRPr sz="2200"/>
          </a:p>
        </p:txBody>
      </p:sp>
      <p:sp>
        <p:nvSpPr>
          <p:cNvPr id="197" name="Google Shape;197;p30"/>
          <p:cNvSpPr txBox="1"/>
          <p:nvPr/>
        </p:nvSpPr>
        <p:spPr>
          <a:xfrm>
            <a:off x="153075" y="2495225"/>
            <a:ext cx="3643200" cy="85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AutoNum type="arabicPeriod"/>
            </a:pPr>
            <a:r>
              <a:rPr b="1" lang="en">
                <a:solidFill>
                  <a:srgbClr val="FFFFFF"/>
                </a:solidFill>
                <a:latin typeface="Roboto"/>
                <a:ea typeface="Roboto"/>
                <a:cs typeface="Roboto"/>
                <a:sym typeface="Roboto"/>
              </a:rPr>
              <a:t>Correlation with LinkedIn top skills dataset </a:t>
            </a:r>
            <a:endParaRPr b="1">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623800" y="500925"/>
            <a:ext cx="28512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2. Stackoverflow developers survey dataset</a:t>
            </a:r>
            <a:endParaRPr sz="1400"/>
          </a:p>
        </p:txBody>
      </p:sp>
      <p:sp>
        <p:nvSpPr>
          <p:cNvPr id="203" name="Google Shape;203;p3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295275" lvl="0" marL="736600" marR="279400" rtl="0" algn="l">
              <a:lnSpc>
                <a:spcPct val="142857"/>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According to developers survey 2012 by stackoverflow, javascript was second most skilled language in terms of developer proficiency. over 3128 people had proficiency in javascript. over 2060 developers were working on a project related to web platform which topped the list among other projects.</a:t>
            </a:r>
            <a:endParaRPr sz="1050">
              <a:solidFill>
                <a:srgbClr val="000000"/>
              </a:solidFill>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204" name="Google Shape;204;p31"/>
          <p:cNvPicPr preferRelativeResize="0"/>
          <p:nvPr/>
        </p:nvPicPr>
        <p:blipFill>
          <a:blip r:embed="rId3">
            <a:alphaModFix/>
          </a:blip>
          <a:stretch>
            <a:fillRect/>
          </a:stretch>
        </p:blipFill>
        <p:spPr>
          <a:xfrm>
            <a:off x="4801600" y="2571750"/>
            <a:ext cx="3514725" cy="2362200"/>
          </a:xfrm>
          <a:prstGeom prst="rect">
            <a:avLst/>
          </a:prstGeom>
          <a:noFill/>
          <a:ln>
            <a:noFill/>
          </a:ln>
        </p:spPr>
      </p:pic>
      <p:pic>
        <p:nvPicPr>
          <p:cNvPr id="205" name="Google Shape;205;p31"/>
          <p:cNvPicPr preferRelativeResize="0"/>
          <p:nvPr/>
        </p:nvPicPr>
        <p:blipFill>
          <a:blip r:embed="rId4">
            <a:alphaModFix/>
          </a:blip>
          <a:stretch>
            <a:fillRect/>
          </a:stretch>
        </p:blipFill>
        <p:spPr>
          <a:xfrm>
            <a:off x="354575" y="2787600"/>
            <a:ext cx="3532328" cy="220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648900" cy="15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Representations used in graphs: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4"/>
          <p:cNvSpPr txBox="1"/>
          <p:nvPr/>
        </p:nvSpPr>
        <p:spPr>
          <a:xfrm>
            <a:off x="716875" y="2365650"/>
            <a:ext cx="3243900" cy="1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All Level courses = 0</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Beginner level courses =1</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Intermediate level courses =2</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Expert level courses = 3</a:t>
            </a:r>
            <a:endParaRPr sz="1800">
              <a:solidFill>
                <a:srgbClr val="FFFFFF"/>
              </a:solidFill>
              <a:latin typeface="Roboto"/>
              <a:ea typeface="Roboto"/>
              <a:cs typeface="Roboto"/>
              <a:sym typeface="Roboto"/>
            </a:endParaRPr>
          </a:p>
        </p:txBody>
      </p:sp>
      <p:sp>
        <p:nvSpPr>
          <p:cNvPr id="73" name="Google Shape;73;p14"/>
          <p:cNvSpPr txBox="1"/>
          <p:nvPr/>
        </p:nvSpPr>
        <p:spPr>
          <a:xfrm>
            <a:off x="4587925" y="412200"/>
            <a:ext cx="4050300" cy="156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Roboto"/>
                <a:ea typeface="Roboto"/>
                <a:cs typeface="Roboto"/>
                <a:sym typeface="Roboto"/>
              </a:rPr>
              <a:t>Business finance  = 0</a:t>
            </a:r>
            <a:endParaRPr sz="1700">
              <a:latin typeface="Roboto"/>
              <a:ea typeface="Roboto"/>
              <a:cs typeface="Roboto"/>
              <a:sym typeface="Roboto"/>
            </a:endParaRPr>
          </a:p>
          <a:p>
            <a:pPr indent="0" lvl="0" marL="0" rtl="0" algn="l">
              <a:lnSpc>
                <a:spcPct val="115000"/>
              </a:lnSpc>
              <a:spcBef>
                <a:spcPts val="0"/>
              </a:spcBef>
              <a:spcAft>
                <a:spcPts val="0"/>
              </a:spcAft>
              <a:buNone/>
            </a:pPr>
            <a:r>
              <a:rPr lang="en" sz="1700">
                <a:latin typeface="Roboto"/>
                <a:ea typeface="Roboto"/>
                <a:cs typeface="Roboto"/>
                <a:sym typeface="Roboto"/>
              </a:rPr>
              <a:t>Musical Instruments =1</a:t>
            </a:r>
            <a:endParaRPr sz="1700">
              <a:latin typeface="Roboto"/>
              <a:ea typeface="Roboto"/>
              <a:cs typeface="Roboto"/>
              <a:sym typeface="Roboto"/>
            </a:endParaRPr>
          </a:p>
          <a:p>
            <a:pPr indent="0" lvl="0" marL="0" rtl="0" algn="l">
              <a:lnSpc>
                <a:spcPct val="115000"/>
              </a:lnSpc>
              <a:spcBef>
                <a:spcPts val="0"/>
              </a:spcBef>
              <a:spcAft>
                <a:spcPts val="0"/>
              </a:spcAft>
              <a:buNone/>
            </a:pPr>
            <a:r>
              <a:rPr lang="en" sz="1700">
                <a:latin typeface="Roboto"/>
                <a:ea typeface="Roboto"/>
                <a:cs typeface="Roboto"/>
                <a:sym typeface="Roboto"/>
              </a:rPr>
              <a:t>Graphic design = 2</a:t>
            </a:r>
            <a:endParaRPr sz="1700">
              <a:latin typeface="Roboto"/>
              <a:ea typeface="Roboto"/>
              <a:cs typeface="Roboto"/>
              <a:sym typeface="Roboto"/>
            </a:endParaRPr>
          </a:p>
          <a:p>
            <a:pPr indent="0" lvl="0" marL="0" rtl="0" algn="l">
              <a:lnSpc>
                <a:spcPct val="115000"/>
              </a:lnSpc>
              <a:spcBef>
                <a:spcPts val="0"/>
              </a:spcBef>
              <a:spcAft>
                <a:spcPts val="0"/>
              </a:spcAft>
              <a:buNone/>
            </a:pPr>
            <a:r>
              <a:rPr lang="en" sz="1700">
                <a:latin typeface="Roboto"/>
                <a:ea typeface="Roboto"/>
                <a:cs typeface="Roboto"/>
                <a:sym typeface="Roboto"/>
              </a:rPr>
              <a:t>Web development = 3</a:t>
            </a:r>
            <a:endParaRPr sz="1700">
              <a:latin typeface="Roboto"/>
              <a:ea typeface="Roboto"/>
              <a:cs typeface="Roboto"/>
              <a:sym typeface="Roboto"/>
            </a:endParaRPr>
          </a:p>
        </p:txBody>
      </p:sp>
      <p:sp>
        <p:nvSpPr>
          <p:cNvPr id="74" name="Google Shape;74;p14"/>
          <p:cNvSpPr txBox="1"/>
          <p:nvPr/>
        </p:nvSpPr>
        <p:spPr>
          <a:xfrm>
            <a:off x="4572000" y="2653225"/>
            <a:ext cx="3100500" cy="19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Paid = 1</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Non paid = 0</a:t>
            </a:r>
            <a:endParaRPr sz="17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idx="1" type="body"/>
          </p:nvPr>
        </p:nvSpPr>
        <p:spPr>
          <a:xfrm>
            <a:off x="4572000" y="148850"/>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a:t>
            </a:r>
            <a:r>
              <a:rPr lang="en" sz="1050">
                <a:solidFill>
                  <a:srgbClr val="000000"/>
                </a:solidFill>
                <a:highlight>
                  <a:schemeClr val="lt1"/>
                </a:highlight>
                <a:latin typeface="Arial"/>
                <a:ea typeface="Arial"/>
                <a:cs typeface="Arial"/>
                <a:sym typeface="Arial"/>
              </a:rPr>
              <a:t>According to developers survey 2018 by stackoverflow, javascript,html,css were the most popular language developers worked with, while most of the developers said they want to work with javascript,python,html,css in future.</a:t>
            </a:r>
            <a:endParaRPr sz="1050">
              <a:solidFill>
                <a:srgbClr val="000000"/>
              </a:solidFill>
              <a:highlight>
                <a:schemeClr val="lt1"/>
              </a:highlight>
              <a:latin typeface="Arial"/>
              <a:ea typeface="Arial"/>
              <a:cs typeface="Arial"/>
              <a:sym typeface="Arial"/>
            </a:endParaRPr>
          </a:p>
          <a:p>
            <a:pPr indent="-295275" lvl="0" marL="457200" marR="279400" rtl="0" algn="l">
              <a:lnSpc>
                <a:spcPct val="142857"/>
              </a:lnSpc>
              <a:spcBef>
                <a:spcPts val="0"/>
              </a:spcBef>
              <a:spcAft>
                <a:spcPts val="0"/>
              </a:spcAft>
              <a:buClr>
                <a:srgbClr val="000000"/>
              </a:buClr>
              <a:buSzPts val="1050"/>
              <a:buFont typeface="Arial"/>
              <a:buChar char="●"/>
            </a:pPr>
            <a:r>
              <a:rPr lang="en" sz="1050">
                <a:solidFill>
                  <a:srgbClr val="000000"/>
                </a:solidFill>
                <a:highlight>
                  <a:schemeClr val="lt1"/>
                </a:highlight>
                <a:latin typeface="Arial"/>
                <a:ea typeface="Arial"/>
                <a:cs typeface="Arial"/>
                <a:sym typeface="Arial"/>
              </a:rPr>
              <a:t>This indeed reflects to the all along popularity of web-development among developers which correlates to the increase in web development courses over the years.</a:t>
            </a:r>
            <a:endParaRPr sz="1050">
              <a:solidFill>
                <a:srgbClr val="000000"/>
              </a:solidFill>
              <a:highlight>
                <a:schemeClr val="lt1"/>
              </a:highlight>
              <a:latin typeface="Arial"/>
              <a:ea typeface="Arial"/>
              <a:cs typeface="Arial"/>
              <a:sym typeface="Arial"/>
            </a:endParaRPr>
          </a:p>
        </p:txBody>
      </p:sp>
      <p:pic>
        <p:nvPicPr>
          <p:cNvPr id="211" name="Google Shape;211;p32"/>
          <p:cNvPicPr preferRelativeResize="0"/>
          <p:nvPr/>
        </p:nvPicPr>
        <p:blipFill>
          <a:blip r:embed="rId3">
            <a:alphaModFix/>
          </a:blip>
          <a:stretch>
            <a:fillRect/>
          </a:stretch>
        </p:blipFill>
        <p:spPr>
          <a:xfrm>
            <a:off x="892451" y="1894900"/>
            <a:ext cx="7359075" cy="3064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1331575" y="1820075"/>
            <a:ext cx="1550700" cy="8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500">
              <a:solidFill>
                <a:srgbClr val="CC0000"/>
              </a:solidFill>
              <a:latin typeface="Merriweather"/>
              <a:ea typeface="Merriweather"/>
              <a:cs typeface="Merriweather"/>
              <a:sym typeface="Merriweather"/>
            </a:endParaRPr>
          </a:p>
          <a:p>
            <a:pPr indent="0" lvl="0" marL="0" rtl="0" algn="l">
              <a:spcBef>
                <a:spcPts val="1600"/>
              </a:spcBef>
              <a:spcAft>
                <a:spcPts val="0"/>
              </a:spcAft>
              <a:buNone/>
            </a:pPr>
            <a:r>
              <a:t/>
            </a:r>
            <a:endParaRPr b="1" sz="3500">
              <a:solidFill>
                <a:srgbClr val="CC0000"/>
              </a:solidFill>
              <a:latin typeface="Merriweather"/>
              <a:ea typeface="Merriweather"/>
              <a:cs typeface="Merriweather"/>
              <a:sym typeface="Merriweather"/>
            </a:endParaRPr>
          </a:p>
          <a:p>
            <a:pPr indent="457200" lvl="0" marL="0" rtl="0" algn="l">
              <a:spcBef>
                <a:spcPts val="1600"/>
              </a:spcBef>
              <a:spcAft>
                <a:spcPts val="1600"/>
              </a:spcAft>
              <a:buNone/>
            </a:pPr>
            <a:r>
              <a:rPr b="1" lang="en" sz="3500">
                <a:solidFill>
                  <a:srgbClr val="CC0000"/>
                </a:solidFill>
                <a:latin typeface="Merriweather"/>
                <a:ea typeface="Merriweather"/>
                <a:cs typeface="Merriweather"/>
                <a:sym typeface="Merriweather"/>
              </a:rPr>
              <a:t>THANK YOU</a:t>
            </a:r>
            <a:endParaRPr b="1" sz="3500">
              <a:solidFill>
                <a:srgbClr val="CC0000"/>
              </a:solidFill>
              <a:latin typeface="Merriweather"/>
              <a:ea typeface="Merriweather"/>
              <a:cs typeface="Merriweather"/>
              <a:sym typeface="Merriweather"/>
            </a:endParaRPr>
          </a:p>
        </p:txBody>
      </p:sp>
      <p:pic>
        <p:nvPicPr>
          <p:cNvPr id="218" name="Google Shape;218;p33"/>
          <p:cNvPicPr preferRelativeResize="0"/>
          <p:nvPr/>
        </p:nvPicPr>
        <p:blipFill>
          <a:blip r:embed="rId3">
            <a:alphaModFix/>
          </a:blip>
          <a:stretch>
            <a:fillRect/>
          </a:stretch>
        </p:blipFill>
        <p:spPr>
          <a:xfrm>
            <a:off x="421225" y="1285875"/>
            <a:ext cx="3558325" cy="274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Conclusion from the CSV File</a:t>
            </a:r>
            <a:endParaRPr/>
          </a:p>
          <a:p>
            <a:pPr indent="0" lvl="0" marL="0" rtl="0" algn="l">
              <a:spcBef>
                <a:spcPts val="0"/>
              </a:spcBef>
              <a:spcAft>
                <a:spcPts val="0"/>
              </a:spcAft>
              <a:buNone/>
            </a:pPr>
            <a:r>
              <a:t/>
            </a:r>
            <a:endParaRPr/>
          </a:p>
        </p:txBody>
      </p:sp>
      <p:sp>
        <p:nvSpPr>
          <p:cNvPr id="80" name="Google Shape;80;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07975" lvl="0" marL="736600" marR="279400" rtl="0" algn="l">
              <a:lnSpc>
                <a:spcPct val="142857"/>
              </a:lnSpc>
              <a:spcBef>
                <a:spcPts val="220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There are courses containing no lectures as well as no content duration</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Content duration and number of lectures at 75th percentile are only 4.5 hrs and 26 while their maximum is 78.5 and 779</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Number of subscribers at 75th percentile is 2548.75 while its maximum is 268923.0</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Number of reviews at 75th percentile are 67 while its maximum is 27445</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Maximum price of any course is 200</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There are courses with 0 subscribers</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Maximum content duration is 78.5 hrs</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on the basis of Categorical Data</a:t>
            </a:r>
            <a:endParaRPr/>
          </a:p>
        </p:txBody>
      </p:sp>
      <p:sp>
        <p:nvSpPr>
          <p:cNvPr id="86" name="Google Shape;86;p16"/>
          <p:cNvSpPr txBox="1"/>
          <p:nvPr>
            <p:ph idx="1" type="body"/>
          </p:nvPr>
        </p:nvSpPr>
        <p:spPr>
          <a:xfrm>
            <a:off x="4572000" y="434425"/>
            <a:ext cx="4166400" cy="4098600"/>
          </a:xfrm>
          <a:prstGeom prst="rect">
            <a:avLst/>
          </a:prstGeom>
        </p:spPr>
        <p:txBody>
          <a:bodyPr anchorCtr="0" anchor="t" bIns="91425" lIns="91425" spcFirstLastPara="1" rIns="91425" wrap="square" tIns="91425">
            <a:noAutofit/>
          </a:bodyPr>
          <a:lstStyle/>
          <a:p>
            <a:pPr indent="-314325" lvl="0" marL="736600" marR="279400" rtl="0" algn="l">
              <a:lnSpc>
                <a:spcPct val="142857"/>
              </a:lnSpc>
              <a:spcBef>
                <a:spcPts val="220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The number of paid courses are much higher than non_paid courses. </a:t>
            </a:r>
            <a:endParaRPr sz="1350">
              <a:solidFill>
                <a:srgbClr val="000000"/>
              </a:solidFill>
              <a:highlight>
                <a:srgbClr val="FFFFFF"/>
              </a:highlight>
              <a:latin typeface="Arial"/>
              <a:ea typeface="Arial"/>
              <a:cs typeface="Arial"/>
              <a:sym typeface="Arial"/>
            </a:endParaRPr>
          </a:p>
          <a:p>
            <a:pPr indent="-314325" lvl="0" marL="736600" marR="279400" rtl="0" algn="l">
              <a:lnSpc>
                <a:spcPct val="142857"/>
              </a:lnSpc>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Number of "All levels" courses are much higher than "Expert Level" courses followed by "Beginner level" courses . </a:t>
            </a:r>
            <a:endParaRPr sz="1350">
              <a:solidFill>
                <a:srgbClr val="000000"/>
              </a:solidFill>
              <a:highlight>
                <a:srgbClr val="FFFFFF"/>
              </a:highlight>
              <a:latin typeface="Arial"/>
              <a:ea typeface="Arial"/>
              <a:cs typeface="Arial"/>
              <a:sym typeface="Arial"/>
            </a:endParaRPr>
          </a:p>
          <a:p>
            <a:pPr indent="0" lvl="0" marL="0" marR="279400" rtl="0" algn="l">
              <a:lnSpc>
                <a:spcPct val="142857"/>
              </a:lnSpc>
              <a:spcBef>
                <a:spcPts val="2200"/>
              </a:spcBef>
              <a:spcAft>
                <a:spcPts val="0"/>
              </a:spcAft>
              <a:buNone/>
            </a:pPr>
            <a:r>
              <a:rPr lang="en" sz="1350">
                <a:solidFill>
                  <a:srgbClr val="000000"/>
                </a:solidFill>
                <a:highlight>
                  <a:srgbClr val="FFFFFF"/>
                </a:highlight>
                <a:latin typeface="Arial"/>
                <a:ea typeface="Arial"/>
                <a:cs typeface="Arial"/>
                <a:sym typeface="Arial"/>
              </a:rPr>
              <a:t>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600"/>
          </a:p>
        </p:txBody>
      </p:sp>
      <p:pic>
        <p:nvPicPr>
          <p:cNvPr id="87" name="Google Shape;87;p16"/>
          <p:cNvPicPr preferRelativeResize="0"/>
          <p:nvPr/>
        </p:nvPicPr>
        <p:blipFill>
          <a:blip r:embed="rId3">
            <a:alphaModFix/>
          </a:blip>
          <a:stretch>
            <a:fillRect/>
          </a:stretch>
        </p:blipFill>
        <p:spPr>
          <a:xfrm>
            <a:off x="178738" y="2352300"/>
            <a:ext cx="3972464" cy="2763000"/>
          </a:xfrm>
          <a:prstGeom prst="rect">
            <a:avLst/>
          </a:prstGeom>
          <a:noFill/>
          <a:ln>
            <a:noFill/>
          </a:ln>
        </p:spPr>
      </p:pic>
      <p:pic>
        <p:nvPicPr>
          <p:cNvPr id="88" name="Google Shape;88;p16"/>
          <p:cNvPicPr preferRelativeResize="0"/>
          <p:nvPr/>
        </p:nvPicPr>
        <p:blipFill>
          <a:blip r:embed="rId4">
            <a:alphaModFix/>
          </a:blip>
          <a:stretch>
            <a:fillRect/>
          </a:stretch>
        </p:blipFill>
        <p:spPr>
          <a:xfrm>
            <a:off x="4540402" y="2476500"/>
            <a:ext cx="4229600" cy="251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flipH="1">
            <a:off x="820300" y="920075"/>
            <a:ext cx="2239200" cy="4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52425" lvl="0" marL="736600" marR="279400" rtl="0" algn="l">
              <a:lnSpc>
                <a:spcPct val="142857"/>
              </a:lnSpc>
              <a:spcBef>
                <a:spcPts val="2200"/>
              </a:spcBef>
              <a:spcAft>
                <a:spcPts val="0"/>
              </a:spcAft>
              <a:buClr>
                <a:srgbClr val="000000"/>
              </a:buClr>
              <a:buSzPts val="1950"/>
              <a:buFont typeface="Arial"/>
              <a:buChar char="●"/>
            </a:pPr>
            <a:r>
              <a:rPr lang="en" sz="1950">
                <a:solidFill>
                  <a:srgbClr val="000000"/>
                </a:solidFill>
                <a:highlight>
                  <a:srgbClr val="FFFFFF"/>
                </a:highlight>
                <a:latin typeface="Arial"/>
                <a:ea typeface="Arial"/>
                <a:cs typeface="Arial"/>
                <a:sym typeface="Arial"/>
              </a:rPr>
              <a:t>Number of "Web Development" and "Business Finance" courses are comparable and higher than the other two</a:t>
            </a:r>
            <a:endParaRPr sz="1950">
              <a:solidFill>
                <a:srgbClr val="000000"/>
              </a:solidFill>
              <a:highlight>
                <a:srgbClr val="FFFFFF"/>
              </a:highlight>
              <a:latin typeface="Arial"/>
              <a:ea typeface="Arial"/>
              <a:cs typeface="Arial"/>
              <a:sym typeface="Arial"/>
            </a:endParaRPr>
          </a:p>
          <a:p>
            <a:pPr indent="-352425" lvl="0" marL="736600" marR="279400" rtl="0" algn="l">
              <a:lnSpc>
                <a:spcPct val="142857"/>
              </a:lnSpc>
              <a:spcBef>
                <a:spcPts val="0"/>
              </a:spcBef>
              <a:spcAft>
                <a:spcPts val="0"/>
              </a:spcAft>
              <a:buClr>
                <a:srgbClr val="000000"/>
              </a:buClr>
              <a:buSzPts val="1950"/>
              <a:buFont typeface="Arial"/>
              <a:buChar char="●"/>
            </a:pPr>
            <a:r>
              <a:rPr lang="en" sz="1950">
                <a:solidFill>
                  <a:srgbClr val="000000"/>
                </a:solidFill>
                <a:highlight>
                  <a:srgbClr val="FFFFFF"/>
                </a:highlight>
                <a:latin typeface="Arial"/>
                <a:ea typeface="Arial"/>
                <a:cs typeface="Arial"/>
                <a:sym typeface="Arial"/>
              </a:rPr>
              <a:t>Most of the courses have price range between 0-50</a:t>
            </a:r>
            <a:endParaRPr sz="19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2200"/>
          </a:p>
        </p:txBody>
      </p:sp>
      <p:pic>
        <p:nvPicPr>
          <p:cNvPr id="95" name="Google Shape;95;p17"/>
          <p:cNvPicPr preferRelativeResize="0"/>
          <p:nvPr/>
        </p:nvPicPr>
        <p:blipFill>
          <a:blip r:embed="rId3">
            <a:alphaModFix/>
          </a:blip>
          <a:stretch>
            <a:fillRect/>
          </a:stretch>
        </p:blipFill>
        <p:spPr>
          <a:xfrm>
            <a:off x="514100" y="2517725"/>
            <a:ext cx="3647000" cy="2316800"/>
          </a:xfrm>
          <a:prstGeom prst="rect">
            <a:avLst/>
          </a:prstGeom>
          <a:noFill/>
          <a:ln>
            <a:noFill/>
          </a:ln>
        </p:spPr>
      </p:pic>
      <p:pic>
        <p:nvPicPr>
          <p:cNvPr id="96" name="Google Shape;96;p17"/>
          <p:cNvPicPr preferRelativeResize="0"/>
          <p:nvPr/>
        </p:nvPicPr>
        <p:blipFill>
          <a:blip r:embed="rId4">
            <a:alphaModFix/>
          </a:blip>
          <a:stretch>
            <a:fillRect/>
          </a:stretch>
        </p:blipFill>
        <p:spPr>
          <a:xfrm>
            <a:off x="243900" y="110850"/>
            <a:ext cx="3917200" cy="240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37175" y="1594150"/>
            <a:ext cx="3706500" cy="2508900"/>
          </a:xfrm>
          <a:prstGeom prst="rect">
            <a:avLst/>
          </a:prstGeom>
        </p:spPr>
        <p:txBody>
          <a:bodyPr anchorCtr="0" anchor="t" bIns="91425" lIns="91425" spcFirstLastPara="1" rIns="91425" wrap="square" tIns="91425">
            <a:noAutofit/>
          </a:bodyPr>
          <a:lstStyle/>
          <a:p>
            <a:pPr indent="-463550" lvl="0" marL="457200" rtl="0" algn="l">
              <a:spcBef>
                <a:spcPts val="0"/>
              </a:spcBef>
              <a:spcAft>
                <a:spcPts val="0"/>
              </a:spcAft>
              <a:buSzPts val="3700"/>
              <a:buChar char="●"/>
            </a:pPr>
            <a:r>
              <a:rPr lang="en" sz="3700"/>
              <a:t>Heatmap</a:t>
            </a:r>
            <a:endParaRPr sz="3700"/>
          </a:p>
          <a:p>
            <a:pPr indent="0" lvl="0" marL="0" rtl="0" algn="l">
              <a:spcBef>
                <a:spcPts val="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4326900" y="732450"/>
            <a:ext cx="4798175" cy="365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on Data Distribution by paid and non-paid courses</a:t>
            </a:r>
            <a:endParaRPr/>
          </a:p>
          <a:p>
            <a:pPr indent="0" lvl="0" marL="0" rtl="0" algn="l">
              <a:spcBef>
                <a:spcPts val="0"/>
              </a:spcBef>
              <a:spcAft>
                <a:spcPts val="0"/>
              </a:spcAft>
              <a:buNone/>
            </a:pPr>
            <a:r>
              <a:t/>
            </a:r>
            <a:endParaRPr/>
          </a:p>
        </p:txBody>
      </p:sp>
      <p:sp>
        <p:nvSpPr>
          <p:cNvPr id="108" name="Google Shape;108;p19"/>
          <p:cNvSpPr txBox="1"/>
          <p:nvPr>
            <p:ph idx="1" type="body"/>
          </p:nvPr>
        </p:nvSpPr>
        <p:spPr>
          <a:xfrm>
            <a:off x="4511650" y="190550"/>
            <a:ext cx="4166400" cy="4098600"/>
          </a:xfrm>
          <a:prstGeom prst="rect">
            <a:avLst/>
          </a:prstGeom>
        </p:spPr>
        <p:txBody>
          <a:bodyPr anchorCtr="0" anchor="t" bIns="91425" lIns="91425" spcFirstLastPara="1" rIns="91425" wrap="square" tIns="91425">
            <a:noAutofit/>
          </a:bodyPr>
          <a:lstStyle/>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There are no non paid courses for "expert level" courses .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Average content duration of paid courses is more than unpaid</a:t>
            </a:r>
            <a:endParaRPr sz="1250">
              <a:solidFill>
                <a:srgbClr val="000000"/>
              </a:solidFill>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Clr>
                <a:srgbClr val="000000"/>
              </a:buClr>
              <a:buSzPts val="1450"/>
              <a:buFont typeface="Arial"/>
              <a:buChar char="●"/>
            </a:pPr>
            <a:r>
              <a:rPr lang="en" sz="1250">
                <a:solidFill>
                  <a:srgbClr val="000000"/>
                </a:solidFill>
                <a:highlight>
                  <a:srgbClr val="FFFFFE"/>
                </a:highlight>
                <a:latin typeface="Arial"/>
                <a:ea typeface="Arial"/>
                <a:cs typeface="Arial"/>
                <a:sym typeface="Arial"/>
              </a:rPr>
              <a:t>Most of the paid courses are “All level” courses</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rPr lang="en" sz="1500"/>
              <a:t>		</a:t>
            </a:r>
            <a:endParaRPr sz="1500"/>
          </a:p>
        </p:txBody>
      </p:sp>
      <p:pic>
        <p:nvPicPr>
          <p:cNvPr id="109" name="Google Shape;109;p19"/>
          <p:cNvPicPr preferRelativeResize="0"/>
          <p:nvPr/>
        </p:nvPicPr>
        <p:blipFill>
          <a:blip r:embed="rId3">
            <a:alphaModFix/>
          </a:blip>
          <a:stretch>
            <a:fillRect/>
          </a:stretch>
        </p:blipFill>
        <p:spPr>
          <a:xfrm>
            <a:off x="4799375" y="2206013"/>
            <a:ext cx="3590925" cy="2505075"/>
          </a:xfrm>
          <a:prstGeom prst="rect">
            <a:avLst/>
          </a:prstGeom>
          <a:noFill/>
          <a:ln>
            <a:noFill/>
          </a:ln>
        </p:spPr>
      </p:pic>
      <p:pic>
        <p:nvPicPr>
          <p:cNvPr id="110" name="Google Shape;110;p19"/>
          <p:cNvPicPr preferRelativeResize="0"/>
          <p:nvPr/>
        </p:nvPicPr>
        <p:blipFill>
          <a:blip r:embed="rId4">
            <a:alphaModFix/>
          </a:blip>
          <a:stretch>
            <a:fillRect/>
          </a:stretch>
        </p:blipFill>
        <p:spPr>
          <a:xfrm>
            <a:off x="152400" y="2482200"/>
            <a:ext cx="3782504" cy="25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1152850" y="1454250"/>
            <a:ext cx="2421900" cy="10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While paid courses are much more than non paid courses (almost 10 times in number), the average number of subscribers in non paid courses are more(11533 vs 2421)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Maximum number of subscribers in non paid courses are 268923 more that is double the number of paid courses 121584 . </a:t>
            </a:r>
            <a:endParaRPr sz="1250">
              <a:solidFill>
                <a:srgbClr val="000000"/>
              </a:solidFill>
              <a:highlight>
                <a:srgbClr val="FFFFFF"/>
              </a:highlight>
              <a:latin typeface="Arial"/>
              <a:ea typeface="Arial"/>
              <a:cs typeface="Arial"/>
              <a:sym typeface="Arial"/>
            </a:endParaRPr>
          </a:p>
          <a:p>
            <a:pPr indent="-307975" lvl="0" marL="736600" marR="279400" rtl="0" algn="l">
              <a:lnSpc>
                <a:spcPct val="142857"/>
              </a:lnSpc>
              <a:spcBef>
                <a:spcPts val="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Number of subscribers in the non paid courses with "All level" courses are most .</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117" name="Google Shape;117;p20"/>
          <p:cNvPicPr preferRelativeResize="0"/>
          <p:nvPr/>
        </p:nvPicPr>
        <p:blipFill>
          <a:blip r:embed="rId3">
            <a:alphaModFix/>
          </a:blip>
          <a:stretch>
            <a:fillRect/>
          </a:stretch>
        </p:blipFill>
        <p:spPr>
          <a:xfrm>
            <a:off x="144100" y="500925"/>
            <a:ext cx="4166400" cy="330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on the basis of Content Duration and Number of Lectures </a:t>
            </a:r>
            <a:endParaRPr/>
          </a:p>
        </p:txBody>
      </p:sp>
      <p:sp>
        <p:nvSpPr>
          <p:cNvPr id="123" name="Google Shape;123;p21"/>
          <p:cNvSpPr txBox="1"/>
          <p:nvPr>
            <p:ph idx="1" type="body"/>
          </p:nvPr>
        </p:nvSpPr>
        <p:spPr>
          <a:xfrm>
            <a:off x="4463850" y="169425"/>
            <a:ext cx="4166400" cy="4098600"/>
          </a:xfrm>
          <a:prstGeom prst="rect">
            <a:avLst/>
          </a:prstGeom>
        </p:spPr>
        <p:txBody>
          <a:bodyPr anchorCtr="0" anchor="t" bIns="91425" lIns="91425" spcFirstLastPara="1" rIns="91425" wrap="square" tIns="91425">
            <a:noAutofit/>
          </a:bodyPr>
          <a:lstStyle/>
          <a:p>
            <a:pPr indent="-327025" lvl="0" marL="736600" marR="279400" rtl="0" algn="l">
              <a:lnSpc>
                <a:spcPct val="142857"/>
              </a:lnSpc>
              <a:spcBef>
                <a:spcPts val="0"/>
              </a:spcBef>
              <a:spcAft>
                <a:spcPts val="0"/>
              </a:spcAft>
              <a:buClr>
                <a:srgbClr val="000000"/>
              </a:buClr>
              <a:buSzPts val="1550"/>
              <a:buFont typeface="Arial"/>
              <a:buChar char="●"/>
            </a:pPr>
            <a:r>
              <a:rPr lang="en" sz="1550">
                <a:solidFill>
                  <a:srgbClr val="000000"/>
                </a:solidFill>
                <a:highlight>
                  <a:srgbClr val="FFFFFF"/>
                </a:highlight>
                <a:latin typeface="Arial"/>
                <a:ea typeface="Arial"/>
                <a:cs typeface="Arial"/>
                <a:sym typeface="Arial"/>
              </a:rPr>
              <a:t>In general content duration increases as number of lectures increases</a:t>
            </a:r>
            <a:endParaRPr sz="1550">
              <a:solidFill>
                <a:srgbClr val="000000"/>
              </a:solidFill>
              <a:highlight>
                <a:srgbClr val="FFFFFF"/>
              </a:highlight>
              <a:latin typeface="Arial"/>
              <a:ea typeface="Arial"/>
              <a:cs typeface="Arial"/>
              <a:sym typeface="Arial"/>
            </a:endParaRPr>
          </a:p>
          <a:p>
            <a:pPr indent="-327025" lvl="0" marL="736600" marR="279400" rtl="0" algn="l">
              <a:lnSpc>
                <a:spcPct val="142857"/>
              </a:lnSpc>
              <a:spcBef>
                <a:spcPts val="0"/>
              </a:spcBef>
              <a:spcAft>
                <a:spcPts val="0"/>
              </a:spcAft>
              <a:buClr>
                <a:srgbClr val="000000"/>
              </a:buClr>
              <a:buSzPts val="1550"/>
              <a:buFont typeface="Arial"/>
              <a:buChar char="●"/>
            </a:pPr>
            <a:r>
              <a:rPr lang="en" sz="1550">
                <a:solidFill>
                  <a:srgbClr val="000000"/>
                </a:solidFill>
                <a:highlight>
                  <a:srgbClr val="FFFFFF"/>
                </a:highlight>
                <a:latin typeface="Arial"/>
                <a:ea typeface="Arial"/>
                <a:cs typeface="Arial"/>
                <a:sym typeface="Arial"/>
              </a:rPr>
              <a:t>Distribution of number of reviews and subscribers are more towards less content duration</a:t>
            </a:r>
            <a:endParaRPr sz="15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800"/>
          </a:p>
        </p:txBody>
      </p:sp>
      <p:pic>
        <p:nvPicPr>
          <p:cNvPr id="124" name="Google Shape;124;p21"/>
          <p:cNvPicPr preferRelativeResize="0"/>
          <p:nvPr/>
        </p:nvPicPr>
        <p:blipFill>
          <a:blip r:embed="rId3">
            <a:alphaModFix/>
          </a:blip>
          <a:stretch>
            <a:fillRect/>
          </a:stretch>
        </p:blipFill>
        <p:spPr>
          <a:xfrm>
            <a:off x="6801075" y="2843000"/>
            <a:ext cx="2301675" cy="2258600"/>
          </a:xfrm>
          <a:prstGeom prst="rect">
            <a:avLst/>
          </a:prstGeom>
          <a:noFill/>
          <a:ln>
            <a:noFill/>
          </a:ln>
        </p:spPr>
      </p:pic>
      <p:pic>
        <p:nvPicPr>
          <p:cNvPr id="125" name="Google Shape;125;p21"/>
          <p:cNvPicPr preferRelativeResize="0"/>
          <p:nvPr/>
        </p:nvPicPr>
        <p:blipFill>
          <a:blip r:embed="rId4">
            <a:alphaModFix/>
          </a:blip>
          <a:stretch>
            <a:fillRect/>
          </a:stretch>
        </p:blipFill>
        <p:spPr>
          <a:xfrm>
            <a:off x="4311875" y="2692300"/>
            <a:ext cx="2489200" cy="2451200"/>
          </a:xfrm>
          <a:prstGeom prst="rect">
            <a:avLst/>
          </a:prstGeom>
          <a:noFill/>
          <a:ln>
            <a:noFill/>
          </a:ln>
        </p:spPr>
      </p:pic>
      <p:pic>
        <p:nvPicPr>
          <p:cNvPr id="126" name="Google Shape;126;p21"/>
          <p:cNvPicPr preferRelativeResize="0"/>
          <p:nvPr/>
        </p:nvPicPr>
        <p:blipFill>
          <a:blip r:embed="rId5">
            <a:alphaModFix/>
          </a:blip>
          <a:stretch>
            <a:fillRect/>
          </a:stretch>
        </p:blipFill>
        <p:spPr>
          <a:xfrm>
            <a:off x="152400" y="2471500"/>
            <a:ext cx="3755450" cy="251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