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italic.fntdata"/><Relationship Id="rId12" Type="http://schemas.openxmlformats.org/officeDocument/2006/relationships/slide" Target="slides/slide8.xml"/><Relationship Id="rId34" Type="http://schemas.openxmlformats.org/officeDocument/2006/relationships/font" Target="fonts/Raleway-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Raleway-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a961c2a93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a961c2a9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aa9aa521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aa9aa52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a961c2a93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961c2a9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a961c2a93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a961c2a93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a961c2a93_5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a961c2a93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a961c2a93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961c2a9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c10be70e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306" name="Google Shape;306;g6c10be70e6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a961c2a9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a961c2a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a961c2a93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a961c2a9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a961c2a93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a961c2a9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aa9aa5212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23" name="Google Shape;123;g7aa9aa5212_3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a961c2a93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a961c2a9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aa9aa5212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aa9aa52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a961c2a93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a961c2a9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a961c2a93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a961c2a9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a961c2a93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a961c2a9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a961c2a93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a961c2a9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a961c2a93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a961c2a9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 min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a961c2a93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a961c2a9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a961c2a93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a961c2a9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aa9aa5212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33" name="Google Shape;133;g7aa9aa5212_3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961c2a9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41" name="Google Shape;141;g7a961c2a93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961c2a9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49" name="Google Shape;149;g7a961c2a93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a961c2a9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66" name="Google Shape;166;g7a961c2a93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a8fc5ba3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74" name="Google Shape;174;g7a8fc5ba39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a961c2a93_5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a961c2a93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 min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aa9aa5212_3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a9aa521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grpSp>
        <p:nvGrpSpPr>
          <p:cNvPr id="83" name="Google Shape;83;p13"/>
          <p:cNvGrpSpPr/>
          <p:nvPr/>
        </p:nvGrpSpPr>
        <p:grpSpPr>
          <a:xfrm>
            <a:off x="-417513" y="0"/>
            <a:ext cx="12584115" cy="6853238"/>
            <a:chOff x="-417513" y="0"/>
            <a:chExt cx="12584115" cy="6853238"/>
          </a:xfrm>
        </p:grpSpPr>
        <p:sp>
          <p:nvSpPr>
            <p:cNvPr id="84" name="Google Shape;84;p1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3"/>
          <p:cNvGrpSpPr/>
          <p:nvPr/>
        </p:nvGrpSpPr>
        <p:grpSpPr>
          <a:xfrm>
            <a:off x="800144" y="1699589"/>
            <a:ext cx="3674592" cy="3470421"/>
            <a:chOff x="697883" y="1816768"/>
            <a:chExt cx="3674592" cy="3470421"/>
          </a:xfrm>
        </p:grpSpPr>
        <p:sp>
          <p:nvSpPr>
            <p:cNvPr id="106" name="Google Shape;106;p13"/>
            <p:cNvSpPr/>
            <p:nvPr/>
          </p:nvSpPr>
          <p:spPr>
            <a:xfrm>
              <a:off x="697883" y="1816768"/>
              <a:ext cx="36744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10800000">
              <a:off x="2380312" y="5014789"/>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04075" y="2392840"/>
              <a:ext cx="3668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3"/>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Autofit/>
          </a:bodyPr>
          <a:lstStyle>
            <a:lvl1pPr lvl="0" rtl="0" algn="ctr">
              <a:lnSpc>
                <a:spcPct val="85000"/>
              </a:lnSpc>
              <a:spcBef>
                <a:spcPts val="0"/>
              </a:spcBef>
              <a:spcAft>
                <a:spcPts val="0"/>
              </a:spcAft>
              <a:buClr>
                <a:srgbClr val="FFFEFF"/>
              </a:buClr>
              <a:buSzPts val="4000"/>
              <a:buFont typeface="Calibri"/>
              <a:buNone/>
              <a:defRPr>
                <a:solidFill>
                  <a:srgbClr val="FFFEFF"/>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0" name="Google Shape;110;p13"/>
          <p:cNvSpPr txBox="1"/>
          <p:nvPr>
            <p:ph idx="1" type="body"/>
          </p:nvPr>
        </p:nvSpPr>
        <p:spPr>
          <a:xfrm>
            <a:off x="5118447" y="803186"/>
            <a:ext cx="6282000" cy="5248500"/>
          </a:xfrm>
          <a:prstGeom prst="rect">
            <a:avLst/>
          </a:prstGeom>
          <a:noFill/>
          <a:ln>
            <a:noFill/>
          </a:ln>
        </p:spPr>
        <p:txBody>
          <a:bodyPr anchorCtr="0" anchor="ctr" bIns="45700" lIns="91425" spcFirstLastPara="1" rIns="91425" wrap="square" tIns="45700">
            <a:no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2100"/>
              </a:spcBef>
              <a:spcAft>
                <a:spcPts val="0"/>
              </a:spcAft>
              <a:buSzPts val="1980"/>
              <a:buChar char="○"/>
              <a:defRPr/>
            </a:lvl2pPr>
            <a:lvl3pPr indent="-354330" lvl="2" marL="1371600" rtl="0" algn="l">
              <a:lnSpc>
                <a:spcPct val="120000"/>
              </a:lnSpc>
              <a:spcBef>
                <a:spcPts val="2100"/>
              </a:spcBef>
              <a:spcAft>
                <a:spcPts val="0"/>
              </a:spcAft>
              <a:buSzPts val="1980"/>
              <a:buChar char="■"/>
              <a:defRPr/>
            </a:lvl3pPr>
            <a:lvl4pPr indent="-354330" lvl="3" marL="1828800" rtl="0" algn="l">
              <a:lnSpc>
                <a:spcPct val="120000"/>
              </a:lnSpc>
              <a:spcBef>
                <a:spcPts val="2100"/>
              </a:spcBef>
              <a:spcAft>
                <a:spcPts val="0"/>
              </a:spcAft>
              <a:buSzPts val="1980"/>
              <a:buChar char="●"/>
              <a:defRPr/>
            </a:lvl4pPr>
            <a:lvl5pPr indent="-354329" lvl="4" marL="2286000" rtl="0" algn="l">
              <a:lnSpc>
                <a:spcPct val="120000"/>
              </a:lnSpc>
              <a:spcBef>
                <a:spcPts val="2100"/>
              </a:spcBef>
              <a:spcAft>
                <a:spcPts val="0"/>
              </a:spcAft>
              <a:buSzPts val="1980"/>
              <a:buChar char="○"/>
              <a:defRPr/>
            </a:lvl5pPr>
            <a:lvl6pPr indent="-354329" lvl="5" marL="2743200" rtl="0" algn="l">
              <a:lnSpc>
                <a:spcPct val="120000"/>
              </a:lnSpc>
              <a:spcBef>
                <a:spcPts val="2100"/>
              </a:spcBef>
              <a:spcAft>
                <a:spcPts val="0"/>
              </a:spcAft>
              <a:buSzPts val="1980"/>
              <a:buChar char="■"/>
              <a:defRPr/>
            </a:lvl6pPr>
            <a:lvl7pPr indent="-354329" lvl="6" marL="3200400" rtl="0" algn="l">
              <a:lnSpc>
                <a:spcPct val="120000"/>
              </a:lnSpc>
              <a:spcBef>
                <a:spcPts val="2100"/>
              </a:spcBef>
              <a:spcAft>
                <a:spcPts val="0"/>
              </a:spcAft>
              <a:buSzPts val="1980"/>
              <a:buChar char="●"/>
              <a:defRPr/>
            </a:lvl7pPr>
            <a:lvl8pPr indent="-354329" lvl="7" marL="3657600" rtl="0" algn="l">
              <a:lnSpc>
                <a:spcPct val="120000"/>
              </a:lnSpc>
              <a:spcBef>
                <a:spcPts val="2100"/>
              </a:spcBef>
              <a:spcAft>
                <a:spcPts val="0"/>
              </a:spcAft>
              <a:buSzPts val="1980"/>
              <a:buChar char="○"/>
              <a:defRPr/>
            </a:lvl8pPr>
            <a:lvl9pPr indent="-354329" lvl="8" marL="4114800" rtl="0" algn="l">
              <a:lnSpc>
                <a:spcPct val="120000"/>
              </a:lnSpc>
              <a:spcBef>
                <a:spcPts val="2100"/>
              </a:spcBef>
              <a:spcAft>
                <a:spcPts val="2100"/>
              </a:spcAft>
              <a:buSzPts val="1980"/>
              <a:buChar char="■"/>
              <a:defRPr/>
            </a:lvl9pPr>
          </a:lstStyle>
          <a:p/>
        </p:txBody>
      </p:sp>
      <p:sp>
        <p:nvSpPr>
          <p:cNvPr id="111" name="Google Shape;111;p13"/>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3"/>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3"/>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38.png"/><Relationship Id="rId13" Type="http://schemas.openxmlformats.org/officeDocument/2006/relationships/image" Target="../media/image28.png"/><Relationship Id="rId12" Type="http://schemas.openxmlformats.org/officeDocument/2006/relationships/image" Target="../media/image33.png"/><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3.png"/><Relationship Id="rId9" Type="http://schemas.openxmlformats.org/officeDocument/2006/relationships/image" Target="../media/image34.png"/><Relationship Id="rId5" Type="http://schemas.openxmlformats.org/officeDocument/2006/relationships/image" Target="../media/image42.png"/><Relationship Id="rId6" Type="http://schemas.openxmlformats.org/officeDocument/2006/relationships/image" Target="../media/image23.png"/><Relationship Id="rId7" Type="http://schemas.openxmlformats.org/officeDocument/2006/relationships/image" Target="../media/image19.png"/><Relationship Id="rId8" Type="http://schemas.openxmlformats.org/officeDocument/2006/relationships/image" Target="../media/image27.png"/></Relationships>
</file>

<file path=ppt/slides/_rels/slide12.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2" Type="http://schemas.openxmlformats.org/officeDocument/2006/relationships/image" Target="../media/image40.png"/><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9.png"/><Relationship Id="rId9" Type="http://schemas.openxmlformats.org/officeDocument/2006/relationships/image" Target="../media/image52.png"/><Relationship Id="rId5" Type="http://schemas.openxmlformats.org/officeDocument/2006/relationships/image" Target="../media/image42.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about:blank" TargetMode="External"/><Relationship Id="rId5" Type="http://schemas.openxmlformats.org/officeDocument/2006/relationships/image" Target="../media/image41.png"/><Relationship Id="rId6" Type="http://schemas.openxmlformats.org/officeDocument/2006/relationships/image" Target="../media/image35.png"/><Relationship Id="rId7" Type="http://schemas.openxmlformats.org/officeDocument/2006/relationships/image" Target="../media/image34.png"/><Relationship Id="rId8"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8.png"/><Relationship Id="rId9" Type="http://schemas.openxmlformats.org/officeDocument/2006/relationships/image" Target="../media/image55.png"/><Relationship Id="rId5" Type="http://schemas.openxmlformats.org/officeDocument/2006/relationships/image" Target="../media/image36.png"/><Relationship Id="rId6" Type="http://schemas.openxmlformats.org/officeDocument/2006/relationships/image" Target="../media/image43.png"/><Relationship Id="rId7" Type="http://schemas.openxmlformats.org/officeDocument/2006/relationships/image" Target="../media/image34.png"/><Relationship Id="rId8"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52.png"/><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8.png"/><Relationship Id="rId9" Type="http://schemas.openxmlformats.org/officeDocument/2006/relationships/image" Target="../media/image39.png"/><Relationship Id="rId5" Type="http://schemas.openxmlformats.org/officeDocument/2006/relationships/image" Target="../media/image19.png"/><Relationship Id="rId6" Type="http://schemas.openxmlformats.org/officeDocument/2006/relationships/image" Target="../media/image13.png"/><Relationship Id="rId7" Type="http://schemas.openxmlformats.org/officeDocument/2006/relationships/image" Target="../media/image53.png"/><Relationship Id="rId8"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0" Type="http://schemas.openxmlformats.org/officeDocument/2006/relationships/image" Target="../media/image29.png"/><Relationship Id="rId11" Type="http://schemas.openxmlformats.org/officeDocument/2006/relationships/image" Target="../media/image16.png"/><Relationship Id="rId22" Type="http://schemas.openxmlformats.org/officeDocument/2006/relationships/image" Target="../media/image19.png"/><Relationship Id="rId10" Type="http://schemas.openxmlformats.org/officeDocument/2006/relationships/image" Target="../media/image14.png"/><Relationship Id="rId21" Type="http://schemas.openxmlformats.org/officeDocument/2006/relationships/image" Target="../media/image18.png"/><Relationship Id="rId13" Type="http://schemas.openxmlformats.org/officeDocument/2006/relationships/image" Target="../media/image10.png"/><Relationship Id="rId12"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image" Target="../media/image24.png"/><Relationship Id="rId15" Type="http://schemas.openxmlformats.org/officeDocument/2006/relationships/image" Target="../media/image20.png"/><Relationship Id="rId14" Type="http://schemas.openxmlformats.org/officeDocument/2006/relationships/image" Target="../media/image17.png"/><Relationship Id="rId17" Type="http://schemas.openxmlformats.org/officeDocument/2006/relationships/image" Target="../media/image9.png"/><Relationship Id="rId16" Type="http://schemas.openxmlformats.org/officeDocument/2006/relationships/image" Target="../media/image26.png"/><Relationship Id="rId5" Type="http://schemas.openxmlformats.org/officeDocument/2006/relationships/image" Target="../media/image8.png"/><Relationship Id="rId19" Type="http://schemas.openxmlformats.org/officeDocument/2006/relationships/image" Target="../media/image21.png"/><Relationship Id="rId6" Type="http://schemas.openxmlformats.org/officeDocument/2006/relationships/image" Target="../media/image5.png"/><Relationship Id="rId18" Type="http://schemas.openxmlformats.org/officeDocument/2006/relationships/image" Target="../media/image30.png"/><Relationship Id="rId7" Type="http://schemas.openxmlformats.org/officeDocument/2006/relationships/image" Target="../media/image12.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4"/>
          <p:cNvSpPr txBox="1"/>
          <p:nvPr>
            <p:ph type="ctrTitle"/>
          </p:nvPr>
        </p:nvSpPr>
        <p:spPr>
          <a:xfrm>
            <a:off x="972600" y="1763267"/>
            <a:ext cx="10250700" cy="2219700"/>
          </a:xfrm>
          <a:prstGeom prst="rect">
            <a:avLst/>
          </a:prstGeom>
          <a:noFill/>
          <a:ln>
            <a:noFill/>
          </a:ln>
        </p:spPr>
        <p:txBody>
          <a:bodyPr anchorCtr="0" anchor="b" bIns="0" lIns="228600" spcFirstLastPara="1" rIns="228600" wrap="square" tIns="228600">
            <a:noAutofit/>
          </a:bodyPr>
          <a:lstStyle/>
          <a:p>
            <a:pPr indent="0" lvl="0" marL="0" rtl="0" algn="ctr">
              <a:lnSpc>
                <a:spcPct val="80000"/>
              </a:lnSpc>
              <a:spcBef>
                <a:spcPts val="0"/>
              </a:spcBef>
              <a:spcAft>
                <a:spcPts val="0"/>
              </a:spcAft>
              <a:buClr>
                <a:srgbClr val="FFFEFF"/>
              </a:buClr>
              <a:buSzPts val="5400"/>
              <a:buFont typeface="Calibri"/>
              <a:buNone/>
            </a:pPr>
            <a:br>
              <a:rPr lang="en-US"/>
            </a:br>
            <a:endParaRPr/>
          </a:p>
        </p:txBody>
      </p:sp>
      <p:sp>
        <p:nvSpPr>
          <p:cNvPr id="119" name="Google Shape;119;p14"/>
          <p:cNvSpPr txBox="1"/>
          <p:nvPr>
            <p:ph idx="1" type="subTitle"/>
          </p:nvPr>
        </p:nvSpPr>
        <p:spPr>
          <a:xfrm>
            <a:off x="148075" y="4230525"/>
            <a:ext cx="11829900" cy="2107800"/>
          </a:xfrm>
          <a:prstGeom prst="rect">
            <a:avLst/>
          </a:prstGeom>
          <a:noFill/>
          <a:ln>
            <a:noFill/>
          </a:ln>
        </p:spPr>
        <p:txBody>
          <a:bodyPr anchorCtr="0" anchor="t" bIns="45700" lIns="91425" spcFirstLastPara="1" rIns="91425" wrap="square" tIns="0">
            <a:noAutofit/>
          </a:bodyPr>
          <a:lstStyle/>
          <a:p>
            <a:pPr indent="0" lvl="0" marL="0" rtl="0" algn="ctr">
              <a:lnSpc>
                <a:spcPct val="100000"/>
              </a:lnSpc>
              <a:spcBef>
                <a:spcPts val="0"/>
              </a:spcBef>
              <a:spcAft>
                <a:spcPts val="0"/>
              </a:spcAft>
              <a:buSzPts val="1980"/>
              <a:buNone/>
            </a:pPr>
            <a:r>
              <a:rPr lang="en-US" sz="3600"/>
              <a:t>Fall 2019 DSE 203 Final Project</a:t>
            </a:r>
            <a:endParaRPr sz="3600"/>
          </a:p>
          <a:p>
            <a:pPr indent="0" lvl="0" marL="0" rtl="0" algn="ctr">
              <a:lnSpc>
                <a:spcPct val="100000"/>
              </a:lnSpc>
              <a:spcBef>
                <a:spcPts val="1000"/>
              </a:spcBef>
              <a:spcAft>
                <a:spcPts val="0"/>
              </a:spcAft>
              <a:buSzPts val="1980"/>
              <a:buNone/>
            </a:pPr>
            <a:r>
              <a:rPr lang="en-US" sz="3600"/>
              <a:t>Erik Hoye, Bryan Cook, Arlens Zeqollari, Adita Zeqollari</a:t>
            </a:r>
            <a:endParaRPr sz="3600"/>
          </a:p>
          <a:p>
            <a:pPr indent="0" lvl="0" marL="0" rtl="0" algn="ctr">
              <a:lnSpc>
                <a:spcPct val="100000"/>
              </a:lnSpc>
              <a:spcBef>
                <a:spcPts val="1000"/>
              </a:spcBef>
              <a:spcAft>
                <a:spcPts val="0"/>
              </a:spcAft>
              <a:buSzPts val="1980"/>
              <a:buNone/>
            </a:pPr>
            <a:r>
              <a:rPr lang="en-US" sz="2400">
                <a:solidFill>
                  <a:srgbClr val="0000FF"/>
                </a:solidFill>
              </a:rPr>
              <a:t>https://github.com/aditazp/DSE203_Final-Projec</a:t>
            </a:r>
            <a:r>
              <a:rPr lang="en-US" sz="2400">
                <a:solidFill>
                  <a:srgbClr val="0000FF"/>
                </a:solidFill>
              </a:rPr>
              <a:t>t</a:t>
            </a:r>
            <a:endParaRPr sz="2400">
              <a:solidFill>
                <a:srgbClr val="0000FF"/>
              </a:solidFill>
            </a:endParaRPr>
          </a:p>
          <a:p>
            <a:pPr indent="0" lvl="0" marL="0" rtl="0" algn="ctr">
              <a:lnSpc>
                <a:spcPct val="100000"/>
              </a:lnSpc>
              <a:spcBef>
                <a:spcPts val="1000"/>
              </a:spcBef>
              <a:spcAft>
                <a:spcPts val="0"/>
              </a:spcAft>
              <a:buSzPts val="1980"/>
              <a:buNone/>
            </a:pPr>
            <a:r>
              <a:t/>
            </a:r>
            <a:endParaRPr/>
          </a:p>
        </p:txBody>
      </p:sp>
      <p:pic>
        <p:nvPicPr>
          <p:cNvPr id="120" name="Google Shape;120;p14"/>
          <p:cNvPicPr preferRelativeResize="0"/>
          <p:nvPr/>
        </p:nvPicPr>
        <p:blipFill rotWithShape="1">
          <a:blip r:embed="rId3">
            <a:alphaModFix/>
          </a:blip>
          <a:srcRect b="0" l="0" r="0" t="0"/>
          <a:stretch/>
        </p:blipFill>
        <p:spPr>
          <a:xfrm>
            <a:off x="4553138" y="1630877"/>
            <a:ext cx="2918326" cy="2107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23"/>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19" name="Google Shape;219;p23"/>
          <p:cNvSpPr txBox="1"/>
          <p:nvPr/>
        </p:nvSpPr>
        <p:spPr>
          <a:xfrm>
            <a:off x="2439325" y="192375"/>
            <a:ext cx="90696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Person Nodes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20" name="Google Shape;220;p23"/>
          <p:cNvSpPr txBox="1"/>
          <p:nvPr/>
        </p:nvSpPr>
        <p:spPr>
          <a:xfrm>
            <a:off x="2344150" y="2056663"/>
            <a:ext cx="10793400" cy="1039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b="1" lang="en-US" sz="3000">
                <a:solidFill>
                  <a:schemeClr val="accent1"/>
                </a:solidFill>
                <a:latin typeface="Lato"/>
                <a:ea typeface="Lato"/>
                <a:cs typeface="Lato"/>
                <a:sym typeface="Lato"/>
              </a:rPr>
              <a:t>Node Properties</a:t>
            </a:r>
            <a:endParaRPr b="1" sz="3000">
              <a:solidFill>
                <a:schemeClr val="accent1"/>
              </a:solidFill>
              <a:latin typeface="Lato"/>
              <a:ea typeface="Lato"/>
              <a:cs typeface="Lato"/>
              <a:sym typeface="Lato"/>
            </a:endParaRPr>
          </a:p>
          <a:p>
            <a:pPr indent="-381000" lvl="0" marL="457200" rtl="0" algn="l">
              <a:lnSpc>
                <a:spcPct val="120000"/>
              </a:lnSpc>
              <a:spcBef>
                <a:spcPts val="2100"/>
              </a:spcBef>
              <a:spcAft>
                <a:spcPts val="0"/>
              </a:spcAft>
              <a:buClr>
                <a:schemeClr val="accent1"/>
              </a:buClr>
              <a:buSzPts val="2400"/>
              <a:buFont typeface="Lato"/>
              <a:buChar char="●"/>
            </a:pPr>
            <a:r>
              <a:rPr lang="en-US" sz="2400">
                <a:solidFill>
                  <a:schemeClr val="accent1"/>
                </a:solidFill>
                <a:latin typeface="Lato"/>
                <a:ea typeface="Lato"/>
                <a:cs typeface="Lato"/>
                <a:sym typeface="Lato"/>
              </a:rPr>
              <a:t>Name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Highest Degree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Gender</a:t>
            </a:r>
            <a:endParaRPr sz="2400">
              <a:solidFill>
                <a:schemeClr val="accent1"/>
              </a:solidFill>
              <a:latin typeface="Lato"/>
              <a:ea typeface="Lato"/>
              <a:cs typeface="Lato"/>
              <a:sym typeface="Lato"/>
            </a:endParaRPr>
          </a:p>
        </p:txBody>
      </p:sp>
      <p:sp>
        <p:nvSpPr>
          <p:cNvPr id="221" name="Google Shape;221;p23"/>
          <p:cNvSpPr txBox="1"/>
          <p:nvPr/>
        </p:nvSpPr>
        <p:spPr>
          <a:xfrm>
            <a:off x="5987675" y="2056663"/>
            <a:ext cx="10793400" cy="1039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US" sz="3000">
                <a:solidFill>
                  <a:schemeClr val="accent1"/>
                </a:solidFill>
                <a:latin typeface="Lato"/>
                <a:ea typeface="Lato"/>
                <a:cs typeface="Lato"/>
                <a:sym typeface="Lato"/>
              </a:rPr>
              <a:t>              </a:t>
            </a:r>
            <a:r>
              <a:rPr b="1" lang="en-US" sz="3000">
                <a:solidFill>
                  <a:schemeClr val="accent1"/>
                </a:solidFill>
                <a:latin typeface="Lato"/>
                <a:ea typeface="Lato"/>
                <a:cs typeface="Lato"/>
                <a:sym typeface="Lato"/>
              </a:rPr>
              <a:t>  Edge Properties</a:t>
            </a:r>
            <a:endParaRPr b="1" sz="3000">
              <a:solidFill>
                <a:schemeClr val="accent1"/>
              </a:solidFill>
              <a:latin typeface="Lato"/>
              <a:ea typeface="Lato"/>
              <a:cs typeface="Lato"/>
              <a:sym typeface="Lato"/>
            </a:endParaRPr>
          </a:p>
          <a:p>
            <a:pPr indent="-381000" lvl="0" marL="1828800" rtl="0" algn="l">
              <a:lnSpc>
                <a:spcPct val="120000"/>
              </a:lnSpc>
              <a:spcBef>
                <a:spcPts val="2100"/>
              </a:spcBef>
              <a:spcAft>
                <a:spcPts val="0"/>
              </a:spcAft>
              <a:buClr>
                <a:schemeClr val="accent1"/>
              </a:buClr>
              <a:buSzPts val="2400"/>
              <a:buFont typeface="Lato"/>
              <a:buChar char="●"/>
            </a:pPr>
            <a:r>
              <a:rPr lang="en-US" sz="2400">
                <a:solidFill>
                  <a:schemeClr val="accent1"/>
                </a:solidFill>
                <a:latin typeface="Lato"/>
                <a:ea typeface="Lato"/>
                <a:cs typeface="Lato"/>
                <a:sym typeface="Lato"/>
              </a:rPr>
              <a:t>Position</a:t>
            </a:r>
            <a:endParaRPr sz="2400">
              <a:solidFill>
                <a:schemeClr val="accent1"/>
              </a:solidFill>
              <a:latin typeface="Lato"/>
              <a:ea typeface="Lato"/>
              <a:cs typeface="Lato"/>
              <a:sym typeface="Lato"/>
            </a:endParaRPr>
          </a:p>
          <a:p>
            <a:pPr indent="0" lvl="0" marL="457200" rtl="0" algn="l">
              <a:lnSpc>
                <a:spcPct val="120000"/>
              </a:lnSpc>
              <a:spcBef>
                <a:spcPts val="2100"/>
              </a:spcBef>
              <a:spcAft>
                <a:spcPts val="2100"/>
              </a:spcAft>
              <a:buNone/>
            </a:pPr>
            <a:r>
              <a:t/>
            </a:r>
            <a:endParaRPr sz="3000">
              <a:solidFill>
                <a:schemeClr val="accent1"/>
              </a:solidFill>
              <a:latin typeface="Lato"/>
              <a:ea typeface="Lato"/>
              <a:cs typeface="Lato"/>
              <a:sym typeface="Lato"/>
            </a:endParaRPr>
          </a:p>
        </p:txBody>
      </p:sp>
      <p:pic>
        <p:nvPicPr>
          <p:cNvPr id="222" name="Google Shape;222;p23"/>
          <p:cNvPicPr preferRelativeResize="0"/>
          <p:nvPr/>
        </p:nvPicPr>
        <p:blipFill>
          <a:blip r:embed="rId4">
            <a:alphaModFix/>
          </a:blip>
          <a:stretch>
            <a:fillRect/>
          </a:stretch>
        </p:blipFill>
        <p:spPr>
          <a:xfrm>
            <a:off x="5519075" y="192364"/>
            <a:ext cx="2377600" cy="1582175"/>
          </a:xfrm>
          <a:prstGeom prst="rect">
            <a:avLst/>
          </a:prstGeom>
          <a:noFill/>
          <a:ln>
            <a:noFill/>
          </a:ln>
        </p:spPr>
      </p:pic>
      <p:pic>
        <p:nvPicPr>
          <p:cNvPr id="223" name="Google Shape;223;p23"/>
          <p:cNvPicPr preferRelativeResize="0"/>
          <p:nvPr/>
        </p:nvPicPr>
        <p:blipFill>
          <a:blip r:embed="rId5">
            <a:alphaModFix/>
          </a:blip>
          <a:stretch>
            <a:fillRect/>
          </a:stretch>
        </p:blipFill>
        <p:spPr>
          <a:xfrm>
            <a:off x="8302075" y="183350"/>
            <a:ext cx="2847975"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4"/>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29" name="Google Shape;229;p24"/>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Financials Nodes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pic>
        <p:nvPicPr>
          <p:cNvPr id="230" name="Google Shape;230;p24"/>
          <p:cNvPicPr preferRelativeResize="0"/>
          <p:nvPr/>
        </p:nvPicPr>
        <p:blipFill>
          <a:blip r:embed="rId4">
            <a:alphaModFix/>
          </a:blip>
          <a:stretch>
            <a:fillRect/>
          </a:stretch>
        </p:blipFill>
        <p:spPr>
          <a:xfrm>
            <a:off x="3816212" y="4006190"/>
            <a:ext cx="1197850" cy="539525"/>
          </a:xfrm>
          <a:prstGeom prst="rect">
            <a:avLst/>
          </a:prstGeom>
          <a:noFill/>
          <a:ln cap="flat" cmpd="sng" w="9525">
            <a:solidFill>
              <a:srgbClr val="000000"/>
            </a:solidFill>
            <a:prstDash val="solid"/>
            <a:round/>
            <a:headEnd len="sm" w="sm" type="none"/>
            <a:tailEnd len="sm" w="sm" type="none"/>
          </a:ln>
        </p:spPr>
      </p:pic>
      <p:pic>
        <p:nvPicPr>
          <p:cNvPr id="231" name="Google Shape;231;p24"/>
          <p:cNvPicPr preferRelativeResize="0"/>
          <p:nvPr/>
        </p:nvPicPr>
        <p:blipFill>
          <a:blip r:embed="rId5">
            <a:alphaModFix/>
          </a:blip>
          <a:stretch>
            <a:fillRect/>
          </a:stretch>
        </p:blipFill>
        <p:spPr>
          <a:xfrm>
            <a:off x="9508135" y="4957760"/>
            <a:ext cx="2139716" cy="972075"/>
          </a:xfrm>
          <a:prstGeom prst="rect">
            <a:avLst/>
          </a:prstGeom>
          <a:noFill/>
          <a:ln>
            <a:noFill/>
          </a:ln>
        </p:spPr>
      </p:pic>
      <p:pic>
        <p:nvPicPr>
          <p:cNvPr id="232" name="Google Shape;232;p24"/>
          <p:cNvPicPr preferRelativeResize="0"/>
          <p:nvPr/>
        </p:nvPicPr>
        <p:blipFill>
          <a:blip r:embed="rId6">
            <a:alphaModFix/>
          </a:blip>
          <a:stretch>
            <a:fillRect/>
          </a:stretch>
        </p:blipFill>
        <p:spPr>
          <a:xfrm>
            <a:off x="3564625" y="5317150"/>
            <a:ext cx="1968550" cy="277850"/>
          </a:xfrm>
          <a:prstGeom prst="rect">
            <a:avLst/>
          </a:prstGeom>
          <a:noFill/>
          <a:ln>
            <a:noFill/>
          </a:ln>
        </p:spPr>
      </p:pic>
      <p:sp>
        <p:nvSpPr>
          <p:cNvPr id="233" name="Google Shape;233;p24"/>
          <p:cNvSpPr/>
          <p:nvPr/>
        </p:nvSpPr>
        <p:spPr>
          <a:xfrm rot="-847">
            <a:off x="5748489" y="5250162"/>
            <a:ext cx="12174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24"/>
          <p:cNvPicPr preferRelativeResize="0"/>
          <p:nvPr/>
        </p:nvPicPr>
        <p:blipFill>
          <a:blip r:embed="rId7">
            <a:alphaModFix/>
          </a:blip>
          <a:stretch>
            <a:fillRect/>
          </a:stretch>
        </p:blipFill>
        <p:spPr>
          <a:xfrm>
            <a:off x="391725" y="5100100"/>
            <a:ext cx="1384449" cy="687400"/>
          </a:xfrm>
          <a:prstGeom prst="rect">
            <a:avLst/>
          </a:prstGeom>
          <a:noFill/>
          <a:ln>
            <a:noFill/>
          </a:ln>
        </p:spPr>
      </p:pic>
      <p:sp>
        <p:nvSpPr>
          <p:cNvPr id="235" name="Google Shape;235;p24"/>
          <p:cNvSpPr/>
          <p:nvPr/>
        </p:nvSpPr>
        <p:spPr>
          <a:xfrm rot="-3804">
            <a:off x="1863360" y="5250144"/>
            <a:ext cx="1626601"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rot="5400000">
            <a:off x="4097138" y="4750770"/>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8580625" y="5250157"/>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4"/>
          <p:cNvPicPr preferRelativeResize="0"/>
          <p:nvPr/>
        </p:nvPicPr>
        <p:blipFill>
          <a:blip r:embed="rId8">
            <a:alphaModFix/>
          </a:blip>
          <a:stretch>
            <a:fillRect/>
          </a:stretch>
        </p:blipFill>
        <p:spPr>
          <a:xfrm>
            <a:off x="6109855" y="4986830"/>
            <a:ext cx="277100" cy="398745"/>
          </a:xfrm>
          <a:prstGeom prst="rect">
            <a:avLst/>
          </a:prstGeom>
          <a:noFill/>
          <a:ln>
            <a:noFill/>
          </a:ln>
        </p:spPr>
      </p:pic>
      <p:pic>
        <p:nvPicPr>
          <p:cNvPr id="239" name="Google Shape;239;p24"/>
          <p:cNvPicPr preferRelativeResize="0"/>
          <p:nvPr/>
        </p:nvPicPr>
        <p:blipFill>
          <a:blip r:embed="rId9">
            <a:alphaModFix/>
          </a:blip>
          <a:stretch>
            <a:fillRect/>
          </a:stretch>
        </p:blipFill>
        <p:spPr>
          <a:xfrm>
            <a:off x="7030324" y="5356496"/>
            <a:ext cx="1485875" cy="862475"/>
          </a:xfrm>
          <a:prstGeom prst="rect">
            <a:avLst/>
          </a:prstGeom>
          <a:noFill/>
          <a:ln>
            <a:noFill/>
          </a:ln>
        </p:spPr>
      </p:pic>
      <p:pic>
        <p:nvPicPr>
          <p:cNvPr id="240" name="Google Shape;240;p24"/>
          <p:cNvPicPr preferRelativeResize="0"/>
          <p:nvPr/>
        </p:nvPicPr>
        <p:blipFill>
          <a:blip r:embed="rId10">
            <a:alphaModFix/>
          </a:blip>
          <a:stretch>
            <a:fillRect/>
          </a:stretch>
        </p:blipFill>
        <p:spPr>
          <a:xfrm>
            <a:off x="523475" y="4072638"/>
            <a:ext cx="942959" cy="851700"/>
          </a:xfrm>
          <a:prstGeom prst="rect">
            <a:avLst/>
          </a:prstGeom>
          <a:noFill/>
          <a:ln cap="flat" cmpd="sng" w="9525">
            <a:solidFill>
              <a:schemeClr val="dk2"/>
            </a:solidFill>
            <a:prstDash val="solid"/>
            <a:round/>
            <a:headEnd len="sm" w="sm" type="none"/>
            <a:tailEnd len="sm" w="sm" type="none"/>
          </a:ln>
        </p:spPr>
      </p:pic>
      <p:sp>
        <p:nvSpPr>
          <p:cNvPr id="241" name="Google Shape;241;p24"/>
          <p:cNvSpPr/>
          <p:nvPr/>
        </p:nvSpPr>
        <p:spPr>
          <a:xfrm rot="-2426754">
            <a:off x="1516005" y="3559002"/>
            <a:ext cx="635858" cy="38732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4"/>
          <p:cNvPicPr preferRelativeResize="0"/>
          <p:nvPr/>
        </p:nvPicPr>
        <p:blipFill>
          <a:blip r:embed="rId11">
            <a:alphaModFix/>
          </a:blip>
          <a:stretch>
            <a:fillRect/>
          </a:stretch>
        </p:blipFill>
        <p:spPr>
          <a:xfrm>
            <a:off x="2278171" y="3038462"/>
            <a:ext cx="906238" cy="906238"/>
          </a:xfrm>
          <a:prstGeom prst="rect">
            <a:avLst/>
          </a:prstGeom>
          <a:noFill/>
          <a:ln>
            <a:noFill/>
          </a:ln>
        </p:spPr>
      </p:pic>
      <p:sp>
        <p:nvSpPr>
          <p:cNvPr id="243" name="Google Shape;243;p24"/>
          <p:cNvSpPr/>
          <p:nvPr/>
        </p:nvSpPr>
        <p:spPr>
          <a:xfrm rot="4267424">
            <a:off x="2695361" y="4403866"/>
            <a:ext cx="1219379" cy="38745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24"/>
          <p:cNvPicPr preferRelativeResize="0"/>
          <p:nvPr/>
        </p:nvPicPr>
        <p:blipFill>
          <a:blip r:embed="rId12">
            <a:alphaModFix/>
          </a:blip>
          <a:stretch>
            <a:fillRect/>
          </a:stretch>
        </p:blipFill>
        <p:spPr>
          <a:xfrm>
            <a:off x="3962040" y="5617506"/>
            <a:ext cx="906225" cy="1049907"/>
          </a:xfrm>
          <a:prstGeom prst="rect">
            <a:avLst/>
          </a:prstGeom>
          <a:noFill/>
          <a:ln>
            <a:noFill/>
          </a:ln>
        </p:spPr>
      </p:pic>
      <p:sp>
        <p:nvSpPr>
          <p:cNvPr id="245" name="Google Shape;245;p24"/>
          <p:cNvSpPr txBox="1"/>
          <p:nvPr/>
        </p:nvSpPr>
        <p:spPr>
          <a:xfrm>
            <a:off x="715625" y="1699600"/>
            <a:ext cx="6881100" cy="10398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Utilized Yahoo! Finance API to query up-to date financial data for each company.</a:t>
            </a:r>
            <a:endParaRPr sz="2400">
              <a:solidFill>
                <a:schemeClr val="accent1"/>
              </a:solidFill>
              <a:latin typeface="Lato"/>
              <a:ea typeface="Lato"/>
              <a:cs typeface="Lato"/>
              <a:sym typeface="Lato"/>
            </a:endParaRPr>
          </a:p>
          <a:p>
            <a:pPr indent="-102870" lvl="0" marL="228600" rtl="0" algn="l">
              <a:lnSpc>
                <a:spcPct val="120000"/>
              </a:lnSpc>
              <a:spcBef>
                <a:spcPts val="1000"/>
              </a:spcBef>
              <a:spcAft>
                <a:spcPts val="2100"/>
              </a:spcAft>
              <a:buClr>
                <a:srgbClr val="000000"/>
              </a:buClr>
              <a:buSzPts val="1980"/>
              <a:buFont typeface="Arial"/>
              <a:buNone/>
            </a:pPr>
            <a:r>
              <a:t/>
            </a:r>
            <a:endParaRPr sz="1700">
              <a:solidFill>
                <a:schemeClr val="accent1"/>
              </a:solidFill>
              <a:latin typeface="Lato"/>
              <a:ea typeface="Lato"/>
              <a:cs typeface="Lato"/>
              <a:sym typeface="Lato"/>
            </a:endParaRPr>
          </a:p>
        </p:txBody>
      </p:sp>
      <p:pic>
        <p:nvPicPr>
          <p:cNvPr id="246" name="Google Shape;246;p24"/>
          <p:cNvPicPr preferRelativeResize="0"/>
          <p:nvPr/>
        </p:nvPicPr>
        <p:blipFill>
          <a:blip r:embed="rId13">
            <a:alphaModFix/>
          </a:blip>
          <a:stretch>
            <a:fillRect/>
          </a:stretch>
        </p:blipFill>
        <p:spPr>
          <a:xfrm>
            <a:off x="7821495" y="425296"/>
            <a:ext cx="3622451" cy="4201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25"/>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52" name="Google Shape;252;p25"/>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Social Media &amp; Sentiment Analysis Nodes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53" name="Google Shape;253;p25"/>
          <p:cNvSpPr txBox="1"/>
          <p:nvPr/>
        </p:nvSpPr>
        <p:spPr>
          <a:xfrm>
            <a:off x="715625" y="1699600"/>
            <a:ext cx="10793400" cy="18456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Utilized Vicinitas.io to gather up to 2000 tweets for Cisco and each competitor company over a 10-day range.</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Used TextBlob sentiment analysis on these tweets and averaged polarity.</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Number of followers was obtained manually from Twitter / Instagram.</a:t>
            </a:r>
            <a:endParaRPr sz="2400">
              <a:solidFill>
                <a:schemeClr val="accent1"/>
              </a:solidFill>
              <a:latin typeface="Lato"/>
              <a:ea typeface="Lato"/>
              <a:cs typeface="Lato"/>
              <a:sym typeface="Lato"/>
            </a:endParaRPr>
          </a:p>
          <a:p>
            <a:pPr indent="-102870" lvl="0" marL="228600" rtl="0" algn="l">
              <a:lnSpc>
                <a:spcPct val="120000"/>
              </a:lnSpc>
              <a:spcBef>
                <a:spcPts val="1000"/>
              </a:spcBef>
              <a:spcAft>
                <a:spcPts val="2100"/>
              </a:spcAft>
              <a:buClr>
                <a:srgbClr val="000000"/>
              </a:buClr>
              <a:buSzPts val="1980"/>
              <a:buFont typeface="Arial"/>
              <a:buNone/>
            </a:pPr>
            <a:r>
              <a:t/>
            </a:r>
            <a:endParaRPr sz="1700">
              <a:solidFill>
                <a:schemeClr val="accent1"/>
              </a:solidFill>
              <a:latin typeface="Lato"/>
              <a:ea typeface="Lato"/>
              <a:cs typeface="Lato"/>
              <a:sym typeface="Lato"/>
            </a:endParaRPr>
          </a:p>
        </p:txBody>
      </p:sp>
      <p:pic>
        <p:nvPicPr>
          <p:cNvPr id="254" name="Google Shape;254;p25"/>
          <p:cNvPicPr preferRelativeResize="0"/>
          <p:nvPr/>
        </p:nvPicPr>
        <p:blipFill>
          <a:blip r:embed="rId4">
            <a:alphaModFix/>
          </a:blip>
          <a:stretch>
            <a:fillRect/>
          </a:stretch>
        </p:blipFill>
        <p:spPr>
          <a:xfrm>
            <a:off x="3368175" y="5922369"/>
            <a:ext cx="1153550" cy="464930"/>
          </a:xfrm>
          <a:prstGeom prst="rect">
            <a:avLst/>
          </a:prstGeom>
          <a:noFill/>
          <a:ln>
            <a:noFill/>
          </a:ln>
        </p:spPr>
      </p:pic>
      <p:sp>
        <p:nvSpPr>
          <p:cNvPr id="255" name="Google Shape;255;p25"/>
          <p:cNvSpPr/>
          <p:nvPr/>
        </p:nvSpPr>
        <p:spPr>
          <a:xfrm>
            <a:off x="4977500" y="4710207"/>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25"/>
          <p:cNvPicPr preferRelativeResize="0"/>
          <p:nvPr/>
        </p:nvPicPr>
        <p:blipFill>
          <a:blip r:embed="rId5">
            <a:alphaModFix/>
          </a:blip>
          <a:stretch>
            <a:fillRect/>
          </a:stretch>
        </p:blipFill>
        <p:spPr>
          <a:xfrm>
            <a:off x="8742935" y="3545197"/>
            <a:ext cx="2139716" cy="972075"/>
          </a:xfrm>
          <a:prstGeom prst="rect">
            <a:avLst/>
          </a:prstGeom>
          <a:noFill/>
          <a:ln>
            <a:noFill/>
          </a:ln>
        </p:spPr>
      </p:pic>
      <p:pic>
        <p:nvPicPr>
          <p:cNvPr id="257" name="Google Shape;257;p25"/>
          <p:cNvPicPr preferRelativeResize="0"/>
          <p:nvPr/>
        </p:nvPicPr>
        <p:blipFill>
          <a:blip r:embed="rId6">
            <a:alphaModFix/>
          </a:blip>
          <a:stretch>
            <a:fillRect/>
          </a:stretch>
        </p:blipFill>
        <p:spPr>
          <a:xfrm>
            <a:off x="3707788" y="4746700"/>
            <a:ext cx="1066800" cy="314325"/>
          </a:xfrm>
          <a:prstGeom prst="rect">
            <a:avLst/>
          </a:prstGeom>
          <a:noFill/>
          <a:ln cap="flat" cmpd="sng" w="9525">
            <a:solidFill>
              <a:schemeClr val="dk2"/>
            </a:solidFill>
            <a:prstDash val="solid"/>
            <a:round/>
            <a:headEnd len="sm" w="sm" type="none"/>
            <a:tailEnd len="sm" w="sm" type="none"/>
          </a:ln>
        </p:spPr>
      </p:pic>
      <p:pic>
        <p:nvPicPr>
          <p:cNvPr id="258" name="Google Shape;258;p25"/>
          <p:cNvPicPr preferRelativeResize="0"/>
          <p:nvPr/>
        </p:nvPicPr>
        <p:blipFill>
          <a:blip r:embed="rId7">
            <a:alphaModFix/>
          </a:blip>
          <a:stretch>
            <a:fillRect/>
          </a:stretch>
        </p:blipFill>
        <p:spPr>
          <a:xfrm>
            <a:off x="5754625" y="4879337"/>
            <a:ext cx="1153550" cy="1268225"/>
          </a:xfrm>
          <a:prstGeom prst="rect">
            <a:avLst/>
          </a:prstGeom>
          <a:noFill/>
          <a:ln>
            <a:noFill/>
          </a:ln>
        </p:spPr>
      </p:pic>
      <p:pic>
        <p:nvPicPr>
          <p:cNvPr id="259" name="Google Shape;259;p25"/>
          <p:cNvPicPr preferRelativeResize="0"/>
          <p:nvPr/>
        </p:nvPicPr>
        <p:blipFill>
          <a:blip r:embed="rId8">
            <a:alphaModFix/>
          </a:blip>
          <a:stretch>
            <a:fillRect/>
          </a:stretch>
        </p:blipFill>
        <p:spPr>
          <a:xfrm>
            <a:off x="1432425" y="4552975"/>
            <a:ext cx="1384449" cy="687400"/>
          </a:xfrm>
          <a:prstGeom prst="rect">
            <a:avLst/>
          </a:prstGeom>
          <a:noFill/>
          <a:ln>
            <a:noFill/>
          </a:ln>
        </p:spPr>
      </p:pic>
      <p:sp>
        <p:nvSpPr>
          <p:cNvPr id="260" name="Google Shape;260;p25"/>
          <p:cNvSpPr/>
          <p:nvPr/>
        </p:nvSpPr>
        <p:spPr>
          <a:xfrm rot="-1622">
            <a:off x="2973471" y="4674780"/>
            <a:ext cx="636000" cy="38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rot="-5400000">
            <a:off x="3923200" y="5298045"/>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25"/>
          <p:cNvPicPr preferRelativeResize="0"/>
          <p:nvPr/>
        </p:nvPicPr>
        <p:blipFill>
          <a:blip r:embed="rId9">
            <a:alphaModFix/>
          </a:blip>
          <a:stretch>
            <a:fillRect/>
          </a:stretch>
        </p:blipFill>
        <p:spPr>
          <a:xfrm>
            <a:off x="4587250" y="5885075"/>
            <a:ext cx="542645" cy="539525"/>
          </a:xfrm>
          <a:prstGeom prst="rect">
            <a:avLst/>
          </a:prstGeom>
          <a:noFill/>
          <a:ln>
            <a:noFill/>
          </a:ln>
        </p:spPr>
      </p:pic>
      <p:pic>
        <p:nvPicPr>
          <p:cNvPr id="263" name="Google Shape;263;p25"/>
          <p:cNvPicPr preferRelativeResize="0"/>
          <p:nvPr/>
        </p:nvPicPr>
        <p:blipFill>
          <a:blip r:embed="rId10">
            <a:alphaModFix/>
          </a:blip>
          <a:stretch>
            <a:fillRect/>
          </a:stretch>
        </p:blipFill>
        <p:spPr>
          <a:xfrm>
            <a:off x="5878290" y="3885918"/>
            <a:ext cx="906225" cy="1049907"/>
          </a:xfrm>
          <a:prstGeom prst="rect">
            <a:avLst/>
          </a:prstGeom>
          <a:noFill/>
          <a:ln>
            <a:noFill/>
          </a:ln>
        </p:spPr>
      </p:pic>
      <p:pic>
        <p:nvPicPr>
          <p:cNvPr id="264" name="Google Shape;264;p25"/>
          <p:cNvPicPr preferRelativeResize="0"/>
          <p:nvPr/>
        </p:nvPicPr>
        <p:blipFill>
          <a:blip r:embed="rId11">
            <a:alphaModFix/>
          </a:blip>
          <a:stretch>
            <a:fillRect/>
          </a:stretch>
        </p:blipFill>
        <p:spPr>
          <a:xfrm>
            <a:off x="7360468" y="4406043"/>
            <a:ext cx="277100" cy="398745"/>
          </a:xfrm>
          <a:prstGeom prst="rect">
            <a:avLst/>
          </a:prstGeom>
          <a:noFill/>
          <a:ln>
            <a:noFill/>
          </a:ln>
        </p:spPr>
      </p:pic>
      <p:sp>
        <p:nvSpPr>
          <p:cNvPr id="265" name="Google Shape;265;p25"/>
          <p:cNvSpPr/>
          <p:nvPr/>
        </p:nvSpPr>
        <p:spPr>
          <a:xfrm>
            <a:off x="6946125" y="4674925"/>
            <a:ext cx="11058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25"/>
          <p:cNvPicPr preferRelativeResize="0"/>
          <p:nvPr/>
        </p:nvPicPr>
        <p:blipFill>
          <a:blip r:embed="rId12">
            <a:alphaModFix/>
          </a:blip>
          <a:stretch>
            <a:fillRect/>
          </a:stretch>
        </p:blipFill>
        <p:spPr>
          <a:xfrm>
            <a:off x="8630527" y="4611600"/>
            <a:ext cx="2799475" cy="208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26"/>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72" name="Google Shape;272;p26"/>
          <p:cNvSpPr txBox="1"/>
          <p:nvPr/>
        </p:nvSpPr>
        <p:spPr>
          <a:xfrm>
            <a:off x="2467200" y="192375"/>
            <a:ext cx="90417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NAICS Code Nodes</a:t>
            </a:r>
            <a:endParaRPr b="1" sz="3000">
              <a:solidFill>
                <a:srgbClr val="0000FF"/>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73" name="Google Shape;273;p26"/>
          <p:cNvSpPr txBox="1"/>
          <p:nvPr/>
        </p:nvSpPr>
        <p:spPr>
          <a:xfrm>
            <a:off x="699300" y="1929900"/>
            <a:ext cx="10793400" cy="23460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Data was was scraped using Selenium</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Required some modification due to </a:t>
            </a:r>
            <a:r>
              <a:rPr lang="en-US" sz="2400" u="sng">
                <a:solidFill>
                  <a:schemeClr val="hlink"/>
                </a:solidFill>
                <a:latin typeface="Lato"/>
                <a:ea typeface="Lato"/>
                <a:cs typeface="Lato"/>
                <a:sym typeface="Lato"/>
                <a:hlinkClick r:id="rId4"/>
              </a:rPr>
              <a:t>https://siccode.com</a:t>
            </a:r>
            <a:r>
              <a:rPr lang="en-US" sz="2400">
                <a:solidFill>
                  <a:schemeClr val="accent1"/>
                </a:solidFill>
                <a:latin typeface="Lato"/>
                <a:ea typeface="Lato"/>
                <a:cs typeface="Lato"/>
                <a:sym typeface="Lato"/>
              </a:rPr>
              <a:t> search engine not being very good</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Utilized the parent codes as well as company codes to identify groupings for competing companies</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Demonstrated how dynamic Cisco is as a company</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t/>
            </a:r>
            <a:endParaRPr sz="2400">
              <a:solidFill>
                <a:schemeClr val="accent1"/>
              </a:solidFill>
              <a:latin typeface="Lato"/>
              <a:ea typeface="Lato"/>
              <a:cs typeface="Lato"/>
              <a:sym typeface="Lato"/>
            </a:endParaRPr>
          </a:p>
        </p:txBody>
      </p:sp>
      <p:pic>
        <p:nvPicPr>
          <p:cNvPr id="274" name="Google Shape;274;p26"/>
          <p:cNvPicPr preferRelativeResize="0"/>
          <p:nvPr/>
        </p:nvPicPr>
        <p:blipFill>
          <a:blip r:embed="rId5">
            <a:alphaModFix/>
          </a:blip>
          <a:stretch>
            <a:fillRect/>
          </a:stretch>
        </p:blipFill>
        <p:spPr>
          <a:xfrm>
            <a:off x="699300" y="4666900"/>
            <a:ext cx="1668725" cy="1668725"/>
          </a:xfrm>
          <a:prstGeom prst="rect">
            <a:avLst/>
          </a:prstGeom>
          <a:noFill/>
          <a:ln>
            <a:noFill/>
          </a:ln>
        </p:spPr>
      </p:pic>
      <p:pic>
        <p:nvPicPr>
          <p:cNvPr id="275" name="Google Shape;275;p26"/>
          <p:cNvPicPr preferRelativeResize="0"/>
          <p:nvPr/>
        </p:nvPicPr>
        <p:blipFill>
          <a:blip r:embed="rId6">
            <a:alphaModFix/>
          </a:blip>
          <a:stretch>
            <a:fillRect/>
          </a:stretch>
        </p:blipFill>
        <p:spPr>
          <a:xfrm>
            <a:off x="3113238" y="4881525"/>
            <a:ext cx="1277650" cy="1277650"/>
          </a:xfrm>
          <a:prstGeom prst="rect">
            <a:avLst/>
          </a:prstGeom>
          <a:noFill/>
          <a:ln>
            <a:noFill/>
          </a:ln>
        </p:spPr>
      </p:pic>
      <p:sp>
        <p:nvSpPr>
          <p:cNvPr id="276" name="Google Shape;276;p26"/>
          <p:cNvSpPr/>
          <p:nvPr/>
        </p:nvSpPr>
        <p:spPr>
          <a:xfrm rot="-1622">
            <a:off x="2120288" y="5307604"/>
            <a:ext cx="6357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26"/>
          <p:cNvPicPr preferRelativeResize="0"/>
          <p:nvPr/>
        </p:nvPicPr>
        <p:blipFill>
          <a:blip r:embed="rId7">
            <a:alphaModFix/>
          </a:blip>
          <a:stretch>
            <a:fillRect/>
          </a:stretch>
        </p:blipFill>
        <p:spPr>
          <a:xfrm>
            <a:off x="5824262" y="5070021"/>
            <a:ext cx="1485875" cy="862475"/>
          </a:xfrm>
          <a:prstGeom prst="rect">
            <a:avLst/>
          </a:prstGeom>
          <a:noFill/>
          <a:ln>
            <a:noFill/>
          </a:ln>
        </p:spPr>
      </p:pic>
      <p:sp>
        <p:nvSpPr>
          <p:cNvPr id="278" name="Google Shape;278;p26"/>
          <p:cNvSpPr/>
          <p:nvPr/>
        </p:nvSpPr>
        <p:spPr>
          <a:xfrm rot="-1622">
            <a:off x="4748113" y="5307591"/>
            <a:ext cx="6357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rot="-1622">
            <a:off x="7888513" y="5307591"/>
            <a:ext cx="6357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26"/>
          <p:cNvPicPr preferRelativeResize="0"/>
          <p:nvPr/>
        </p:nvPicPr>
        <p:blipFill>
          <a:blip r:embed="rId8">
            <a:alphaModFix/>
          </a:blip>
          <a:stretch>
            <a:fillRect/>
          </a:stretch>
        </p:blipFill>
        <p:spPr>
          <a:xfrm>
            <a:off x="8973485" y="5015235"/>
            <a:ext cx="2139716" cy="97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27"/>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86" name="Google Shape;286;p27"/>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Products / Services Nodes</a:t>
            </a:r>
            <a:r>
              <a:rPr b="1" lang="en-US" sz="3000">
                <a:solidFill>
                  <a:srgbClr val="1155CC"/>
                </a:solidFill>
                <a:latin typeface="Lato"/>
                <a:ea typeface="Lato"/>
                <a:cs typeface="Lato"/>
                <a:sym typeface="Lato"/>
              </a:rPr>
              <a:t> </a:t>
            </a:r>
            <a:endParaRPr b="1" sz="30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87" name="Google Shape;287;p27"/>
          <p:cNvSpPr txBox="1"/>
          <p:nvPr/>
        </p:nvSpPr>
        <p:spPr>
          <a:xfrm>
            <a:off x="705125" y="1538900"/>
            <a:ext cx="6003000" cy="3111300"/>
          </a:xfrm>
          <a:prstGeom prst="rect">
            <a:avLst/>
          </a:prstGeom>
          <a:noFill/>
          <a:ln>
            <a:noFill/>
          </a:ln>
        </p:spPr>
        <p:txBody>
          <a:bodyPr anchorCtr="0" anchor="t" bIns="91425" lIns="91425" spcFirstLastPara="1" rIns="91425" wrap="square" tIns="91425">
            <a:noAutofit/>
          </a:bodyPr>
          <a:lstStyle/>
          <a:p>
            <a:pPr indent="-419100" lvl="0" marL="609600" rtl="0" algn="l">
              <a:lnSpc>
                <a:spcPct val="120000"/>
              </a:lnSpc>
              <a:spcBef>
                <a:spcPts val="0"/>
              </a:spcBef>
              <a:spcAft>
                <a:spcPts val="0"/>
              </a:spcAft>
              <a:buClr>
                <a:schemeClr val="accent1"/>
              </a:buClr>
              <a:buSzPts val="1800"/>
              <a:buFont typeface="Lato"/>
              <a:buChar char="●"/>
            </a:pPr>
            <a:r>
              <a:rPr lang="en-US" sz="1800">
                <a:solidFill>
                  <a:schemeClr val="accent1"/>
                </a:solidFill>
                <a:latin typeface="Lato"/>
                <a:ea typeface="Lato"/>
                <a:cs typeface="Lato"/>
                <a:sym typeface="Lato"/>
              </a:rPr>
              <a:t>All Data was acquired by </a:t>
            </a:r>
            <a:r>
              <a:rPr lang="en-US" sz="1800">
                <a:solidFill>
                  <a:schemeClr val="accent1"/>
                </a:solidFill>
                <a:latin typeface="Lato"/>
                <a:ea typeface="Lato"/>
                <a:cs typeface="Lato"/>
                <a:sym typeface="Lato"/>
              </a:rPr>
              <a:t>scraping</a:t>
            </a:r>
            <a:r>
              <a:rPr lang="en-US" sz="1800">
                <a:solidFill>
                  <a:schemeClr val="accent1"/>
                </a:solidFill>
                <a:latin typeface="Lato"/>
                <a:ea typeface="Lato"/>
                <a:cs typeface="Lato"/>
                <a:sym typeface="Lato"/>
              </a:rPr>
              <a:t> text from W</a:t>
            </a:r>
            <a:r>
              <a:rPr lang="en-US" sz="1800">
                <a:solidFill>
                  <a:schemeClr val="accent1"/>
                </a:solidFill>
                <a:latin typeface="Lato"/>
                <a:ea typeface="Lato"/>
                <a:cs typeface="Lato"/>
                <a:sym typeface="Lato"/>
              </a:rPr>
              <a:t>ikipedia</a:t>
            </a:r>
            <a:endParaRPr sz="1800">
              <a:solidFill>
                <a:schemeClr val="accent1"/>
              </a:solidFill>
              <a:latin typeface="Lato"/>
              <a:ea typeface="Lato"/>
              <a:cs typeface="Lato"/>
              <a:sym typeface="Lato"/>
            </a:endParaRPr>
          </a:p>
          <a:p>
            <a:pPr indent="-419100" lvl="0" marL="609600" rtl="0" algn="l">
              <a:lnSpc>
                <a:spcPct val="120000"/>
              </a:lnSpc>
              <a:spcBef>
                <a:spcPts val="0"/>
              </a:spcBef>
              <a:spcAft>
                <a:spcPts val="0"/>
              </a:spcAft>
              <a:buClr>
                <a:schemeClr val="accent1"/>
              </a:buClr>
              <a:buSzPts val="1800"/>
              <a:buFont typeface="Lato"/>
              <a:buChar char="●"/>
            </a:pPr>
            <a:r>
              <a:rPr lang="en-US" sz="1800">
                <a:solidFill>
                  <a:schemeClr val="accent1"/>
                </a:solidFill>
                <a:latin typeface="Lato"/>
                <a:ea typeface="Lato"/>
                <a:cs typeface="Lato"/>
                <a:sym typeface="Lato"/>
              </a:rPr>
              <a:t>Used neuralcoref with spaCy for coreference clustering to identify all relations to our company nodes</a:t>
            </a:r>
            <a:endParaRPr sz="1800">
              <a:solidFill>
                <a:schemeClr val="accent1"/>
              </a:solidFill>
              <a:latin typeface="Lato"/>
              <a:ea typeface="Lato"/>
              <a:cs typeface="Lato"/>
              <a:sym typeface="Lato"/>
            </a:endParaRPr>
          </a:p>
          <a:p>
            <a:pPr indent="-419100" lvl="0" marL="609600" rtl="0" algn="l">
              <a:lnSpc>
                <a:spcPct val="120000"/>
              </a:lnSpc>
              <a:spcBef>
                <a:spcPts val="0"/>
              </a:spcBef>
              <a:spcAft>
                <a:spcPts val="0"/>
              </a:spcAft>
              <a:buClr>
                <a:schemeClr val="accent1"/>
              </a:buClr>
              <a:buSzPts val="1800"/>
              <a:buFont typeface="Lato"/>
              <a:buChar char="●"/>
            </a:pPr>
            <a:r>
              <a:rPr lang="en-US" sz="1800">
                <a:solidFill>
                  <a:schemeClr val="accent1"/>
                </a:solidFill>
                <a:latin typeface="Lato"/>
                <a:ea typeface="Lato"/>
                <a:cs typeface="Lato"/>
                <a:sym typeface="Lato"/>
              </a:rPr>
              <a:t>Combined the clusters with subject_verb_object_triples to identify services that companies provided</a:t>
            </a:r>
            <a:endParaRPr sz="1800">
              <a:solidFill>
                <a:schemeClr val="accent1"/>
              </a:solidFill>
              <a:latin typeface="Lato"/>
              <a:ea typeface="Lato"/>
              <a:cs typeface="Lato"/>
              <a:sym typeface="Lato"/>
            </a:endParaRPr>
          </a:p>
          <a:p>
            <a:pPr indent="-419100" lvl="0" marL="609600" rtl="0" algn="l">
              <a:lnSpc>
                <a:spcPct val="120000"/>
              </a:lnSpc>
              <a:spcBef>
                <a:spcPts val="0"/>
              </a:spcBef>
              <a:spcAft>
                <a:spcPts val="0"/>
              </a:spcAft>
              <a:buClr>
                <a:schemeClr val="accent1"/>
              </a:buClr>
              <a:buSzPts val="1800"/>
              <a:buFont typeface="Lato"/>
              <a:buChar char="●"/>
            </a:pPr>
            <a:r>
              <a:rPr lang="en-US" sz="1800">
                <a:solidFill>
                  <a:schemeClr val="accent1"/>
                </a:solidFill>
                <a:latin typeface="Lato"/>
                <a:ea typeface="Lato"/>
                <a:cs typeface="Lato"/>
                <a:sym typeface="Lato"/>
              </a:rPr>
              <a:t>Utilized spaCy entity labeling to identify products produced by the company</a:t>
            </a:r>
            <a:endParaRPr sz="1800">
              <a:solidFill>
                <a:schemeClr val="accent1"/>
              </a:solidFill>
              <a:latin typeface="Lato"/>
              <a:ea typeface="Lato"/>
              <a:cs typeface="Lato"/>
              <a:sym typeface="Lato"/>
            </a:endParaRPr>
          </a:p>
          <a:p>
            <a:pPr indent="-102870" lvl="0" marL="228600" rtl="0" algn="l">
              <a:lnSpc>
                <a:spcPct val="120000"/>
              </a:lnSpc>
              <a:spcBef>
                <a:spcPts val="1000"/>
              </a:spcBef>
              <a:spcAft>
                <a:spcPts val="2100"/>
              </a:spcAft>
              <a:buClr>
                <a:srgbClr val="000000"/>
              </a:buClr>
              <a:buSzPts val="1980"/>
              <a:buFont typeface="Arial"/>
              <a:buNone/>
            </a:pPr>
            <a:r>
              <a:t/>
            </a:r>
            <a:endParaRPr sz="1700">
              <a:solidFill>
                <a:schemeClr val="accent1"/>
              </a:solidFill>
              <a:latin typeface="Lato"/>
              <a:ea typeface="Lato"/>
              <a:cs typeface="Lato"/>
              <a:sym typeface="Lato"/>
            </a:endParaRPr>
          </a:p>
        </p:txBody>
      </p:sp>
      <p:pic>
        <p:nvPicPr>
          <p:cNvPr id="288" name="Google Shape;288;p27"/>
          <p:cNvPicPr preferRelativeResize="0"/>
          <p:nvPr/>
        </p:nvPicPr>
        <p:blipFill>
          <a:blip r:embed="rId4">
            <a:alphaModFix/>
          </a:blip>
          <a:stretch>
            <a:fillRect/>
          </a:stretch>
        </p:blipFill>
        <p:spPr>
          <a:xfrm>
            <a:off x="488900" y="5139438"/>
            <a:ext cx="942959" cy="851700"/>
          </a:xfrm>
          <a:prstGeom prst="rect">
            <a:avLst/>
          </a:prstGeom>
          <a:noFill/>
          <a:ln cap="flat" cmpd="sng" w="9525">
            <a:solidFill>
              <a:schemeClr val="dk2"/>
            </a:solidFill>
            <a:prstDash val="solid"/>
            <a:round/>
            <a:headEnd len="sm" w="sm" type="none"/>
            <a:tailEnd len="sm" w="sm" type="none"/>
          </a:ln>
        </p:spPr>
      </p:pic>
      <p:pic>
        <p:nvPicPr>
          <p:cNvPr id="289" name="Google Shape;289;p27"/>
          <p:cNvPicPr preferRelativeResize="0"/>
          <p:nvPr/>
        </p:nvPicPr>
        <p:blipFill>
          <a:blip r:embed="rId5">
            <a:alphaModFix/>
          </a:blip>
          <a:stretch>
            <a:fillRect/>
          </a:stretch>
        </p:blipFill>
        <p:spPr>
          <a:xfrm>
            <a:off x="2344146" y="5112175"/>
            <a:ext cx="906238" cy="906238"/>
          </a:xfrm>
          <a:prstGeom prst="rect">
            <a:avLst/>
          </a:prstGeom>
          <a:noFill/>
          <a:ln>
            <a:noFill/>
          </a:ln>
        </p:spPr>
      </p:pic>
      <p:pic>
        <p:nvPicPr>
          <p:cNvPr id="290" name="Google Shape;290;p27"/>
          <p:cNvPicPr preferRelativeResize="0"/>
          <p:nvPr/>
        </p:nvPicPr>
        <p:blipFill>
          <a:blip r:embed="rId6">
            <a:alphaModFix/>
          </a:blip>
          <a:stretch>
            <a:fillRect/>
          </a:stretch>
        </p:blipFill>
        <p:spPr>
          <a:xfrm>
            <a:off x="3803251" y="4999337"/>
            <a:ext cx="2170303" cy="1131900"/>
          </a:xfrm>
          <a:prstGeom prst="rect">
            <a:avLst/>
          </a:prstGeom>
          <a:noFill/>
          <a:ln>
            <a:noFill/>
          </a:ln>
        </p:spPr>
      </p:pic>
      <p:pic>
        <p:nvPicPr>
          <p:cNvPr id="291" name="Google Shape;291;p27"/>
          <p:cNvPicPr preferRelativeResize="0"/>
          <p:nvPr/>
        </p:nvPicPr>
        <p:blipFill>
          <a:blip r:embed="rId7">
            <a:alphaModFix/>
          </a:blip>
          <a:stretch>
            <a:fillRect/>
          </a:stretch>
        </p:blipFill>
        <p:spPr>
          <a:xfrm>
            <a:off x="6526437" y="5134046"/>
            <a:ext cx="1485875" cy="862475"/>
          </a:xfrm>
          <a:prstGeom prst="rect">
            <a:avLst/>
          </a:prstGeom>
          <a:noFill/>
          <a:ln>
            <a:noFill/>
          </a:ln>
        </p:spPr>
      </p:pic>
      <p:pic>
        <p:nvPicPr>
          <p:cNvPr id="292" name="Google Shape;292;p27"/>
          <p:cNvPicPr preferRelativeResize="0"/>
          <p:nvPr/>
        </p:nvPicPr>
        <p:blipFill>
          <a:blip r:embed="rId8">
            <a:alphaModFix/>
          </a:blip>
          <a:stretch>
            <a:fillRect/>
          </a:stretch>
        </p:blipFill>
        <p:spPr>
          <a:xfrm>
            <a:off x="8908785" y="5079260"/>
            <a:ext cx="2139716" cy="972075"/>
          </a:xfrm>
          <a:prstGeom prst="rect">
            <a:avLst/>
          </a:prstGeom>
          <a:noFill/>
          <a:ln>
            <a:noFill/>
          </a:ln>
        </p:spPr>
      </p:pic>
      <p:sp>
        <p:nvSpPr>
          <p:cNvPr id="293" name="Google Shape;293;p27"/>
          <p:cNvSpPr/>
          <p:nvPr/>
        </p:nvSpPr>
        <p:spPr>
          <a:xfrm rot="-1622">
            <a:off x="1570088" y="5294116"/>
            <a:ext cx="6357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rot="-1622">
            <a:off x="8142617" y="5294131"/>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rot="-1622">
            <a:off x="5761580" y="5371618"/>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3388637" y="5371738"/>
            <a:ext cx="636000" cy="38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27"/>
          <p:cNvPicPr preferRelativeResize="0"/>
          <p:nvPr/>
        </p:nvPicPr>
        <p:blipFill>
          <a:blip r:embed="rId9">
            <a:alphaModFix/>
          </a:blip>
          <a:stretch>
            <a:fillRect/>
          </a:stretch>
        </p:blipFill>
        <p:spPr>
          <a:xfrm>
            <a:off x="6920925" y="1324275"/>
            <a:ext cx="4396600" cy="367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28"/>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03" name="Google Shape;303;p28"/>
          <p:cNvSpPr txBox="1"/>
          <p:nvPr/>
        </p:nvSpPr>
        <p:spPr>
          <a:xfrm>
            <a:off x="3031800" y="2863050"/>
            <a:ext cx="61284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4800">
                <a:solidFill>
                  <a:srgbClr val="1155CC"/>
                </a:solidFill>
                <a:latin typeface="Lato"/>
                <a:ea typeface="Lato"/>
                <a:cs typeface="Lato"/>
                <a:sym typeface="Lato"/>
              </a:rPr>
              <a:t>Interesting Queries...</a:t>
            </a:r>
            <a:endParaRPr b="1" sz="48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9"/>
          <p:cNvSpPr txBox="1"/>
          <p:nvPr>
            <p:ph idx="4294967295" type="title"/>
          </p:nvPr>
        </p:nvSpPr>
        <p:spPr>
          <a:xfrm>
            <a:off x="3116206" y="2349950"/>
            <a:ext cx="3498900" cy="24564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br>
              <a:rPr lang="en-US"/>
            </a:br>
            <a:endParaRPr/>
          </a:p>
        </p:txBody>
      </p:sp>
      <p:sp>
        <p:nvSpPr>
          <p:cNvPr id="309" name="Google Shape;309;p29"/>
          <p:cNvSpPr txBox="1"/>
          <p:nvPr/>
        </p:nvSpPr>
        <p:spPr>
          <a:xfrm>
            <a:off x="0" y="6412500"/>
            <a:ext cx="2438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Rockwell"/>
                <a:ea typeface="Rockwell"/>
                <a:cs typeface="Rockwell"/>
                <a:sym typeface="Rockwell"/>
              </a:rPr>
              <a:t>o</a:t>
            </a:r>
            <a:endParaRPr sz="2400">
              <a:solidFill>
                <a:schemeClr val="lt1"/>
              </a:solidFill>
              <a:latin typeface="Rockwell"/>
              <a:ea typeface="Rockwell"/>
              <a:cs typeface="Rockwell"/>
              <a:sym typeface="Rockwell"/>
            </a:endParaRPr>
          </a:p>
          <a:p>
            <a:pPr indent="0" lvl="0" marL="0" marR="0" rtl="0" algn="l">
              <a:spcBef>
                <a:spcPts val="0"/>
              </a:spcBef>
              <a:spcAft>
                <a:spcPts val="0"/>
              </a:spcAft>
              <a:buNone/>
            </a:pPr>
            <a:r>
              <a:t/>
            </a:r>
            <a:endParaRPr sz="2400">
              <a:solidFill>
                <a:schemeClr val="lt1"/>
              </a:solidFill>
              <a:latin typeface="Rockwell"/>
              <a:ea typeface="Rockwell"/>
              <a:cs typeface="Rockwell"/>
              <a:sym typeface="Rockwell"/>
            </a:endParaRPr>
          </a:p>
        </p:txBody>
      </p:sp>
      <p:pic>
        <p:nvPicPr>
          <p:cNvPr id="310" name="Google Shape;310;p29"/>
          <p:cNvPicPr preferRelativeResize="0"/>
          <p:nvPr/>
        </p:nvPicPr>
        <p:blipFill>
          <a:blip r:embed="rId3">
            <a:alphaModFix/>
          </a:blip>
          <a:stretch>
            <a:fillRect/>
          </a:stretch>
        </p:blipFill>
        <p:spPr>
          <a:xfrm>
            <a:off x="340725" y="222513"/>
            <a:ext cx="11510552" cy="6412975"/>
          </a:xfrm>
          <a:prstGeom prst="rect">
            <a:avLst/>
          </a:prstGeom>
          <a:noFill/>
          <a:ln>
            <a:noFill/>
          </a:ln>
        </p:spPr>
      </p:pic>
      <p:pic>
        <p:nvPicPr>
          <p:cNvPr id="311" name="Google Shape;311;p29"/>
          <p:cNvPicPr preferRelativeResize="0"/>
          <p:nvPr/>
        </p:nvPicPr>
        <p:blipFill rotWithShape="1">
          <a:blip r:embed="rId4">
            <a:alphaModFix/>
          </a:blip>
          <a:srcRect b="0" l="0" r="0" t="0"/>
          <a:stretch/>
        </p:blipFill>
        <p:spPr>
          <a:xfrm>
            <a:off x="774637" y="850899"/>
            <a:ext cx="1788324" cy="1291575"/>
          </a:xfrm>
          <a:prstGeom prst="rect">
            <a:avLst/>
          </a:prstGeom>
          <a:noFill/>
          <a:ln>
            <a:noFill/>
          </a:ln>
        </p:spPr>
      </p:pic>
      <p:sp>
        <p:nvSpPr>
          <p:cNvPr id="312" name="Google Shape;312;p29"/>
          <p:cNvSpPr txBox="1"/>
          <p:nvPr/>
        </p:nvSpPr>
        <p:spPr>
          <a:xfrm>
            <a:off x="8665875" y="782125"/>
            <a:ext cx="3078000" cy="18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1155CC"/>
                </a:solidFill>
                <a:latin typeface="Lato"/>
                <a:ea typeface="Lato"/>
                <a:cs typeface="Lato"/>
                <a:sym typeface="Lato"/>
              </a:rPr>
              <a:t>As a Reminder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30"/>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18" name="Google Shape;318;p30"/>
          <p:cNvSpPr txBox="1"/>
          <p:nvPr/>
        </p:nvSpPr>
        <p:spPr>
          <a:xfrm>
            <a:off x="2758150" y="80874"/>
            <a:ext cx="8736900" cy="14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CC4125"/>
                </a:solidFill>
                <a:latin typeface="Lato"/>
                <a:ea typeface="Lato"/>
                <a:cs typeface="Lato"/>
                <a:sym typeface="Lato"/>
              </a:rPr>
              <a:t>Q: Who has Cisco acquired in the last 3 years?</a:t>
            </a:r>
            <a:endParaRPr b="1" sz="2400">
              <a:solidFill>
                <a:srgbClr val="CC4125"/>
              </a:solidFill>
              <a:latin typeface="Lato"/>
              <a:ea typeface="Lato"/>
              <a:cs typeface="Lato"/>
              <a:sym typeface="Lato"/>
            </a:endParaRPr>
          </a:p>
        </p:txBody>
      </p:sp>
      <p:sp>
        <p:nvSpPr>
          <p:cNvPr id="319" name="Google Shape;319;p30"/>
          <p:cNvSpPr txBox="1"/>
          <p:nvPr/>
        </p:nvSpPr>
        <p:spPr>
          <a:xfrm>
            <a:off x="325350" y="1768950"/>
            <a:ext cx="111696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(A:Acquired_Company) WHERE A.Date &gt; 2016</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RETURN A</a:t>
            </a:r>
            <a:endParaRPr b="1" sz="1800">
              <a:solidFill>
                <a:srgbClr val="CC4125"/>
              </a:solidFill>
              <a:latin typeface="Lato"/>
              <a:ea typeface="Lato"/>
              <a:cs typeface="Lato"/>
              <a:sym typeface="Lato"/>
            </a:endParaRPr>
          </a:p>
        </p:txBody>
      </p:sp>
      <p:pic>
        <p:nvPicPr>
          <p:cNvPr id="320" name="Google Shape;320;p30"/>
          <p:cNvPicPr preferRelativeResize="0"/>
          <p:nvPr/>
        </p:nvPicPr>
        <p:blipFill>
          <a:blip r:embed="rId4">
            <a:alphaModFix/>
          </a:blip>
          <a:stretch>
            <a:fillRect/>
          </a:stretch>
        </p:blipFill>
        <p:spPr>
          <a:xfrm>
            <a:off x="1923225" y="2193950"/>
            <a:ext cx="8319050" cy="449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31"/>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26" name="Google Shape;326;p31"/>
          <p:cNvSpPr txBox="1"/>
          <p:nvPr/>
        </p:nvSpPr>
        <p:spPr>
          <a:xfrm>
            <a:off x="2758150" y="80874"/>
            <a:ext cx="8736900" cy="14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Money, money,</a:t>
            </a:r>
            <a:r>
              <a:rPr b="1" lang="en-US" sz="3000">
                <a:solidFill>
                  <a:srgbClr val="CC4125"/>
                </a:solidFill>
                <a:latin typeface="Lato"/>
                <a:ea typeface="Lato"/>
                <a:cs typeface="Lato"/>
                <a:sym typeface="Lato"/>
              </a:rPr>
              <a:t> </a:t>
            </a:r>
            <a:r>
              <a:rPr b="1" lang="en-US" sz="3000">
                <a:solidFill>
                  <a:srgbClr val="1155CC"/>
                </a:solidFill>
                <a:latin typeface="Lato"/>
                <a:ea typeface="Lato"/>
                <a:cs typeface="Lato"/>
                <a:sym typeface="Lato"/>
              </a:rPr>
              <a:t>money</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What large acquisitions (greater than $3B) has Cisco made?</a:t>
            </a:r>
            <a:endParaRPr b="1" sz="2400">
              <a:solidFill>
                <a:srgbClr val="CC4125"/>
              </a:solidFill>
              <a:latin typeface="Lato"/>
              <a:ea typeface="Lato"/>
              <a:cs typeface="Lato"/>
              <a:sym typeface="Lato"/>
            </a:endParaRPr>
          </a:p>
        </p:txBody>
      </p:sp>
      <p:sp>
        <p:nvSpPr>
          <p:cNvPr id="327" name="Google Shape;327;p31"/>
          <p:cNvSpPr txBox="1"/>
          <p:nvPr/>
        </p:nvSpPr>
        <p:spPr>
          <a:xfrm>
            <a:off x="108000" y="2386025"/>
            <a:ext cx="6954300" cy="33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400">
                <a:solidFill>
                  <a:srgbClr val="1C4587"/>
                </a:solidFill>
                <a:latin typeface="Lato"/>
                <a:ea typeface="Lato"/>
                <a:cs typeface="Lato"/>
                <a:sym typeface="Lato"/>
              </a:rPr>
              <a:t>MATCH (:Competing_Company {name: "Cisco Systems"})-[:Acquired]-&gt;(a:Acquired_Company) </a:t>
            </a:r>
            <a:endParaRPr b="1" sz="2400">
              <a:solidFill>
                <a:srgbClr val="1C4587"/>
              </a:solidFill>
              <a:latin typeface="Lato"/>
              <a:ea typeface="Lato"/>
              <a:cs typeface="Lato"/>
              <a:sym typeface="Lato"/>
            </a:endParaRPr>
          </a:p>
          <a:p>
            <a:pPr indent="0" lvl="0" marL="0" rtl="0" algn="l">
              <a:lnSpc>
                <a:spcPct val="115000"/>
              </a:lnSpc>
              <a:spcBef>
                <a:spcPts val="0"/>
              </a:spcBef>
              <a:spcAft>
                <a:spcPts val="0"/>
              </a:spcAft>
              <a:buNone/>
            </a:pPr>
            <a:r>
              <a:rPr b="1" lang="en-US" sz="2400">
                <a:solidFill>
                  <a:srgbClr val="1C4587"/>
                </a:solidFill>
                <a:latin typeface="Lato"/>
                <a:ea typeface="Lato"/>
                <a:cs typeface="Lato"/>
                <a:sym typeface="Lato"/>
              </a:rPr>
              <a:t>WHERE a.`Value (USD)` &gt; 3000000000 </a:t>
            </a:r>
            <a:endParaRPr b="1" sz="2400">
              <a:solidFill>
                <a:srgbClr val="1C4587"/>
              </a:solidFill>
              <a:latin typeface="Lato"/>
              <a:ea typeface="Lato"/>
              <a:cs typeface="Lato"/>
              <a:sym typeface="Lato"/>
            </a:endParaRPr>
          </a:p>
          <a:p>
            <a:pPr indent="0" lvl="0" marL="0" rtl="0" algn="l">
              <a:lnSpc>
                <a:spcPct val="115000"/>
              </a:lnSpc>
              <a:spcBef>
                <a:spcPts val="0"/>
              </a:spcBef>
              <a:spcAft>
                <a:spcPts val="0"/>
              </a:spcAft>
              <a:buNone/>
            </a:pPr>
            <a:r>
              <a:rPr b="1" lang="en-US" sz="2400">
                <a:solidFill>
                  <a:srgbClr val="1C4587"/>
                </a:solidFill>
                <a:latin typeface="Lato"/>
                <a:ea typeface="Lato"/>
                <a:cs typeface="Lato"/>
                <a:sym typeface="Lato"/>
              </a:rPr>
              <a:t>RETURN a.name AS Big_Acquisitions</a:t>
            </a:r>
            <a:endParaRPr b="1" sz="2400">
              <a:solidFill>
                <a:srgbClr val="CC4125"/>
              </a:solidFill>
              <a:latin typeface="Lato"/>
              <a:ea typeface="Lato"/>
              <a:cs typeface="Lato"/>
              <a:sym typeface="Lato"/>
            </a:endParaRPr>
          </a:p>
        </p:txBody>
      </p:sp>
      <p:pic>
        <p:nvPicPr>
          <p:cNvPr id="328" name="Google Shape;328;p31"/>
          <p:cNvPicPr preferRelativeResize="0"/>
          <p:nvPr/>
        </p:nvPicPr>
        <p:blipFill>
          <a:blip r:embed="rId4">
            <a:alphaModFix/>
          </a:blip>
          <a:stretch>
            <a:fillRect/>
          </a:stretch>
        </p:blipFill>
        <p:spPr>
          <a:xfrm>
            <a:off x="7872400" y="1371636"/>
            <a:ext cx="3102472" cy="50143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32"/>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34" name="Google Shape;334;p32"/>
          <p:cNvSpPr txBox="1"/>
          <p:nvPr/>
        </p:nvSpPr>
        <p:spPr>
          <a:xfrm>
            <a:off x="2772100" y="192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Identify Company Groupings</a:t>
            </a:r>
            <a:endParaRPr b="1" sz="2400">
              <a:solidFill>
                <a:srgbClr val="0000FF"/>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For each 2 digit Parent code for NAICS codes, what is the total number of services provided by the companies linked to them?</a:t>
            </a:r>
            <a:endParaRPr b="1" sz="2400">
              <a:solidFill>
                <a:srgbClr val="CC4125"/>
              </a:solidFill>
              <a:latin typeface="Lato"/>
              <a:ea typeface="Lato"/>
              <a:cs typeface="Lato"/>
              <a:sym typeface="Lato"/>
            </a:endParaRPr>
          </a:p>
        </p:txBody>
      </p:sp>
      <p:sp>
        <p:nvSpPr>
          <p:cNvPr id="335" name="Google Shape;335;p32"/>
          <p:cNvSpPr txBox="1"/>
          <p:nvPr/>
        </p:nvSpPr>
        <p:spPr>
          <a:xfrm>
            <a:off x="360150" y="1991826"/>
            <a:ext cx="11471700" cy="14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1C4587"/>
                </a:solidFill>
                <a:latin typeface="Lato"/>
                <a:ea typeface="Lato"/>
                <a:cs typeface="Lato"/>
                <a:sym typeface="Lato"/>
              </a:rPr>
              <a:t>MATCH (N:NAICS_Code)&lt;-[: NAICS_Code_Subset_of]-(n)&lt;-[:  Company_NAICS_code]-(C: Competing_Company)-[: Provides]-&gt;(S: Services) </a:t>
            </a:r>
            <a:endParaRPr b="1" sz="1800">
              <a:solidFill>
                <a:srgbClr val="1C4587"/>
              </a:solidFill>
              <a:latin typeface="Lato"/>
              <a:ea typeface="Lato"/>
              <a:cs typeface="Lato"/>
              <a:sym typeface="Lato"/>
            </a:endParaRPr>
          </a:p>
          <a:p>
            <a:pPr indent="0" lvl="0" marL="0" rtl="0" algn="l">
              <a:lnSpc>
                <a:spcPct val="115000"/>
              </a:lnSpc>
              <a:spcBef>
                <a:spcPts val="0"/>
              </a:spcBef>
              <a:spcAft>
                <a:spcPts val="0"/>
              </a:spcAft>
              <a:buNone/>
            </a:pPr>
            <a:r>
              <a:rPr b="1" lang="en-US" sz="1800">
                <a:solidFill>
                  <a:srgbClr val="1C4587"/>
                </a:solidFill>
                <a:latin typeface="Lato"/>
                <a:ea typeface="Lato"/>
                <a:cs typeface="Lato"/>
                <a:sym typeface="Lato"/>
              </a:rPr>
              <a:t>RETURN N.Code as Parent_Code, count(S) as Services_per_Parent_Node</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pic>
        <p:nvPicPr>
          <p:cNvPr id="336" name="Google Shape;336;p32"/>
          <p:cNvPicPr preferRelativeResize="0"/>
          <p:nvPr/>
        </p:nvPicPr>
        <p:blipFill>
          <a:blip r:embed="rId4">
            <a:alphaModFix/>
          </a:blip>
          <a:stretch>
            <a:fillRect/>
          </a:stretch>
        </p:blipFill>
        <p:spPr>
          <a:xfrm>
            <a:off x="470825" y="3304050"/>
            <a:ext cx="11250349" cy="243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pic>
        <p:nvPicPr>
          <p:cNvPr id="126" name="Google Shape;126;p15"/>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sp>
        <p:nvSpPr>
          <p:cNvPr id="127" name="Google Shape;127;p15"/>
          <p:cNvSpPr txBox="1"/>
          <p:nvPr/>
        </p:nvSpPr>
        <p:spPr>
          <a:xfrm>
            <a:off x="2681950" y="1236788"/>
            <a:ext cx="87369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CC4125"/>
                </a:solidFill>
                <a:latin typeface="Lato"/>
                <a:ea typeface="Lato"/>
                <a:cs typeface="Lato"/>
                <a:sym typeface="Lato"/>
              </a:rPr>
              <a:t>Once Upon a Time...</a:t>
            </a:r>
            <a:endParaRPr b="1" sz="3600">
              <a:solidFill>
                <a:srgbClr val="CC4125"/>
              </a:solidFill>
              <a:latin typeface="Lato"/>
              <a:ea typeface="Lato"/>
              <a:cs typeface="Lato"/>
              <a:sym typeface="Lato"/>
            </a:endParaRPr>
          </a:p>
        </p:txBody>
      </p:sp>
      <p:pic>
        <p:nvPicPr>
          <p:cNvPr id="128" name="Google Shape;128;p15"/>
          <p:cNvPicPr preferRelativeResize="0"/>
          <p:nvPr/>
        </p:nvPicPr>
        <p:blipFill>
          <a:blip r:embed="rId4">
            <a:alphaModFix/>
          </a:blip>
          <a:stretch>
            <a:fillRect/>
          </a:stretch>
        </p:blipFill>
        <p:spPr>
          <a:xfrm>
            <a:off x="4105900" y="2742075"/>
            <a:ext cx="3562882" cy="1626300"/>
          </a:xfrm>
          <a:prstGeom prst="rect">
            <a:avLst/>
          </a:prstGeom>
          <a:noFill/>
          <a:ln>
            <a:noFill/>
          </a:ln>
        </p:spPr>
      </p:pic>
      <p:pic>
        <p:nvPicPr>
          <p:cNvPr id="129" name="Google Shape;129;p15"/>
          <p:cNvPicPr preferRelativeResize="0"/>
          <p:nvPr/>
        </p:nvPicPr>
        <p:blipFill>
          <a:blip r:embed="rId5">
            <a:alphaModFix/>
          </a:blip>
          <a:stretch>
            <a:fillRect/>
          </a:stretch>
        </p:blipFill>
        <p:spPr>
          <a:xfrm>
            <a:off x="8372350" y="2527397"/>
            <a:ext cx="2544125" cy="2055645"/>
          </a:xfrm>
          <a:prstGeom prst="rect">
            <a:avLst/>
          </a:prstGeom>
          <a:noFill/>
          <a:ln>
            <a:noFill/>
          </a:ln>
        </p:spPr>
      </p:pic>
      <p:pic>
        <p:nvPicPr>
          <p:cNvPr id="130" name="Google Shape;130;p15"/>
          <p:cNvPicPr preferRelativeResize="0"/>
          <p:nvPr/>
        </p:nvPicPr>
        <p:blipFill>
          <a:blip r:embed="rId6">
            <a:alphaModFix/>
          </a:blip>
          <a:stretch>
            <a:fillRect/>
          </a:stretch>
        </p:blipFill>
        <p:spPr>
          <a:xfrm>
            <a:off x="738350" y="2742075"/>
            <a:ext cx="2544113" cy="1626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pic>
        <p:nvPicPr>
          <p:cNvPr id="341" name="Google Shape;341;p33"/>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42" name="Google Shape;342;p33"/>
          <p:cNvSpPr txBox="1"/>
          <p:nvPr/>
        </p:nvSpPr>
        <p:spPr>
          <a:xfrm>
            <a:off x="2772100" y="192374"/>
            <a:ext cx="8736900" cy="14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Diversity in Tech</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How many CEOs of competing companies are female &amp; have Masters level education or greater?</a:t>
            </a:r>
            <a:endParaRPr b="1" sz="2400">
              <a:solidFill>
                <a:srgbClr val="CC4125"/>
              </a:solidFill>
              <a:latin typeface="Lato"/>
              <a:ea typeface="Lato"/>
              <a:cs typeface="Lato"/>
              <a:sym typeface="Lato"/>
            </a:endParaRPr>
          </a:p>
        </p:txBody>
      </p:sp>
      <p:sp>
        <p:nvSpPr>
          <p:cNvPr id="343" name="Google Shape;343;p33"/>
          <p:cNvSpPr txBox="1"/>
          <p:nvPr/>
        </p:nvSpPr>
        <p:spPr>
          <a:xfrm>
            <a:off x="446050" y="1925926"/>
            <a:ext cx="11471700" cy="172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MATCH (:Competing_Company)-[e:Employee]-&gt;(p:Person)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WHERE  p.Gender = "Female"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AND ("MBA" in p.`Highest Degree` OR "M.S." in p.`Highest Degree`)</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RETURN p.name as CEO, p.`Highest Degree` as Highest_Degree</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p:txBody>
      </p:sp>
      <p:pic>
        <p:nvPicPr>
          <p:cNvPr id="344" name="Google Shape;344;p33"/>
          <p:cNvPicPr preferRelativeResize="0"/>
          <p:nvPr/>
        </p:nvPicPr>
        <p:blipFill>
          <a:blip r:embed="rId4">
            <a:alphaModFix/>
          </a:blip>
          <a:stretch>
            <a:fillRect/>
          </a:stretch>
        </p:blipFill>
        <p:spPr>
          <a:xfrm>
            <a:off x="360150" y="3901950"/>
            <a:ext cx="11471700" cy="1973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p34"/>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50" name="Google Shape;350;p34"/>
          <p:cNvSpPr txBox="1"/>
          <p:nvPr/>
        </p:nvSpPr>
        <p:spPr>
          <a:xfrm>
            <a:off x="2772100" y="192374"/>
            <a:ext cx="8736900" cy="14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Overachieving Dropouts</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What percentage of CEOs of competing companies do not have a college degree?</a:t>
            </a:r>
            <a:endParaRPr b="1" sz="2400">
              <a:solidFill>
                <a:srgbClr val="CC4125"/>
              </a:solidFill>
              <a:latin typeface="Lato"/>
              <a:ea typeface="Lato"/>
              <a:cs typeface="Lato"/>
              <a:sym typeface="Lato"/>
            </a:endParaRPr>
          </a:p>
        </p:txBody>
      </p:sp>
      <p:sp>
        <p:nvSpPr>
          <p:cNvPr id="351" name="Google Shape;351;p34"/>
          <p:cNvSpPr txBox="1"/>
          <p:nvPr/>
        </p:nvSpPr>
        <p:spPr>
          <a:xfrm>
            <a:off x="446050" y="1925926"/>
            <a:ext cx="11471700" cy="172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MATCH (:Competing_Company)-[e:Employee]-&gt;(p:Person)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WHERE  p.`Highest Degree` = "None" WITH toFloat(count(p)) AS N_count</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MATCH (:Competing_Company)-[e:Employee]-&gt;(p:Person)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RETURN N_count/toFloat(count(p))*100 as Percent_of_CEOs_without_Degree</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p:txBody>
      </p:sp>
      <p:pic>
        <p:nvPicPr>
          <p:cNvPr id="352" name="Google Shape;352;p34"/>
          <p:cNvPicPr preferRelativeResize="0"/>
          <p:nvPr/>
        </p:nvPicPr>
        <p:blipFill>
          <a:blip r:embed="rId4">
            <a:alphaModFix/>
          </a:blip>
          <a:stretch>
            <a:fillRect/>
          </a:stretch>
        </p:blipFill>
        <p:spPr>
          <a:xfrm>
            <a:off x="1499163" y="3773675"/>
            <a:ext cx="9193676" cy="286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id="357" name="Google Shape;357;p35"/>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58" name="Google Shape;358;p35"/>
          <p:cNvSpPr txBox="1"/>
          <p:nvPr/>
        </p:nvSpPr>
        <p:spPr>
          <a:xfrm>
            <a:off x="2801900" y="356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Stock Advice* </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As a money manager designing a risk-averse portfolio, which public companies have relatively low price/earning ratio, high operating income, mid-to-large market capitalization, and relatively low volatility (beta)?</a:t>
            </a:r>
            <a:endParaRPr b="1" sz="2400">
              <a:solidFill>
                <a:srgbClr val="CC4125"/>
              </a:solidFill>
              <a:latin typeface="Lato"/>
              <a:ea typeface="Lato"/>
              <a:cs typeface="Lato"/>
              <a:sym typeface="Lato"/>
            </a:endParaRPr>
          </a:p>
        </p:txBody>
      </p:sp>
      <p:sp>
        <p:nvSpPr>
          <p:cNvPr id="359" name="Google Shape;359;p35"/>
          <p:cNvSpPr txBox="1"/>
          <p:nvPr/>
        </p:nvSpPr>
        <p:spPr>
          <a:xfrm>
            <a:off x="360150" y="2296626"/>
            <a:ext cx="11471700" cy="145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(c:Competing_Company)-[:Has_Financials]-&gt;(f:Financials)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WHERE exists(f.stock_symbol)</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AND f.operating_income &gt; 500000000 </a:t>
            </a:r>
            <a:r>
              <a:rPr b="1" lang="en-US" sz="1800">
                <a:solidFill>
                  <a:srgbClr val="1C4587"/>
                </a:solidFill>
                <a:latin typeface="Lato"/>
                <a:ea typeface="Lato"/>
                <a:cs typeface="Lato"/>
                <a:sym typeface="Lato"/>
              </a:rPr>
              <a:t>AND f.market_cap &gt; 1000000000 AND f.pe_ratio &lt; 20 AND f.beta &lt; 1.3</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RETURN f.name as Company, f.stock_symbol as Stock, f.price as Current_Price, f.beta as Volatility</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ORDER BY Volatility</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sp>
        <p:nvSpPr>
          <p:cNvPr id="360" name="Google Shape;360;p35"/>
          <p:cNvSpPr txBox="1"/>
          <p:nvPr/>
        </p:nvSpPr>
        <p:spPr>
          <a:xfrm>
            <a:off x="66600" y="6008375"/>
            <a:ext cx="120588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latin typeface="Lato"/>
                <a:ea typeface="Lato"/>
                <a:cs typeface="Lato"/>
                <a:sym typeface="Lato"/>
              </a:rPr>
              <a:t>*Past performance is not necessarily indicative of future results. All investments carry risk and all investment decisions of an individual remain the responsibility of that individual. There is no guarantee that systems, indicators, or signals will result in profits or that they will not result in losses. All investors are advised to fully understand all risks associated with any kind of investing they choose to do.</a:t>
            </a:r>
            <a:endParaRPr i="1">
              <a:latin typeface="Lato"/>
              <a:ea typeface="Lato"/>
              <a:cs typeface="Lato"/>
              <a:sym typeface="Lato"/>
            </a:endParaRPr>
          </a:p>
        </p:txBody>
      </p:sp>
      <p:pic>
        <p:nvPicPr>
          <p:cNvPr id="361" name="Google Shape;361;p35"/>
          <p:cNvPicPr preferRelativeResize="0"/>
          <p:nvPr/>
        </p:nvPicPr>
        <p:blipFill>
          <a:blip r:embed="rId4">
            <a:alphaModFix/>
          </a:blip>
          <a:stretch>
            <a:fillRect/>
          </a:stretch>
        </p:blipFill>
        <p:spPr>
          <a:xfrm>
            <a:off x="1727550" y="4059437"/>
            <a:ext cx="8736900" cy="195073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Google Shape;366;p36"/>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67" name="Google Shape;367;p36"/>
          <p:cNvSpPr txBox="1"/>
          <p:nvPr/>
        </p:nvSpPr>
        <p:spPr>
          <a:xfrm>
            <a:off x="2772100" y="192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Social Media Consulting</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Which CEOs have done the worst job in ensuring their company has a substantial online following (&gt;20k followers) along with a positive sentiment in recent Twitter posts?</a:t>
            </a:r>
            <a:endParaRPr b="1" sz="2400">
              <a:solidFill>
                <a:srgbClr val="CC4125"/>
              </a:solidFill>
              <a:latin typeface="Lato"/>
              <a:ea typeface="Lato"/>
              <a:cs typeface="Lato"/>
              <a:sym typeface="Lato"/>
            </a:endParaRPr>
          </a:p>
        </p:txBody>
      </p:sp>
      <p:sp>
        <p:nvSpPr>
          <p:cNvPr id="368" name="Google Shape;368;p36"/>
          <p:cNvSpPr txBox="1"/>
          <p:nvPr/>
        </p:nvSpPr>
        <p:spPr>
          <a:xfrm>
            <a:off x="360150" y="1991826"/>
            <a:ext cx="11471700" cy="145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MATCH (p:Person)&lt;-[:Employee]-(c:Competing_Company)-[:Social_Media_Presence]-&gt;(s:Social_Media)</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WHERE s.sentiment_polarity &lt; 0.2 AND s.`Twitter followers` &lt; 20000</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RETURN p.name as CEO, c.name as Company, s.sentiment_polarity as Twitter_Sentiment, s.`Twitter followers` as Followers</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ORDER BY Twitter_Sentiment</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pic>
        <p:nvPicPr>
          <p:cNvPr id="369" name="Google Shape;369;p36"/>
          <p:cNvPicPr preferRelativeResize="0"/>
          <p:nvPr/>
        </p:nvPicPr>
        <p:blipFill>
          <a:blip r:embed="rId4">
            <a:alphaModFix/>
          </a:blip>
          <a:stretch>
            <a:fillRect/>
          </a:stretch>
        </p:blipFill>
        <p:spPr>
          <a:xfrm>
            <a:off x="2278963" y="3375300"/>
            <a:ext cx="7634076" cy="3133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Google Shape;374;p37"/>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75" name="Google Shape;375;p37"/>
          <p:cNvSpPr txBox="1"/>
          <p:nvPr/>
        </p:nvSpPr>
        <p:spPr>
          <a:xfrm>
            <a:off x="2772100" y="192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Key Performance Metrics</a:t>
            </a:r>
            <a:endParaRPr b="1" sz="24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Based on products extracted from Wikipedia text, which company is the leanest in terms of revenue per employee? Number of employees working on each product?</a:t>
            </a:r>
            <a:endParaRPr b="1" sz="2400">
              <a:solidFill>
                <a:srgbClr val="CC4125"/>
              </a:solidFill>
              <a:latin typeface="Lato"/>
              <a:ea typeface="Lato"/>
              <a:cs typeface="Lato"/>
              <a:sym typeface="Lato"/>
            </a:endParaRPr>
          </a:p>
        </p:txBody>
      </p:sp>
      <p:sp>
        <p:nvSpPr>
          <p:cNvPr id="376" name="Google Shape;376;p37"/>
          <p:cNvSpPr txBox="1"/>
          <p:nvPr/>
        </p:nvSpPr>
        <p:spPr>
          <a:xfrm>
            <a:off x="360150" y="1991826"/>
            <a:ext cx="11471700" cy="145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MATCH (c:Competing_Company)-[:Provides]-&gt;(p:Products) WITH c, c.`# Employees` as Employees, count(p) as product_count</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WHERE product_count &gt; 0 RETURN c.name as Company, product_count, Employees, (Employees/product_count) as Employee_per_Product, (c.`Revenue (B)` / Employees) as Revenue_per_employee</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ORDER BY </a:t>
            </a:r>
            <a:r>
              <a:rPr b="1" lang="en-US" sz="1600">
                <a:solidFill>
                  <a:srgbClr val="1C4587"/>
                </a:solidFill>
                <a:latin typeface="Lato"/>
                <a:ea typeface="Lato"/>
                <a:cs typeface="Lato"/>
                <a:sym typeface="Lato"/>
              </a:rPr>
              <a:t>Revenue_per_employee </a:t>
            </a:r>
            <a:r>
              <a:rPr b="1" lang="en-US" sz="1600">
                <a:solidFill>
                  <a:srgbClr val="1C4587"/>
                </a:solidFill>
                <a:latin typeface="Lato"/>
                <a:ea typeface="Lato"/>
                <a:cs typeface="Lato"/>
                <a:sym typeface="Lato"/>
              </a:rPr>
              <a:t>DESC</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pic>
        <p:nvPicPr>
          <p:cNvPr id="377" name="Google Shape;377;p37"/>
          <p:cNvPicPr preferRelativeResize="0"/>
          <p:nvPr/>
        </p:nvPicPr>
        <p:blipFill rotWithShape="1">
          <a:blip r:embed="rId4">
            <a:alphaModFix/>
          </a:blip>
          <a:srcRect b="8020" l="0" r="0" t="0"/>
          <a:stretch/>
        </p:blipFill>
        <p:spPr>
          <a:xfrm>
            <a:off x="1470800" y="3384275"/>
            <a:ext cx="9250399" cy="3085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38"/>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83" name="Google Shape;383;p38"/>
          <p:cNvSpPr txBox="1"/>
          <p:nvPr/>
        </p:nvSpPr>
        <p:spPr>
          <a:xfrm>
            <a:off x="2772100" y="192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3000">
                <a:solidFill>
                  <a:srgbClr val="1155CC"/>
                </a:solidFill>
                <a:latin typeface="Lato"/>
                <a:ea typeface="Lato"/>
                <a:cs typeface="Lato"/>
                <a:sym typeface="Lato"/>
              </a:rPr>
              <a:t>Grouping Acquisitions</a:t>
            </a:r>
            <a:endParaRPr b="1" sz="2400">
              <a:solidFill>
                <a:srgbClr val="0000FF"/>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Is it possible to identify one of Cisco’s main businesses from our knowledge graph and find how many competing companies were acquired in this business?</a:t>
            </a:r>
            <a:endParaRPr b="1" sz="2400">
              <a:solidFill>
                <a:srgbClr val="CC4125"/>
              </a:solidFill>
              <a:latin typeface="Lato"/>
              <a:ea typeface="Lato"/>
              <a:cs typeface="Lato"/>
              <a:sym typeface="Lato"/>
            </a:endParaRPr>
          </a:p>
        </p:txBody>
      </p:sp>
      <p:sp>
        <p:nvSpPr>
          <p:cNvPr id="384" name="Google Shape;384;p38"/>
          <p:cNvSpPr txBox="1"/>
          <p:nvPr/>
        </p:nvSpPr>
        <p:spPr>
          <a:xfrm>
            <a:off x="360150" y="2425126"/>
            <a:ext cx="11471700" cy="14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100"/>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()-[c:Competitor]-() with max(c.`% Overlap`) as max_overlap</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()-[c:Competitor]-(company) WHERE c.`% Overlap` = max_overlap and not company.name ='Cisco Systems' with c.Reason as overlap_reason</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()-[c:Acquired]-(aquired_companies) WHERE c.Reason = overlap_reason RETURN overlap_reason, count(aquired_companies)</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pic>
        <p:nvPicPr>
          <p:cNvPr id="385" name="Google Shape;385;p38"/>
          <p:cNvPicPr preferRelativeResize="0"/>
          <p:nvPr/>
        </p:nvPicPr>
        <p:blipFill>
          <a:blip r:embed="rId4">
            <a:alphaModFix/>
          </a:blip>
          <a:stretch>
            <a:fillRect/>
          </a:stretch>
        </p:blipFill>
        <p:spPr>
          <a:xfrm>
            <a:off x="412825" y="4524900"/>
            <a:ext cx="11366350" cy="15226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pic>
        <p:nvPicPr>
          <p:cNvPr id="390" name="Google Shape;390;p39"/>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91" name="Google Shape;391;p39"/>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Lessons Learned &amp; Project Challenges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392" name="Google Shape;392;p39"/>
          <p:cNvSpPr txBox="1"/>
          <p:nvPr/>
        </p:nvSpPr>
        <p:spPr>
          <a:xfrm>
            <a:off x="460000" y="1672675"/>
            <a:ext cx="11541600" cy="49344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Choose your subject well!  Cisco isn’t the “coolest” company, but there is a rich data set.</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As expected, project organization and division of work is extremely efficient.</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Web scraping is a great tool, but it’s not a panacea for complete data.  Complete automation is very difficult.</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When meeting the requirements, there was an interesting balance between creating the database vs. knowing which questions we want to ask.</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Sparse data for acquired companies.</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Accessing a richer set of Twitter data was difficult. We used Vicinitas.io which only allowed up to 2000 tweets in the last 10 days only.</a:t>
            </a:r>
            <a:endParaRPr sz="2400">
              <a:solidFill>
                <a:schemeClr val="accent1"/>
              </a:solidFill>
              <a:latin typeface="Lato"/>
              <a:ea typeface="Lato"/>
              <a:cs typeface="Lato"/>
              <a:sym typeface="Lato"/>
            </a:endParaRPr>
          </a:p>
          <a:p>
            <a:pPr indent="-102870" lvl="0" marL="228600" rtl="0" algn="l">
              <a:lnSpc>
                <a:spcPct val="120000"/>
              </a:lnSpc>
              <a:spcBef>
                <a:spcPts val="1000"/>
              </a:spcBef>
              <a:spcAft>
                <a:spcPts val="2100"/>
              </a:spcAft>
              <a:buNone/>
            </a:pPr>
            <a:r>
              <a:t/>
            </a:r>
            <a:endParaRPr sz="1700">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40"/>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98" name="Google Shape;398;p40"/>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Potential Enhancements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399" name="Google Shape;399;p40"/>
          <p:cNvSpPr txBox="1"/>
          <p:nvPr/>
        </p:nvSpPr>
        <p:spPr>
          <a:xfrm>
            <a:off x="599375" y="1603000"/>
            <a:ext cx="11025900" cy="47391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Automate the data generation and run on a schedule to keep data up-to-date.</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For products, develop method to classify product / product category.</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Utilize a larger set of social media data and identify other characteristics.</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Identify relevant tweets more appropriately (example: Tweets involving “NEC” is not always about the company, but about the Northeast Conference).</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Add additional positions (CIO, CFO, etc) to People nodes.</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Implement proliferative generation of nodes and node relationships. </a:t>
            </a:r>
            <a:endParaRPr sz="2400">
              <a:solidFill>
                <a:schemeClr val="accent1"/>
              </a:solidFill>
              <a:latin typeface="Lato"/>
              <a:ea typeface="Lato"/>
              <a:cs typeface="Lato"/>
              <a:sym typeface="Lato"/>
            </a:endParaRPr>
          </a:p>
          <a:p>
            <a:pPr indent="0" lvl="0" marL="609600" rtl="0" algn="l">
              <a:lnSpc>
                <a:spcPct val="120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41"/>
          <p:cNvPicPr preferRelativeResize="0"/>
          <p:nvPr/>
        </p:nvPicPr>
        <p:blipFill>
          <a:blip r:embed="rId3">
            <a:alphaModFix/>
          </a:blip>
          <a:stretch>
            <a:fillRect/>
          </a:stretch>
        </p:blipFill>
        <p:spPr>
          <a:xfrm>
            <a:off x="340725" y="222513"/>
            <a:ext cx="11510552" cy="6412975"/>
          </a:xfrm>
          <a:prstGeom prst="rect">
            <a:avLst/>
          </a:prstGeom>
          <a:noFill/>
          <a:ln>
            <a:noFill/>
          </a:ln>
        </p:spPr>
      </p:pic>
      <p:pic>
        <p:nvPicPr>
          <p:cNvPr id="405" name="Google Shape;405;p41"/>
          <p:cNvPicPr preferRelativeResize="0"/>
          <p:nvPr/>
        </p:nvPicPr>
        <p:blipFill rotWithShape="1">
          <a:blip r:embed="rId4">
            <a:alphaModFix/>
          </a:blip>
          <a:srcRect b="0" l="0" r="0" t="0"/>
          <a:stretch/>
        </p:blipFill>
        <p:spPr>
          <a:xfrm>
            <a:off x="774637" y="850899"/>
            <a:ext cx="1788324" cy="1291575"/>
          </a:xfrm>
          <a:prstGeom prst="rect">
            <a:avLst/>
          </a:prstGeom>
          <a:noFill/>
          <a:ln>
            <a:noFill/>
          </a:ln>
        </p:spPr>
      </p:pic>
      <p:sp>
        <p:nvSpPr>
          <p:cNvPr id="406" name="Google Shape;406;p41"/>
          <p:cNvSpPr txBox="1"/>
          <p:nvPr/>
        </p:nvSpPr>
        <p:spPr>
          <a:xfrm>
            <a:off x="8186725" y="785500"/>
            <a:ext cx="3231600" cy="113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4800">
                <a:latin typeface="Lato"/>
                <a:ea typeface="Lato"/>
                <a:cs typeface="Lato"/>
                <a:sym typeface="Lato"/>
              </a:rPr>
              <a:t>Questions?</a:t>
            </a:r>
            <a:endParaRPr b="1" sz="2400">
              <a:solidFill>
                <a:srgbClr val="CC4125"/>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sp>
        <p:nvSpPr>
          <p:cNvPr id="136" name="Google Shape;136;p16"/>
          <p:cNvSpPr txBox="1"/>
          <p:nvPr>
            <p:ph idx="4294967295" type="body"/>
          </p:nvPr>
        </p:nvSpPr>
        <p:spPr>
          <a:xfrm>
            <a:off x="510050" y="2377100"/>
            <a:ext cx="11237700" cy="4069500"/>
          </a:xfrm>
          <a:prstGeom prst="rect">
            <a:avLst/>
          </a:prstGeom>
          <a:noFill/>
          <a:ln>
            <a:noFill/>
          </a:ln>
        </p:spPr>
        <p:txBody>
          <a:bodyPr anchorCtr="0" anchor="ctr" bIns="45700" lIns="91425" spcFirstLastPara="1" rIns="91425" wrap="square" tIns="45700">
            <a:noAutofit/>
          </a:bodyPr>
          <a:lstStyle/>
          <a:p>
            <a:pPr indent="-241300" lvl="0" marL="228600" rtl="0" algn="l">
              <a:lnSpc>
                <a:spcPct val="120000"/>
              </a:lnSpc>
              <a:spcBef>
                <a:spcPts val="0"/>
              </a:spcBef>
              <a:spcAft>
                <a:spcPts val="0"/>
              </a:spcAft>
              <a:buSzPts val="2400"/>
              <a:buChar char="●"/>
            </a:pPr>
            <a:r>
              <a:rPr lang="en-US" sz="2400"/>
              <a:t>Worldwide leader in IT, networking, and cybersecurity solutions</a:t>
            </a:r>
            <a:endParaRPr sz="2400"/>
          </a:p>
          <a:p>
            <a:pPr indent="-241300" lvl="0" marL="228600" rtl="0" algn="l">
              <a:lnSpc>
                <a:spcPct val="120000"/>
              </a:lnSpc>
              <a:spcBef>
                <a:spcPts val="1000"/>
              </a:spcBef>
              <a:spcAft>
                <a:spcPts val="0"/>
              </a:spcAft>
              <a:buSzPts val="2400"/>
              <a:buChar char="●"/>
            </a:pPr>
            <a:r>
              <a:rPr lang="en-US" sz="2400"/>
              <a:t>Founded in December 1984 by Leonard Bosack and Sandy Lerner, two Stanford University computer scientists</a:t>
            </a:r>
            <a:endParaRPr sz="2400"/>
          </a:p>
          <a:p>
            <a:pPr indent="-241300" lvl="0" marL="228600" rtl="0" algn="l">
              <a:lnSpc>
                <a:spcPct val="120000"/>
              </a:lnSpc>
              <a:spcBef>
                <a:spcPts val="1000"/>
              </a:spcBef>
              <a:spcAft>
                <a:spcPts val="0"/>
              </a:spcAft>
              <a:buSzPts val="2400"/>
              <a:buChar char="●"/>
            </a:pPr>
            <a:r>
              <a:rPr lang="en-US" sz="2400"/>
              <a:t>The name "Cisco" was derived from the city name San Francisco. </a:t>
            </a:r>
            <a:endParaRPr sz="2400"/>
          </a:p>
          <a:p>
            <a:pPr indent="-241300" lvl="0" marL="228600" rtl="0" algn="l">
              <a:lnSpc>
                <a:spcPct val="120000"/>
              </a:lnSpc>
              <a:spcBef>
                <a:spcPts val="1000"/>
              </a:spcBef>
              <a:spcAft>
                <a:spcPts val="0"/>
              </a:spcAft>
              <a:buSzPts val="2400"/>
              <a:buChar char="●"/>
            </a:pPr>
            <a:r>
              <a:rPr lang="en-US" sz="2400"/>
              <a:t>The logo is intended to depict the two towers of the Golden Gate Bridge.</a:t>
            </a:r>
            <a:endParaRPr sz="2400"/>
          </a:p>
          <a:p>
            <a:pPr indent="-102870" lvl="0" marL="228600" rtl="0" algn="l">
              <a:lnSpc>
                <a:spcPct val="120000"/>
              </a:lnSpc>
              <a:spcBef>
                <a:spcPts val="1000"/>
              </a:spcBef>
              <a:spcAft>
                <a:spcPts val="2100"/>
              </a:spcAft>
              <a:buSzPts val="1980"/>
              <a:buNone/>
            </a:pPr>
            <a:r>
              <a:t/>
            </a:r>
            <a:endParaRPr/>
          </a:p>
        </p:txBody>
      </p:sp>
      <p:pic>
        <p:nvPicPr>
          <p:cNvPr id="137" name="Google Shape;137;p16"/>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sp>
        <p:nvSpPr>
          <p:cNvPr id="138" name="Google Shape;138;p16"/>
          <p:cNvSpPr txBox="1"/>
          <p:nvPr/>
        </p:nvSpPr>
        <p:spPr>
          <a:xfrm>
            <a:off x="2681950" y="1236788"/>
            <a:ext cx="87369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CC4125"/>
                </a:solidFill>
                <a:latin typeface="Lato"/>
                <a:ea typeface="Lato"/>
                <a:cs typeface="Lato"/>
                <a:sym typeface="Lato"/>
              </a:rPr>
              <a:t>Introduction</a:t>
            </a:r>
            <a:endParaRPr b="1" sz="3600">
              <a:solidFill>
                <a:srgbClr val="CC4125"/>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sp>
        <p:nvSpPr>
          <p:cNvPr id="144" name="Google Shape;144;p17"/>
          <p:cNvSpPr txBox="1"/>
          <p:nvPr>
            <p:ph idx="4294967295" type="body"/>
          </p:nvPr>
        </p:nvSpPr>
        <p:spPr>
          <a:xfrm>
            <a:off x="510050" y="2377100"/>
            <a:ext cx="11237700" cy="4069500"/>
          </a:xfrm>
          <a:prstGeom prst="rect">
            <a:avLst/>
          </a:prstGeom>
          <a:noFill/>
          <a:ln>
            <a:noFill/>
          </a:ln>
        </p:spPr>
        <p:txBody>
          <a:bodyPr anchorCtr="0" anchor="ctr" bIns="45700" lIns="91425" spcFirstLastPara="1" rIns="91425" wrap="square" tIns="45700">
            <a:noAutofit/>
          </a:bodyPr>
          <a:lstStyle/>
          <a:p>
            <a:pPr indent="-457200" lvl="0" marL="609600" rtl="0" algn="l">
              <a:lnSpc>
                <a:spcPct val="120000"/>
              </a:lnSpc>
              <a:spcBef>
                <a:spcPts val="0"/>
              </a:spcBef>
              <a:spcAft>
                <a:spcPts val="0"/>
              </a:spcAft>
              <a:buSzPts val="2400"/>
              <a:buChar char="●"/>
            </a:pPr>
            <a:r>
              <a:rPr lang="en-US" sz="2400"/>
              <a:t>Rich data:</a:t>
            </a:r>
            <a:endParaRPr sz="2400"/>
          </a:p>
          <a:p>
            <a:pPr indent="-457200" lvl="1" marL="1219200" rtl="0" algn="l">
              <a:lnSpc>
                <a:spcPct val="120000"/>
              </a:lnSpc>
              <a:spcBef>
                <a:spcPts val="500"/>
              </a:spcBef>
              <a:spcAft>
                <a:spcPts val="0"/>
              </a:spcAft>
              <a:buSzPts val="2400"/>
              <a:buChar char="○"/>
            </a:pPr>
            <a:r>
              <a:rPr lang="en-US" sz="2400"/>
              <a:t>Over 200 acquisitions in the last 30+ years</a:t>
            </a:r>
            <a:endParaRPr sz="2400"/>
          </a:p>
          <a:p>
            <a:pPr indent="-457200" lvl="1" marL="1219200" rtl="0" algn="l">
              <a:lnSpc>
                <a:spcPct val="120000"/>
              </a:lnSpc>
              <a:spcBef>
                <a:spcPts val="500"/>
              </a:spcBef>
              <a:spcAft>
                <a:spcPts val="0"/>
              </a:spcAft>
              <a:buSzPts val="2400"/>
              <a:buChar char="○"/>
            </a:pPr>
            <a:r>
              <a:rPr lang="en-US" sz="2400"/>
              <a:t>Multiple competitors</a:t>
            </a:r>
            <a:endParaRPr sz="2400"/>
          </a:p>
          <a:p>
            <a:pPr indent="-457200" lvl="1" marL="1219200" rtl="0" algn="l">
              <a:lnSpc>
                <a:spcPct val="120000"/>
              </a:lnSpc>
              <a:spcBef>
                <a:spcPts val="500"/>
              </a:spcBef>
              <a:spcAft>
                <a:spcPts val="0"/>
              </a:spcAft>
              <a:buSzPts val="2400"/>
              <a:buChar char="○"/>
            </a:pPr>
            <a:r>
              <a:rPr lang="en-US" sz="2400"/>
              <a:t>Diverse services and products</a:t>
            </a:r>
            <a:endParaRPr sz="2400"/>
          </a:p>
          <a:p>
            <a:pPr indent="-457200" lvl="0" marL="609600" rtl="0" algn="l">
              <a:lnSpc>
                <a:spcPct val="120000"/>
              </a:lnSpc>
              <a:spcBef>
                <a:spcPts val="1000"/>
              </a:spcBef>
              <a:spcAft>
                <a:spcPts val="0"/>
              </a:spcAft>
              <a:buSzPts val="2400"/>
              <a:buChar char="●"/>
            </a:pPr>
            <a:r>
              <a:rPr lang="en-US" sz="2400"/>
              <a:t>Everything else was already taken</a:t>
            </a:r>
            <a:endParaRPr sz="2400"/>
          </a:p>
          <a:p>
            <a:pPr indent="-102870" lvl="0" marL="228600" rtl="0" algn="l">
              <a:lnSpc>
                <a:spcPct val="120000"/>
              </a:lnSpc>
              <a:spcBef>
                <a:spcPts val="1000"/>
              </a:spcBef>
              <a:spcAft>
                <a:spcPts val="2100"/>
              </a:spcAft>
              <a:buSzPts val="1980"/>
              <a:buNone/>
            </a:pPr>
            <a:r>
              <a:t/>
            </a:r>
            <a:endParaRPr/>
          </a:p>
        </p:txBody>
      </p:sp>
      <p:pic>
        <p:nvPicPr>
          <p:cNvPr id="145" name="Google Shape;145;p17"/>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sp>
        <p:nvSpPr>
          <p:cNvPr id="146" name="Google Shape;146;p17"/>
          <p:cNvSpPr txBox="1"/>
          <p:nvPr/>
        </p:nvSpPr>
        <p:spPr>
          <a:xfrm>
            <a:off x="2681950" y="1236788"/>
            <a:ext cx="87369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CC4125"/>
                </a:solidFill>
                <a:latin typeface="Lato"/>
                <a:ea typeface="Lato"/>
                <a:cs typeface="Lato"/>
                <a:sym typeface="Lato"/>
              </a:rPr>
              <a:t>Why We Chose Cisco...</a:t>
            </a:r>
            <a:endParaRPr b="1" sz="3600">
              <a:solidFill>
                <a:srgbClr val="CC4125"/>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sp>
        <p:nvSpPr>
          <p:cNvPr id="152" name="Google Shape;152;p18"/>
          <p:cNvSpPr txBox="1"/>
          <p:nvPr>
            <p:ph idx="4294967295" type="body"/>
          </p:nvPr>
        </p:nvSpPr>
        <p:spPr>
          <a:xfrm>
            <a:off x="510050" y="2377100"/>
            <a:ext cx="11237700" cy="4069500"/>
          </a:xfrm>
          <a:prstGeom prst="rect">
            <a:avLst/>
          </a:prstGeom>
          <a:noFill/>
          <a:ln>
            <a:noFill/>
          </a:ln>
        </p:spPr>
        <p:txBody>
          <a:bodyPr anchorCtr="0" anchor="ctr" bIns="45700" lIns="91425" spcFirstLastPara="1" rIns="91425" wrap="square" tIns="45700">
            <a:noAutofit/>
          </a:bodyPr>
          <a:lstStyle/>
          <a:p>
            <a:pPr indent="0" lvl="0" marL="609600" rtl="0" algn="ctr">
              <a:lnSpc>
                <a:spcPct val="120000"/>
              </a:lnSpc>
              <a:spcBef>
                <a:spcPts val="1000"/>
              </a:spcBef>
              <a:spcAft>
                <a:spcPts val="0"/>
              </a:spcAft>
              <a:buNone/>
            </a:pPr>
            <a:r>
              <a:t/>
            </a:r>
            <a:endParaRPr sz="2400"/>
          </a:p>
          <a:p>
            <a:pPr indent="-102870" lvl="0" marL="228600" rtl="0" algn="ctr">
              <a:lnSpc>
                <a:spcPct val="120000"/>
              </a:lnSpc>
              <a:spcBef>
                <a:spcPts val="1000"/>
              </a:spcBef>
              <a:spcAft>
                <a:spcPts val="2100"/>
              </a:spcAft>
              <a:buSzPts val="1980"/>
              <a:buNone/>
            </a:pPr>
            <a:r>
              <a:t/>
            </a:r>
            <a:endParaRPr/>
          </a:p>
        </p:txBody>
      </p:sp>
      <p:pic>
        <p:nvPicPr>
          <p:cNvPr id="153" name="Google Shape;153;p18"/>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sp>
        <p:nvSpPr>
          <p:cNvPr id="154" name="Google Shape;154;p18"/>
          <p:cNvSpPr txBox="1"/>
          <p:nvPr/>
        </p:nvSpPr>
        <p:spPr>
          <a:xfrm>
            <a:off x="2681950" y="1236788"/>
            <a:ext cx="87369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CC4125"/>
                </a:solidFill>
                <a:latin typeface="Lato"/>
                <a:ea typeface="Lato"/>
                <a:cs typeface="Lato"/>
                <a:sym typeface="Lato"/>
              </a:rPr>
              <a:t>Data Sources</a:t>
            </a:r>
            <a:endParaRPr b="1" sz="3600">
              <a:solidFill>
                <a:srgbClr val="CC4125"/>
              </a:solidFill>
              <a:latin typeface="Lato"/>
              <a:ea typeface="Lato"/>
              <a:cs typeface="Lato"/>
              <a:sym typeface="Lato"/>
            </a:endParaRPr>
          </a:p>
        </p:txBody>
      </p:sp>
      <p:pic>
        <p:nvPicPr>
          <p:cNvPr id="155" name="Google Shape;155;p18"/>
          <p:cNvPicPr preferRelativeResize="0"/>
          <p:nvPr/>
        </p:nvPicPr>
        <p:blipFill>
          <a:blip r:embed="rId4">
            <a:alphaModFix/>
          </a:blip>
          <a:stretch>
            <a:fillRect/>
          </a:stretch>
        </p:blipFill>
        <p:spPr>
          <a:xfrm>
            <a:off x="555350" y="5428450"/>
            <a:ext cx="942959" cy="851700"/>
          </a:xfrm>
          <a:prstGeom prst="rect">
            <a:avLst/>
          </a:prstGeom>
          <a:noFill/>
          <a:ln>
            <a:noFill/>
          </a:ln>
        </p:spPr>
      </p:pic>
      <p:pic>
        <p:nvPicPr>
          <p:cNvPr id="156" name="Google Shape;156;p18"/>
          <p:cNvPicPr preferRelativeResize="0"/>
          <p:nvPr/>
        </p:nvPicPr>
        <p:blipFill>
          <a:blip r:embed="rId5">
            <a:alphaModFix/>
          </a:blip>
          <a:stretch>
            <a:fillRect/>
          </a:stretch>
        </p:blipFill>
        <p:spPr>
          <a:xfrm>
            <a:off x="589550" y="2647675"/>
            <a:ext cx="1854526" cy="920798"/>
          </a:xfrm>
          <a:prstGeom prst="rect">
            <a:avLst/>
          </a:prstGeom>
          <a:noFill/>
          <a:ln>
            <a:noFill/>
          </a:ln>
        </p:spPr>
      </p:pic>
      <p:pic>
        <p:nvPicPr>
          <p:cNvPr id="157" name="Google Shape;157;p18"/>
          <p:cNvPicPr preferRelativeResize="0"/>
          <p:nvPr/>
        </p:nvPicPr>
        <p:blipFill>
          <a:blip r:embed="rId6">
            <a:alphaModFix/>
          </a:blip>
          <a:stretch>
            <a:fillRect/>
          </a:stretch>
        </p:blipFill>
        <p:spPr>
          <a:xfrm>
            <a:off x="2837975" y="2622038"/>
            <a:ext cx="1890925" cy="972084"/>
          </a:xfrm>
          <a:prstGeom prst="rect">
            <a:avLst/>
          </a:prstGeom>
          <a:noFill/>
          <a:ln>
            <a:noFill/>
          </a:ln>
        </p:spPr>
      </p:pic>
      <p:pic>
        <p:nvPicPr>
          <p:cNvPr id="158" name="Google Shape;158;p18"/>
          <p:cNvPicPr preferRelativeResize="0"/>
          <p:nvPr/>
        </p:nvPicPr>
        <p:blipFill>
          <a:blip r:embed="rId7">
            <a:alphaModFix/>
          </a:blip>
          <a:stretch>
            <a:fillRect/>
          </a:stretch>
        </p:blipFill>
        <p:spPr>
          <a:xfrm>
            <a:off x="1728747" y="5428453"/>
            <a:ext cx="1890936" cy="851700"/>
          </a:xfrm>
          <a:prstGeom prst="rect">
            <a:avLst/>
          </a:prstGeom>
          <a:noFill/>
          <a:ln>
            <a:noFill/>
          </a:ln>
        </p:spPr>
      </p:pic>
      <p:pic>
        <p:nvPicPr>
          <p:cNvPr id="159" name="Google Shape;159;p18"/>
          <p:cNvPicPr preferRelativeResize="0"/>
          <p:nvPr/>
        </p:nvPicPr>
        <p:blipFill>
          <a:blip r:embed="rId8">
            <a:alphaModFix/>
          </a:blip>
          <a:stretch>
            <a:fillRect/>
          </a:stretch>
        </p:blipFill>
        <p:spPr>
          <a:xfrm>
            <a:off x="589550" y="4119675"/>
            <a:ext cx="1648367" cy="920800"/>
          </a:xfrm>
          <a:prstGeom prst="rect">
            <a:avLst/>
          </a:prstGeom>
          <a:noFill/>
          <a:ln>
            <a:noFill/>
          </a:ln>
        </p:spPr>
      </p:pic>
      <p:pic>
        <p:nvPicPr>
          <p:cNvPr id="160" name="Google Shape;160;p18"/>
          <p:cNvPicPr preferRelativeResize="0"/>
          <p:nvPr/>
        </p:nvPicPr>
        <p:blipFill>
          <a:blip r:embed="rId9">
            <a:alphaModFix/>
          </a:blip>
          <a:stretch>
            <a:fillRect/>
          </a:stretch>
        </p:blipFill>
        <p:spPr>
          <a:xfrm>
            <a:off x="2532800" y="4105473"/>
            <a:ext cx="2284706" cy="920800"/>
          </a:xfrm>
          <a:prstGeom prst="rect">
            <a:avLst/>
          </a:prstGeom>
          <a:noFill/>
          <a:ln>
            <a:noFill/>
          </a:ln>
        </p:spPr>
      </p:pic>
      <p:pic>
        <p:nvPicPr>
          <p:cNvPr id="161" name="Google Shape;161;p18"/>
          <p:cNvPicPr preferRelativeResize="0"/>
          <p:nvPr/>
        </p:nvPicPr>
        <p:blipFill>
          <a:blip r:embed="rId10">
            <a:alphaModFix/>
          </a:blip>
          <a:stretch>
            <a:fillRect/>
          </a:stretch>
        </p:blipFill>
        <p:spPr>
          <a:xfrm>
            <a:off x="3872275" y="5428450"/>
            <a:ext cx="856615" cy="851700"/>
          </a:xfrm>
          <a:prstGeom prst="rect">
            <a:avLst/>
          </a:prstGeom>
          <a:noFill/>
          <a:ln>
            <a:noFill/>
          </a:ln>
        </p:spPr>
      </p:pic>
      <p:sp>
        <p:nvSpPr>
          <p:cNvPr id="162" name="Google Shape;162;p18"/>
          <p:cNvSpPr/>
          <p:nvPr/>
        </p:nvSpPr>
        <p:spPr>
          <a:xfrm>
            <a:off x="5300575" y="3658663"/>
            <a:ext cx="1338000" cy="66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8"/>
          <p:cNvPicPr preferRelativeResize="0"/>
          <p:nvPr/>
        </p:nvPicPr>
        <p:blipFill>
          <a:blip r:embed="rId11">
            <a:alphaModFix/>
          </a:blip>
          <a:stretch>
            <a:fillRect/>
          </a:stretch>
        </p:blipFill>
        <p:spPr>
          <a:xfrm>
            <a:off x="7234350" y="3119250"/>
            <a:ext cx="3847401" cy="17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pic>
        <p:nvPicPr>
          <p:cNvPr id="169" name="Google Shape;169;p19"/>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pic>
        <p:nvPicPr>
          <p:cNvPr id="170" name="Google Shape;170;p19"/>
          <p:cNvPicPr preferRelativeResize="0"/>
          <p:nvPr/>
        </p:nvPicPr>
        <p:blipFill>
          <a:blip r:embed="rId4">
            <a:alphaModFix/>
          </a:blip>
          <a:stretch>
            <a:fillRect/>
          </a:stretch>
        </p:blipFill>
        <p:spPr>
          <a:xfrm>
            <a:off x="2267950" y="907675"/>
            <a:ext cx="7963300" cy="5793026"/>
          </a:xfrm>
          <a:prstGeom prst="rect">
            <a:avLst/>
          </a:prstGeom>
          <a:noFill/>
          <a:ln>
            <a:noFill/>
          </a:ln>
        </p:spPr>
      </p:pic>
      <p:sp>
        <p:nvSpPr>
          <p:cNvPr id="171" name="Google Shape;171;p19"/>
          <p:cNvSpPr txBox="1"/>
          <p:nvPr/>
        </p:nvSpPr>
        <p:spPr>
          <a:xfrm>
            <a:off x="8196150" y="1003625"/>
            <a:ext cx="3930600" cy="10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CC0000"/>
                </a:solidFill>
                <a:latin typeface="Lato"/>
                <a:ea typeface="Lato"/>
                <a:cs typeface="Lato"/>
                <a:sym typeface="Lato"/>
              </a:rPr>
              <a:t>Generalized Structure</a:t>
            </a:r>
            <a:endParaRPr sz="3000">
              <a:solidFill>
                <a:srgbClr val="CC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idx="4294967295" type="title"/>
          </p:nvPr>
        </p:nvSpPr>
        <p:spPr>
          <a:xfrm>
            <a:off x="3116206" y="2349950"/>
            <a:ext cx="3498900" cy="24564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br>
              <a:rPr lang="en-US"/>
            </a:br>
            <a:endParaRPr/>
          </a:p>
        </p:txBody>
      </p:sp>
      <p:sp>
        <p:nvSpPr>
          <p:cNvPr id="177" name="Google Shape;177;p20"/>
          <p:cNvSpPr txBox="1"/>
          <p:nvPr/>
        </p:nvSpPr>
        <p:spPr>
          <a:xfrm>
            <a:off x="0" y="6412500"/>
            <a:ext cx="2438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Rockwell"/>
                <a:ea typeface="Rockwell"/>
                <a:cs typeface="Rockwell"/>
                <a:sym typeface="Rockwell"/>
              </a:rPr>
              <a:t>o</a:t>
            </a:r>
            <a:endParaRPr sz="2400">
              <a:solidFill>
                <a:schemeClr val="lt1"/>
              </a:solidFill>
              <a:latin typeface="Rockwell"/>
              <a:ea typeface="Rockwell"/>
              <a:cs typeface="Rockwell"/>
              <a:sym typeface="Rockwell"/>
            </a:endParaRPr>
          </a:p>
          <a:p>
            <a:pPr indent="0" lvl="0" marL="0" marR="0" rtl="0" algn="l">
              <a:spcBef>
                <a:spcPts val="0"/>
              </a:spcBef>
              <a:spcAft>
                <a:spcPts val="0"/>
              </a:spcAft>
              <a:buNone/>
            </a:pPr>
            <a:r>
              <a:t/>
            </a:r>
            <a:endParaRPr sz="2400">
              <a:solidFill>
                <a:schemeClr val="lt1"/>
              </a:solidFill>
              <a:latin typeface="Rockwell"/>
              <a:ea typeface="Rockwell"/>
              <a:cs typeface="Rockwell"/>
              <a:sym typeface="Rockwell"/>
            </a:endParaRPr>
          </a:p>
        </p:txBody>
      </p:sp>
      <p:pic>
        <p:nvPicPr>
          <p:cNvPr id="178" name="Google Shape;178;p20"/>
          <p:cNvPicPr preferRelativeResize="0"/>
          <p:nvPr/>
        </p:nvPicPr>
        <p:blipFill>
          <a:blip r:embed="rId3">
            <a:alphaModFix/>
          </a:blip>
          <a:stretch>
            <a:fillRect/>
          </a:stretch>
        </p:blipFill>
        <p:spPr>
          <a:xfrm>
            <a:off x="340725" y="222513"/>
            <a:ext cx="11510552" cy="6412975"/>
          </a:xfrm>
          <a:prstGeom prst="rect">
            <a:avLst/>
          </a:prstGeom>
          <a:noFill/>
          <a:ln>
            <a:noFill/>
          </a:ln>
        </p:spPr>
      </p:pic>
      <p:pic>
        <p:nvPicPr>
          <p:cNvPr id="179" name="Google Shape;179;p20"/>
          <p:cNvPicPr preferRelativeResize="0"/>
          <p:nvPr/>
        </p:nvPicPr>
        <p:blipFill rotWithShape="1">
          <a:blip r:embed="rId4">
            <a:alphaModFix/>
          </a:blip>
          <a:srcRect b="0" l="0" r="0" t="0"/>
          <a:stretch/>
        </p:blipFill>
        <p:spPr>
          <a:xfrm>
            <a:off x="774637" y="850899"/>
            <a:ext cx="1788324" cy="129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1"/>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185" name="Google Shape;185;p21"/>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Competing Companies from</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pic>
        <p:nvPicPr>
          <p:cNvPr id="186" name="Google Shape;186;p21"/>
          <p:cNvPicPr preferRelativeResize="0"/>
          <p:nvPr/>
        </p:nvPicPr>
        <p:blipFill>
          <a:blip r:embed="rId4">
            <a:alphaModFix/>
          </a:blip>
          <a:stretch>
            <a:fillRect/>
          </a:stretch>
        </p:blipFill>
        <p:spPr>
          <a:xfrm>
            <a:off x="485325" y="4041163"/>
            <a:ext cx="1898325" cy="813575"/>
          </a:xfrm>
          <a:prstGeom prst="rect">
            <a:avLst/>
          </a:prstGeom>
          <a:noFill/>
          <a:ln>
            <a:noFill/>
          </a:ln>
        </p:spPr>
      </p:pic>
      <p:pic>
        <p:nvPicPr>
          <p:cNvPr id="187" name="Google Shape;187;p21"/>
          <p:cNvPicPr preferRelativeResize="0"/>
          <p:nvPr/>
        </p:nvPicPr>
        <p:blipFill>
          <a:blip r:embed="rId5">
            <a:alphaModFix/>
          </a:blip>
          <a:stretch>
            <a:fillRect/>
          </a:stretch>
        </p:blipFill>
        <p:spPr>
          <a:xfrm>
            <a:off x="2656637" y="3282713"/>
            <a:ext cx="1673175" cy="1673175"/>
          </a:xfrm>
          <a:prstGeom prst="rect">
            <a:avLst/>
          </a:prstGeom>
          <a:noFill/>
          <a:ln>
            <a:noFill/>
          </a:ln>
        </p:spPr>
      </p:pic>
      <p:pic>
        <p:nvPicPr>
          <p:cNvPr id="188" name="Google Shape;188;p21"/>
          <p:cNvPicPr preferRelativeResize="0"/>
          <p:nvPr/>
        </p:nvPicPr>
        <p:blipFill>
          <a:blip r:embed="rId6">
            <a:alphaModFix/>
          </a:blip>
          <a:stretch>
            <a:fillRect/>
          </a:stretch>
        </p:blipFill>
        <p:spPr>
          <a:xfrm>
            <a:off x="5009812" y="4022700"/>
            <a:ext cx="850500" cy="850500"/>
          </a:xfrm>
          <a:prstGeom prst="rect">
            <a:avLst/>
          </a:prstGeom>
          <a:noFill/>
          <a:ln>
            <a:noFill/>
          </a:ln>
        </p:spPr>
      </p:pic>
      <p:pic>
        <p:nvPicPr>
          <p:cNvPr id="189" name="Google Shape;189;p21"/>
          <p:cNvPicPr preferRelativeResize="0"/>
          <p:nvPr/>
        </p:nvPicPr>
        <p:blipFill>
          <a:blip r:embed="rId7">
            <a:alphaModFix/>
          </a:blip>
          <a:stretch>
            <a:fillRect/>
          </a:stretch>
        </p:blipFill>
        <p:spPr>
          <a:xfrm>
            <a:off x="6840725" y="2111759"/>
            <a:ext cx="1673174" cy="383490"/>
          </a:xfrm>
          <a:prstGeom prst="rect">
            <a:avLst/>
          </a:prstGeom>
          <a:noFill/>
          <a:ln>
            <a:noFill/>
          </a:ln>
        </p:spPr>
      </p:pic>
      <p:pic>
        <p:nvPicPr>
          <p:cNvPr id="190" name="Google Shape;190;p21"/>
          <p:cNvPicPr preferRelativeResize="0"/>
          <p:nvPr/>
        </p:nvPicPr>
        <p:blipFill>
          <a:blip r:embed="rId8">
            <a:alphaModFix/>
          </a:blip>
          <a:stretch>
            <a:fillRect/>
          </a:stretch>
        </p:blipFill>
        <p:spPr>
          <a:xfrm>
            <a:off x="4830750" y="5257450"/>
            <a:ext cx="1131900" cy="1131900"/>
          </a:xfrm>
          <a:prstGeom prst="rect">
            <a:avLst/>
          </a:prstGeom>
          <a:noFill/>
          <a:ln>
            <a:noFill/>
          </a:ln>
        </p:spPr>
      </p:pic>
      <p:pic>
        <p:nvPicPr>
          <p:cNvPr id="191" name="Google Shape;191;p21"/>
          <p:cNvPicPr preferRelativeResize="0"/>
          <p:nvPr/>
        </p:nvPicPr>
        <p:blipFill>
          <a:blip r:embed="rId9">
            <a:alphaModFix/>
          </a:blip>
          <a:stretch>
            <a:fillRect/>
          </a:stretch>
        </p:blipFill>
        <p:spPr>
          <a:xfrm>
            <a:off x="8190650" y="5208788"/>
            <a:ext cx="1458025" cy="1458025"/>
          </a:xfrm>
          <a:prstGeom prst="rect">
            <a:avLst/>
          </a:prstGeom>
          <a:noFill/>
          <a:ln>
            <a:noFill/>
          </a:ln>
        </p:spPr>
      </p:pic>
      <p:pic>
        <p:nvPicPr>
          <p:cNvPr id="192" name="Google Shape;192;p21"/>
          <p:cNvPicPr preferRelativeResize="0"/>
          <p:nvPr/>
        </p:nvPicPr>
        <p:blipFill>
          <a:blip r:embed="rId10">
            <a:alphaModFix/>
          </a:blip>
          <a:stretch>
            <a:fillRect/>
          </a:stretch>
        </p:blipFill>
        <p:spPr>
          <a:xfrm>
            <a:off x="485325" y="5417875"/>
            <a:ext cx="1562534" cy="1039800"/>
          </a:xfrm>
          <a:prstGeom prst="rect">
            <a:avLst/>
          </a:prstGeom>
          <a:noFill/>
          <a:ln>
            <a:noFill/>
          </a:ln>
        </p:spPr>
      </p:pic>
      <p:pic>
        <p:nvPicPr>
          <p:cNvPr id="193" name="Google Shape;193;p21"/>
          <p:cNvPicPr preferRelativeResize="0"/>
          <p:nvPr/>
        </p:nvPicPr>
        <p:blipFill>
          <a:blip r:embed="rId11">
            <a:alphaModFix/>
          </a:blip>
          <a:stretch>
            <a:fillRect/>
          </a:stretch>
        </p:blipFill>
        <p:spPr>
          <a:xfrm>
            <a:off x="4598463" y="2043825"/>
            <a:ext cx="1673175" cy="585607"/>
          </a:xfrm>
          <a:prstGeom prst="rect">
            <a:avLst/>
          </a:prstGeom>
          <a:noFill/>
          <a:ln>
            <a:noFill/>
          </a:ln>
        </p:spPr>
      </p:pic>
      <p:pic>
        <p:nvPicPr>
          <p:cNvPr id="194" name="Google Shape;194;p21"/>
          <p:cNvPicPr preferRelativeResize="0"/>
          <p:nvPr/>
        </p:nvPicPr>
        <p:blipFill>
          <a:blip r:embed="rId12">
            <a:alphaModFix/>
          </a:blip>
          <a:stretch>
            <a:fillRect/>
          </a:stretch>
        </p:blipFill>
        <p:spPr>
          <a:xfrm>
            <a:off x="8943375" y="3012775"/>
            <a:ext cx="2143125" cy="1143000"/>
          </a:xfrm>
          <a:prstGeom prst="rect">
            <a:avLst/>
          </a:prstGeom>
          <a:noFill/>
          <a:ln>
            <a:noFill/>
          </a:ln>
        </p:spPr>
      </p:pic>
      <p:pic>
        <p:nvPicPr>
          <p:cNvPr id="195" name="Google Shape;195;p21"/>
          <p:cNvPicPr preferRelativeResize="0"/>
          <p:nvPr/>
        </p:nvPicPr>
        <p:blipFill>
          <a:blip r:embed="rId13">
            <a:alphaModFix/>
          </a:blip>
          <a:stretch>
            <a:fillRect/>
          </a:stretch>
        </p:blipFill>
        <p:spPr>
          <a:xfrm>
            <a:off x="10361537" y="4155770"/>
            <a:ext cx="1271100" cy="911349"/>
          </a:xfrm>
          <a:prstGeom prst="rect">
            <a:avLst/>
          </a:prstGeom>
          <a:noFill/>
          <a:ln>
            <a:noFill/>
          </a:ln>
        </p:spPr>
      </p:pic>
      <p:pic>
        <p:nvPicPr>
          <p:cNvPr id="196" name="Google Shape;196;p21"/>
          <p:cNvPicPr preferRelativeResize="0"/>
          <p:nvPr/>
        </p:nvPicPr>
        <p:blipFill>
          <a:blip r:embed="rId14">
            <a:alphaModFix/>
          </a:blip>
          <a:stretch>
            <a:fillRect/>
          </a:stretch>
        </p:blipFill>
        <p:spPr>
          <a:xfrm>
            <a:off x="6443975" y="3825450"/>
            <a:ext cx="1039800" cy="1039800"/>
          </a:xfrm>
          <a:prstGeom prst="rect">
            <a:avLst/>
          </a:prstGeom>
          <a:noFill/>
          <a:ln>
            <a:noFill/>
          </a:ln>
        </p:spPr>
      </p:pic>
      <p:pic>
        <p:nvPicPr>
          <p:cNvPr id="197" name="Google Shape;197;p21"/>
          <p:cNvPicPr preferRelativeResize="0"/>
          <p:nvPr/>
        </p:nvPicPr>
        <p:blipFill>
          <a:blip r:embed="rId15">
            <a:alphaModFix/>
          </a:blip>
          <a:stretch>
            <a:fillRect/>
          </a:stretch>
        </p:blipFill>
        <p:spPr>
          <a:xfrm>
            <a:off x="7895133" y="4022700"/>
            <a:ext cx="1898325" cy="988838"/>
          </a:xfrm>
          <a:prstGeom prst="rect">
            <a:avLst/>
          </a:prstGeom>
          <a:noFill/>
          <a:ln>
            <a:noFill/>
          </a:ln>
        </p:spPr>
      </p:pic>
      <p:pic>
        <p:nvPicPr>
          <p:cNvPr id="198" name="Google Shape;198;p21"/>
          <p:cNvPicPr preferRelativeResize="0"/>
          <p:nvPr/>
        </p:nvPicPr>
        <p:blipFill>
          <a:blip r:embed="rId16">
            <a:alphaModFix/>
          </a:blip>
          <a:stretch>
            <a:fillRect/>
          </a:stretch>
        </p:blipFill>
        <p:spPr>
          <a:xfrm>
            <a:off x="6443975" y="5303500"/>
            <a:ext cx="1039800" cy="1039800"/>
          </a:xfrm>
          <a:prstGeom prst="rect">
            <a:avLst/>
          </a:prstGeom>
          <a:noFill/>
          <a:ln>
            <a:noFill/>
          </a:ln>
        </p:spPr>
      </p:pic>
      <p:pic>
        <p:nvPicPr>
          <p:cNvPr id="199" name="Google Shape;199;p21"/>
          <p:cNvPicPr preferRelativeResize="0"/>
          <p:nvPr/>
        </p:nvPicPr>
        <p:blipFill>
          <a:blip r:embed="rId17">
            <a:alphaModFix/>
          </a:blip>
          <a:stretch>
            <a:fillRect/>
          </a:stretch>
        </p:blipFill>
        <p:spPr>
          <a:xfrm>
            <a:off x="537576" y="2212649"/>
            <a:ext cx="1458025" cy="731311"/>
          </a:xfrm>
          <a:prstGeom prst="rect">
            <a:avLst/>
          </a:prstGeom>
          <a:noFill/>
          <a:ln>
            <a:noFill/>
          </a:ln>
        </p:spPr>
      </p:pic>
      <p:pic>
        <p:nvPicPr>
          <p:cNvPr id="200" name="Google Shape;200;p21"/>
          <p:cNvPicPr preferRelativeResize="0"/>
          <p:nvPr/>
        </p:nvPicPr>
        <p:blipFill>
          <a:blip r:embed="rId18">
            <a:alphaModFix/>
          </a:blip>
          <a:stretch>
            <a:fillRect/>
          </a:stretch>
        </p:blipFill>
        <p:spPr>
          <a:xfrm>
            <a:off x="10160500" y="5721050"/>
            <a:ext cx="1673175" cy="433500"/>
          </a:xfrm>
          <a:prstGeom prst="rect">
            <a:avLst/>
          </a:prstGeom>
          <a:noFill/>
          <a:ln>
            <a:noFill/>
          </a:ln>
        </p:spPr>
      </p:pic>
      <p:pic>
        <p:nvPicPr>
          <p:cNvPr id="201" name="Google Shape;201;p21"/>
          <p:cNvPicPr preferRelativeResize="0"/>
          <p:nvPr/>
        </p:nvPicPr>
        <p:blipFill>
          <a:blip r:embed="rId19">
            <a:alphaModFix/>
          </a:blip>
          <a:stretch>
            <a:fillRect/>
          </a:stretch>
        </p:blipFill>
        <p:spPr>
          <a:xfrm>
            <a:off x="2857675" y="1667938"/>
            <a:ext cx="1271100" cy="1271100"/>
          </a:xfrm>
          <a:prstGeom prst="rect">
            <a:avLst/>
          </a:prstGeom>
          <a:noFill/>
          <a:ln>
            <a:noFill/>
          </a:ln>
        </p:spPr>
      </p:pic>
      <p:pic>
        <p:nvPicPr>
          <p:cNvPr id="202" name="Google Shape;202;p21"/>
          <p:cNvPicPr preferRelativeResize="0"/>
          <p:nvPr/>
        </p:nvPicPr>
        <p:blipFill>
          <a:blip r:embed="rId20">
            <a:alphaModFix/>
          </a:blip>
          <a:stretch>
            <a:fillRect/>
          </a:stretch>
        </p:blipFill>
        <p:spPr>
          <a:xfrm>
            <a:off x="9508000" y="2111750"/>
            <a:ext cx="1673175" cy="512284"/>
          </a:xfrm>
          <a:prstGeom prst="rect">
            <a:avLst/>
          </a:prstGeom>
          <a:noFill/>
          <a:ln>
            <a:noFill/>
          </a:ln>
        </p:spPr>
      </p:pic>
      <p:pic>
        <p:nvPicPr>
          <p:cNvPr id="203" name="Google Shape;203;p21"/>
          <p:cNvPicPr preferRelativeResize="0"/>
          <p:nvPr/>
        </p:nvPicPr>
        <p:blipFill>
          <a:blip r:embed="rId21">
            <a:alphaModFix/>
          </a:blip>
          <a:stretch>
            <a:fillRect/>
          </a:stretch>
        </p:blipFill>
        <p:spPr>
          <a:xfrm>
            <a:off x="2927276" y="5569313"/>
            <a:ext cx="1131900" cy="736952"/>
          </a:xfrm>
          <a:prstGeom prst="rect">
            <a:avLst/>
          </a:prstGeom>
          <a:noFill/>
          <a:ln>
            <a:noFill/>
          </a:ln>
        </p:spPr>
      </p:pic>
      <p:pic>
        <p:nvPicPr>
          <p:cNvPr id="204" name="Google Shape;204;p21"/>
          <p:cNvPicPr preferRelativeResize="0"/>
          <p:nvPr/>
        </p:nvPicPr>
        <p:blipFill>
          <a:blip r:embed="rId22">
            <a:alphaModFix/>
          </a:blip>
          <a:stretch>
            <a:fillRect/>
          </a:stretch>
        </p:blipFill>
        <p:spPr>
          <a:xfrm>
            <a:off x="8812331" y="432808"/>
            <a:ext cx="1472798" cy="731300"/>
          </a:xfrm>
          <a:prstGeom prst="rect">
            <a:avLst/>
          </a:prstGeom>
          <a:noFill/>
          <a:ln>
            <a:noFill/>
          </a:ln>
        </p:spPr>
      </p:pic>
      <p:cxnSp>
        <p:nvCxnSpPr>
          <p:cNvPr id="205" name="Google Shape;205;p21"/>
          <p:cNvCxnSpPr/>
          <p:nvPr/>
        </p:nvCxnSpPr>
        <p:spPr>
          <a:xfrm>
            <a:off x="892200" y="1637925"/>
            <a:ext cx="10693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22"/>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11" name="Google Shape;211;p22"/>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Competing Company Nodes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12" name="Google Shape;212;p22"/>
          <p:cNvSpPr txBox="1"/>
          <p:nvPr/>
        </p:nvSpPr>
        <p:spPr>
          <a:xfrm>
            <a:off x="1798125" y="1271325"/>
            <a:ext cx="11000400" cy="1039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b="1" lang="en-US" sz="3000">
                <a:solidFill>
                  <a:schemeClr val="accent1"/>
                </a:solidFill>
                <a:latin typeface="Lato"/>
                <a:ea typeface="Lato"/>
                <a:cs typeface="Lato"/>
                <a:sym typeface="Lato"/>
              </a:rPr>
              <a:t>Node Properties</a:t>
            </a:r>
            <a:endParaRPr b="1" sz="3000">
              <a:solidFill>
                <a:schemeClr val="accent1"/>
              </a:solidFill>
              <a:latin typeface="Lato"/>
              <a:ea typeface="Lato"/>
              <a:cs typeface="Lato"/>
              <a:sym typeface="Lato"/>
            </a:endParaRPr>
          </a:p>
          <a:p>
            <a:pPr indent="-381000" lvl="0" marL="457200" rtl="0" algn="l">
              <a:lnSpc>
                <a:spcPct val="120000"/>
              </a:lnSpc>
              <a:spcBef>
                <a:spcPts val="2100"/>
              </a:spcBef>
              <a:spcAft>
                <a:spcPts val="0"/>
              </a:spcAft>
              <a:buClr>
                <a:schemeClr val="accent1"/>
              </a:buClr>
              <a:buSzPts val="2400"/>
              <a:buFont typeface="Lato"/>
              <a:buChar char="●"/>
            </a:pPr>
            <a:r>
              <a:rPr lang="en-US" sz="2400">
                <a:solidFill>
                  <a:schemeClr val="accent1"/>
                </a:solidFill>
                <a:latin typeface="Lato"/>
                <a:ea typeface="Lato"/>
                <a:cs typeface="Lato"/>
                <a:sym typeface="Lato"/>
              </a:rPr>
              <a:t>Name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 </a:t>
            </a:r>
            <a:r>
              <a:rPr lang="en-US" sz="2400">
                <a:solidFill>
                  <a:schemeClr val="accent1"/>
                </a:solidFill>
                <a:latin typeface="Lato"/>
                <a:ea typeface="Lato"/>
                <a:cs typeface="Lato"/>
                <a:sym typeface="Lato"/>
              </a:rPr>
              <a:t>Employees</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HQ location</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Company Age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Financial Type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Traded On (e.g. NASDAQ)</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Number of founders</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Revenue</a:t>
            </a:r>
            <a:endParaRPr sz="2400">
              <a:solidFill>
                <a:schemeClr val="accent1"/>
              </a:solidFill>
              <a:latin typeface="Lato"/>
              <a:ea typeface="Lato"/>
              <a:cs typeface="Lato"/>
              <a:sym typeface="Lato"/>
            </a:endParaRPr>
          </a:p>
        </p:txBody>
      </p:sp>
      <p:sp>
        <p:nvSpPr>
          <p:cNvPr id="213" name="Google Shape;213;p22"/>
          <p:cNvSpPr txBox="1"/>
          <p:nvPr/>
        </p:nvSpPr>
        <p:spPr>
          <a:xfrm>
            <a:off x="5499875" y="1271313"/>
            <a:ext cx="10793400" cy="1039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US" sz="3000">
                <a:solidFill>
                  <a:schemeClr val="accent1"/>
                </a:solidFill>
                <a:latin typeface="Lato"/>
                <a:ea typeface="Lato"/>
                <a:cs typeface="Lato"/>
                <a:sym typeface="Lato"/>
              </a:rPr>
              <a:t>              </a:t>
            </a:r>
            <a:r>
              <a:rPr b="1" lang="en-US" sz="3000">
                <a:solidFill>
                  <a:schemeClr val="accent1"/>
                </a:solidFill>
                <a:latin typeface="Lato"/>
                <a:ea typeface="Lato"/>
                <a:cs typeface="Lato"/>
                <a:sym typeface="Lato"/>
              </a:rPr>
              <a:t>  Edge Properties</a:t>
            </a:r>
            <a:endParaRPr b="1" sz="3000">
              <a:solidFill>
                <a:schemeClr val="accent1"/>
              </a:solidFill>
              <a:latin typeface="Lato"/>
              <a:ea typeface="Lato"/>
              <a:cs typeface="Lato"/>
              <a:sym typeface="Lato"/>
            </a:endParaRPr>
          </a:p>
          <a:p>
            <a:pPr indent="-381000" lvl="0" marL="1828800" rtl="0" algn="l">
              <a:lnSpc>
                <a:spcPct val="120000"/>
              </a:lnSpc>
              <a:spcBef>
                <a:spcPts val="2100"/>
              </a:spcBef>
              <a:spcAft>
                <a:spcPts val="0"/>
              </a:spcAft>
              <a:buClr>
                <a:schemeClr val="accent1"/>
              </a:buClr>
              <a:buSzPts val="2400"/>
              <a:buFont typeface="Lato"/>
              <a:buChar char="●"/>
            </a:pPr>
            <a:r>
              <a:rPr lang="en-US" sz="2400">
                <a:solidFill>
                  <a:schemeClr val="accent1"/>
                </a:solidFill>
                <a:latin typeface="Lato"/>
                <a:ea typeface="Lato"/>
                <a:cs typeface="Lato"/>
                <a:sym typeface="Lato"/>
              </a:rPr>
              <a:t>% overlap</a:t>
            </a:r>
            <a:endParaRPr sz="2400">
              <a:solidFill>
                <a:schemeClr val="accent1"/>
              </a:solidFill>
              <a:latin typeface="Lato"/>
              <a:ea typeface="Lato"/>
              <a:cs typeface="Lato"/>
              <a:sym typeface="Lato"/>
            </a:endParaRPr>
          </a:p>
          <a:p>
            <a:pPr indent="-381000" lvl="0" marL="18288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Reason (product)</a:t>
            </a:r>
            <a:endParaRPr sz="2400">
              <a:solidFill>
                <a:schemeClr val="accent1"/>
              </a:solidFill>
              <a:latin typeface="Lato"/>
              <a:ea typeface="Lato"/>
              <a:cs typeface="Lato"/>
              <a:sym typeface="Lato"/>
            </a:endParaRPr>
          </a:p>
          <a:p>
            <a:pPr indent="0" lvl="0" marL="457200" rtl="0" algn="l">
              <a:lnSpc>
                <a:spcPct val="120000"/>
              </a:lnSpc>
              <a:spcBef>
                <a:spcPts val="2100"/>
              </a:spcBef>
              <a:spcAft>
                <a:spcPts val="2100"/>
              </a:spcAft>
              <a:buNone/>
            </a:pPr>
            <a:r>
              <a:t/>
            </a:r>
            <a:endParaRPr sz="30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