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793288" cy="7361238"/>
  <p:notesSz cx="6858000" cy="9144000"/>
  <p:defaultTextStyle>
    <a:defPPr>
      <a:defRPr lang="en-US"/>
    </a:defPPr>
    <a:lvl1pPr marL="0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1pPr>
    <a:lvl2pPr marL="372145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2pPr>
    <a:lvl3pPr marL="744291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3pPr>
    <a:lvl4pPr marL="1116434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4pPr>
    <a:lvl5pPr marL="1488579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5pPr>
    <a:lvl6pPr marL="1860724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6pPr>
    <a:lvl7pPr marL="2232870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7pPr>
    <a:lvl8pPr marL="2605015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8pPr>
    <a:lvl9pPr marL="2977158" algn="l" defTabSz="744291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8E6"/>
    <a:srgbClr val="FF6992"/>
    <a:srgbClr val="628B8B"/>
    <a:srgbClr val="07FC8D"/>
    <a:srgbClr val="CAFB0A"/>
    <a:srgbClr val="FFBF27"/>
    <a:srgbClr val="E3FF04"/>
    <a:srgbClr val="D487FF"/>
    <a:srgbClr val="FFCD24"/>
    <a:srgbClr val="C5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3"/>
    <p:restoredTop sz="95187"/>
  </p:normalViewPr>
  <p:slideViewPr>
    <p:cSldViewPr snapToGrid="0" snapToObjects="1">
      <p:cViewPr varScale="1">
        <p:scale>
          <a:sx n="67" d="100"/>
          <a:sy n="67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B697-1EAB-574A-97B8-38032DB983F9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FFF8-C2E2-6342-A351-8532E94FB4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3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1pPr>
    <a:lvl2pPr marL="372145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2pPr>
    <a:lvl3pPr marL="744291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3pPr>
    <a:lvl4pPr marL="1116434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4pPr>
    <a:lvl5pPr marL="1488579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5pPr>
    <a:lvl6pPr marL="1860724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6pPr>
    <a:lvl7pPr marL="2232870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7pPr>
    <a:lvl8pPr marL="2605015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8pPr>
    <a:lvl9pPr marL="2977158" algn="l" defTabSz="744291" rtl="0" eaLnBrk="1" latinLnBrk="0" hangingPunct="1">
      <a:defRPr sz="9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497" y="1204722"/>
            <a:ext cx="8324295" cy="2562801"/>
          </a:xfrm>
          <a:prstGeom prst="rect">
            <a:avLst/>
          </a:prstGeom>
        </p:spPr>
        <p:txBody>
          <a:bodyPr anchor="b"/>
          <a:lstStyle>
            <a:lvl1pPr algn="ctr">
              <a:defRPr sz="64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161" y="3866355"/>
            <a:ext cx="7344966" cy="1777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70"/>
            </a:lvl1pPr>
            <a:lvl2pPr marL="489661" indent="0" algn="ctr">
              <a:buNone/>
              <a:defRPr sz="2142"/>
            </a:lvl2pPr>
            <a:lvl3pPr marL="979322" indent="0" algn="ctr">
              <a:buNone/>
              <a:defRPr sz="1928"/>
            </a:lvl3pPr>
            <a:lvl4pPr marL="1468984" indent="0" algn="ctr">
              <a:buNone/>
              <a:defRPr sz="1714"/>
            </a:lvl4pPr>
            <a:lvl5pPr marL="1958645" indent="0" algn="ctr">
              <a:buNone/>
              <a:defRPr sz="1714"/>
            </a:lvl5pPr>
            <a:lvl6pPr marL="2448306" indent="0" algn="ctr">
              <a:buNone/>
              <a:defRPr sz="1714"/>
            </a:lvl6pPr>
            <a:lvl7pPr marL="2937967" indent="0" algn="ctr">
              <a:buNone/>
              <a:defRPr sz="1714"/>
            </a:lvl7pPr>
            <a:lvl8pPr marL="3427628" indent="0" algn="ctr">
              <a:buNone/>
              <a:defRPr sz="1714"/>
            </a:lvl8pPr>
            <a:lvl9pPr marL="3917290" indent="0" algn="ctr">
              <a:buNone/>
              <a:defRPr sz="171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9" y="391920"/>
            <a:ext cx="8446711" cy="14228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289" y="1959589"/>
            <a:ext cx="8446711" cy="4670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8322" y="391918"/>
            <a:ext cx="2111678" cy="623830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289" y="391918"/>
            <a:ext cx="6212617" cy="62383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9" y="391920"/>
            <a:ext cx="8446711" cy="14228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89" y="1959589"/>
            <a:ext cx="8446711" cy="4670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88" y="1835200"/>
            <a:ext cx="8446711" cy="3062070"/>
          </a:xfrm>
          <a:prstGeom prst="rect">
            <a:avLst/>
          </a:prstGeom>
        </p:spPr>
        <p:txBody>
          <a:bodyPr anchor="b"/>
          <a:lstStyle>
            <a:lvl1pPr>
              <a:defRPr sz="64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188" y="4926238"/>
            <a:ext cx="8446711" cy="1610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70">
                <a:solidFill>
                  <a:schemeClr val="tx1"/>
                </a:solidFill>
              </a:defRPr>
            </a:lvl1pPr>
            <a:lvl2pPr marL="48966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2pPr>
            <a:lvl3pPr marL="979322" indent="0">
              <a:buNone/>
              <a:defRPr sz="1928">
                <a:solidFill>
                  <a:schemeClr val="tx1">
                    <a:tint val="75000"/>
                  </a:schemeClr>
                </a:solidFill>
              </a:defRPr>
            </a:lvl3pPr>
            <a:lvl4pPr marL="1468984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4pPr>
            <a:lvl5pPr marL="1958645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5pPr>
            <a:lvl6pPr marL="2448306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6pPr>
            <a:lvl7pPr marL="293796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7pPr>
            <a:lvl8pPr marL="3427628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8pPr>
            <a:lvl9pPr marL="3917290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9" y="391920"/>
            <a:ext cx="8446711" cy="14228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289" y="1959589"/>
            <a:ext cx="4162147" cy="4670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2" y="1959589"/>
            <a:ext cx="4162147" cy="4670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64" y="391920"/>
            <a:ext cx="8446711" cy="14228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565" y="1804526"/>
            <a:ext cx="4143019" cy="8843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70" b="1"/>
            </a:lvl1pPr>
            <a:lvl2pPr marL="489661" indent="0">
              <a:buNone/>
              <a:defRPr sz="2142" b="1"/>
            </a:lvl2pPr>
            <a:lvl3pPr marL="979322" indent="0">
              <a:buNone/>
              <a:defRPr sz="1928" b="1"/>
            </a:lvl3pPr>
            <a:lvl4pPr marL="1468984" indent="0">
              <a:buNone/>
              <a:defRPr sz="1714" b="1"/>
            </a:lvl4pPr>
            <a:lvl5pPr marL="1958645" indent="0">
              <a:buNone/>
              <a:defRPr sz="1714" b="1"/>
            </a:lvl5pPr>
            <a:lvl6pPr marL="2448306" indent="0">
              <a:buNone/>
              <a:defRPr sz="1714" b="1"/>
            </a:lvl6pPr>
            <a:lvl7pPr marL="2937967" indent="0">
              <a:buNone/>
              <a:defRPr sz="1714" b="1"/>
            </a:lvl7pPr>
            <a:lvl8pPr marL="3427628" indent="0">
              <a:buNone/>
              <a:defRPr sz="1714" b="1"/>
            </a:lvl8pPr>
            <a:lvl9pPr marL="3917290" indent="0">
              <a:buNone/>
              <a:defRPr sz="1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565" y="2688897"/>
            <a:ext cx="4143019" cy="3954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853" y="1804526"/>
            <a:ext cx="4163423" cy="8843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70" b="1"/>
            </a:lvl1pPr>
            <a:lvl2pPr marL="489661" indent="0">
              <a:buNone/>
              <a:defRPr sz="2142" b="1"/>
            </a:lvl2pPr>
            <a:lvl3pPr marL="979322" indent="0">
              <a:buNone/>
              <a:defRPr sz="1928" b="1"/>
            </a:lvl3pPr>
            <a:lvl4pPr marL="1468984" indent="0">
              <a:buNone/>
              <a:defRPr sz="1714" b="1"/>
            </a:lvl4pPr>
            <a:lvl5pPr marL="1958645" indent="0">
              <a:buNone/>
              <a:defRPr sz="1714" b="1"/>
            </a:lvl5pPr>
            <a:lvl6pPr marL="2448306" indent="0">
              <a:buNone/>
              <a:defRPr sz="1714" b="1"/>
            </a:lvl6pPr>
            <a:lvl7pPr marL="2937967" indent="0">
              <a:buNone/>
              <a:defRPr sz="1714" b="1"/>
            </a:lvl7pPr>
            <a:lvl8pPr marL="3427628" indent="0">
              <a:buNone/>
              <a:defRPr sz="1714" b="1"/>
            </a:lvl8pPr>
            <a:lvl9pPr marL="3917290" indent="0">
              <a:buNone/>
              <a:defRPr sz="1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853" y="2688897"/>
            <a:ext cx="4163423" cy="3954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89" y="391920"/>
            <a:ext cx="8446711" cy="14228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64" y="490749"/>
            <a:ext cx="3158590" cy="1717622"/>
          </a:xfrm>
          <a:prstGeom prst="rect">
            <a:avLst/>
          </a:prstGeom>
        </p:spPr>
        <p:txBody>
          <a:bodyPr anchor="b"/>
          <a:lstStyle>
            <a:lvl1pPr>
              <a:defRPr sz="3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23" y="1059884"/>
            <a:ext cx="4957852" cy="5231250"/>
          </a:xfrm>
          <a:prstGeom prst="rect">
            <a:avLst/>
          </a:prstGeom>
        </p:spPr>
        <p:txBody>
          <a:bodyPr/>
          <a:lstStyle>
            <a:lvl1pPr>
              <a:defRPr sz="3427"/>
            </a:lvl1pPr>
            <a:lvl2pPr>
              <a:defRPr sz="2999"/>
            </a:lvl2pPr>
            <a:lvl3pPr>
              <a:defRPr sz="2570"/>
            </a:lvl3pPr>
            <a:lvl4pPr>
              <a:defRPr sz="2142"/>
            </a:lvl4pPr>
            <a:lvl5pPr>
              <a:defRPr sz="2142"/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64" y="2208371"/>
            <a:ext cx="3158590" cy="4091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14"/>
            </a:lvl1pPr>
            <a:lvl2pPr marL="489661" indent="0">
              <a:buNone/>
              <a:defRPr sz="1499"/>
            </a:lvl2pPr>
            <a:lvl3pPr marL="979322" indent="0">
              <a:buNone/>
              <a:defRPr sz="1285"/>
            </a:lvl3pPr>
            <a:lvl4pPr marL="1468984" indent="0">
              <a:buNone/>
              <a:defRPr sz="1071"/>
            </a:lvl4pPr>
            <a:lvl5pPr marL="1958645" indent="0">
              <a:buNone/>
              <a:defRPr sz="1071"/>
            </a:lvl5pPr>
            <a:lvl6pPr marL="2448306" indent="0">
              <a:buNone/>
              <a:defRPr sz="1071"/>
            </a:lvl6pPr>
            <a:lvl7pPr marL="2937967" indent="0">
              <a:buNone/>
              <a:defRPr sz="1071"/>
            </a:lvl7pPr>
            <a:lvl8pPr marL="3427628" indent="0">
              <a:buNone/>
              <a:defRPr sz="1071"/>
            </a:lvl8pPr>
            <a:lvl9pPr marL="3917290" indent="0">
              <a:buNone/>
              <a:defRPr sz="10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64" y="490749"/>
            <a:ext cx="3158590" cy="1717622"/>
          </a:xfrm>
          <a:prstGeom prst="rect">
            <a:avLst/>
          </a:prstGeom>
        </p:spPr>
        <p:txBody>
          <a:bodyPr anchor="b"/>
          <a:lstStyle>
            <a:lvl1pPr>
              <a:defRPr sz="3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3423" y="1059884"/>
            <a:ext cx="4957852" cy="5231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427"/>
            </a:lvl1pPr>
            <a:lvl2pPr marL="489661" indent="0">
              <a:buNone/>
              <a:defRPr sz="2999"/>
            </a:lvl2pPr>
            <a:lvl3pPr marL="979322" indent="0">
              <a:buNone/>
              <a:defRPr sz="2570"/>
            </a:lvl3pPr>
            <a:lvl4pPr marL="1468984" indent="0">
              <a:buNone/>
              <a:defRPr sz="2142"/>
            </a:lvl4pPr>
            <a:lvl5pPr marL="1958645" indent="0">
              <a:buNone/>
              <a:defRPr sz="2142"/>
            </a:lvl5pPr>
            <a:lvl6pPr marL="2448306" indent="0">
              <a:buNone/>
              <a:defRPr sz="2142"/>
            </a:lvl6pPr>
            <a:lvl7pPr marL="2937967" indent="0">
              <a:buNone/>
              <a:defRPr sz="2142"/>
            </a:lvl7pPr>
            <a:lvl8pPr marL="3427628" indent="0">
              <a:buNone/>
              <a:defRPr sz="2142"/>
            </a:lvl8pPr>
            <a:lvl9pPr marL="3917290" indent="0">
              <a:buNone/>
              <a:defRPr sz="214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64" y="2208371"/>
            <a:ext cx="3158590" cy="4091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14"/>
            </a:lvl1pPr>
            <a:lvl2pPr marL="489661" indent="0">
              <a:buNone/>
              <a:defRPr sz="1499"/>
            </a:lvl2pPr>
            <a:lvl3pPr marL="979322" indent="0">
              <a:buNone/>
              <a:defRPr sz="1285"/>
            </a:lvl3pPr>
            <a:lvl4pPr marL="1468984" indent="0">
              <a:buNone/>
              <a:defRPr sz="1071"/>
            </a:lvl4pPr>
            <a:lvl5pPr marL="1958645" indent="0">
              <a:buNone/>
              <a:defRPr sz="1071"/>
            </a:lvl5pPr>
            <a:lvl6pPr marL="2448306" indent="0">
              <a:buNone/>
              <a:defRPr sz="1071"/>
            </a:lvl6pPr>
            <a:lvl7pPr marL="2937967" indent="0">
              <a:buNone/>
              <a:defRPr sz="1071"/>
            </a:lvl7pPr>
            <a:lvl8pPr marL="3427628" indent="0">
              <a:buNone/>
              <a:defRPr sz="1071"/>
            </a:lvl8pPr>
            <a:lvl9pPr marL="3917290" indent="0">
              <a:buNone/>
              <a:defRPr sz="10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3288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91341C46-416E-154C-92CB-27131B08CA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44027" y="6822779"/>
            <a:ext cx="3305235" cy="39191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6510" y="6822779"/>
            <a:ext cx="2203490" cy="391918"/>
          </a:xfrm>
          <a:prstGeom prst="rect">
            <a:avLst/>
          </a:prstGeom>
        </p:spPr>
        <p:txBody>
          <a:bodyPr/>
          <a:lstStyle/>
          <a:p>
            <a:fld id="{EA9FA842-54CC-7847-996F-D4910262936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463038"/>
            <a:ext cx="9793224" cy="5898199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793224" cy="1463040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9322" rtl="0" eaLnBrk="1" latinLnBrk="0" hangingPunct="1">
        <a:lnSpc>
          <a:spcPct val="90000"/>
        </a:lnSpc>
        <a:spcBef>
          <a:spcPct val="0"/>
        </a:spcBef>
        <a:buNone/>
        <a:defRPr sz="4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31" indent="-244831" algn="l" defTabSz="979322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734492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0" kern="1200">
          <a:solidFill>
            <a:schemeClr val="tx1"/>
          </a:solidFill>
          <a:latin typeface="+mn-lt"/>
          <a:ea typeface="+mn-ea"/>
          <a:cs typeface="+mn-cs"/>
        </a:defRPr>
      </a:lvl2pPr>
      <a:lvl3pPr marL="1224153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3pPr>
      <a:lvl4pPr marL="1713814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2203475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693137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3182798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672459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4162120" indent="-244831" algn="l" defTabSz="979322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1pPr>
      <a:lvl2pPr marL="489661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79322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3pPr>
      <a:lvl4pPr marL="1468984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4pPr>
      <a:lvl5pPr marL="1958645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5pPr>
      <a:lvl6pPr marL="2448306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6pPr>
      <a:lvl7pPr marL="2937967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algn="l" defTabSz="979322" rtl="0" eaLnBrk="1" latinLnBrk="0" hangingPunct="1">
        <a:defRPr sz="19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4550" y="2959262"/>
            <a:ext cx="1691640" cy="2395058"/>
            <a:chOff x="254550" y="2959262"/>
            <a:chExt cx="1691640" cy="2237080"/>
          </a:xfrm>
        </p:grpSpPr>
        <p:sp>
          <p:nvSpPr>
            <p:cNvPr id="152" name="Rounded Rectangle 151"/>
            <p:cNvSpPr/>
            <p:nvPr/>
          </p:nvSpPr>
          <p:spPr>
            <a:xfrm>
              <a:off x="254550" y="2959262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PT Pertani</a:t>
              </a: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4550" y="3278845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PT Sang Hyang Seri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4550" y="3598428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PT Rajawali Nusantara </a:t>
              </a:r>
              <a:endPara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Indonesia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4550" y="4557176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PT Perikanan Nusantara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4550" y="4237593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Perum Perhutani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54550" y="3918011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PT Perkebunan Nusantara III </a:t>
              </a: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4550" y="4876759"/>
              <a:ext cx="1691640" cy="31958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Perum Prasarana Perikanan Samudera</a:t>
              </a:r>
            </a:p>
          </p:txBody>
        </p:sp>
      </p:grpSp>
      <p:grpSp>
        <p:nvGrpSpPr>
          <p:cNvPr id="274" name="Group 273"/>
          <p:cNvGrpSpPr>
            <a:grpSpLocks noChangeAspect="1"/>
          </p:cNvGrpSpPr>
          <p:nvPr/>
        </p:nvGrpSpPr>
        <p:grpSpPr>
          <a:xfrm rot="15413202">
            <a:off x="3055185" y="3882644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5" name="Rounded Rectangle 254"/>
          <p:cNvSpPr/>
          <p:nvPr/>
        </p:nvSpPr>
        <p:spPr>
          <a:xfrm>
            <a:off x="254550" y="2574280"/>
            <a:ext cx="1691640" cy="382374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FF6992"/>
                </a:solidFill>
              </a:rPr>
              <a:t>AGRI., FORESTRY, FISHING &amp; HUNTING</a:t>
            </a:r>
            <a:endParaRPr lang="en-US" sz="1000" b="1" dirty="0">
              <a:solidFill>
                <a:srgbClr val="FF699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81200" y="2540000"/>
            <a:ext cx="1341120" cy="2814320"/>
          </a:xfrm>
          <a:custGeom>
            <a:avLst/>
            <a:gdLst>
              <a:gd name="connsiteX0" fmla="*/ 10160 w 1341120"/>
              <a:gd name="connsiteY0" fmla="*/ 0 h 2814320"/>
              <a:gd name="connsiteX1" fmla="*/ 1330960 w 1341120"/>
              <a:gd name="connsiteY1" fmla="*/ 1452880 h 2814320"/>
              <a:gd name="connsiteX2" fmla="*/ 1341120 w 1341120"/>
              <a:gd name="connsiteY2" fmla="*/ 1666240 h 2814320"/>
              <a:gd name="connsiteX3" fmla="*/ 0 w 1341120"/>
              <a:gd name="connsiteY3" fmla="*/ 2814320 h 2814320"/>
              <a:gd name="connsiteX4" fmla="*/ 10160 w 1341120"/>
              <a:gd name="connsiteY4" fmla="*/ 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2814320">
                <a:moveTo>
                  <a:pt x="10160" y="0"/>
                </a:moveTo>
                <a:lnTo>
                  <a:pt x="1330960" y="1452880"/>
                </a:lnTo>
                <a:lnTo>
                  <a:pt x="1341120" y="1666240"/>
                </a:lnTo>
                <a:lnTo>
                  <a:pt x="0" y="2814320"/>
                </a:lnTo>
                <a:cubicBezTo>
                  <a:pt x="3387" y="1876213"/>
                  <a:pt x="6773" y="938107"/>
                  <a:pt x="10160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 flipV="1">
            <a:off x="259703" y="2969074"/>
            <a:ext cx="16946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74" name="Group 273"/>
          <p:cNvGrpSpPr>
            <a:grpSpLocks noChangeAspect="1"/>
          </p:cNvGrpSpPr>
          <p:nvPr/>
        </p:nvGrpSpPr>
        <p:grpSpPr>
          <a:xfrm rot="15502092">
            <a:off x="5188114" y="5967923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9" name="Rounded Rectangle 268"/>
          <p:cNvSpPr/>
          <p:nvPr/>
        </p:nvSpPr>
        <p:spPr>
          <a:xfrm>
            <a:off x="7877515" y="4880703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Asuransi Jasa Rahardja </a:t>
            </a:r>
          </a:p>
        </p:txBody>
      </p:sp>
      <p:sp>
        <p:nvSpPr>
          <p:cNvPr id="270" name="Rounded Rectangle 269"/>
          <p:cNvSpPr/>
          <p:nvPr/>
        </p:nvSpPr>
        <p:spPr>
          <a:xfrm>
            <a:off x="7877515" y="5202696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Asuransi Jiwasraya</a:t>
            </a:r>
          </a:p>
        </p:txBody>
      </p:sp>
      <p:sp>
        <p:nvSpPr>
          <p:cNvPr id="271" name="Rounded Rectangle 270"/>
          <p:cNvSpPr/>
          <p:nvPr/>
        </p:nvSpPr>
        <p:spPr>
          <a:xfrm>
            <a:off x="7877515" y="3592730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Asabri</a:t>
            </a:r>
          </a:p>
        </p:txBody>
      </p:sp>
      <p:sp>
        <p:nvSpPr>
          <p:cNvPr id="272" name="Rounded Rectangle 271"/>
          <p:cNvSpPr/>
          <p:nvPr/>
        </p:nvSpPr>
        <p:spPr>
          <a:xfrm>
            <a:off x="7877515" y="4558710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Asuransi Jasa Indonesia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7877515" y="3914723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Askrindo</a:t>
            </a:r>
          </a:p>
        </p:txBody>
      </p:sp>
      <p:sp>
        <p:nvSpPr>
          <p:cNvPr id="280" name="Rounded Rectangle 279"/>
          <p:cNvSpPr/>
          <p:nvPr/>
        </p:nvSpPr>
        <p:spPr>
          <a:xfrm>
            <a:off x="7877515" y="4236717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Asuransi Ekspor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Indonesia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7877515" y="5522030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Asuransi Kesehatan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Indonesia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7877515" y="5844023"/>
            <a:ext cx="1691640" cy="3219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Reasuransi Umum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Indonesia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7877515" y="6166016"/>
            <a:ext cx="1691640" cy="3219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Taspen </a:t>
            </a:r>
          </a:p>
        </p:txBody>
      </p:sp>
      <p:sp>
        <p:nvSpPr>
          <p:cNvPr id="289" name="Rounded Rectangle 288"/>
          <p:cNvSpPr/>
          <p:nvPr/>
        </p:nvSpPr>
        <p:spPr>
          <a:xfrm>
            <a:off x="7877515" y="6810003"/>
            <a:ext cx="1691640" cy="3219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Jamkrindo</a:t>
            </a:r>
          </a:p>
        </p:txBody>
      </p:sp>
      <p:sp>
        <p:nvSpPr>
          <p:cNvPr id="290" name="Rounded Rectangle 289"/>
          <p:cNvSpPr/>
          <p:nvPr/>
        </p:nvSpPr>
        <p:spPr>
          <a:xfrm>
            <a:off x="7877515" y="6488009"/>
            <a:ext cx="1691640" cy="3219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Jamsostek</a:t>
            </a:r>
          </a:p>
        </p:txBody>
      </p:sp>
      <p:sp>
        <p:nvSpPr>
          <p:cNvPr id="291" name="Rounded Rectangle 290"/>
          <p:cNvSpPr/>
          <p:nvPr/>
        </p:nvSpPr>
        <p:spPr>
          <a:xfrm>
            <a:off x="7877515" y="3299907"/>
            <a:ext cx="1691640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INSURANCE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>
            <a:off x="7883578" y="3588841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37898" y="2398974"/>
            <a:ext cx="1674075" cy="3474720"/>
            <a:chOff x="337898" y="2398974"/>
            <a:chExt cx="1674075" cy="2775594"/>
          </a:xfrm>
        </p:grpSpPr>
        <p:sp>
          <p:nvSpPr>
            <p:cNvPr id="155" name="Rounded Rectangle 154"/>
            <p:cNvSpPr/>
            <p:nvPr/>
          </p:nvSpPr>
          <p:spPr>
            <a:xfrm>
              <a:off x="338621" y="2398974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Bank Mandiri 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37898" y="2654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Bank Negara Indonesia </a:t>
              </a: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37898" y="2906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Bank Rakyat Indonesia 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337898" y="3158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Bank Tabungan Negara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37898" y="3914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Perusahaan Pengelola </a:t>
              </a:r>
              <a:endParaRPr lang="en-US" sz="1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Aset 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337898" y="3662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Danareksa 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337898" y="3410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Bahana PUI 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37898" y="4922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Pegadaian</a:t>
              </a: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337898" y="4670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PANN Multi Finance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337898" y="4166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Permodalan Nasional </a:t>
              </a:r>
              <a:endParaRPr lang="en-US" sz="1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Madani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6" name="Rounded Rectangle 255"/>
            <p:cNvSpPr/>
            <p:nvPr/>
          </p:nvSpPr>
          <p:spPr>
            <a:xfrm>
              <a:off x="337898" y="4418568"/>
              <a:ext cx="1673352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Kliring Berjangka </a:t>
              </a:r>
              <a:endParaRPr lang="en-US" sz="1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Indonesia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294" name="Rounded Rectangle 293"/>
          <p:cNvSpPr/>
          <p:nvPr/>
        </p:nvSpPr>
        <p:spPr>
          <a:xfrm>
            <a:off x="340638" y="2118079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FINANCE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>
            <a:off x="332369" y="2407013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030506" y="2124635"/>
            <a:ext cx="3469341" cy="4087906"/>
          </a:xfrm>
          <a:custGeom>
            <a:avLst/>
            <a:gdLst>
              <a:gd name="connsiteX0" fmla="*/ 3469341 w 3469341"/>
              <a:gd name="connsiteY0" fmla="*/ 3886200 h 4087906"/>
              <a:gd name="connsiteX1" fmla="*/ 13447 w 3469341"/>
              <a:gd name="connsiteY1" fmla="*/ 0 h 4087906"/>
              <a:gd name="connsiteX2" fmla="*/ 0 w 3469341"/>
              <a:gd name="connsiteY2" fmla="*/ 3792071 h 4087906"/>
              <a:gd name="connsiteX3" fmla="*/ 3429000 w 3469341"/>
              <a:gd name="connsiteY3" fmla="*/ 4087906 h 4087906"/>
              <a:gd name="connsiteX4" fmla="*/ 3469341 w 3469341"/>
              <a:gd name="connsiteY4" fmla="*/ 388620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341" h="4087906">
                <a:moveTo>
                  <a:pt x="3469341" y="3886200"/>
                </a:moveTo>
                <a:lnTo>
                  <a:pt x="13447" y="0"/>
                </a:lnTo>
                <a:cubicBezTo>
                  <a:pt x="8965" y="1264024"/>
                  <a:pt x="4482" y="2528047"/>
                  <a:pt x="0" y="3792071"/>
                </a:cubicBezTo>
                <a:lnTo>
                  <a:pt x="3429000" y="4087906"/>
                </a:lnTo>
                <a:lnTo>
                  <a:pt x="3469341" y="38862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82235" y="3267635"/>
            <a:ext cx="2097741" cy="3926541"/>
          </a:xfrm>
          <a:custGeom>
            <a:avLst/>
            <a:gdLst>
              <a:gd name="connsiteX0" fmla="*/ 0 w 2097741"/>
              <a:gd name="connsiteY0" fmla="*/ 2743200 h 3926541"/>
              <a:gd name="connsiteX1" fmla="*/ 2097741 w 2097741"/>
              <a:gd name="connsiteY1" fmla="*/ 0 h 3926541"/>
              <a:gd name="connsiteX2" fmla="*/ 2097741 w 2097741"/>
              <a:gd name="connsiteY2" fmla="*/ 3926541 h 3926541"/>
              <a:gd name="connsiteX3" fmla="*/ 0 w 2097741"/>
              <a:gd name="connsiteY3" fmla="*/ 2998694 h 3926541"/>
              <a:gd name="connsiteX4" fmla="*/ 0 w 2097741"/>
              <a:gd name="connsiteY4" fmla="*/ 2743200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741" h="3926541">
                <a:moveTo>
                  <a:pt x="0" y="2743200"/>
                </a:moveTo>
                <a:lnTo>
                  <a:pt x="2097741" y="0"/>
                </a:lnTo>
                <a:lnTo>
                  <a:pt x="2097741" y="3926541"/>
                </a:lnTo>
                <a:lnTo>
                  <a:pt x="0" y="299869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716372" y="2302334"/>
            <a:ext cx="1683929" cy="2357231"/>
            <a:chOff x="7802978" y="4078414"/>
            <a:chExt cx="1683929" cy="2357231"/>
          </a:xfrm>
        </p:grpSpPr>
        <p:sp>
          <p:nvSpPr>
            <p:cNvPr id="291" name="Rounded Rectangle 290"/>
            <p:cNvSpPr/>
            <p:nvPr/>
          </p:nvSpPr>
          <p:spPr>
            <a:xfrm>
              <a:off x="7802978" y="4078414"/>
              <a:ext cx="1683929" cy="425490"/>
            </a:xfrm>
            <a:prstGeom prst="roundRect">
              <a:avLst>
                <a:gd name="adj" fmla="val 0"/>
              </a:avLst>
            </a:prstGeom>
            <a:solidFill>
              <a:srgbClr val="A1E8E6"/>
            </a:solidFill>
            <a:ln w="3175" cmpd="sng">
              <a:solidFill>
                <a:srgbClr val="A1E8E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6992"/>
                  </a:solidFill>
                </a:rPr>
                <a:t>REAL ESTATE, RENTAL &amp; LEASING</a:t>
              </a:r>
              <a:endParaRPr lang="en-US" sz="1000" b="1" dirty="0">
                <a:solidFill>
                  <a:srgbClr val="FF6992"/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7810689" y="4524478"/>
              <a:ext cx="1676218" cy="3822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Kawasan Berikat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Nusantara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7810689" y="6053412"/>
              <a:ext cx="1676218" cy="3822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Pengembangan Daerah </a:t>
              </a:r>
              <a:endParaRPr lang="en-US" sz="1000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Industri 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Pulau Batam</a:t>
              </a:r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7810689" y="5671178"/>
              <a:ext cx="1676218" cy="3822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Kawasan Industri Wijaya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Kusuma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7810689" y="4906712"/>
              <a:ext cx="1676218" cy="3822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Kawasan Industri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Makasar 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7810689" y="5288945"/>
              <a:ext cx="1676218" cy="3822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Kawasan Industri Medan</a:t>
              </a: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7810689" y="4515405"/>
              <a:ext cx="167621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6772589" y="2301073"/>
            <a:ext cx="954593" cy="2391507"/>
          </a:xfrm>
          <a:custGeom>
            <a:avLst/>
            <a:gdLst>
              <a:gd name="connsiteX0" fmla="*/ 944545 w 954593"/>
              <a:gd name="connsiteY0" fmla="*/ 0 h 2391507"/>
              <a:gd name="connsiteX1" fmla="*/ 954593 w 954593"/>
              <a:gd name="connsiteY1" fmla="*/ 2391507 h 2391507"/>
              <a:gd name="connsiteX2" fmla="*/ 0 w 954593"/>
              <a:gd name="connsiteY2" fmla="*/ 914400 h 2391507"/>
              <a:gd name="connsiteX3" fmla="*/ 0 w 954593"/>
              <a:gd name="connsiteY3" fmla="*/ 773723 h 2391507"/>
              <a:gd name="connsiteX4" fmla="*/ 944545 w 954593"/>
              <a:gd name="connsiteY4" fmla="*/ 0 h 239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593" h="2391507">
                <a:moveTo>
                  <a:pt x="944545" y="0"/>
                </a:moveTo>
                <a:cubicBezTo>
                  <a:pt x="947894" y="797169"/>
                  <a:pt x="951244" y="1594338"/>
                  <a:pt x="954593" y="2391507"/>
                </a:cubicBezTo>
                <a:lnTo>
                  <a:pt x="0" y="914400"/>
                </a:lnTo>
                <a:lnTo>
                  <a:pt x="0" y="773723"/>
                </a:lnTo>
                <a:lnTo>
                  <a:pt x="944545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20131625">
            <a:off x="5690538" y="2962695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0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91" name="Rounded Rectangle 290"/>
          <p:cNvSpPr/>
          <p:nvPr/>
        </p:nvSpPr>
        <p:spPr>
          <a:xfrm>
            <a:off x="7836383" y="1857196"/>
            <a:ext cx="1691640" cy="42549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PROFESSIONAL, SCIENTIFIC &amp; TECHNICAL  SVC.</a:t>
            </a:r>
            <a:endParaRPr lang="en-US" sz="1000" b="1" dirty="0">
              <a:solidFill>
                <a:srgbClr val="FF6992"/>
              </a:solidFill>
            </a:endParaRPr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20131625">
            <a:off x="3872518" y="4530013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36383" y="2280842"/>
            <a:ext cx="1691640" cy="3566160"/>
            <a:chOff x="366238" y="2160203"/>
            <a:chExt cx="1691640" cy="2778335"/>
          </a:xfrm>
        </p:grpSpPr>
        <p:sp>
          <p:nvSpPr>
            <p:cNvPr id="161" name="Rounded Rectangle 160"/>
            <p:cNvSpPr/>
            <p:nvPr/>
          </p:nvSpPr>
          <p:spPr>
            <a:xfrm>
              <a:off x="366238" y="3168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Indra Karya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366238" y="3420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Sucofindo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66238" y="2160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Bina Karya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66238" y="2916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Indah Karya 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366238" y="2412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Biro Klasifikasi Indonesia</a:t>
              </a: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366238" y="2664203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Energy Management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tx2">
                      <a:lumMod val="50000"/>
                    </a:schemeClr>
                  </a:solidFill>
                </a:rPr>
                <a:t>     Indonesia </a:t>
              </a:r>
              <a:endParaRPr lang="en-US" sz="10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366238" y="3678538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Survey Udara Penas</a:t>
              </a: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66238" y="3930538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Surveyor Indonesia</a:t>
              </a: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366238" y="4182538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Virama Karya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366238" y="4686538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Batan Teknologi </a:t>
              </a:r>
            </a:p>
          </p:txBody>
        </p:sp>
        <p:sp>
          <p:nvSpPr>
            <p:cNvPr id="256" name="Rounded Rectangle 255"/>
            <p:cNvSpPr/>
            <p:nvPr/>
          </p:nvSpPr>
          <p:spPr>
            <a:xfrm>
              <a:off x="366238" y="4434538"/>
              <a:ext cx="1691640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Yodya Karya</a:t>
              </a:r>
            </a:p>
          </p:txBody>
        </p:sp>
      </p:grpSp>
      <p:cxnSp>
        <p:nvCxnSpPr>
          <p:cNvPr id="292" name="Straight Connector 291"/>
          <p:cNvCxnSpPr/>
          <p:nvPr/>
        </p:nvCxnSpPr>
        <p:spPr>
          <a:xfrm>
            <a:off x="7836383" y="2277426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4983982" y="1848897"/>
            <a:ext cx="2853732" cy="4019340"/>
          </a:xfrm>
          <a:custGeom>
            <a:avLst/>
            <a:gdLst>
              <a:gd name="connsiteX0" fmla="*/ 2853732 w 2853732"/>
              <a:gd name="connsiteY0" fmla="*/ 0 h 4019340"/>
              <a:gd name="connsiteX1" fmla="*/ 2853732 w 2853732"/>
              <a:gd name="connsiteY1" fmla="*/ 4019340 h 4019340"/>
              <a:gd name="connsiteX2" fmla="*/ 0 w 2853732"/>
              <a:gd name="connsiteY2" fmla="*/ 2934118 h 4019340"/>
              <a:gd name="connsiteX3" fmla="*/ 0 w 2853732"/>
              <a:gd name="connsiteY3" fmla="*/ 2793441 h 4019340"/>
              <a:gd name="connsiteX4" fmla="*/ 2853732 w 2853732"/>
              <a:gd name="connsiteY4" fmla="*/ 0 h 401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732" h="4019340">
                <a:moveTo>
                  <a:pt x="2853732" y="0"/>
                </a:moveTo>
                <a:lnTo>
                  <a:pt x="2853732" y="4019340"/>
                </a:lnTo>
                <a:lnTo>
                  <a:pt x="0" y="2934118"/>
                </a:lnTo>
                <a:lnTo>
                  <a:pt x="0" y="2793441"/>
                </a:lnTo>
                <a:lnTo>
                  <a:pt x="285373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91" name="Rounded Rectangle 290"/>
          <p:cNvSpPr/>
          <p:nvPr/>
        </p:nvSpPr>
        <p:spPr>
          <a:xfrm>
            <a:off x="340711" y="4881870"/>
            <a:ext cx="1691640" cy="42549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ARTS, ENTERTAINMENT &amp; RECREATION </a:t>
            </a:r>
            <a:endParaRPr lang="en-US" sz="1000" b="1" dirty="0">
              <a:solidFill>
                <a:srgbClr val="FF699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0711" y="5305515"/>
            <a:ext cx="1691640" cy="1280160"/>
            <a:chOff x="7836383" y="2280842"/>
            <a:chExt cx="1691640" cy="970371"/>
          </a:xfrm>
        </p:grpSpPr>
        <p:sp>
          <p:nvSpPr>
            <p:cNvPr id="164" name="Rounded Rectangle 163"/>
            <p:cNvSpPr/>
            <p:nvPr/>
          </p:nvSpPr>
          <p:spPr>
            <a:xfrm>
              <a:off x="7836383" y="2280842"/>
              <a:ext cx="1691640" cy="32345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TWC Borobudur, Prambanan dan Ratu Boko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7836383" y="2604299"/>
              <a:ext cx="1691640" cy="32345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Bali Tourism &amp; Development Corporation</a:t>
              </a:r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7836383" y="2927756"/>
              <a:ext cx="1691640" cy="32345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PT Hotel Indonesia Natour</a:t>
              </a:r>
            </a:p>
          </p:txBody>
        </p:sp>
      </p:grpSp>
      <p:cxnSp>
        <p:nvCxnSpPr>
          <p:cNvPr id="292" name="Straight Connector 291"/>
          <p:cNvCxnSpPr/>
          <p:nvPr/>
        </p:nvCxnSpPr>
        <p:spPr>
          <a:xfrm>
            <a:off x="340711" y="5302100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039815" y="4903596"/>
            <a:ext cx="1065126" cy="1698171"/>
          </a:xfrm>
          <a:custGeom>
            <a:avLst/>
            <a:gdLst>
              <a:gd name="connsiteX0" fmla="*/ 1014884 w 1065126"/>
              <a:gd name="connsiteY0" fmla="*/ 180870 h 1698171"/>
              <a:gd name="connsiteX1" fmla="*/ 1065126 w 1065126"/>
              <a:gd name="connsiteY1" fmla="*/ 361740 h 1698171"/>
              <a:gd name="connsiteX2" fmla="*/ 0 w 1065126"/>
              <a:gd name="connsiteY2" fmla="*/ 1698171 h 1698171"/>
              <a:gd name="connsiteX3" fmla="*/ 0 w 1065126"/>
              <a:gd name="connsiteY3" fmla="*/ 0 h 1698171"/>
              <a:gd name="connsiteX4" fmla="*/ 1014884 w 1065126"/>
              <a:gd name="connsiteY4" fmla="*/ 18087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26" h="1698171">
                <a:moveTo>
                  <a:pt x="1014884" y="180870"/>
                </a:moveTo>
                <a:lnTo>
                  <a:pt x="1065126" y="361740"/>
                </a:lnTo>
                <a:lnTo>
                  <a:pt x="0" y="1698171"/>
                </a:lnTo>
                <a:lnTo>
                  <a:pt x="0" y="0"/>
                </a:lnTo>
                <a:lnTo>
                  <a:pt x="1014884" y="18087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16782909">
            <a:off x="2607213" y="5033018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91610" cy="212464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46398" y="2830579"/>
            <a:ext cx="598968" cy="751229"/>
            <a:chOff x="6346398" y="2830579"/>
            <a:chExt cx="598968" cy="751229"/>
          </a:xfrm>
        </p:grpSpPr>
        <p:sp>
          <p:nvSpPr>
            <p:cNvPr id="138" name="Oval 137"/>
            <p:cNvSpPr>
              <a:spLocks noChangeAspect="1"/>
            </p:cNvSpPr>
            <p:nvPr/>
          </p:nvSpPr>
          <p:spPr>
            <a:xfrm rot="17547518" flipH="1">
              <a:off x="6423513" y="2830579"/>
              <a:ext cx="143996" cy="143996"/>
            </a:xfrm>
            <a:prstGeom prst="ellipse">
              <a:avLst/>
            </a:prstGeom>
            <a:solidFill>
              <a:srgbClr val="FFBF27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6523111" y="2969074"/>
              <a:ext cx="92406" cy="118896"/>
            </a:xfrm>
            <a:prstGeom prst="line">
              <a:avLst/>
            </a:prstGeom>
            <a:ln w="38100" cmpd="sng">
              <a:solidFill>
                <a:srgbClr val="FFBF27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>
              <a:spLocks noChangeAspect="1"/>
            </p:cNvSpPr>
            <p:nvPr/>
          </p:nvSpPr>
          <p:spPr>
            <a:xfrm rot="17547518" flipH="1">
              <a:off x="6801370" y="3437812"/>
              <a:ext cx="143996" cy="143996"/>
            </a:xfrm>
            <a:prstGeom prst="ellipse">
              <a:avLst/>
            </a:prstGeom>
            <a:solidFill>
              <a:srgbClr val="FFBF27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 flipV="1">
              <a:off x="6735076" y="3207356"/>
              <a:ext cx="110692" cy="235957"/>
            </a:xfrm>
            <a:prstGeom prst="line">
              <a:avLst/>
            </a:prstGeom>
            <a:ln w="38100" cmpd="sng">
              <a:solidFill>
                <a:srgbClr val="FFBF27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>
              <a:spLocks noChangeAspect="1"/>
            </p:cNvSpPr>
            <p:nvPr/>
          </p:nvSpPr>
          <p:spPr>
            <a:xfrm rot="17547518" flipH="1">
              <a:off x="6346398" y="3277337"/>
              <a:ext cx="143996" cy="143996"/>
            </a:xfrm>
            <a:prstGeom prst="ellipse">
              <a:avLst/>
            </a:prstGeom>
            <a:solidFill>
              <a:srgbClr val="FFBF27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6484893" y="3207407"/>
              <a:ext cx="180197" cy="114328"/>
            </a:xfrm>
            <a:prstGeom prst="line">
              <a:avLst/>
            </a:prstGeom>
            <a:ln w="38100" cmpd="sng">
              <a:solidFill>
                <a:srgbClr val="FFBF27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>
              <a:spLocks noChangeAspect="1"/>
            </p:cNvSpPr>
            <p:nvPr/>
          </p:nvSpPr>
          <p:spPr>
            <a:xfrm rot="17547518" flipH="1">
              <a:off x="6608582" y="3031462"/>
              <a:ext cx="182880" cy="182880"/>
            </a:xfrm>
            <a:prstGeom prst="ellipse">
              <a:avLst/>
            </a:prstGeom>
            <a:solidFill>
              <a:srgbClr val="FFBF27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99003" y="4998224"/>
            <a:ext cx="937199" cy="477996"/>
            <a:chOff x="2699003" y="4998224"/>
            <a:chExt cx="937199" cy="477996"/>
          </a:xfrm>
        </p:grpSpPr>
        <p:sp>
          <p:nvSpPr>
            <p:cNvPr id="186" name="Oval 185"/>
            <p:cNvSpPr>
              <a:spLocks noChangeAspect="1"/>
            </p:cNvSpPr>
            <p:nvPr/>
          </p:nvSpPr>
          <p:spPr>
            <a:xfrm rot="17547518" flipH="1">
              <a:off x="2699003" y="5004668"/>
              <a:ext cx="143996" cy="143996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7" name="Straight Connector 186"/>
            <p:cNvCxnSpPr>
              <a:stCxn id="186" idx="4"/>
              <a:endCxn id="185" idx="0"/>
            </p:cNvCxnSpPr>
            <p:nvPr/>
          </p:nvCxnSpPr>
          <p:spPr>
            <a:xfrm>
              <a:off x="2837538" y="5104170"/>
              <a:ext cx="271557" cy="7588"/>
            </a:xfrm>
            <a:prstGeom prst="line">
              <a:avLst/>
            </a:prstGeom>
            <a:ln w="57150" cmpd="sng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>
              <a:spLocks noChangeAspect="1"/>
            </p:cNvSpPr>
            <p:nvPr/>
          </p:nvSpPr>
          <p:spPr>
            <a:xfrm rot="17547518" flipH="1">
              <a:off x="3239700" y="5332224"/>
              <a:ext cx="143996" cy="143996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 flipV="1">
              <a:off x="3228654" y="5231144"/>
              <a:ext cx="55444" cy="106581"/>
            </a:xfrm>
            <a:prstGeom prst="line">
              <a:avLst/>
            </a:prstGeom>
            <a:ln w="57150" cmpd="sng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>
              <a:spLocks noChangeAspect="1"/>
            </p:cNvSpPr>
            <p:nvPr/>
          </p:nvSpPr>
          <p:spPr>
            <a:xfrm rot="17547518" flipH="1">
              <a:off x="3492206" y="4998224"/>
              <a:ext cx="143996" cy="143996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Connector 199"/>
            <p:cNvCxnSpPr>
              <a:stCxn id="199" idx="7"/>
              <a:endCxn id="185" idx="3"/>
            </p:cNvCxnSpPr>
            <p:nvPr/>
          </p:nvCxnSpPr>
          <p:spPr>
            <a:xfrm flipH="1">
              <a:off x="3278054" y="5097822"/>
              <a:ext cx="219653" cy="13814"/>
            </a:xfrm>
            <a:prstGeom prst="line">
              <a:avLst/>
            </a:prstGeom>
            <a:ln w="57150" cmpd="sng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spect="1"/>
            </p:cNvSpPr>
            <p:nvPr/>
          </p:nvSpPr>
          <p:spPr>
            <a:xfrm rot="17547518" flipH="1">
              <a:off x="3102160" y="5055250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84470" y="3481904"/>
            <a:ext cx="692672" cy="554237"/>
            <a:chOff x="4284470" y="3481904"/>
            <a:chExt cx="692672" cy="554237"/>
          </a:xfrm>
        </p:grpSpPr>
        <p:cxnSp>
          <p:nvCxnSpPr>
            <p:cNvPr id="158" name="Straight Connector 157"/>
            <p:cNvCxnSpPr>
              <a:stCxn id="153" idx="5"/>
              <a:endCxn id="149" idx="1"/>
            </p:cNvCxnSpPr>
            <p:nvPr/>
          </p:nvCxnSpPr>
          <p:spPr>
            <a:xfrm>
              <a:off x="4384068" y="3620399"/>
              <a:ext cx="125901" cy="90009"/>
            </a:xfrm>
            <a:prstGeom prst="line">
              <a:avLst/>
            </a:prstGeom>
            <a:ln w="38100" cmpd="sng">
              <a:solidFill>
                <a:srgbClr val="B4FF64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62" idx="0"/>
              <a:endCxn id="149" idx="4"/>
            </p:cNvCxnSpPr>
            <p:nvPr/>
          </p:nvCxnSpPr>
          <p:spPr>
            <a:xfrm flipH="1" flipV="1">
              <a:off x="4629528" y="3829794"/>
              <a:ext cx="169036" cy="106845"/>
            </a:xfrm>
            <a:prstGeom prst="line">
              <a:avLst/>
            </a:prstGeom>
            <a:ln w="38100" cmpd="sng">
              <a:solidFill>
                <a:srgbClr val="B4FF64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213" idx="7"/>
            </p:cNvCxnSpPr>
            <p:nvPr/>
          </p:nvCxnSpPr>
          <p:spPr>
            <a:xfrm flipV="1">
              <a:off x="4579955" y="3582291"/>
              <a:ext cx="258692" cy="128066"/>
            </a:xfrm>
            <a:prstGeom prst="line">
              <a:avLst/>
            </a:prstGeom>
            <a:ln w="38100">
              <a:solidFill>
                <a:srgbClr val="B4FF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>
              <a:spLocks noChangeAspect="1"/>
            </p:cNvSpPr>
            <p:nvPr/>
          </p:nvSpPr>
          <p:spPr>
            <a:xfrm rot="17547518" flipH="1">
              <a:off x="4833146" y="3482693"/>
              <a:ext cx="143996" cy="143996"/>
            </a:xfrm>
            <a:prstGeom prst="ellipse">
              <a:avLst/>
            </a:prstGeom>
            <a:solidFill>
              <a:srgbClr val="B4FF6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 rot="17547518" flipH="1">
              <a:off x="4453583" y="3703422"/>
              <a:ext cx="182880" cy="182880"/>
            </a:xfrm>
            <a:prstGeom prst="ellipse">
              <a:avLst/>
            </a:prstGeom>
            <a:solidFill>
              <a:srgbClr val="B4FF6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 rot="17547518" flipH="1">
              <a:off x="4284470" y="3481904"/>
              <a:ext cx="143996" cy="143996"/>
            </a:xfrm>
            <a:prstGeom prst="ellipse">
              <a:avLst/>
            </a:prstGeom>
            <a:solidFill>
              <a:srgbClr val="B4FF6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 rot="17547518" flipH="1">
              <a:off x="4793103" y="3892145"/>
              <a:ext cx="143996" cy="143996"/>
            </a:xfrm>
            <a:prstGeom prst="ellipse">
              <a:avLst/>
            </a:prstGeom>
            <a:solidFill>
              <a:srgbClr val="B4FF6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91945" y="4087403"/>
            <a:ext cx="983897" cy="436982"/>
            <a:chOff x="5191945" y="4087403"/>
            <a:chExt cx="983897" cy="436982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5766161" y="4177250"/>
              <a:ext cx="267933" cy="22701"/>
            </a:xfrm>
            <a:prstGeom prst="line">
              <a:avLst/>
            </a:prstGeom>
            <a:ln w="38100" cmpd="sng">
              <a:solidFill>
                <a:srgbClr val="C5FFFD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5333693" y="4262423"/>
              <a:ext cx="188338" cy="172115"/>
            </a:xfrm>
            <a:prstGeom prst="line">
              <a:avLst/>
            </a:prstGeom>
            <a:ln w="38100" cmpd="sng">
              <a:solidFill>
                <a:srgbClr val="C5FFFD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rot="4538761" flipH="1">
              <a:off x="5518098" y="4105189"/>
              <a:ext cx="251996" cy="251996"/>
            </a:xfrm>
            <a:prstGeom prst="ellipse">
              <a:avLst/>
            </a:prstGeom>
            <a:solidFill>
              <a:srgbClr val="C5FFFD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2" name="Oval 191"/>
            <p:cNvSpPr>
              <a:spLocks noChangeAspect="1"/>
            </p:cNvSpPr>
            <p:nvPr/>
          </p:nvSpPr>
          <p:spPr>
            <a:xfrm rot="4538761" flipH="1">
              <a:off x="6031846" y="4087403"/>
              <a:ext cx="143996" cy="143996"/>
            </a:xfrm>
            <a:prstGeom prst="ellipse">
              <a:avLst/>
            </a:prstGeom>
            <a:solidFill>
              <a:srgbClr val="C5FFFD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rot="4538761" flipH="1">
              <a:off x="5191945" y="4380389"/>
              <a:ext cx="143996" cy="143996"/>
            </a:xfrm>
            <a:prstGeom prst="ellipse">
              <a:avLst/>
            </a:prstGeom>
            <a:solidFill>
              <a:srgbClr val="C5FFFD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72818" y="5710928"/>
            <a:ext cx="519685" cy="806228"/>
            <a:chOff x="5272818" y="5710928"/>
            <a:chExt cx="519685" cy="806228"/>
          </a:xfrm>
        </p:grpSpPr>
        <p:cxnSp>
          <p:nvCxnSpPr>
            <p:cNvPr id="236" name="Straight Connector 235"/>
            <p:cNvCxnSpPr/>
            <p:nvPr/>
          </p:nvCxnSpPr>
          <p:spPr>
            <a:xfrm flipV="1">
              <a:off x="5402950" y="6210983"/>
              <a:ext cx="137194" cy="191700"/>
            </a:xfrm>
            <a:prstGeom prst="line">
              <a:avLst/>
            </a:prstGeom>
            <a:ln w="57150" cmpd="sng">
              <a:solidFill>
                <a:srgbClr val="D487FF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661258" y="5854067"/>
              <a:ext cx="48174" cy="158085"/>
            </a:xfrm>
            <a:prstGeom prst="line">
              <a:avLst/>
            </a:prstGeom>
            <a:ln w="57150" cmpd="sng">
              <a:solidFill>
                <a:srgbClr val="D487FF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>
              <a:spLocks noChangeAspect="1"/>
            </p:cNvSpPr>
            <p:nvPr/>
          </p:nvSpPr>
          <p:spPr>
            <a:xfrm rot="19430817" flipH="1">
              <a:off x="5514903" y="6025005"/>
              <a:ext cx="251996" cy="251996"/>
            </a:xfrm>
            <a:prstGeom prst="ellipse">
              <a:avLst/>
            </a:prstGeom>
            <a:solidFill>
              <a:srgbClr val="D487FF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7" name="Oval 236"/>
            <p:cNvSpPr>
              <a:spLocks noChangeAspect="1"/>
            </p:cNvSpPr>
            <p:nvPr/>
          </p:nvSpPr>
          <p:spPr>
            <a:xfrm rot="19430817" flipH="1">
              <a:off x="5648507" y="5710928"/>
              <a:ext cx="143996" cy="143996"/>
            </a:xfrm>
            <a:prstGeom prst="ellipse">
              <a:avLst/>
            </a:prstGeom>
            <a:solidFill>
              <a:srgbClr val="D487FF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 rot="19430817" flipH="1">
              <a:off x="5272818" y="6373160"/>
              <a:ext cx="143996" cy="143996"/>
            </a:xfrm>
            <a:prstGeom prst="ellipse">
              <a:avLst/>
            </a:prstGeom>
            <a:solidFill>
              <a:srgbClr val="D487FF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96885" y="4615581"/>
            <a:ext cx="1258457" cy="658478"/>
            <a:chOff x="4296885" y="4615581"/>
            <a:chExt cx="1258457" cy="658478"/>
          </a:xfrm>
        </p:grpSpPr>
        <p:cxnSp>
          <p:nvCxnSpPr>
            <p:cNvPr id="232" name="Straight Connector 231"/>
            <p:cNvCxnSpPr>
              <a:stCxn id="231" idx="4"/>
              <a:endCxn id="230" idx="7"/>
            </p:cNvCxnSpPr>
            <p:nvPr/>
          </p:nvCxnSpPr>
          <p:spPr>
            <a:xfrm flipV="1">
              <a:off x="4435420" y="4742075"/>
              <a:ext cx="351765" cy="11268"/>
            </a:xfrm>
            <a:prstGeom prst="line">
              <a:avLst/>
            </a:prstGeom>
            <a:ln w="38100" cmpd="sng">
              <a:solidFill>
                <a:srgbClr val="E3FF04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4906693" y="4791475"/>
              <a:ext cx="233089" cy="344089"/>
            </a:xfrm>
            <a:prstGeom prst="line">
              <a:avLst/>
            </a:prstGeom>
            <a:ln w="38100" cmpd="sng">
              <a:solidFill>
                <a:srgbClr val="E3FF04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40" idx="0"/>
              <a:endCxn id="230" idx="5"/>
            </p:cNvCxnSpPr>
            <p:nvPr/>
          </p:nvCxnSpPr>
          <p:spPr>
            <a:xfrm flipH="1" flipV="1">
              <a:off x="4906693" y="4791475"/>
              <a:ext cx="510114" cy="107448"/>
            </a:xfrm>
            <a:prstGeom prst="line">
              <a:avLst/>
            </a:prstGeom>
            <a:ln w="38100" cmpd="sng">
              <a:solidFill>
                <a:srgbClr val="E3FF04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>
              <a:spLocks noChangeAspect="1"/>
            </p:cNvSpPr>
            <p:nvPr/>
          </p:nvSpPr>
          <p:spPr>
            <a:xfrm rot="17547518" flipH="1">
              <a:off x="4780199" y="4615581"/>
              <a:ext cx="182880" cy="182880"/>
            </a:xfrm>
            <a:prstGeom prst="ellipse">
              <a:avLst/>
            </a:prstGeom>
            <a:solidFill>
              <a:srgbClr val="E3FF0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 rot="17547518" flipH="1">
              <a:off x="4296885" y="4653841"/>
              <a:ext cx="143996" cy="143996"/>
            </a:xfrm>
            <a:prstGeom prst="ellipse">
              <a:avLst/>
            </a:prstGeom>
            <a:solidFill>
              <a:srgbClr val="E3FF0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0" name="Oval 239"/>
            <p:cNvSpPr>
              <a:spLocks noChangeAspect="1"/>
            </p:cNvSpPr>
            <p:nvPr/>
          </p:nvSpPr>
          <p:spPr>
            <a:xfrm rot="17547518" flipH="1">
              <a:off x="5411346" y="4854429"/>
              <a:ext cx="143996" cy="143996"/>
            </a:xfrm>
            <a:prstGeom prst="ellipse">
              <a:avLst/>
            </a:prstGeom>
            <a:solidFill>
              <a:srgbClr val="E3FF0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3" name="Oval 232"/>
            <p:cNvSpPr>
              <a:spLocks noChangeAspect="1"/>
            </p:cNvSpPr>
            <p:nvPr/>
          </p:nvSpPr>
          <p:spPr>
            <a:xfrm rot="17547518" flipH="1">
              <a:off x="5095384" y="5130063"/>
              <a:ext cx="143996" cy="143996"/>
            </a:xfrm>
            <a:prstGeom prst="ellipse">
              <a:avLst/>
            </a:prstGeom>
            <a:solidFill>
              <a:srgbClr val="E3FF04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5705" y="4607781"/>
            <a:ext cx="440643" cy="638436"/>
            <a:chOff x="6565705" y="4607781"/>
            <a:chExt cx="440643" cy="638436"/>
          </a:xfrm>
        </p:grpSpPr>
        <p:cxnSp>
          <p:nvCxnSpPr>
            <p:cNvPr id="184" name="Straight Connector 183"/>
            <p:cNvCxnSpPr>
              <a:stCxn id="183" idx="7"/>
              <a:endCxn id="227" idx="2"/>
            </p:cNvCxnSpPr>
            <p:nvPr/>
          </p:nvCxnSpPr>
          <p:spPr>
            <a:xfrm flipH="1">
              <a:off x="6692077" y="4707379"/>
              <a:ext cx="175776" cy="132066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8" idx="1"/>
              <a:endCxn id="227" idx="5"/>
            </p:cNvCxnSpPr>
            <p:nvPr/>
          </p:nvCxnSpPr>
          <p:spPr>
            <a:xfrm flipH="1" flipV="1">
              <a:off x="6692199" y="5008404"/>
              <a:ext cx="148642" cy="99318"/>
            </a:xfrm>
            <a:prstGeom prst="line">
              <a:avLst/>
            </a:prstGeom>
            <a:ln w="38100" cmpd="sng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>
              <a:spLocks noChangeAspect="1"/>
            </p:cNvSpPr>
            <p:nvPr/>
          </p:nvSpPr>
          <p:spPr>
            <a:xfrm rot="17547518" flipH="1">
              <a:off x="6565705" y="4832510"/>
              <a:ext cx="182880" cy="18288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 rot="17547518" flipH="1">
              <a:off x="6862352" y="4607781"/>
              <a:ext cx="143996" cy="14399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8" name="Oval 227"/>
            <p:cNvSpPr>
              <a:spLocks noChangeAspect="1"/>
            </p:cNvSpPr>
            <p:nvPr/>
          </p:nvSpPr>
          <p:spPr>
            <a:xfrm rot="17547518" flipH="1">
              <a:off x="6796443" y="5102221"/>
              <a:ext cx="143996" cy="14399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7938" y="6106419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Aneka Tambang 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347938" y="6358419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Timah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347938" y="5854419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Bukit Asam </a:t>
            </a:r>
          </a:p>
        </p:txBody>
      </p:sp>
      <p:sp>
        <p:nvSpPr>
          <p:cNvPr id="279" name="Rounded Rectangle 278"/>
          <p:cNvSpPr/>
          <p:nvPr/>
        </p:nvSpPr>
        <p:spPr>
          <a:xfrm>
            <a:off x="347938" y="5602419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Pertamina Persero</a:t>
            </a:r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21441337">
            <a:off x="2532953" y="5731788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4" name="Rounded Rectangle 283"/>
          <p:cNvSpPr/>
          <p:nvPr/>
        </p:nvSpPr>
        <p:spPr>
          <a:xfrm>
            <a:off x="347938" y="5366911"/>
            <a:ext cx="1691640" cy="25200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MINING</a:t>
            </a:r>
            <a:endParaRPr lang="en-US" sz="1000" b="1" dirty="0">
              <a:solidFill>
                <a:srgbClr val="FF6992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2029235" y="5323840"/>
            <a:ext cx="1496285" cy="1351280"/>
          </a:xfrm>
          <a:custGeom>
            <a:avLst/>
            <a:gdLst>
              <a:gd name="connsiteX0" fmla="*/ 12925 w 1496285"/>
              <a:gd name="connsiteY0" fmla="*/ 0 h 1351280"/>
              <a:gd name="connsiteX1" fmla="*/ 1486125 w 1496285"/>
              <a:gd name="connsiteY1" fmla="*/ 609600 h 1351280"/>
              <a:gd name="connsiteX2" fmla="*/ 1496285 w 1496285"/>
              <a:gd name="connsiteY2" fmla="*/ 822960 h 1351280"/>
              <a:gd name="connsiteX3" fmla="*/ 2765 w 1496285"/>
              <a:gd name="connsiteY3" fmla="*/ 1351280 h 1351280"/>
              <a:gd name="connsiteX4" fmla="*/ 12925 w 1496285"/>
              <a:gd name="connsiteY4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85" h="1351280">
                <a:moveTo>
                  <a:pt x="12925" y="0"/>
                </a:moveTo>
                <a:lnTo>
                  <a:pt x="1486125" y="609600"/>
                </a:lnTo>
                <a:lnTo>
                  <a:pt x="1496285" y="822960"/>
                </a:lnTo>
                <a:lnTo>
                  <a:pt x="2765" y="1351280"/>
                </a:lnTo>
                <a:cubicBezTo>
                  <a:pt x="-622" y="904240"/>
                  <a:pt x="-4008" y="457200"/>
                  <a:pt x="12925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08443" y="5611135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74" name="Group 273"/>
          <p:cNvGrpSpPr>
            <a:grpSpLocks noChangeAspect="1"/>
          </p:cNvGrpSpPr>
          <p:nvPr/>
        </p:nvGrpSpPr>
        <p:grpSpPr>
          <a:xfrm rot="14448019">
            <a:off x="3712157" y="6199975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1320041" y="6693980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Perum Jasa Tirta I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1320041" y="6945980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Perum Jasa Tirta II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1320041" y="6441980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Perusahaan Listrik Negara </a:t>
            </a:r>
          </a:p>
        </p:txBody>
      </p:sp>
      <p:sp>
        <p:nvSpPr>
          <p:cNvPr id="279" name="Rounded Rectangle 278"/>
          <p:cNvSpPr/>
          <p:nvPr/>
        </p:nvSpPr>
        <p:spPr>
          <a:xfrm>
            <a:off x="1320041" y="6189980"/>
            <a:ext cx="169164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Perusahaan Gas Negara</a:t>
            </a:r>
          </a:p>
        </p:txBody>
      </p:sp>
      <p:sp>
        <p:nvSpPr>
          <p:cNvPr id="284" name="Rounded Rectangle 283"/>
          <p:cNvSpPr/>
          <p:nvPr/>
        </p:nvSpPr>
        <p:spPr>
          <a:xfrm>
            <a:off x="1320041" y="5954472"/>
            <a:ext cx="1691640" cy="25200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UTILITIES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296418" y="6198696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987040" y="5892800"/>
            <a:ext cx="944880" cy="1361440"/>
          </a:xfrm>
          <a:custGeom>
            <a:avLst/>
            <a:gdLst>
              <a:gd name="connsiteX0" fmla="*/ 10160 w 944880"/>
              <a:gd name="connsiteY0" fmla="*/ 0 h 1361440"/>
              <a:gd name="connsiteX1" fmla="*/ 934720 w 944880"/>
              <a:gd name="connsiteY1" fmla="*/ 548640 h 1361440"/>
              <a:gd name="connsiteX2" fmla="*/ 944880 w 944880"/>
              <a:gd name="connsiteY2" fmla="*/ 731520 h 1361440"/>
              <a:gd name="connsiteX3" fmla="*/ 0 w 944880"/>
              <a:gd name="connsiteY3" fmla="*/ 1361440 h 1361440"/>
              <a:gd name="connsiteX4" fmla="*/ 10160 w 944880"/>
              <a:gd name="connsiteY4" fmla="*/ 0 h 13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361440">
                <a:moveTo>
                  <a:pt x="10160" y="0"/>
                </a:moveTo>
                <a:lnTo>
                  <a:pt x="934720" y="548640"/>
                </a:lnTo>
                <a:lnTo>
                  <a:pt x="944880" y="731520"/>
                </a:lnTo>
                <a:lnTo>
                  <a:pt x="0" y="1361440"/>
                </a:lnTo>
                <a:cubicBezTo>
                  <a:pt x="3387" y="907627"/>
                  <a:pt x="6773" y="453813"/>
                  <a:pt x="10160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7602600" y="3931078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7611152" y="4302691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Adhi Karya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7611152" y="4647922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Amarta Karya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7611152" y="4993153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Hutama Karya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7611152" y="6028845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Pembangunan 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Perumahan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611152" y="5683615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Nindya Karya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7611152" y="5338384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Waskita Karya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7611152" y="6374076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Pengerukan Indonesia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611152" y="6719307"/>
            <a:ext cx="1691640" cy="4536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PT Wijaya Karya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7611152" y="3955578"/>
            <a:ext cx="1691640" cy="34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Perum Pembangunan Perumahan Nasional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7611152" y="3586507"/>
            <a:ext cx="1691640" cy="345231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CONSTRUCTION</a:t>
            </a:r>
            <a:endParaRPr lang="en-US" sz="1000" b="1" dirty="0">
              <a:solidFill>
                <a:srgbClr val="FF699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805680" y="3576320"/>
            <a:ext cx="2804160" cy="3596640"/>
          </a:xfrm>
          <a:custGeom>
            <a:avLst/>
            <a:gdLst>
              <a:gd name="connsiteX0" fmla="*/ 0 w 2804160"/>
              <a:gd name="connsiteY0" fmla="*/ 2001520 h 3596640"/>
              <a:gd name="connsiteX1" fmla="*/ 10160 w 2804160"/>
              <a:gd name="connsiteY1" fmla="*/ 2245360 h 3596640"/>
              <a:gd name="connsiteX2" fmla="*/ 2804160 w 2804160"/>
              <a:gd name="connsiteY2" fmla="*/ 3596640 h 3596640"/>
              <a:gd name="connsiteX3" fmla="*/ 2773680 w 2804160"/>
              <a:gd name="connsiteY3" fmla="*/ 0 h 3596640"/>
              <a:gd name="connsiteX4" fmla="*/ 0 w 2804160"/>
              <a:gd name="connsiteY4" fmla="*/ 2001520 h 359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3596640">
                <a:moveTo>
                  <a:pt x="0" y="2001520"/>
                </a:moveTo>
                <a:lnTo>
                  <a:pt x="10160" y="2245360"/>
                </a:lnTo>
                <a:lnTo>
                  <a:pt x="2804160" y="3596640"/>
                </a:lnTo>
                <a:lnTo>
                  <a:pt x="2773680" y="0"/>
                </a:lnTo>
                <a:lnTo>
                  <a:pt x="0" y="20015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549300">
            <a:off x="3447150" y="5327531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 userDrawn="1"/>
        </p:nvSpPr>
        <p:spPr>
          <a:xfrm>
            <a:off x="2125960" y="1822964"/>
            <a:ext cx="5188792" cy="51887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 userDrawn="1"/>
        </p:nvSpPr>
        <p:spPr>
          <a:xfrm>
            <a:off x="3942854" y="6454772"/>
            <a:ext cx="1646113" cy="443594"/>
          </a:xfrm>
          <a:custGeom>
            <a:avLst/>
            <a:gdLst>
              <a:gd name="connsiteX0" fmla="*/ 57166 w 1334404"/>
              <a:gd name="connsiteY0" fmla="*/ 359595 h 359595"/>
              <a:gd name="connsiteX1" fmla="*/ 5796 w 1334404"/>
              <a:gd name="connsiteY1" fmla="*/ 308225 h 359595"/>
              <a:gd name="connsiteX2" fmla="*/ 5796 w 1334404"/>
              <a:gd name="connsiteY2" fmla="*/ 215757 h 359595"/>
              <a:gd name="connsiteX3" fmla="*/ 46892 w 1334404"/>
              <a:gd name="connsiteY3" fmla="*/ 154112 h 359595"/>
              <a:gd name="connsiteX4" fmla="*/ 190730 w 1334404"/>
              <a:gd name="connsiteY4" fmla="*/ 71919 h 359595"/>
              <a:gd name="connsiteX5" fmla="*/ 437310 w 1334404"/>
              <a:gd name="connsiteY5" fmla="*/ 20548 h 359595"/>
              <a:gd name="connsiteX6" fmla="*/ 704438 w 1334404"/>
              <a:gd name="connsiteY6" fmla="*/ 0 h 359595"/>
              <a:gd name="connsiteX7" fmla="*/ 971566 w 1334404"/>
              <a:gd name="connsiteY7" fmla="*/ 20548 h 359595"/>
              <a:gd name="connsiteX8" fmla="*/ 1115405 w 1334404"/>
              <a:gd name="connsiteY8" fmla="*/ 61645 h 359595"/>
              <a:gd name="connsiteX9" fmla="*/ 1207872 w 1334404"/>
              <a:gd name="connsiteY9" fmla="*/ 102741 h 359595"/>
              <a:gd name="connsiteX10" fmla="*/ 1300339 w 1334404"/>
              <a:gd name="connsiteY10" fmla="*/ 164386 h 359595"/>
              <a:gd name="connsiteX11" fmla="*/ 1331162 w 1334404"/>
              <a:gd name="connsiteY11" fmla="*/ 226031 h 359595"/>
              <a:gd name="connsiteX12" fmla="*/ 1331162 w 1334404"/>
              <a:gd name="connsiteY12" fmla="*/ 277402 h 359595"/>
              <a:gd name="connsiteX13" fmla="*/ 1310614 w 1334404"/>
              <a:gd name="connsiteY13" fmla="*/ 318499 h 359595"/>
              <a:gd name="connsiteX14" fmla="*/ 1290065 w 1334404"/>
              <a:gd name="connsiteY14" fmla="*/ 349321 h 35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4404" h="359595">
                <a:moveTo>
                  <a:pt x="57166" y="359595"/>
                </a:moveTo>
                <a:cubicBezTo>
                  <a:pt x="35762" y="345896"/>
                  <a:pt x="14358" y="332198"/>
                  <a:pt x="5796" y="308225"/>
                </a:cubicBezTo>
                <a:cubicBezTo>
                  <a:pt x="-2766" y="284252"/>
                  <a:pt x="-1053" y="241442"/>
                  <a:pt x="5796" y="215757"/>
                </a:cubicBezTo>
                <a:cubicBezTo>
                  <a:pt x="12645" y="190072"/>
                  <a:pt x="16070" y="178085"/>
                  <a:pt x="46892" y="154112"/>
                </a:cubicBezTo>
                <a:cubicBezTo>
                  <a:pt x="77714" y="130139"/>
                  <a:pt x="125660" y="94180"/>
                  <a:pt x="190730" y="71919"/>
                </a:cubicBezTo>
                <a:cubicBezTo>
                  <a:pt x="255800" y="49658"/>
                  <a:pt x="351692" y="32534"/>
                  <a:pt x="437310" y="20548"/>
                </a:cubicBezTo>
                <a:cubicBezTo>
                  <a:pt x="522928" y="8562"/>
                  <a:pt x="615395" y="0"/>
                  <a:pt x="704438" y="0"/>
                </a:cubicBezTo>
                <a:cubicBezTo>
                  <a:pt x="793481" y="0"/>
                  <a:pt x="903072" y="10274"/>
                  <a:pt x="971566" y="20548"/>
                </a:cubicBezTo>
                <a:cubicBezTo>
                  <a:pt x="1040060" y="30822"/>
                  <a:pt x="1076021" y="47946"/>
                  <a:pt x="1115405" y="61645"/>
                </a:cubicBezTo>
                <a:cubicBezTo>
                  <a:pt x="1154789" y="75344"/>
                  <a:pt x="1177050" y="85617"/>
                  <a:pt x="1207872" y="102741"/>
                </a:cubicBezTo>
                <a:cubicBezTo>
                  <a:pt x="1238694" y="119864"/>
                  <a:pt x="1279791" y="143838"/>
                  <a:pt x="1300339" y="164386"/>
                </a:cubicBezTo>
                <a:cubicBezTo>
                  <a:pt x="1320887" y="184934"/>
                  <a:pt x="1326025" y="207195"/>
                  <a:pt x="1331162" y="226031"/>
                </a:cubicBezTo>
                <a:cubicBezTo>
                  <a:pt x="1336299" y="244867"/>
                  <a:pt x="1334587" y="261991"/>
                  <a:pt x="1331162" y="277402"/>
                </a:cubicBezTo>
                <a:cubicBezTo>
                  <a:pt x="1327737" y="292813"/>
                  <a:pt x="1317464" y="306512"/>
                  <a:pt x="1310614" y="318499"/>
                </a:cubicBezTo>
                <a:cubicBezTo>
                  <a:pt x="1303765" y="330485"/>
                  <a:pt x="1296915" y="339903"/>
                  <a:pt x="1290065" y="349321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c 66"/>
          <p:cNvSpPr/>
          <p:nvPr userDrawn="1"/>
        </p:nvSpPr>
        <p:spPr>
          <a:xfrm rot="15261048">
            <a:off x="1482163" y="3509661"/>
            <a:ext cx="4737374" cy="2303759"/>
          </a:xfrm>
          <a:prstGeom prst="arc">
            <a:avLst>
              <a:gd name="adj1" fmla="val 10981707"/>
              <a:gd name="adj2" fmla="val 2133437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/>
          <p:cNvSpPr/>
          <p:nvPr userDrawn="1"/>
        </p:nvSpPr>
        <p:spPr>
          <a:xfrm rot="4939825">
            <a:off x="3213378" y="3170431"/>
            <a:ext cx="4782383" cy="2227796"/>
          </a:xfrm>
          <a:prstGeom prst="arc">
            <a:avLst>
              <a:gd name="adj1" fmla="val 11425974"/>
              <a:gd name="adj2" fmla="val 2125907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c 69"/>
          <p:cNvSpPr/>
          <p:nvPr userDrawn="1"/>
        </p:nvSpPr>
        <p:spPr>
          <a:xfrm rot="10800000">
            <a:off x="3022692" y="1573536"/>
            <a:ext cx="3335395" cy="1521148"/>
          </a:xfrm>
          <a:prstGeom prst="arc">
            <a:avLst>
              <a:gd name="adj1" fmla="val 10981707"/>
              <a:gd name="adj2" fmla="val 2143389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Arc 74"/>
          <p:cNvSpPr/>
          <p:nvPr userDrawn="1"/>
        </p:nvSpPr>
        <p:spPr>
          <a:xfrm rot="10800000">
            <a:off x="2564541" y="2238202"/>
            <a:ext cx="4338536" cy="1521148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c 75"/>
          <p:cNvSpPr/>
          <p:nvPr userDrawn="1"/>
        </p:nvSpPr>
        <p:spPr>
          <a:xfrm rot="10800000">
            <a:off x="2195174" y="2989618"/>
            <a:ext cx="5014907" cy="1558918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c 92"/>
          <p:cNvSpPr/>
          <p:nvPr userDrawn="1"/>
        </p:nvSpPr>
        <p:spPr>
          <a:xfrm rot="10800000">
            <a:off x="2145599" y="3777773"/>
            <a:ext cx="5169152" cy="1598036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c 93"/>
          <p:cNvSpPr/>
          <p:nvPr userDrawn="1"/>
        </p:nvSpPr>
        <p:spPr>
          <a:xfrm rot="10800000">
            <a:off x="2155224" y="4510218"/>
            <a:ext cx="4981072" cy="1585071"/>
          </a:xfrm>
          <a:prstGeom prst="arc">
            <a:avLst>
              <a:gd name="adj1" fmla="val 10870913"/>
              <a:gd name="adj2" fmla="val 2104351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/>
          <p:cNvSpPr/>
          <p:nvPr userDrawn="1"/>
        </p:nvSpPr>
        <p:spPr>
          <a:xfrm rot="10800000">
            <a:off x="2615435" y="4907694"/>
            <a:ext cx="4287642" cy="1761284"/>
          </a:xfrm>
          <a:prstGeom prst="arc">
            <a:avLst>
              <a:gd name="adj1" fmla="val 11724745"/>
              <a:gd name="adj2" fmla="val 2075654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Arc 95"/>
          <p:cNvSpPr/>
          <p:nvPr userDrawn="1"/>
        </p:nvSpPr>
        <p:spPr>
          <a:xfrm rot="10800000" flipV="1">
            <a:off x="2195173" y="3107810"/>
            <a:ext cx="5014906" cy="1349344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/>
          <p:cNvSpPr/>
          <p:nvPr userDrawn="1"/>
        </p:nvSpPr>
        <p:spPr>
          <a:xfrm rot="10800000" flipV="1">
            <a:off x="2125960" y="3681650"/>
            <a:ext cx="5198416" cy="1433919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Arc 97"/>
          <p:cNvSpPr/>
          <p:nvPr userDrawn="1"/>
        </p:nvSpPr>
        <p:spPr>
          <a:xfrm rot="10800000" flipV="1">
            <a:off x="2615433" y="5149128"/>
            <a:ext cx="4287644" cy="1508704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c 98"/>
          <p:cNvSpPr/>
          <p:nvPr userDrawn="1"/>
        </p:nvSpPr>
        <p:spPr>
          <a:xfrm rot="10800000" flipV="1">
            <a:off x="3161673" y="5883207"/>
            <a:ext cx="3264060" cy="1135585"/>
          </a:xfrm>
          <a:prstGeom prst="arc">
            <a:avLst>
              <a:gd name="adj1" fmla="val 10990106"/>
              <a:gd name="adj2" fmla="val 2157684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c 99"/>
          <p:cNvSpPr/>
          <p:nvPr userDrawn="1"/>
        </p:nvSpPr>
        <p:spPr>
          <a:xfrm rot="16736917">
            <a:off x="1693438" y="3137429"/>
            <a:ext cx="4891597" cy="2249790"/>
          </a:xfrm>
          <a:prstGeom prst="arc">
            <a:avLst>
              <a:gd name="adj1" fmla="val 10981707"/>
              <a:gd name="adj2" fmla="val 2158667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c 100"/>
          <p:cNvSpPr/>
          <p:nvPr userDrawn="1"/>
        </p:nvSpPr>
        <p:spPr>
          <a:xfrm rot="5400000" flipH="1" flipV="1">
            <a:off x="1688219" y="3803720"/>
            <a:ext cx="5157815" cy="1244180"/>
          </a:xfrm>
          <a:prstGeom prst="arc">
            <a:avLst>
              <a:gd name="adj1" fmla="val 10964093"/>
              <a:gd name="adj2" fmla="val 2153976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c 101"/>
          <p:cNvSpPr/>
          <p:nvPr userDrawn="1"/>
        </p:nvSpPr>
        <p:spPr>
          <a:xfrm rot="16200000" flipV="1">
            <a:off x="1684029" y="3822329"/>
            <a:ext cx="5157815" cy="1244180"/>
          </a:xfrm>
          <a:prstGeom prst="arc">
            <a:avLst>
              <a:gd name="adj1" fmla="val 10964093"/>
              <a:gd name="adj2" fmla="val 21539766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Arc 102"/>
          <p:cNvSpPr/>
          <p:nvPr userDrawn="1"/>
        </p:nvSpPr>
        <p:spPr>
          <a:xfrm rot="16200000" flipV="1">
            <a:off x="2487386" y="3811156"/>
            <a:ext cx="5157815" cy="1244180"/>
          </a:xfrm>
          <a:prstGeom prst="arc">
            <a:avLst>
              <a:gd name="adj1" fmla="val 10964093"/>
              <a:gd name="adj2" fmla="val 2153976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c 103"/>
          <p:cNvSpPr/>
          <p:nvPr userDrawn="1"/>
        </p:nvSpPr>
        <p:spPr>
          <a:xfrm rot="5400000" flipH="1" flipV="1">
            <a:off x="2037078" y="3817396"/>
            <a:ext cx="5157815" cy="1244180"/>
          </a:xfrm>
          <a:prstGeom prst="arc">
            <a:avLst>
              <a:gd name="adj1" fmla="val 10964093"/>
              <a:gd name="adj2" fmla="val 21539766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c 104"/>
          <p:cNvSpPr/>
          <p:nvPr userDrawn="1"/>
        </p:nvSpPr>
        <p:spPr>
          <a:xfrm rot="10800000">
            <a:off x="3451604" y="1712179"/>
            <a:ext cx="2516740" cy="770042"/>
          </a:xfrm>
          <a:prstGeom prst="arc">
            <a:avLst>
              <a:gd name="adj1" fmla="val 10981707"/>
              <a:gd name="adj2" fmla="val 2143389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 userDrawn="1"/>
        </p:nvSpPr>
        <p:spPr>
          <a:xfrm rot="10800000" flipV="1">
            <a:off x="3022687" y="2044376"/>
            <a:ext cx="3358633" cy="978106"/>
          </a:xfrm>
          <a:prstGeom prst="arc">
            <a:avLst>
              <a:gd name="adj1" fmla="val 10870913"/>
              <a:gd name="adj2" fmla="val 2157684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29" idx="2"/>
            <a:endCxn id="128" idx="6"/>
          </p:cNvCxnSpPr>
          <p:nvPr/>
        </p:nvCxnSpPr>
        <p:spPr>
          <a:xfrm flipH="1">
            <a:off x="3601347" y="3926155"/>
            <a:ext cx="155131" cy="82144"/>
          </a:xfrm>
          <a:prstGeom prst="line">
            <a:avLst/>
          </a:prstGeom>
          <a:ln w="38100" cmpd="sng">
            <a:solidFill>
              <a:srgbClr val="F5BF9B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1" idx="6"/>
            <a:endCxn id="128" idx="2"/>
          </p:cNvCxnSpPr>
          <p:nvPr/>
        </p:nvCxnSpPr>
        <p:spPr>
          <a:xfrm flipV="1">
            <a:off x="2766573" y="4146277"/>
            <a:ext cx="623908" cy="214014"/>
          </a:xfrm>
          <a:prstGeom prst="line">
            <a:avLst/>
          </a:prstGeom>
          <a:ln w="38100" cmpd="sng">
            <a:solidFill>
              <a:srgbClr val="F5BF9B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3" idx="5"/>
            <a:endCxn id="128" idx="2"/>
          </p:cNvCxnSpPr>
          <p:nvPr/>
        </p:nvCxnSpPr>
        <p:spPr>
          <a:xfrm flipV="1">
            <a:off x="3355332" y="4146277"/>
            <a:ext cx="35149" cy="264884"/>
          </a:xfrm>
          <a:prstGeom prst="line">
            <a:avLst/>
          </a:prstGeom>
          <a:ln w="38100" cmpd="sng">
            <a:solidFill>
              <a:srgbClr val="F5BF9B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7" idx="7"/>
            <a:endCxn id="128" idx="3"/>
          </p:cNvCxnSpPr>
          <p:nvPr/>
        </p:nvCxnSpPr>
        <p:spPr>
          <a:xfrm>
            <a:off x="3153831" y="3996161"/>
            <a:ext cx="218748" cy="55358"/>
          </a:xfrm>
          <a:prstGeom prst="line">
            <a:avLst/>
          </a:prstGeom>
          <a:ln w="38100" cmpd="sng">
            <a:solidFill>
              <a:srgbClr val="F5BF9B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>
            <a:spLocks noChangeAspect="1"/>
          </p:cNvSpPr>
          <p:nvPr/>
        </p:nvSpPr>
        <p:spPr>
          <a:xfrm rot="8808095" flipH="1">
            <a:off x="3369916" y="3951290"/>
            <a:ext cx="251996" cy="251996"/>
          </a:xfrm>
          <a:prstGeom prst="ellipse">
            <a:avLst/>
          </a:prstGeom>
          <a:solidFill>
            <a:srgbClr val="FFC7A2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 rot="8808095" flipH="1">
            <a:off x="3744726" y="3814735"/>
            <a:ext cx="143996" cy="143996"/>
          </a:xfrm>
          <a:prstGeom prst="ellipse">
            <a:avLst/>
          </a:prstGeom>
          <a:solidFill>
            <a:srgbClr val="FFC7A2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 rot="8808095" flipH="1">
            <a:off x="2634329" y="4327715"/>
            <a:ext cx="143996" cy="143996"/>
          </a:xfrm>
          <a:prstGeom prst="ellipse">
            <a:avLst/>
          </a:prstGeom>
          <a:solidFill>
            <a:srgbClr val="FFC7A2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 rot="8808095" flipH="1">
            <a:off x="3268609" y="4409639"/>
            <a:ext cx="143996" cy="143996"/>
          </a:xfrm>
          <a:prstGeom prst="ellipse">
            <a:avLst/>
          </a:prstGeom>
          <a:solidFill>
            <a:srgbClr val="FFC7A2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 rot="8808095" flipH="1">
            <a:off x="3011357" y="3909438"/>
            <a:ext cx="143996" cy="143996"/>
          </a:xfrm>
          <a:prstGeom prst="ellipse">
            <a:avLst/>
          </a:prstGeom>
          <a:solidFill>
            <a:srgbClr val="FFC7A2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370387" y="3343827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Dahana</a:t>
            </a:r>
          </a:p>
        </p:txBody>
      </p:sp>
      <p:sp>
        <p:nvSpPr>
          <p:cNvPr id="316" name="Rounded Rectangle 315"/>
          <p:cNvSpPr/>
          <p:nvPr/>
        </p:nvSpPr>
        <p:spPr>
          <a:xfrm>
            <a:off x="370387" y="3595827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Pindad </a:t>
            </a:r>
          </a:p>
        </p:txBody>
      </p:sp>
      <p:sp>
        <p:nvSpPr>
          <p:cNvPr id="331" name="Rounded Rectangle 330"/>
          <p:cNvSpPr/>
          <p:nvPr/>
        </p:nvSpPr>
        <p:spPr>
          <a:xfrm>
            <a:off x="370387" y="3069026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</a:t>
            </a:r>
            <a:r>
              <a:rPr lang="mr-IN" sz="1000" b="1" dirty="0" smtClean="0">
                <a:solidFill>
                  <a:srgbClr val="FF6992"/>
                </a:solidFill>
              </a:rPr>
              <a:t>–</a:t>
            </a:r>
            <a:r>
              <a:rPr lang="en-US" sz="1000" b="1" dirty="0" smtClean="0">
                <a:solidFill>
                  <a:srgbClr val="FF6992"/>
                </a:solidFill>
              </a:rPr>
              <a:t> DEFENSE</a:t>
            </a:r>
            <a:endParaRPr lang="en-US" sz="1000" b="1" dirty="0">
              <a:solidFill>
                <a:srgbClr val="FF6992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364243" y="2575048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Semen Indonesia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364243" y="2323048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Semen Baturaja </a:t>
            </a:r>
          </a:p>
        </p:txBody>
      </p:sp>
      <p:sp>
        <p:nvSpPr>
          <p:cNvPr id="333" name="Rounded Rectangle 332"/>
          <p:cNvSpPr/>
          <p:nvPr/>
        </p:nvSpPr>
        <p:spPr>
          <a:xfrm>
            <a:off x="364243" y="2056684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</a:t>
            </a:r>
            <a:r>
              <a:rPr lang="mr-IN" sz="1000" b="1" dirty="0" smtClean="0">
                <a:solidFill>
                  <a:srgbClr val="FF6992"/>
                </a:solidFill>
              </a:rPr>
              <a:t>–</a:t>
            </a:r>
            <a:r>
              <a:rPr lang="en-US" sz="1000" b="1" dirty="0" smtClean="0">
                <a:solidFill>
                  <a:srgbClr val="FF6992"/>
                </a:solidFill>
              </a:rPr>
              <a:t> CEMENT</a:t>
            </a:r>
            <a:endParaRPr lang="en-US" sz="1000" b="1" dirty="0">
              <a:solidFill>
                <a:srgbClr val="FF6992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190157" y="1192165"/>
            <a:ext cx="1671580" cy="2063128"/>
          </a:xfrm>
          <a:prstGeom prst="rect">
            <a:avLst/>
          </a:prstGeom>
          <a:solidFill>
            <a:srgbClr val="A1E8E6"/>
          </a:solidFill>
          <a:ln>
            <a:solidFill>
              <a:srgbClr val="A1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7190157" y="2563612"/>
            <a:ext cx="1673352" cy="3299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Percetakan Uang Republik Indonesia</a:t>
            </a:r>
          </a:p>
        </p:txBody>
      </p:sp>
      <p:sp>
        <p:nvSpPr>
          <p:cNvPr id="283" name="Rounded Rectangle 282"/>
          <p:cNvSpPr/>
          <p:nvPr/>
        </p:nvSpPr>
        <p:spPr>
          <a:xfrm>
            <a:off x="7190157" y="2233662"/>
            <a:ext cx="1673352" cy="3299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Percetakan Negara Indonesia</a:t>
            </a:r>
          </a:p>
        </p:txBody>
      </p:sp>
      <p:sp>
        <p:nvSpPr>
          <p:cNvPr id="284" name="Rounded Rectangle 283"/>
          <p:cNvSpPr/>
          <p:nvPr/>
        </p:nvSpPr>
        <p:spPr>
          <a:xfrm>
            <a:off x="7190157" y="1573764"/>
            <a:ext cx="1673352" cy="3299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Kertas Kraft Aceh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7190157" y="1903713"/>
            <a:ext cx="1673352" cy="3299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Kertas Leces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7190157" y="2889735"/>
            <a:ext cx="1673352" cy="3299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Industri Gelas 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7190157" y="1299996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- PAPER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7190157" y="1560088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7506308" y="3299254"/>
            <a:ext cx="1671580" cy="1024070"/>
          </a:xfrm>
          <a:prstGeom prst="rect">
            <a:avLst/>
          </a:prstGeom>
          <a:solidFill>
            <a:srgbClr val="A1E8E6"/>
          </a:solidFill>
          <a:ln>
            <a:solidFill>
              <a:srgbClr val="A1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7503993" y="3571420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Bio Farma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7503993" y="3834312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Indofarma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7503993" y="4086312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Kimia Farma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7503993" y="3304515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- PHARMACEUTICAL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>
            <a:off x="7503993" y="3571420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>
            <a:off x="8035977" y="6258117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Cambrics Primissima</a:t>
            </a:r>
          </a:p>
        </p:txBody>
      </p:sp>
      <p:sp>
        <p:nvSpPr>
          <p:cNvPr id="281" name="Rounded Rectangle 280"/>
          <p:cNvSpPr/>
          <p:nvPr/>
        </p:nvSpPr>
        <p:spPr>
          <a:xfrm>
            <a:off x="8035977" y="6546045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Industri Sandang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 Nusantara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8035977" y="5970188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Garam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8035977" y="5686080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Boma Bisma Indra </a:t>
            </a:r>
          </a:p>
        </p:txBody>
      </p:sp>
      <p:sp>
        <p:nvSpPr>
          <p:cNvPr id="312" name="Rounded Rectangle 311"/>
          <p:cNvSpPr/>
          <p:nvPr/>
        </p:nvSpPr>
        <p:spPr>
          <a:xfrm>
            <a:off x="8035977" y="5398151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Barata Indonesia</a:t>
            </a:r>
          </a:p>
        </p:txBody>
      </p:sp>
      <p:sp>
        <p:nvSpPr>
          <p:cNvPr id="313" name="Rounded Rectangle 312"/>
          <p:cNvSpPr/>
          <p:nvPr/>
        </p:nvSpPr>
        <p:spPr>
          <a:xfrm>
            <a:off x="8035977" y="4822294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Krakatau Steel </a:t>
            </a:r>
          </a:p>
        </p:txBody>
      </p:sp>
      <p:sp>
        <p:nvSpPr>
          <p:cNvPr id="314" name="Rounded Rectangle 313"/>
          <p:cNvSpPr/>
          <p:nvPr/>
        </p:nvSpPr>
        <p:spPr>
          <a:xfrm>
            <a:off x="8035977" y="5110223"/>
            <a:ext cx="1673352" cy="2879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INALUM</a:t>
            </a:r>
          </a:p>
        </p:txBody>
      </p:sp>
      <p:sp>
        <p:nvSpPr>
          <p:cNvPr id="329" name="Rounded Rectangle 328"/>
          <p:cNvSpPr/>
          <p:nvPr/>
        </p:nvSpPr>
        <p:spPr>
          <a:xfrm>
            <a:off x="8035977" y="4552329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- OTHER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>
            <a:off x="8035977" y="4830892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5650888" y="6514782"/>
            <a:ext cx="1671580" cy="739329"/>
          </a:xfrm>
          <a:prstGeom prst="rect">
            <a:avLst/>
          </a:prstGeom>
          <a:solidFill>
            <a:srgbClr val="A1E8E6"/>
          </a:solidFill>
          <a:ln>
            <a:solidFill>
              <a:srgbClr val="A1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649116" y="6888351"/>
            <a:ext cx="1673352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Pupuk Indonesia Holding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Company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5649116" y="6544473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</a:t>
            </a:r>
            <a:r>
              <a:rPr lang="mr-IN" sz="1000" b="1" dirty="0" smtClean="0">
                <a:solidFill>
                  <a:srgbClr val="FF6992"/>
                </a:solidFill>
              </a:rPr>
              <a:t>–</a:t>
            </a:r>
            <a:r>
              <a:rPr lang="en-US" sz="1000" b="1" dirty="0" smtClean="0">
                <a:solidFill>
                  <a:srgbClr val="FF6992"/>
                </a:solidFill>
              </a:rPr>
              <a:t> FERTILIZER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360" name="Straight Connector 359"/>
          <p:cNvCxnSpPr/>
          <p:nvPr/>
        </p:nvCxnSpPr>
        <p:spPr>
          <a:xfrm>
            <a:off x="5649116" y="6873748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ounded Rectangle 301"/>
          <p:cNvSpPr/>
          <p:nvPr/>
        </p:nvSpPr>
        <p:spPr>
          <a:xfrm>
            <a:off x="360355" y="5166734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Industri Kapal Indonesia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360355" y="5475344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PAL Indonesia</a:t>
            </a:r>
          </a:p>
        </p:txBody>
      </p:sp>
      <p:sp>
        <p:nvSpPr>
          <p:cNvPr id="315" name="Rounded Rectangle 314"/>
          <p:cNvSpPr/>
          <p:nvPr/>
        </p:nvSpPr>
        <p:spPr>
          <a:xfrm>
            <a:off x="360355" y="4858124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Dok dan Perkapalan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 Surabaya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360355" y="4549514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Dok &amp; Perkapalan Kodja Bahari </a:t>
            </a:r>
          </a:p>
        </p:txBody>
      </p:sp>
      <p:sp>
        <p:nvSpPr>
          <p:cNvPr id="322" name="Rounded Rectangle 321"/>
          <p:cNvSpPr/>
          <p:nvPr/>
        </p:nvSpPr>
        <p:spPr>
          <a:xfrm>
            <a:off x="360355" y="5783954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Industri Kereta Api</a:t>
            </a:r>
          </a:p>
        </p:txBody>
      </p:sp>
      <p:sp>
        <p:nvSpPr>
          <p:cNvPr id="323" name="Rounded Rectangle 322"/>
          <p:cNvSpPr/>
          <p:nvPr/>
        </p:nvSpPr>
        <p:spPr>
          <a:xfrm>
            <a:off x="360355" y="6108068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Dirgantara Indonesia</a:t>
            </a:r>
          </a:p>
        </p:txBody>
      </p:sp>
      <p:sp>
        <p:nvSpPr>
          <p:cNvPr id="324" name="Rounded Rectangle 323"/>
          <p:cNvSpPr/>
          <p:nvPr/>
        </p:nvSpPr>
        <p:spPr>
          <a:xfrm>
            <a:off x="360355" y="6387727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Industri Telekomunikasi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Indonesia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360355" y="6696337"/>
            <a:ext cx="1691640" cy="3086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LEN Industri </a:t>
            </a:r>
          </a:p>
        </p:txBody>
      </p:sp>
      <p:sp>
        <p:nvSpPr>
          <p:cNvPr id="330" name="Rounded Rectangle 329"/>
          <p:cNvSpPr/>
          <p:nvPr/>
        </p:nvSpPr>
        <p:spPr>
          <a:xfrm>
            <a:off x="360355" y="4180261"/>
            <a:ext cx="1691640" cy="36576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MFG </a:t>
            </a:r>
            <a:r>
              <a:rPr lang="mr-IN" sz="1000" b="1" dirty="0" smtClean="0">
                <a:solidFill>
                  <a:srgbClr val="FF6992"/>
                </a:solidFill>
              </a:rPr>
              <a:t>–</a:t>
            </a:r>
            <a:r>
              <a:rPr lang="en-US" sz="1000" b="1" dirty="0" smtClean="0">
                <a:solidFill>
                  <a:srgbClr val="FF6992"/>
                </a:solidFill>
              </a:rPr>
              <a:t> TELECOMM &amp; TRANSPORTATION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394383" y="4546021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365282" y="3343346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364243" y="2326427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2063578" y="2051222"/>
            <a:ext cx="2199503" cy="827902"/>
          </a:xfrm>
          <a:custGeom>
            <a:avLst/>
            <a:gdLst>
              <a:gd name="connsiteX0" fmla="*/ 2199503 w 2199503"/>
              <a:gd name="connsiteY0" fmla="*/ 630194 h 827902"/>
              <a:gd name="connsiteX1" fmla="*/ 2199503 w 2199503"/>
              <a:gd name="connsiteY1" fmla="*/ 827902 h 827902"/>
              <a:gd name="connsiteX2" fmla="*/ 0 w 2199503"/>
              <a:gd name="connsiteY2" fmla="*/ 790832 h 827902"/>
              <a:gd name="connsiteX3" fmla="*/ 0 w 2199503"/>
              <a:gd name="connsiteY3" fmla="*/ 0 h 827902"/>
              <a:gd name="connsiteX4" fmla="*/ 2199503 w 2199503"/>
              <a:gd name="connsiteY4" fmla="*/ 630194 h 8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503" h="827902">
                <a:moveTo>
                  <a:pt x="2199503" y="630194"/>
                </a:moveTo>
                <a:lnTo>
                  <a:pt x="2199503" y="827902"/>
                </a:lnTo>
                <a:lnTo>
                  <a:pt x="0" y="790832"/>
                </a:lnTo>
                <a:lnTo>
                  <a:pt x="0" y="0"/>
                </a:lnTo>
                <a:lnTo>
                  <a:pt x="2199503" y="63019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75935" y="2965622"/>
            <a:ext cx="2174789" cy="889686"/>
          </a:xfrm>
          <a:custGeom>
            <a:avLst/>
            <a:gdLst>
              <a:gd name="connsiteX0" fmla="*/ 2137719 w 2174789"/>
              <a:gd name="connsiteY0" fmla="*/ 0 h 889686"/>
              <a:gd name="connsiteX1" fmla="*/ 0 w 2174789"/>
              <a:gd name="connsiteY1" fmla="*/ 98854 h 889686"/>
              <a:gd name="connsiteX2" fmla="*/ 0 w 2174789"/>
              <a:gd name="connsiteY2" fmla="*/ 889686 h 889686"/>
              <a:gd name="connsiteX3" fmla="*/ 2174789 w 2174789"/>
              <a:gd name="connsiteY3" fmla="*/ 172994 h 889686"/>
              <a:gd name="connsiteX4" fmla="*/ 2137719 w 2174789"/>
              <a:gd name="connsiteY4" fmla="*/ 0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789" h="889686">
                <a:moveTo>
                  <a:pt x="2137719" y="0"/>
                </a:moveTo>
                <a:lnTo>
                  <a:pt x="0" y="98854"/>
                </a:lnTo>
                <a:lnTo>
                  <a:pt x="0" y="889686"/>
                </a:lnTo>
                <a:lnTo>
                  <a:pt x="2174789" y="172994"/>
                </a:lnTo>
                <a:lnTo>
                  <a:pt x="2137719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100649" y="3237470"/>
            <a:ext cx="2323070" cy="3818238"/>
          </a:xfrm>
          <a:custGeom>
            <a:avLst/>
            <a:gdLst>
              <a:gd name="connsiteX0" fmla="*/ 2261286 w 2323070"/>
              <a:gd name="connsiteY0" fmla="*/ 0 h 3818238"/>
              <a:gd name="connsiteX1" fmla="*/ 0 w 2323070"/>
              <a:gd name="connsiteY1" fmla="*/ 951471 h 3818238"/>
              <a:gd name="connsiteX2" fmla="*/ 0 w 2323070"/>
              <a:gd name="connsiteY2" fmla="*/ 3818238 h 3818238"/>
              <a:gd name="connsiteX3" fmla="*/ 2323070 w 2323070"/>
              <a:gd name="connsiteY3" fmla="*/ 98854 h 3818238"/>
              <a:gd name="connsiteX4" fmla="*/ 2261286 w 2323070"/>
              <a:gd name="connsiteY4" fmla="*/ 0 h 381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070" h="3818238">
                <a:moveTo>
                  <a:pt x="2261286" y="0"/>
                </a:moveTo>
                <a:lnTo>
                  <a:pt x="0" y="951471"/>
                </a:lnTo>
                <a:lnTo>
                  <a:pt x="0" y="3818238"/>
                </a:lnTo>
                <a:lnTo>
                  <a:pt x="2323070" y="98854"/>
                </a:lnTo>
                <a:lnTo>
                  <a:pt x="2261286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67416" y="1248032"/>
            <a:ext cx="2236573" cy="2026509"/>
          </a:xfrm>
          <a:custGeom>
            <a:avLst/>
            <a:gdLst>
              <a:gd name="connsiteX0" fmla="*/ 0 w 2236573"/>
              <a:gd name="connsiteY0" fmla="*/ 1445741 h 2026509"/>
              <a:gd name="connsiteX1" fmla="*/ 37070 w 2236573"/>
              <a:gd name="connsiteY1" fmla="*/ 1594022 h 2026509"/>
              <a:gd name="connsiteX2" fmla="*/ 2236573 w 2236573"/>
              <a:gd name="connsiteY2" fmla="*/ 2026509 h 2026509"/>
              <a:gd name="connsiteX3" fmla="*/ 2211860 w 2236573"/>
              <a:gd name="connsiteY3" fmla="*/ 0 h 2026509"/>
              <a:gd name="connsiteX4" fmla="*/ 0 w 2236573"/>
              <a:gd name="connsiteY4" fmla="*/ 1445741 h 202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573" h="2026509">
                <a:moveTo>
                  <a:pt x="0" y="1445741"/>
                </a:moveTo>
                <a:lnTo>
                  <a:pt x="37070" y="1594022"/>
                </a:lnTo>
                <a:lnTo>
                  <a:pt x="2236573" y="2026509"/>
                </a:lnTo>
                <a:lnTo>
                  <a:pt x="2211860" y="0"/>
                </a:lnTo>
                <a:lnTo>
                  <a:pt x="0" y="144574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707924" y="3299254"/>
            <a:ext cx="2631990" cy="3249827"/>
          </a:xfrm>
          <a:custGeom>
            <a:avLst/>
            <a:gdLst>
              <a:gd name="connsiteX0" fmla="*/ 86498 w 2631990"/>
              <a:gd name="connsiteY0" fmla="*/ 24714 h 3249827"/>
              <a:gd name="connsiteX1" fmla="*/ 2631990 w 2631990"/>
              <a:gd name="connsiteY1" fmla="*/ 3237470 h 3249827"/>
              <a:gd name="connsiteX2" fmla="*/ 939114 w 2631990"/>
              <a:gd name="connsiteY2" fmla="*/ 3249827 h 3249827"/>
              <a:gd name="connsiteX3" fmla="*/ 0 w 2631990"/>
              <a:gd name="connsiteY3" fmla="*/ 0 h 3249827"/>
              <a:gd name="connsiteX4" fmla="*/ 86498 w 2631990"/>
              <a:gd name="connsiteY4" fmla="*/ 24714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990" h="3249827">
                <a:moveTo>
                  <a:pt x="86498" y="24714"/>
                </a:moveTo>
                <a:lnTo>
                  <a:pt x="2631990" y="3237470"/>
                </a:lnTo>
                <a:lnTo>
                  <a:pt x="939114" y="3249827"/>
                </a:lnTo>
                <a:lnTo>
                  <a:pt x="0" y="0"/>
                </a:lnTo>
                <a:lnTo>
                  <a:pt x="86498" y="2471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720"/>
          <p:cNvSpPr>
            <a:spLocks noEditPoints="1"/>
          </p:cNvSpPr>
          <p:nvPr/>
        </p:nvSpPr>
        <p:spPr bwMode="auto">
          <a:xfrm rot="17257224">
            <a:off x="4230405" y="2615368"/>
            <a:ext cx="774420" cy="664699"/>
          </a:xfrm>
          <a:custGeom>
            <a:avLst/>
            <a:gdLst>
              <a:gd name="T0" fmla="*/ 205 w 367"/>
              <a:gd name="T1" fmla="*/ 38 h 315"/>
              <a:gd name="T2" fmla="*/ 175 w 367"/>
              <a:gd name="T3" fmla="*/ 42 h 315"/>
              <a:gd name="T4" fmla="*/ 145 w 367"/>
              <a:gd name="T5" fmla="*/ 56 h 315"/>
              <a:gd name="T6" fmla="*/ 121 w 367"/>
              <a:gd name="T7" fmla="*/ 79 h 315"/>
              <a:gd name="T8" fmla="*/ 103 w 367"/>
              <a:gd name="T9" fmla="*/ 105 h 315"/>
              <a:gd name="T10" fmla="*/ 93 w 367"/>
              <a:gd name="T11" fmla="*/ 133 h 315"/>
              <a:gd name="T12" fmla="*/ 91 w 367"/>
              <a:gd name="T13" fmla="*/ 163 h 315"/>
              <a:gd name="T14" fmla="*/ 97 w 367"/>
              <a:gd name="T15" fmla="*/ 195 h 315"/>
              <a:gd name="T16" fmla="*/ 111 w 367"/>
              <a:gd name="T17" fmla="*/ 223 h 315"/>
              <a:gd name="T18" fmla="*/ 131 w 367"/>
              <a:gd name="T19" fmla="*/ 247 h 315"/>
              <a:gd name="T20" fmla="*/ 157 w 367"/>
              <a:gd name="T21" fmla="*/ 265 h 315"/>
              <a:gd name="T22" fmla="*/ 185 w 367"/>
              <a:gd name="T23" fmla="*/ 275 h 315"/>
              <a:gd name="T24" fmla="*/ 217 w 367"/>
              <a:gd name="T25" fmla="*/ 277 h 315"/>
              <a:gd name="T26" fmla="*/ 247 w 367"/>
              <a:gd name="T27" fmla="*/ 273 h 315"/>
              <a:gd name="T28" fmla="*/ 277 w 367"/>
              <a:gd name="T29" fmla="*/ 259 h 315"/>
              <a:gd name="T30" fmla="*/ 301 w 367"/>
              <a:gd name="T31" fmla="*/ 237 h 315"/>
              <a:gd name="T32" fmla="*/ 317 w 367"/>
              <a:gd name="T33" fmla="*/ 211 h 315"/>
              <a:gd name="T34" fmla="*/ 327 w 367"/>
              <a:gd name="T35" fmla="*/ 183 h 315"/>
              <a:gd name="T36" fmla="*/ 331 w 367"/>
              <a:gd name="T37" fmla="*/ 153 h 315"/>
              <a:gd name="T38" fmla="*/ 325 w 367"/>
              <a:gd name="T39" fmla="*/ 121 h 315"/>
              <a:gd name="T40" fmla="*/ 311 w 367"/>
              <a:gd name="T41" fmla="*/ 93 h 315"/>
              <a:gd name="T42" fmla="*/ 291 w 367"/>
              <a:gd name="T43" fmla="*/ 69 h 315"/>
              <a:gd name="T44" fmla="*/ 265 w 367"/>
              <a:gd name="T45" fmla="*/ 50 h 315"/>
              <a:gd name="T46" fmla="*/ 235 w 367"/>
              <a:gd name="T47" fmla="*/ 40 h 315"/>
              <a:gd name="T48" fmla="*/ 205 w 367"/>
              <a:gd name="T49" fmla="*/ 38 h 315"/>
              <a:gd name="T50" fmla="*/ 227 w 367"/>
              <a:gd name="T51" fmla="*/ 0 h 315"/>
              <a:gd name="T52" fmla="*/ 259 w 367"/>
              <a:gd name="T53" fmla="*/ 8 h 315"/>
              <a:gd name="T54" fmla="*/ 291 w 367"/>
              <a:gd name="T55" fmla="*/ 22 h 315"/>
              <a:gd name="T56" fmla="*/ 319 w 367"/>
              <a:gd name="T57" fmla="*/ 42 h 315"/>
              <a:gd name="T58" fmla="*/ 343 w 367"/>
              <a:gd name="T59" fmla="*/ 71 h 315"/>
              <a:gd name="T60" fmla="*/ 359 w 367"/>
              <a:gd name="T61" fmla="*/ 105 h 315"/>
              <a:gd name="T62" fmla="*/ 367 w 367"/>
              <a:gd name="T63" fmla="*/ 139 h 315"/>
              <a:gd name="T64" fmla="*/ 367 w 367"/>
              <a:gd name="T65" fmla="*/ 173 h 315"/>
              <a:gd name="T66" fmla="*/ 361 w 367"/>
              <a:gd name="T67" fmla="*/ 207 h 315"/>
              <a:gd name="T68" fmla="*/ 347 w 367"/>
              <a:gd name="T69" fmla="*/ 239 h 315"/>
              <a:gd name="T70" fmla="*/ 325 w 367"/>
              <a:gd name="T71" fmla="*/ 267 h 315"/>
              <a:gd name="T72" fmla="*/ 297 w 367"/>
              <a:gd name="T73" fmla="*/ 291 h 315"/>
              <a:gd name="T74" fmla="*/ 261 w 367"/>
              <a:gd name="T75" fmla="*/ 307 h 315"/>
              <a:gd name="T76" fmla="*/ 225 w 367"/>
              <a:gd name="T77" fmla="*/ 315 h 315"/>
              <a:gd name="T78" fmla="*/ 187 w 367"/>
              <a:gd name="T79" fmla="*/ 315 h 315"/>
              <a:gd name="T80" fmla="*/ 153 w 367"/>
              <a:gd name="T81" fmla="*/ 305 h 315"/>
              <a:gd name="T82" fmla="*/ 119 w 367"/>
              <a:gd name="T83" fmla="*/ 287 h 315"/>
              <a:gd name="T84" fmla="*/ 91 w 367"/>
              <a:gd name="T85" fmla="*/ 261 h 315"/>
              <a:gd name="T86" fmla="*/ 22 w 367"/>
              <a:gd name="T87" fmla="*/ 305 h 315"/>
              <a:gd name="T88" fmla="*/ 0 w 367"/>
              <a:gd name="T89" fmla="*/ 269 h 315"/>
              <a:gd name="T90" fmla="*/ 68 w 367"/>
              <a:gd name="T91" fmla="*/ 225 h 315"/>
              <a:gd name="T92" fmla="*/ 56 w 367"/>
              <a:gd name="T93" fmla="*/ 189 h 315"/>
              <a:gd name="T94" fmla="*/ 52 w 367"/>
              <a:gd name="T95" fmla="*/ 153 h 315"/>
              <a:gd name="T96" fmla="*/ 58 w 367"/>
              <a:gd name="T97" fmla="*/ 115 h 315"/>
              <a:gd name="T98" fmla="*/ 72 w 367"/>
              <a:gd name="T99" fmla="*/ 81 h 315"/>
              <a:gd name="T100" fmla="*/ 95 w 367"/>
              <a:gd name="T101" fmla="*/ 50 h 315"/>
              <a:gd name="T102" fmla="*/ 125 w 367"/>
              <a:gd name="T103" fmla="*/ 24 h 315"/>
              <a:gd name="T104" fmla="*/ 157 w 367"/>
              <a:gd name="T105" fmla="*/ 8 h 315"/>
              <a:gd name="T106" fmla="*/ 191 w 367"/>
              <a:gd name="T107" fmla="*/ 0 h 315"/>
              <a:gd name="T108" fmla="*/ 227 w 367"/>
              <a:gd name="T109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" h="315">
                <a:moveTo>
                  <a:pt x="205" y="38"/>
                </a:moveTo>
                <a:lnTo>
                  <a:pt x="175" y="42"/>
                </a:lnTo>
                <a:lnTo>
                  <a:pt x="145" y="56"/>
                </a:lnTo>
                <a:lnTo>
                  <a:pt x="121" y="79"/>
                </a:lnTo>
                <a:lnTo>
                  <a:pt x="103" y="105"/>
                </a:lnTo>
                <a:lnTo>
                  <a:pt x="93" y="133"/>
                </a:lnTo>
                <a:lnTo>
                  <a:pt x="91" y="163"/>
                </a:lnTo>
                <a:lnTo>
                  <a:pt x="97" y="195"/>
                </a:lnTo>
                <a:lnTo>
                  <a:pt x="111" y="223"/>
                </a:lnTo>
                <a:lnTo>
                  <a:pt x="131" y="247"/>
                </a:lnTo>
                <a:lnTo>
                  <a:pt x="157" y="265"/>
                </a:lnTo>
                <a:lnTo>
                  <a:pt x="185" y="275"/>
                </a:lnTo>
                <a:lnTo>
                  <a:pt x="217" y="277"/>
                </a:lnTo>
                <a:lnTo>
                  <a:pt x="247" y="273"/>
                </a:lnTo>
                <a:lnTo>
                  <a:pt x="277" y="259"/>
                </a:lnTo>
                <a:lnTo>
                  <a:pt x="301" y="237"/>
                </a:lnTo>
                <a:lnTo>
                  <a:pt x="317" y="211"/>
                </a:lnTo>
                <a:lnTo>
                  <a:pt x="327" y="183"/>
                </a:lnTo>
                <a:lnTo>
                  <a:pt x="331" y="153"/>
                </a:lnTo>
                <a:lnTo>
                  <a:pt x="325" y="121"/>
                </a:lnTo>
                <a:lnTo>
                  <a:pt x="311" y="93"/>
                </a:lnTo>
                <a:lnTo>
                  <a:pt x="291" y="69"/>
                </a:lnTo>
                <a:lnTo>
                  <a:pt x="265" y="50"/>
                </a:lnTo>
                <a:lnTo>
                  <a:pt x="235" y="40"/>
                </a:lnTo>
                <a:lnTo>
                  <a:pt x="205" y="38"/>
                </a:lnTo>
                <a:close/>
                <a:moveTo>
                  <a:pt x="227" y="0"/>
                </a:moveTo>
                <a:lnTo>
                  <a:pt x="259" y="8"/>
                </a:lnTo>
                <a:lnTo>
                  <a:pt x="291" y="22"/>
                </a:lnTo>
                <a:lnTo>
                  <a:pt x="319" y="42"/>
                </a:lnTo>
                <a:lnTo>
                  <a:pt x="343" y="71"/>
                </a:lnTo>
                <a:lnTo>
                  <a:pt x="359" y="105"/>
                </a:lnTo>
                <a:lnTo>
                  <a:pt x="367" y="139"/>
                </a:lnTo>
                <a:lnTo>
                  <a:pt x="367" y="173"/>
                </a:lnTo>
                <a:lnTo>
                  <a:pt x="361" y="207"/>
                </a:lnTo>
                <a:lnTo>
                  <a:pt x="347" y="239"/>
                </a:lnTo>
                <a:lnTo>
                  <a:pt x="325" y="267"/>
                </a:lnTo>
                <a:lnTo>
                  <a:pt x="297" y="291"/>
                </a:lnTo>
                <a:lnTo>
                  <a:pt x="261" y="307"/>
                </a:lnTo>
                <a:lnTo>
                  <a:pt x="225" y="315"/>
                </a:lnTo>
                <a:lnTo>
                  <a:pt x="187" y="315"/>
                </a:lnTo>
                <a:lnTo>
                  <a:pt x="153" y="305"/>
                </a:lnTo>
                <a:lnTo>
                  <a:pt x="119" y="287"/>
                </a:lnTo>
                <a:lnTo>
                  <a:pt x="91" y="261"/>
                </a:lnTo>
                <a:lnTo>
                  <a:pt x="22" y="305"/>
                </a:lnTo>
                <a:lnTo>
                  <a:pt x="0" y="269"/>
                </a:lnTo>
                <a:lnTo>
                  <a:pt x="68" y="225"/>
                </a:lnTo>
                <a:lnTo>
                  <a:pt x="56" y="189"/>
                </a:lnTo>
                <a:lnTo>
                  <a:pt x="52" y="153"/>
                </a:lnTo>
                <a:lnTo>
                  <a:pt x="58" y="115"/>
                </a:lnTo>
                <a:lnTo>
                  <a:pt x="72" y="81"/>
                </a:lnTo>
                <a:lnTo>
                  <a:pt x="95" y="50"/>
                </a:lnTo>
                <a:lnTo>
                  <a:pt x="125" y="24"/>
                </a:lnTo>
                <a:lnTo>
                  <a:pt x="157" y="8"/>
                </a:lnTo>
                <a:lnTo>
                  <a:pt x="191" y="0"/>
                </a:lnTo>
                <a:lnTo>
                  <a:pt x="2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723"/>
          <p:cNvSpPr>
            <a:spLocks/>
          </p:cNvSpPr>
          <p:nvPr/>
        </p:nvSpPr>
        <p:spPr bwMode="auto">
          <a:xfrm rot="17257224">
            <a:off x="4478796" y="3471204"/>
            <a:ext cx="774420" cy="567632"/>
          </a:xfrm>
          <a:custGeom>
            <a:avLst/>
            <a:gdLst>
              <a:gd name="T0" fmla="*/ 327 w 367"/>
              <a:gd name="T1" fmla="*/ 0 h 269"/>
              <a:gd name="T2" fmla="*/ 367 w 367"/>
              <a:gd name="T3" fmla="*/ 62 h 269"/>
              <a:gd name="T4" fmla="*/ 361 w 367"/>
              <a:gd name="T5" fmla="*/ 68 h 269"/>
              <a:gd name="T6" fmla="*/ 70 w 367"/>
              <a:gd name="T7" fmla="*/ 257 h 269"/>
              <a:gd name="T8" fmla="*/ 50 w 367"/>
              <a:gd name="T9" fmla="*/ 267 h 269"/>
              <a:gd name="T10" fmla="*/ 32 w 367"/>
              <a:gd name="T11" fmla="*/ 269 h 269"/>
              <a:gd name="T12" fmla="*/ 16 w 367"/>
              <a:gd name="T13" fmla="*/ 265 h 269"/>
              <a:gd name="T14" fmla="*/ 4 w 367"/>
              <a:gd name="T15" fmla="*/ 257 h 269"/>
              <a:gd name="T16" fmla="*/ 0 w 367"/>
              <a:gd name="T17" fmla="*/ 241 h 269"/>
              <a:gd name="T18" fmla="*/ 2 w 367"/>
              <a:gd name="T19" fmla="*/ 225 h 269"/>
              <a:gd name="T20" fmla="*/ 12 w 367"/>
              <a:gd name="T21" fmla="*/ 209 h 269"/>
              <a:gd name="T22" fmla="*/ 28 w 367"/>
              <a:gd name="T23" fmla="*/ 195 h 269"/>
              <a:gd name="T24" fmla="*/ 319 w 367"/>
              <a:gd name="T25" fmla="*/ 6 h 269"/>
              <a:gd name="T26" fmla="*/ 327 w 367"/>
              <a:gd name="T2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7" h="269">
                <a:moveTo>
                  <a:pt x="327" y="0"/>
                </a:moveTo>
                <a:lnTo>
                  <a:pt x="367" y="62"/>
                </a:lnTo>
                <a:lnTo>
                  <a:pt x="361" y="68"/>
                </a:lnTo>
                <a:lnTo>
                  <a:pt x="70" y="257"/>
                </a:lnTo>
                <a:lnTo>
                  <a:pt x="50" y="267"/>
                </a:lnTo>
                <a:lnTo>
                  <a:pt x="32" y="269"/>
                </a:lnTo>
                <a:lnTo>
                  <a:pt x="16" y="265"/>
                </a:lnTo>
                <a:lnTo>
                  <a:pt x="4" y="257"/>
                </a:lnTo>
                <a:lnTo>
                  <a:pt x="0" y="241"/>
                </a:lnTo>
                <a:lnTo>
                  <a:pt x="2" y="225"/>
                </a:lnTo>
                <a:lnTo>
                  <a:pt x="12" y="209"/>
                </a:lnTo>
                <a:lnTo>
                  <a:pt x="28" y="195"/>
                </a:lnTo>
                <a:lnTo>
                  <a:pt x="319" y="6"/>
                </a:lnTo>
                <a:lnTo>
                  <a:pt x="3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Rounded Rectangle 377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955059" y="2940908"/>
            <a:ext cx="2533136" cy="1359243"/>
          </a:xfrm>
          <a:custGeom>
            <a:avLst/>
            <a:gdLst>
              <a:gd name="connsiteX0" fmla="*/ 2520779 w 2533136"/>
              <a:gd name="connsiteY0" fmla="*/ 358346 h 1359243"/>
              <a:gd name="connsiteX1" fmla="*/ 2533136 w 2533136"/>
              <a:gd name="connsiteY1" fmla="*/ 1359243 h 1359243"/>
              <a:gd name="connsiteX2" fmla="*/ 0 w 2533136"/>
              <a:gd name="connsiteY2" fmla="*/ 185351 h 1359243"/>
              <a:gd name="connsiteX3" fmla="*/ 24714 w 2533136"/>
              <a:gd name="connsiteY3" fmla="*/ 0 h 1359243"/>
              <a:gd name="connsiteX4" fmla="*/ 2520779 w 2533136"/>
              <a:gd name="connsiteY4" fmla="*/ 358346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136" h="1359243">
                <a:moveTo>
                  <a:pt x="2520779" y="358346"/>
                </a:moveTo>
                <a:lnTo>
                  <a:pt x="2533136" y="1359243"/>
                </a:lnTo>
                <a:lnTo>
                  <a:pt x="0" y="185351"/>
                </a:lnTo>
                <a:lnTo>
                  <a:pt x="24714" y="0"/>
                </a:lnTo>
                <a:lnTo>
                  <a:pt x="2520779" y="35834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905632" y="3212757"/>
            <a:ext cx="3113903" cy="3719384"/>
          </a:xfrm>
          <a:custGeom>
            <a:avLst/>
            <a:gdLst>
              <a:gd name="connsiteX0" fmla="*/ 3113903 w 3113903"/>
              <a:gd name="connsiteY0" fmla="*/ 1322173 h 3719384"/>
              <a:gd name="connsiteX1" fmla="*/ 3113903 w 3113903"/>
              <a:gd name="connsiteY1" fmla="*/ 3719384 h 3719384"/>
              <a:gd name="connsiteX2" fmla="*/ 0 w 3113903"/>
              <a:gd name="connsiteY2" fmla="*/ 135924 h 3719384"/>
              <a:gd name="connsiteX3" fmla="*/ 61784 w 3113903"/>
              <a:gd name="connsiteY3" fmla="*/ 0 h 3719384"/>
              <a:gd name="connsiteX4" fmla="*/ 3113903 w 3113903"/>
              <a:gd name="connsiteY4" fmla="*/ 1322173 h 371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903" h="3719384">
                <a:moveTo>
                  <a:pt x="3113903" y="1322173"/>
                </a:moveTo>
                <a:lnTo>
                  <a:pt x="3113903" y="3719384"/>
                </a:lnTo>
                <a:lnTo>
                  <a:pt x="0" y="135924"/>
                </a:lnTo>
                <a:lnTo>
                  <a:pt x="61784" y="0"/>
                </a:lnTo>
                <a:lnTo>
                  <a:pt x="3113903" y="1322173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9" name="Rounded Rectangle 258"/>
          <p:cNvSpPr/>
          <p:nvPr/>
        </p:nvSpPr>
        <p:spPr>
          <a:xfrm>
            <a:off x="590572" y="2275765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Bulog</a:t>
            </a:r>
          </a:p>
        </p:txBody>
      </p:sp>
      <p:sp>
        <p:nvSpPr>
          <p:cNvPr id="260" name="Rounded Rectangle 259"/>
          <p:cNvSpPr/>
          <p:nvPr/>
        </p:nvSpPr>
        <p:spPr>
          <a:xfrm>
            <a:off x="590572" y="2529513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Perusahaan Perdagangan Indonesia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590572" y="2781513"/>
            <a:ext cx="1673352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PP Berdikari </a:t>
            </a:r>
          </a:p>
        </p:txBody>
      </p:sp>
      <p:sp>
        <p:nvSpPr>
          <p:cNvPr id="262" name="Rounded Rectangle 261"/>
          <p:cNvSpPr/>
          <p:nvPr/>
        </p:nvSpPr>
        <p:spPr>
          <a:xfrm>
            <a:off x="590572" y="2008860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WHOLESALE TRADE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>
            <a:off x="590572" y="2275765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286000" y="1993392"/>
            <a:ext cx="1060704" cy="1069848"/>
          </a:xfrm>
          <a:custGeom>
            <a:avLst/>
            <a:gdLst>
              <a:gd name="connsiteX0" fmla="*/ 0 w 1060704"/>
              <a:gd name="connsiteY0" fmla="*/ 0 h 1069848"/>
              <a:gd name="connsiteX1" fmla="*/ 0 w 1060704"/>
              <a:gd name="connsiteY1" fmla="*/ 1069848 h 1069848"/>
              <a:gd name="connsiteX2" fmla="*/ 1051560 w 1060704"/>
              <a:gd name="connsiteY2" fmla="*/ 521208 h 1069848"/>
              <a:gd name="connsiteX3" fmla="*/ 1060704 w 1060704"/>
              <a:gd name="connsiteY3" fmla="*/ 365760 h 1069848"/>
              <a:gd name="connsiteX4" fmla="*/ 0 w 1060704"/>
              <a:gd name="connsiteY4" fmla="*/ 0 h 106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4" h="1069848">
                <a:moveTo>
                  <a:pt x="0" y="0"/>
                </a:moveTo>
                <a:lnTo>
                  <a:pt x="0" y="1069848"/>
                </a:lnTo>
                <a:lnTo>
                  <a:pt x="1051560" y="521208"/>
                </a:lnTo>
                <a:lnTo>
                  <a:pt x="1060704" y="365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15224885">
            <a:off x="3014639" y="2188896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7346573" y="1764163"/>
            <a:ext cx="1671580" cy="739329"/>
          </a:xfrm>
          <a:prstGeom prst="rect">
            <a:avLst/>
          </a:prstGeom>
          <a:solidFill>
            <a:srgbClr val="A1E8E6"/>
          </a:solidFill>
          <a:ln>
            <a:solidFill>
              <a:srgbClr val="A1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344801" y="2137732"/>
            <a:ext cx="1673352" cy="365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Sarinah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7344801" y="1793854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RETAIL TRADE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344801" y="2123129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5495544" y="1764792"/>
            <a:ext cx="1847088" cy="960120"/>
          </a:xfrm>
          <a:custGeom>
            <a:avLst/>
            <a:gdLst>
              <a:gd name="connsiteX0" fmla="*/ 1847088 w 1847088"/>
              <a:gd name="connsiteY0" fmla="*/ 0 h 960120"/>
              <a:gd name="connsiteX1" fmla="*/ 1837944 w 1847088"/>
              <a:gd name="connsiteY1" fmla="*/ 749808 h 960120"/>
              <a:gd name="connsiteX2" fmla="*/ 18288 w 1847088"/>
              <a:gd name="connsiteY2" fmla="*/ 960120 h 960120"/>
              <a:gd name="connsiteX3" fmla="*/ 0 w 1847088"/>
              <a:gd name="connsiteY3" fmla="*/ 777240 h 960120"/>
              <a:gd name="connsiteX4" fmla="*/ 1847088 w 1847088"/>
              <a:gd name="connsiteY4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088" h="960120">
                <a:moveTo>
                  <a:pt x="1847088" y="0"/>
                </a:moveTo>
                <a:lnTo>
                  <a:pt x="1837944" y="749808"/>
                </a:lnTo>
                <a:lnTo>
                  <a:pt x="18288" y="960120"/>
                </a:lnTo>
                <a:lnTo>
                  <a:pt x="0" y="777240"/>
                </a:lnTo>
                <a:lnTo>
                  <a:pt x="1847088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19755274">
            <a:off x="4339943" y="2482252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8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7818723" y="3679466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Pelayaran Nasional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Indonesia 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7818723" y="3953200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Angkasa Pura I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7818723" y="2310794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Merpati Nusantara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</a:rPr>
              <a:t>     Airlines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7818723" y="2584529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Kereta Api Indonesia 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7818723" y="2037060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Garuda Indonesia 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7818723" y="3405732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ASDP Indonesia Ferry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818723" y="2858263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DAMRI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7818723" y="3131997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Pengangkutan Penumpang Djakarta</a:t>
            </a:r>
          </a:p>
        </p:txBody>
      </p:sp>
      <p:sp>
        <p:nvSpPr>
          <p:cNvPr id="262" name="Rounded Rectangle 261"/>
          <p:cNvSpPr/>
          <p:nvPr/>
        </p:nvSpPr>
        <p:spPr>
          <a:xfrm>
            <a:off x="7818723" y="4228333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Angkasa Pura II 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7818723" y="4502067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Pelabuhan Indonesia I </a:t>
            </a:r>
          </a:p>
        </p:txBody>
      </p:sp>
      <p:sp>
        <p:nvSpPr>
          <p:cNvPr id="264" name="Rounded Rectangle 263"/>
          <p:cNvSpPr/>
          <p:nvPr/>
        </p:nvSpPr>
        <p:spPr>
          <a:xfrm>
            <a:off x="7818723" y="4775801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Pelabuhan Indonesia II</a:t>
            </a:r>
          </a:p>
        </p:txBody>
      </p:sp>
      <p:sp>
        <p:nvSpPr>
          <p:cNvPr id="265" name="Rounded Rectangle 264"/>
          <p:cNvSpPr/>
          <p:nvPr/>
        </p:nvSpPr>
        <p:spPr>
          <a:xfrm>
            <a:off x="7818723" y="5597004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Jasa Marga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7818723" y="5323270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Pelabuhan Indonesia IV </a:t>
            </a:r>
          </a:p>
        </p:txBody>
      </p:sp>
      <p:sp>
        <p:nvSpPr>
          <p:cNvPr id="268" name="Rounded Rectangle 267"/>
          <p:cNvSpPr/>
          <p:nvPr/>
        </p:nvSpPr>
        <p:spPr>
          <a:xfrm>
            <a:off x="7818723" y="5049536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Pelabuhan Indonesia III</a:t>
            </a:r>
          </a:p>
        </p:txBody>
      </p:sp>
      <p:sp>
        <p:nvSpPr>
          <p:cNvPr id="269" name="Rounded Rectangle 268"/>
          <p:cNvSpPr/>
          <p:nvPr/>
        </p:nvSpPr>
        <p:spPr>
          <a:xfrm>
            <a:off x="7818723" y="6691942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Varuna Tirta Prakasya </a:t>
            </a:r>
          </a:p>
        </p:txBody>
      </p:sp>
      <p:sp>
        <p:nvSpPr>
          <p:cNvPr id="270" name="Rounded Rectangle 269"/>
          <p:cNvSpPr/>
          <p:nvPr/>
        </p:nvSpPr>
        <p:spPr>
          <a:xfrm>
            <a:off x="7818723" y="6418207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Djakarta Lloyd</a:t>
            </a:r>
          </a:p>
        </p:txBody>
      </p:sp>
      <p:sp>
        <p:nvSpPr>
          <p:cNvPr id="271" name="Rounded Rectangle 270"/>
          <p:cNvSpPr/>
          <p:nvPr/>
        </p:nvSpPr>
        <p:spPr>
          <a:xfrm>
            <a:off x="7818723" y="5870739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Pos Indonesia</a:t>
            </a:r>
          </a:p>
        </p:txBody>
      </p:sp>
      <p:sp>
        <p:nvSpPr>
          <p:cNvPr id="272" name="Rounded Rectangle 271"/>
          <p:cNvSpPr/>
          <p:nvPr/>
        </p:nvSpPr>
        <p:spPr>
          <a:xfrm>
            <a:off x="7818723" y="6144473"/>
            <a:ext cx="1673352" cy="2737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Bhanda Ghara Reksa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7818724" y="1671319"/>
            <a:ext cx="1673352" cy="36576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TRANSPORTATION &amp; WARERHOUSING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813848" y="2041407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782235" y="1667435"/>
            <a:ext cx="2030506" cy="5351930"/>
          </a:xfrm>
          <a:custGeom>
            <a:avLst/>
            <a:gdLst>
              <a:gd name="connsiteX0" fmla="*/ 13447 w 2030506"/>
              <a:gd name="connsiteY0" fmla="*/ 2420471 h 5351930"/>
              <a:gd name="connsiteX1" fmla="*/ 2030506 w 2030506"/>
              <a:gd name="connsiteY1" fmla="*/ 0 h 5351930"/>
              <a:gd name="connsiteX2" fmla="*/ 2017059 w 2030506"/>
              <a:gd name="connsiteY2" fmla="*/ 5351930 h 5351930"/>
              <a:gd name="connsiteX3" fmla="*/ 0 w 2030506"/>
              <a:gd name="connsiteY3" fmla="*/ 2716306 h 5351930"/>
              <a:gd name="connsiteX4" fmla="*/ 13447 w 2030506"/>
              <a:gd name="connsiteY4" fmla="*/ 2420471 h 53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506" h="5351930">
                <a:moveTo>
                  <a:pt x="13447" y="2420471"/>
                </a:moveTo>
                <a:lnTo>
                  <a:pt x="2030506" y="0"/>
                </a:lnTo>
                <a:cubicBezTo>
                  <a:pt x="2026024" y="1783977"/>
                  <a:pt x="2021541" y="3567953"/>
                  <a:pt x="2017059" y="5351930"/>
                </a:cubicBezTo>
                <a:lnTo>
                  <a:pt x="0" y="2716306"/>
                </a:lnTo>
                <a:lnTo>
                  <a:pt x="13447" y="242047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19755274">
            <a:off x="4661679" y="4083883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9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24235" y="110496"/>
            <a:ext cx="1984188" cy="486759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 Segments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047" y="511857"/>
            <a:ext cx="9052560" cy="871785"/>
          </a:xfrm>
          <a:prstGeom prst="rect">
            <a:avLst/>
          </a:prstGeom>
          <a:solidFill>
            <a:srgbClr val="A1E7E6"/>
          </a:solidFill>
          <a:ln>
            <a:solidFill>
              <a:srgbClr val="A1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2010, we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 an Indonesia State-Owned Enterprise  to develop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matrix map to align operation indicators of 7 subsidiaries to overall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strategy and enable CEO to find root cause of problem of any under performance in operation. Now we plan to revisit and offer a more comprehensive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assistance. Our platform can be use by all Indonesia SOEs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25960" y="1573536"/>
            <a:ext cx="5198416" cy="5456692"/>
            <a:chOff x="1963965" y="184313"/>
            <a:chExt cx="5198416" cy="5456692"/>
          </a:xfrm>
        </p:grpSpPr>
        <p:sp>
          <p:nvSpPr>
            <p:cNvPr id="64" name="Oval 63"/>
            <p:cNvSpPr/>
            <p:nvPr userDrawn="1"/>
          </p:nvSpPr>
          <p:spPr>
            <a:xfrm>
              <a:off x="1963965" y="433741"/>
              <a:ext cx="5188792" cy="518879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3780859" y="5065549"/>
              <a:ext cx="1646113" cy="443594"/>
            </a:xfrm>
            <a:custGeom>
              <a:avLst/>
              <a:gdLst>
                <a:gd name="connsiteX0" fmla="*/ 57166 w 1334404"/>
                <a:gd name="connsiteY0" fmla="*/ 359595 h 359595"/>
                <a:gd name="connsiteX1" fmla="*/ 5796 w 1334404"/>
                <a:gd name="connsiteY1" fmla="*/ 308225 h 359595"/>
                <a:gd name="connsiteX2" fmla="*/ 5796 w 1334404"/>
                <a:gd name="connsiteY2" fmla="*/ 215757 h 359595"/>
                <a:gd name="connsiteX3" fmla="*/ 46892 w 1334404"/>
                <a:gd name="connsiteY3" fmla="*/ 154112 h 359595"/>
                <a:gd name="connsiteX4" fmla="*/ 190730 w 1334404"/>
                <a:gd name="connsiteY4" fmla="*/ 71919 h 359595"/>
                <a:gd name="connsiteX5" fmla="*/ 437310 w 1334404"/>
                <a:gd name="connsiteY5" fmla="*/ 20548 h 359595"/>
                <a:gd name="connsiteX6" fmla="*/ 704438 w 1334404"/>
                <a:gd name="connsiteY6" fmla="*/ 0 h 359595"/>
                <a:gd name="connsiteX7" fmla="*/ 971566 w 1334404"/>
                <a:gd name="connsiteY7" fmla="*/ 20548 h 359595"/>
                <a:gd name="connsiteX8" fmla="*/ 1115405 w 1334404"/>
                <a:gd name="connsiteY8" fmla="*/ 61645 h 359595"/>
                <a:gd name="connsiteX9" fmla="*/ 1207872 w 1334404"/>
                <a:gd name="connsiteY9" fmla="*/ 102741 h 359595"/>
                <a:gd name="connsiteX10" fmla="*/ 1300339 w 1334404"/>
                <a:gd name="connsiteY10" fmla="*/ 164386 h 359595"/>
                <a:gd name="connsiteX11" fmla="*/ 1331162 w 1334404"/>
                <a:gd name="connsiteY11" fmla="*/ 226031 h 359595"/>
                <a:gd name="connsiteX12" fmla="*/ 1331162 w 1334404"/>
                <a:gd name="connsiteY12" fmla="*/ 277402 h 359595"/>
                <a:gd name="connsiteX13" fmla="*/ 1310614 w 1334404"/>
                <a:gd name="connsiteY13" fmla="*/ 318499 h 359595"/>
                <a:gd name="connsiteX14" fmla="*/ 1290065 w 1334404"/>
                <a:gd name="connsiteY14" fmla="*/ 349321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4404" h="359595">
                  <a:moveTo>
                    <a:pt x="57166" y="359595"/>
                  </a:moveTo>
                  <a:cubicBezTo>
                    <a:pt x="35762" y="345896"/>
                    <a:pt x="14358" y="332198"/>
                    <a:pt x="5796" y="308225"/>
                  </a:cubicBezTo>
                  <a:cubicBezTo>
                    <a:pt x="-2766" y="284252"/>
                    <a:pt x="-1053" y="241442"/>
                    <a:pt x="5796" y="215757"/>
                  </a:cubicBezTo>
                  <a:cubicBezTo>
                    <a:pt x="12645" y="190072"/>
                    <a:pt x="16070" y="178085"/>
                    <a:pt x="46892" y="154112"/>
                  </a:cubicBezTo>
                  <a:cubicBezTo>
                    <a:pt x="77714" y="130139"/>
                    <a:pt x="125660" y="94180"/>
                    <a:pt x="190730" y="71919"/>
                  </a:cubicBezTo>
                  <a:cubicBezTo>
                    <a:pt x="255800" y="49658"/>
                    <a:pt x="351692" y="32534"/>
                    <a:pt x="437310" y="20548"/>
                  </a:cubicBezTo>
                  <a:cubicBezTo>
                    <a:pt x="522928" y="8562"/>
                    <a:pt x="615395" y="0"/>
                    <a:pt x="704438" y="0"/>
                  </a:cubicBezTo>
                  <a:cubicBezTo>
                    <a:pt x="793481" y="0"/>
                    <a:pt x="903072" y="10274"/>
                    <a:pt x="971566" y="20548"/>
                  </a:cubicBezTo>
                  <a:cubicBezTo>
                    <a:pt x="1040060" y="30822"/>
                    <a:pt x="1076021" y="47946"/>
                    <a:pt x="1115405" y="61645"/>
                  </a:cubicBezTo>
                  <a:cubicBezTo>
                    <a:pt x="1154789" y="75344"/>
                    <a:pt x="1177050" y="85617"/>
                    <a:pt x="1207872" y="102741"/>
                  </a:cubicBezTo>
                  <a:cubicBezTo>
                    <a:pt x="1238694" y="119864"/>
                    <a:pt x="1279791" y="143838"/>
                    <a:pt x="1300339" y="164386"/>
                  </a:cubicBezTo>
                  <a:cubicBezTo>
                    <a:pt x="1320887" y="184934"/>
                    <a:pt x="1326025" y="207195"/>
                    <a:pt x="1331162" y="226031"/>
                  </a:cubicBezTo>
                  <a:cubicBezTo>
                    <a:pt x="1336299" y="244867"/>
                    <a:pt x="1334587" y="261991"/>
                    <a:pt x="1331162" y="277402"/>
                  </a:cubicBezTo>
                  <a:cubicBezTo>
                    <a:pt x="1327737" y="292813"/>
                    <a:pt x="1317464" y="306512"/>
                    <a:pt x="1310614" y="318499"/>
                  </a:cubicBezTo>
                  <a:cubicBezTo>
                    <a:pt x="1303765" y="330485"/>
                    <a:pt x="1296915" y="339903"/>
                    <a:pt x="1290065" y="34932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/>
            <p:cNvSpPr/>
            <p:nvPr userDrawn="1"/>
          </p:nvSpPr>
          <p:spPr>
            <a:xfrm rot="15261048">
              <a:off x="1320168" y="2120438"/>
              <a:ext cx="4737374" cy="2303759"/>
            </a:xfrm>
            <a:prstGeom prst="arc">
              <a:avLst>
                <a:gd name="adj1" fmla="val 10981707"/>
                <a:gd name="adj2" fmla="val 2133437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Arc 68"/>
            <p:cNvSpPr/>
            <p:nvPr userDrawn="1"/>
          </p:nvSpPr>
          <p:spPr>
            <a:xfrm rot="4939825">
              <a:off x="3051383" y="1781208"/>
              <a:ext cx="4782383" cy="2227796"/>
            </a:xfrm>
            <a:prstGeom prst="arc">
              <a:avLst>
                <a:gd name="adj1" fmla="val 11425974"/>
                <a:gd name="adj2" fmla="val 2125907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/>
            <p:cNvSpPr/>
            <p:nvPr userDrawn="1"/>
          </p:nvSpPr>
          <p:spPr>
            <a:xfrm rot="10800000">
              <a:off x="2860697" y="184313"/>
              <a:ext cx="3335395" cy="1521148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c 74"/>
            <p:cNvSpPr/>
            <p:nvPr userDrawn="1"/>
          </p:nvSpPr>
          <p:spPr>
            <a:xfrm rot="10800000">
              <a:off x="2402546" y="848979"/>
              <a:ext cx="4338536" cy="152114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Arc 75"/>
            <p:cNvSpPr/>
            <p:nvPr userDrawn="1"/>
          </p:nvSpPr>
          <p:spPr>
            <a:xfrm rot="10800000">
              <a:off x="2033179" y="1600395"/>
              <a:ext cx="5014907" cy="1558918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c 92"/>
            <p:cNvSpPr/>
            <p:nvPr userDrawn="1"/>
          </p:nvSpPr>
          <p:spPr>
            <a:xfrm rot="10800000">
              <a:off x="1983604" y="2388550"/>
              <a:ext cx="5169152" cy="159803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Arc 93"/>
            <p:cNvSpPr/>
            <p:nvPr userDrawn="1"/>
          </p:nvSpPr>
          <p:spPr>
            <a:xfrm rot="10800000">
              <a:off x="1993229" y="3120995"/>
              <a:ext cx="4981072" cy="1585071"/>
            </a:xfrm>
            <a:prstGeom prst="arc">
              <a:avLst>
                <a:gd name="adj1" fmla="val 10870913"/>
                <a:gd name="adj2" fmla="val 2104351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/>
            <p:cNvSpPr/>
            <p:nvPr userDrawn="1"/>
          </p:nvSpPr>
          <p:spPr>
            <a:xfrm rot="10800000">
              <a:off x="2453440" y="3518471"/>
              <a:ext cx="4287642" cy="1761284"/>
            </a:xfrm>
            <a:prstGeom prst="arc">
              <a:avLst>
                <a:gd name="adj1" fmla="val 11724745"/>
                <a:gd name="adj2" fmla="val 2075654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Arc 95"/>
            <p:cNvSpPr/>
            <p:nvPr userDrawn="1"/>
          </p:nvSpPr>
          <p:spPr>
            <a:xfrm rot="10800000" flipV="1">
              <a:off x="2033178" y="1718587"/>
              <a:ext cx="5014906" cy="134934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c 96"/>
            <p:cNvSpPr/>
            <p:nvPr userDrawn="1"/>
          </p:nvSpPr>
          <p:spPr>
            <a:xfrm rot="10800000" flipV="1">
              <a:off x="1963965" y="2292427"/>
              <a:ext cx="5198416" cy="1433919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0800000" flipV="1">
              <a:off x="2453438" y="3759905"/>
              <a:ext cx="4287644" cy="1508704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c 98"/>
            <p:cNvSpPr/>
            <p:nvPr userDrawn="1"/>
          </p:nvSpPr>
          <p:spPr>
            <a:xfrm rot="10800000" flipV="1">
              <a:off x="2999678" y="4493984"/>
              <a:ext cx="3264060" cy="1135585"/>
            </a:xfrm>
            <a:prstGeom prst="arc">
              <a:avLst>
                <a:gd name="adj1" fmla="val 10990106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/>
            <p:cNvSpPr/>
            <p:nvPr userDrawn="1"/>
          </p:nvSpPr>
          <p:spPr>
            <a:xfrm rot="16736917">
              <a:off x="1531443" y="1748206"/>
              <a:ext cx="4891597" cy="2249790"/>
            </a:xfrm>
            <a:prstGeom prst="arc">
              <a:avLst>
                <a:gd name="adj1" fmla="val 10981707"/>
                <a:gd name="adj2" fmla="val 2158667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/>
            <p:cNvSpPr/>
            <p:nvPr userDrawn="1"/>
          </p:nvSpPr>
          <p:spPr>
            <a:xfrm rot="5400000" flipH="1" flipV="1">
              <a:off x="1526224" y="2414497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Arc 101"/>
            <p:cNvSpPr/>
            <p:nvPr userDrawn="1"/>
          </p:nvSpPr>
          <p:spPr>
            <a:xfrm rot="16200000" flipV="1">
              <a:off x="1522034" y="2433106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 userDrawn="1"/>
          </p:nvSpPr>
          <p:spPr>
            <a:xfrm rot="16200000" flipV="1">
              <a:off x="2325391" y="242193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c 103"/>
            <p:cNvSpPr/>
            <p:nvPr userDrawn="1"/>
          </p:nvSpPr>
          <p:spPr>
            <a:xfrm rot="5400000" flipH="1" flipV="1">
              <a:off x="1875083" y="2428173"/>
              <a:ext cx="5157815" cy="1244180"/>
            </a:xfrm>
            <a:prstGeom prst="arc">
              <a:avLst>
                <a:gd name="adj1" fmla="val 10964093"/>
                <a:gd name="adj2" fmla="val 21539766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 userDrawn="1"/>
          </p:nvSpPr>
          <p:spPr>
            <a:xfrm rot="10800000">
              <a:off x="3289609" y="322956"/>
              <a:ext cx="2516740" cy="770042"/>
            </a:xfrm>
            <a:prstGeom prst="arc">
              <a:avLst>
                <a:gd name="adj1" fmla="val 10981707"/>
                <a:gd name="adj2" fmla="val 2143389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Arc 105"/>
            <p:cNvSpPr/>
            <p:nvPr userDrawn="1"/>
          </p:nvSpPr>
          <p:spPr>
            <a:xfrm rot="10800000" flipV="1">
              <a:off x="2860692" y="655153"/>
              <a:ext cx="3358633" cy="978106"/>
            </a:xfrm>
            <a:prstGeom prst="arc">
              <a:avLst>
                <a:gd name="adj1" fmla="val 10870913"/>
                <a:gd name="adj2" fmla="val 21576840"/>
              </a:avLst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3563914" y="4166799"/>
            <a:ext cx="448186" cy="2186310"/>
          </a:xfrm>
          <a:custGeom>
            <a:avLst/>
            <a:gdLst>
              <a:gd name="connsiteX0" fmla="*/ 448186 w 448186"/>
              <a:gd name="connsiteY0" fmla="*/ 2186310 h 2186310"/>
              <a:gd name="connsiteX1" fmla="*/ 345058 w 448186"/>
              <a:gd name="connsiteY1" fmla="*/ 2000680 h 2186310"/>
              <a:gd name="connsiteX2" fmla="*/ 248806 w 448186"/>
              <a:gd name="connsiteY2" fmla="*/ 1766923 h 2186310"/>
              <a:gd name="connsiteX3" fmla="*/ 152553 w 448186"/>
              <a:gd name="connsiteY3" fmla="*/ 1436914 h 2186310"/>
              <a:gd name="connsiteX4" fmla="*/ 76926 w 448186"/>
              <a:gd name="connsiteY4" fmla="*/ 1100030 h 2186310"/>
              <a:gd name="connsiteX5" fmla="*/ 8174 w 448186"/>
              <a:gd name="connsiteY5" fmla="*/ 680644 h 2186310"/>
              <a:gd name="connsiteX6" fmla="*/ 1299 w 448186"/>
              <a:gd name="connsiteY6" fmla="*/ 385010 h 2186310"/>
              <a:gd name="connsiteX7" fmla="*/ 8174 w 448186"/>
              <a:gd name="connsiteY7" fmla="*/ 96253 h 2186310"/>
              <a:gd name="connsiteX8" fmla="*/ 15049 w 448186"/>
              <a:gd name="connsiteY8" fmla="*/ 0 h 218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186" h="2186310">
                <a:moveTo>
                  <a:pt x="448186" y="2186310"/>
                </a:moveTo>
                <a:cubicBezTo>
                  <a:pt x="413237" y="2128444"/>
                  <a:pt x="378288" y="2070578"/>
                  <a:pt x="345058" y="2000680"/>
                </a:cubicBezTo>
                <a:cubicBezTo>
                  <a:pt x="311828" y="1930782"/>
                  <a:pt x="280890" y="1860884"/>
                  <a:pt x="248806" y="1766923"/>
                </a:cubicBezTo>
                <a:cubicBezTo>
                  <a:pt x="216722" y="1672962"/>
                  <a:pt x="181200" y="1548063"/>
                  <a:pt x="152553" y="1436914"/>
                </a:cubicBezTo>
                <a:cubicBezTo>
                  <a:pt x="123906" y="1325765"/>
                  <a:pt x="100989" y="1226075"/>
                  <a:pt x="76926" y="1100030"/>
                </a:cubicBezTo>
                <a:cubicBezTo>
                  <a:pt x="52863" y="973985"/>
                  <a:pt x="20778" y="799814"/>
                  <a:pt x="8174" y="680644"/>
                </a:cubicBezTo>
                <a:cubicBezTo>
                  <a:pt x="-4430" y="561474"/>
                  <a:pt x="1299" y="482408"/>
                  <a:pt x="1299" y="385010"/>
                </a:cubicBezTo>
                <a:cubicBezTo>
                  <a:pt x="1299" y="287612"/>
                  <a:pt x="5882" y="160421"/>
                  <a:pt x="8174" y="96253"/>
                </a:cubicBezTo>
                <a:cubicBezTo>
                  <a:pt x="10466" y="32085"/>
                  <a:pt x="12757" y="16042"/>
                  <a:pt x="15049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3778204" y="4840641"/>
            <a:ext cx="1069191" cy="1196430"/>
          </a:xfrm>
          <a:custGeom>
            <a:avLst/>
            <a:gdLst>
              <a:gd name="connsiteX0" fmla="*/ 1038153 w 1038153"/>
              <a:gd name="connsiteY0" fmla="*/ 0 h 1189464"/>
              <a:gd name="connsiteX1" fmla="*/ 948776 w 1038153"/>
              <a:gd name="connsiteY1" fmla="*/ 240632 h 1189464"/>
              <a:gd name="connsiteX2" fmla="*/ 818147 w 1038153"/>
              <a:gd name="connsiteY2" fmla="*/ 474388 h 1189464"/>
              <a:gd name="connsiteX3" fmla="*/ 687518 w 1038153"/>
              <a:gd name="connsiteY3" fmla="*/ 660018 h 1189464"/>
              <a:gd name="connsiteX4" fmla="*/ 501888 w 1038153"/>
              <a:gd name="connsiteY4" fmla="*/ 866274 h 1189464"/>
              <a:gd name="connsiteX5" fmla="*/ 316258 w 1038153"/>
              <a:gd name="connsiteY5" fmla="*/ 1024403 h 1189464"/>
              <a:gd name="connsiteX6" fmla="*/ 61876 w 1038153"/>
              <a:gd name="connsiteY6" fmla="*/ 1175658 h 1189464"/>
              <a:gd name="connsiteX7" fmla="*/ 0 w 1038153"/>
              <a:gd name="connsiteY7" fmla="*/ 1182533 h 11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153" h="1189464">
                <a:moveTo>
                  <a:pt x="1038153" y="0"/>
                </a:moveTo>
                <a:cubicBezTo>
                  <a:pt x="1011798" y="80783"/>
                  <a:pt x="985444" y="161567"/>
                  <a:pt x="948776" y="240632"/>
                </a:cubicBezTo>
                <a:cubicBezTo>
                  <a:pt x="912108" y="319697"/>
                  <a:pt x="861690" y="404490"/>
                  <a:pt x="818147" y="474388"/>
                </a:cubicBezTo>
                <a:cubicBezTo>
                  <a:pt x="774604" y="544286"/>
                  <a:pt x="740228" y="594704"/>
                  <a:pt x="687518" y="660018"/>
                </a:cubicBezTo>
                <a:cubicBezTo>
                  <a:pt x="634808" y="725332"/>
                  <a:pt x="563765" y="805543"/>
                  <a:pt x="501888" y="866274"/>
                </a:cubicBezTo>
                <a:cubicBezTo>
                  <a:pt x="440011" y="927005"/>
                  <a:pt x="389593" y="972839"/>
                  <a:pt x="316258" y="1024403"/>
                </a:cubicBezTo>
                <a:cubicBezTo>
                  <a:pt x="242923" y="1075967"/>
                  <a:pt x="114586" y="1149303"/>
                  <a:pt x="61876" y="1175658"/>
                </a:cubicBezTo>
                <a:cubicBezTo>
                  <a:pt x="9166" y="1202013"/>
                  <a:pt x="0" y="1182533"/>
                  <a:pt x="0" y="11825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>
            <a:off x="2767612" y="2922390"/>
            <a:ext cx="756350" cy="3107585"/>
          </a:xfrm>
          <a:custGeom>
            <a:avLst/>
            <a:gdLst>
              <a:gd name="connsiteX0" fmla="*/ 130708 w 756350"/>
              <a:gd name="connsiteY0" fmla="*/ 0 h 3107585"/>
              <a:gd name="connsiteX1" fmla="*/ 61956 w 756350"/>
              <a:gd name="connsiteY1" fmla="*/ 116878 h 3107585"/>
              <a:gd name="connsiteX2" fmla="*/ 20705 w 756350"/>
              <a:gd name="connsiteY2" fmla="*/ 268132 h 3107585"/>
              <a:gd name="connsiteX3" fmla="*/ 79 w 756350"/>
              <a:gd name="connsiteY3" fmla="*/ 529389 h 3107585"/>
              <a:gd name="connsiteX4" fmla="*/ 27580 w 756350"/>
              <a:gd name="connsiteY4" fmla="*/ 941901 h 3107585"/>
              <a:gd name="connsiteX5" fmla="*/ 123832 w 756350"/>
              <a:gd name="connsiteY5" fmla="*/ 1622544 h 3107585"/>
              <a:gd name="connsiteX6" fmla="*/ 254461 w 756350"/>
              <a:gd name="connsiteY6" fmla="*/ 2131308 h 3107585"/>
              <a:gd name="connsiteX7" fmla="*/ 378214 w 756350"/>
              <a:gd name="connsiteY7" fmla="*/ 2488818 h 3107585"/>
              <a:gd name="connsiteX8" fmla="*/ 543219 w 756350"/>
              <a:gd name="connsiteY8" fmla="*/ 2860078 h 3107585"/>
              <a:gd name="connsiteX9" fmla="*/ 653222 w 756350"/>
              <a:gd name="connsiteY9" fmla="*/ 3025083 h 3107585"/>
              <a:gd name="connsiteX10" fmla="*/ 756350 w 756350"/>
              <a:gd name="connsiteY10" fmla="*/ 3107585 h 31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50" h="3107585">
                <a:moveTo>
                  <a:pt x="130708" y="0"/>
                </a:moveTo>
                <a:cubicBezTo>
                  <a:pt x="105499" y="36094"/>
                  <a:pt x="80290" y="72189"/>
                  <a:pt x="61956" y="116878"/>
                </a:cubicBezTo>
                <a:cubicBezTo>
                  <a:pt x="43622" y="161567"/>
                  <a:pt x="31018" y="199380"/>
                  <a:pt x="20705" y="268132"/>
                </a:cubicBezTo>
                <a:cubicBezTo>
                  <a:pt x="10392" y="336884"/>
                  <a:pt x="-1067" y="417094"/>
                  <a:pt x="79" y="529389"/>
                </a:cubicBezTo>
                <a:cubicBezTo>
                  <a:pt x="1225" y="641684"/>
                  <a:pt x="6954" y="759709"/>
                  <a:pt x="27580" y="941901"/>
                </a:cubicBezTo>
                <a:cubicBezTo>
                  <a:pt x="48205" y="1124094"/>
                  <a:pt x="86018" y="1424310"/>
                  <a:pt x="123832" y="1622544"/>
                </a:cubicBezTo>
                <a:cubicBezTo>
                  <a:pt x="161646" y="1820779"/>
                  <a:pt x="212064" y="1986929"/>
                  <a:pt x="254461" y="2131308"/>
                </a:cubicBezTo>
                <a:cubicBezTo>
                  <a:pt x="296858" y="2275687"/>
                  <a:pt x="330088" y="2367356"/>
                  <a:pt x="378214" y="2488818"/>
                </a:cubicBezTo>
                <a:cubicBezTo>
                  <a:pt x="426340" y="2610280"/>
                  <a:pt x="497384" y="2770701"/>
                  <a:pt x="543219" y="2860078"/>
                </a:cubicBezTo>
                <a:cubicBezTo>
                  <a:pt x="589054" y="2949455"/>
                  <a:pt x="617700" y="2983832"/>
                  <a:pt x="653222" y="3025083"/>
                </a:cubicBezTo>
                <a:cubicBezTo>
                  <a:pt x="688744" y="3066334"/>
                  <a:pt x="756350" y="3107585"/>
                  <a:pt x="756350" y="3107585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3764595" y="3224898"/>
            <a:ext cx="2949710" cy="3026421"/>
          </a:xfrm>
          <a:custGeom>
            <a:avLst/>
            <a:gdLst>
              <a:gd name="connsiteX0" fmla="*/ 2915080 w 2949710"/>
              <a:gd name="connsiteY0" fmla="*/ 0 h 3026421"/>
              <a:gd name="connsiteX1" fmla="*/ 2942581 w 2949710"/>
              <a:gd name="connsiteY1" fmla="*/ 185630 h 3026421"/>
              <a:gd name="connsiteX2" fmla="*/ 2949456 w 2949710"/>
              <a:gd name="connsiteY2" fmla="*/ 391886 h 3026421"/>
              <a:gd name="connsiteX3" fmla="*/ 2942581 w 2949710"/>
              <a:gd name="connsiteY3" fmla="*/ 646268 h 3026421"/>
              <a:gd name="connsiteX4" fmla="*/ 2894454 w 2949710"/>
              <a:gd name="connsiteY4" fmla="*/ 955651 h 3026421"/>
              <a:gd name="connsiteX5" fmla="*/ 2777576 w 2949710"/>
              <a:gd name="connsiteY5" fmla="*/ 1361287 h 3026421"/>
              <a:gd name="connsiteX6" fmla="*/ 2633197 w 2949710"/>
              <a:gd name="connsiteY6" fmla="*/ 1698172 h 3026421"/>
              <a:gd name="connsiteX7" fmla="*/ 2241312 w 2949710"/>
              <a:gd name="connsiteY7" fmla="*/ 2296313 h 3026421"/>
              <a:gd name="connsiteX8" fmla="*/ 1849426 w 2949710"/>
              <a:gd name="connsiteY8" fmla="*/ 2640072 h 3026421"/>
              <a:gd name="connsiteX9" fmla="*/ 1450665 w 2949710"/>
              <a:gd name="connsiteY9" fmla="*/ 2873829 h 3026421"/>
              <a:gd name="connsiteX10" fmla="*/ 1141282 w 2949710"/>
              <a:gd name="connsiteY10" fmla="*/ 2970081 h 3026421"/>
              <a:gd name="connsiteX11" fmla="*/ 776897 w 2949710"/>
              <a:gd name="connsiteY11" fmla="*/ 3025083 h 3026421"/>
              <a:gd name="connsiteX12" fmla="*/ 433137 w 2949710"/>
              <a:gd name="connsiteY12" fmla="*/ 3004457 h 3026421"/>
              <a:gd name="connsiteX13" fmla="*/ 158130 w 2949710"/>
              <a:gd name="connsiteY13" fmla="*/ 2949456 h 3026421"/>
              <a:gd name="connsiteX14" fmla="*/ 0 w 2949710"/>
              <a:gd name="connsiteY14" fmla="*/ 2894454 h 30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9710" h="3026421">
                <a:moveTo>
                  <a:pt x="2915080" y="0"/>
                </a:moveTo>
                <a:cubicBezTo>
                  <a:pt x="2925966" y="60158"/>
                  <a:pt x="2936852" y="120316"/>
                  <a:pt x="2942581" y="185630"/>
                </a:cubicBezTo>
                <a:cubicBezTo>
                  <a:pt x="2948310" y="250944"/>
                  <a:pt x="2949456" y="315113"/>
                  <a:pt x="2949456" y="391886"/>
                </a:cubicBezTo>
                <a:cubicBezTo>
                  <a:pt x="2949456" y="468659"/>
                  <a:pt x="2951748" y="552307"/>
                  <a:pt x="2942581" y="646268"/>
                </a:cubicBezTo>
                <a:cubicBezTo>
                  <a:pt x="2933414" y="740229"/>
                  <a:pt x="2921955" y="836481"/>
                  <a:pt x="2894454" y="955651"/>
                </a:cubicBezTo>
                <a:cubicBezTo>
                  <a:pt x="2866953" y="1074821"/>
                  <a:pt x="2821119" y="1237534"/>
                  <a:pt x="2777576" y="1361287"/>
                </a:cubicBezTo>
                <a:cubicBezTo>
                  <a:pt x="2734033" y="1485040"/>
                  <a:pt x="2722574" y="1542334"/>
                  <a:pt x="2633197" y="1698172"/>
                </a:cubicBezTo>
                <a:cubicBezTo>
                  <a:pt x="2543820" y="1854010"/>
                  <a:pt x="2371941" y="2139330"/>
                  <a:pt x="2241312" y="2296313"/>
                </a:cubicBezTo>
                <a:cubicBezTo>
                  <a:pt x="2110683" y="2453296"/>
                  <a:pt x="1981201" y="2543819"/>
                  <a:pt x="1849426" y="2640072"/>
                </a:cubicBezTo>
                <a:cubicBezTo>
                  <a:pt x="1717651" y="2736325"/>
                  <a:pt x="1568689" y="2818828"/>
                  <a:pt x="1450665" y="2873829"/>
                </a:cubicBezTo>
                <a:cubicBezTo>
                  <a:pt x="1332641" y="2928830"/>
                  <a:pt x="1253577" y="2944872"/>
                  <a:pt x="1141282" y="2970081"/>
                </a:cubicBezTo>
                <a:cubicBezTo>
                  <a:pt x="1028987" y="2995290"/>
                  <a:pt x="894921" y="3019354"/>
                  <a:pt x="776897" y="3025083"/>
                </a:cubicBezTo>
                <a:cubicBezTo>
                  <a:pt x="658873" y="3030812"/>
                  <a:pt x="536265" y="3017061"/>
                  <a:pt x="433137" y="3004457"/>
                </a:cubicBezTo>
                <a:cubicBezTo>
                  <a:pt x="330009" y="2991853"/>
                  <a:pt x="230319" y="2967790"/>
                  <a:pt x="158130" y="2949456"/>
                </a:cubicBezTo>
                <a:cubicBezTo>
                  <a:pt x="85940" y="2931122"/>
                  <a:pt x="42970" y="2912788"/>
                  <a:pt x="0" y="2894454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015691" y="6604284"/>
            <a:ext cx="665674" cy="28799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UTILITIES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91247" y="2507868"/>
            <a:ext cx="1176563" cy="226336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MANUFACTURING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007820" y="2705422"/>
            <a:ext cx="996877" cy="18288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7FC8D"/>
                </a:solidFill>
                <a:latin typeface="Futura Medium" charset="0"/>
                <a:ea typeface="Futura Medium" charset="0"/>
                <a:cs typeface="Futura Medium" charset="0"/>
              </a:rPr>
              <a:t>INFORMATION</a:t>
            </a:r>
            <a:endParaRPr lang="en-US" sz="800" b="1" dirty="0">
              <a:solidFill>
                <a:srgbClr val="07FC8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625905" y="3597991"/>
            <a:ext cx="696891" cy="199133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LEASING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597754" y="4955103"/>
            <a:ext cx="872919" cy="196827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RECREATION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20960" y="3418462"/>
            <a:ext cx="1249476" cy="278247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ACCOMMODATION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53778" y="4307943"/>
            <a:ext cx="872602" cy="221261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SOCIAL ASSISTANCE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881426" y="1990102"/>
            <a:ext cx="550142" cy="221261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OTHER SVCS.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697743" y="3847827"/>
            <a:ext cx="1101873" cy="22927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WAREHOUSING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82484" y="2021270"/>
            <a:ext cx="871869" cy="287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WHOLESALE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820722" y="6565070"/>
            <a:ext cx="728344" cy="20809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FINANCE 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482726" y="2466941"/>
            <a:ext cx="554197" cy="25464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RETAIL TRADE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 rot="17547518" flipH="1">
            <a:off x="2868653" y="2730799"/>
            <a:ext cx="182880" cy="182880"/>
          </a:xfrm>
          <a:prstGeom prst="ellipse">
            <a:avLst/>
          </a:prstGeom>
          <a:solidFill>
            <a:srgbClr val="07FC8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 rot="17547518" flipH="1">
            <a:off x="3331721" y="232950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 rot="17547518" flipH="1">
            <a:off x="5272205" y="2531489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 rot="17547518" flipH="1">
            <a:off x="6423513" y="2830579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6523111" y="2969074"/>
            <a:ext cx="92406" cy="118896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 rot="17547518" flipH="1">
            <a:off x="6801370" y="3437812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 flipV="1">
            <a:off x="6735076" y="3207356"/>
            <a:ext cx="110692" cy="235957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3" idx="5"/>
            <a:endCxn id="149" idx="1"/>
          </p:cNvCxnSpPr>
          <p:nvPr/>
        </p:nvCxnSpPr>
        <p:spPr>
          <a:xfrm>
            <a:off x="4384068" y="3620399"/>
            <a:ext cx="125901" cy="90009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49" idx="4"/>
          </p:cNvCxnSpPr>
          <p:nvPr/>
        </p:nvCxnSpPr>
        <p:spPr>
          <a:xfrm flipH="1" flipV="1">
            <a:off x="4629528" y="3829794"/>
            <a:ext cx="169036" cy="106845"/>
          </a:xfrm>
          <a:prstGeom prst="line">
            <a:avLst/>
          </a:prstGeom>
          <a:ln w="38100" cmpd="sng">
            <a:solidFill>
              <a:srgbClr val="B4FF6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13" idx="7"/>
          </p:cNvCxnSpPr>
          <p:nvPr/>
        </p:nvCxnSpPr>
        <p:spPr>
          <a:xfrm flipV="1">
            <a:off x="4579955" y="3582291"/>
            <a:ext cx="258692" cy="128066"/>
          </a:xfrm>
          <a:prstGeom prst="line">
            <a:avLst/>
          </a:prstGeom>
          <a:ln w="38100">
            <a:solidFill>
              <a:srgbClr val="B4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>
            <a:spLocks noChangeAspect="1"/>
          </p:cNvSpPr>
          <p:nvPr/>
        </p:nvSpPr>
        <p:spPr>
          <a:xfrm rot="17547518" flipH="1">
            <a:off x="4699057" y="1915934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0" name="Straight Connector 179"/>
          <p:cNvCxnSpPr>
            <a:stCxn id="178" idx="0"/>
            <a:endCxn id="177" idx="5"/>
          </p:cNvCxnSpPr>
          <p:nvPr/>
        </p:nvCxnSpPr>
        <p:spPr>
          <a:xfrm flipH="1" flipV="1">
            <a:off x="2662913" y="3684140"/>
            <a:ext cx="188005" cy="64269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1" idx="6"/>
            <a:endCxn id="177" idx="1"/>
          </p:cNvCxnSpPr>
          <p:nvPr/>
        </p:nvCxnSpPr>
        <p:spPr>
          <a:xfrm flipH="1">
            <a:off x="2592805" y="3338471"/>
            <a:ext cx="7544" cy="176761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3" idx="7"/>
            <a:endCxn id="227" idx="2"/>
          </p:cNvCxnSpPr>
          <p:nvPr/>
        </p:nvCxnSpPr>
        <p:spPr>
          <a:xfrm flipH="1">
            <a:off x="6692077" y="4707379"/>
            <a:ext cx="175776" cy="132066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spect="1"/>
          </p:cNvSpPr>
          <p:nvPr/>
        </p:nvSpPr>
        <p:spPr>
          <a:xfrm rot="17547518" flipH="1">
            <a:off x="2699003" y="5004668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7" name="Straight Connector 186"/>
          <p:cNvCxnSpPr>
            <a:stCxn id="186" idx="4"/>
            <a:endCxn id="185" idx="0"/>
          </p:cNvCxnSpPr>
          <p:nvPr/>
        </p:nvCxnSpPr>
        <p:spPr>
          <a:xfrm>
            <a:off x="2837538" y="5104170"/>
            <a:ext cx="271557" cy="7588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 rot="17547518" flipH="1">
            <a:off x="3239700" y="5332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3228654" y="5231144"/>
            <a:ext cx="55444" cy="106581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 rot="2015790" flipH="1">
            <a:off x="4498455" y="2767306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5766161" y="4177250"/>
            <a:ext cx="267933" cy="22701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333693" y="4262423"/>
            <a:ext cx="188338" cy="172115"/>
          </a:xfrm>
          <a:prstGeom prst="line">
            <a:avLst/>
          </a:prstGeom>
          <a:ln w="38100" cmpd="sng">
            <a:solidFill>
              <a:srgbClr val="C5FFFD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687823" y="5345326"/>
            <a:ext cx="497358" cy="21500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ARTS 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2181048" y="4783249"/>
            <a:ext cx="1114925" cy="2350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1Right">
              <a:rot lat="108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ENTERTAINMENT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7547518" flipH="1">
            <a:off x="3492206" y="4998224"/>
            <a:ext cx="143996" cy="143996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0" name="Straight Connector 199"/>
          <p:cNvCxnSpPr>
            <a:stCxn id="199" idx="7"/>
            <a:endCxn id="185" idx="3"/>
          </p:cNvCxnSpPr>
          <p:nvPr/>
        </p:nvCxnSpPr>
        <p:spPr>
          <a:xfrm flipH="1">
            <a:off x="3278054" y="5097822"/>
            <a:ext cx="219653" cy="13814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3959737" y="4413462"/>
            <a:ext cx="775025" cy="20873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SCIENTIFIC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329770" y="3973941"/>
            <a:ext cx="730682" cy="21682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HUNTING 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720674" y="5663996"/>
            <a:ext cx="880837" cy="21274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RightUp">
              <a:rot lat="2100000" lon="20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D487FF"/>
                </a:solidFill>
                <a:latin typeface="Futura Medium" charset="0"/>
                <a:ea typeface="Futura Medium" charset="0"/>
                <a:cs typeface="Futura Medium" charset="0"/>
              </a:rPr>
              <a:t>INSURANCE</a:t>
            </a:r>
            <a:endParaRPr lang="en-US" sz="800" b="1" dirty="0">
              <a:solidFill>
                <a:srgbClr val="D487FF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71061" y="3719123"/>
            <a:ext cx="1191728" cy="190791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ADMINISTRATION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1756" y="3197138"/>
            <a:ext cx="781594" cy="293882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BUSINESS SUPPORT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757034" y="3172119"/>
            <a:ext cx="979945" cy="297923"/>
          </a:xfrm>
          <a:prstGeom prst="rect">
            <a:avLst/>
          </a:prstGeom>
          <a:noFill/>
          <a:ln>
            <a:noFill/>
          </a:ln>
          <a:effectLst/>
          <a:scene3d>
            <a:camera prst="obliqueTopRigh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B4FF64"/>
                </a:solidFill>
                <a:latin typeface="Futura Medium" charset="0"/>
                <a:ea typeface="Futura Medium" charset="0"/>
                <a:cs typeface="Futura Medium" charset="0"/>
              </a:rPr>
              <a:t>WASTE MGMT. SERVICES</a:t>
            </a:r>
            <a:endParaRPr lang="en-US" sz="800" b="1" dirty="0">
              <a:solidFill>
                <a:srgbClr val="B4FF6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 rot="17547518" flipH="1">
            <a:off x="4833146" y="3482693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714516" y="3147113"/>
            <a:ext cx="723091" cy="24029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2100000" lon="210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FOOD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 rot="17547518" flipH="1">
            <a:off x="6346398" y="3277337"/>
            <a:ext cx="143996" cy="143996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6484893" y="3207407"/>
            <a:ext cx="180197" cy="114328"/>
          </a:xfrm>
          <a:prstGeom prst="line">
            <a:avLst/>
          </a:prstGeom>
          <a:ln w="38100" cmpd="sng">
            <a:solidFill>
              <a:srgbClr val="FFBF27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5923023" y="2643860"/>
            <a:ext cx="618233" cy="287999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REAL ESTATE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767098" y="3224974"/>
            <a:ext cx="612543" cy="243661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BF27"/>
                </a:solidFill>
                <a:latin typeface="Futura Medium" charset="0"/>
                <a:ea typeface="Futura Medium" charset="0"/>
                <a:cs typeface="Futura Medium" charset="0"/>
              </a:rPr>
              <a:t>RENTAL</a:t>
            </a:r>
            <a:endParaRPr lang="en-US" sz="800" b="1" dirty="0">
              <a:solidFill>
                <a:srgbClr val="FFBF27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1605793" flipH="1">
            <a:off x="3923142" y="6373883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209423" y="4531834"/>
            <a:ext cx="736449" cy="189840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FORESTRY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3741957" y="6151004"/>
            <a:ext cx="172529" cy="301925"/>
          </a:xfrm>
          <a:custGeom>
            <a:avLst/>
            <a:gdLst>
              <a:gd name="connsiteX0" fmla="*/ 0 w 172529"/>
              <a:gd name="connsiteY0" fmla="*/ 0 h 301925"/>
              <a:gd name="connsiteX1" fmla="*/ 94891 w 172529"/>
              <a:gd name="connsiteY1" fmla="*/ 181155 h 301925"/>
              <a:gd name="connsiteX2" fmla="*/ 146649 w 172529"/>
              <a:gd name="connsiteY2" fmla="*/ 250166 h 301925"/>
              <a:gd name="connsiteX3" fmla="*/ 172529 w 172529"/>
              <a:gd name="connsiteY3" fmla="*/ 301925 h 30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29" h="301925">
                <a:moveTo>
                  <a:pt x="0" y="0"/>
                </a:moveTo>
                <a:cubicBezTo>
                  <a:pt x="35225" y="69730"/>
                  <a:pt x="70450" y="139461"/>
                  <a:pt x="94891" y="181155"/>
                </a:cubicBezTo>
                <a:cubicBezTo>
                  <a:pt x="119332" y="222849"/>
                  <a:pt x="133709" y="230038"/>
                  <a:pt x="146649" y="250166"/>
                </a:cubicBezTo>
                <a:cubicBezTo>
                  <a:pt x="159589" y="270294"/>
                  <a:pt x="166059" y="286109"/>
                  <a:pt x="172529" y="301925"/>
                </a:cubicBezTo>
              </a:path>
            </a:pathLst>
          </a:custGeom>
          <a:noFill/>
          <a:ln w="28575">
            <a:solidFill>
              <a:srgbClr val="6EA7A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Freeform 222"/>
          <p:cNvSpPr/>
          <p:nvPr/>
        </p:nvSpPr>
        <p:spPr>
          <a:xfrm>
            <a:off x="4121520" y="3028242"/>
            <a:ext cx="569397" cy="3329796"/>
          </a:xfrm>
          <a:custGeom>
            <a:avLst/>
            <a:gdLst>
              <a:gd name="connsiteX0" fmla="*/ 0 w 569397"/>
              <a:gd name="connsiteY0" fmla="*/ 3329796 h 3329796"/>
              <a:gd name="connsiteX1" fmla="*/ 112143 w 569397"/>
              <a:gd name="connsiteY1" fmla="*/ 3122762 h 3329796"/>
              <a:gd name="connsiteX2" fmla="*/ 224286 w 569397"/>
              <a:gd name="connsiteY2" fmla="*/ 2846717 h 3329796"/>
              <a:gd name="connsiteX3" fmla="*/ 414067 w 569397"/>
              <a:gd name="connsiteY3" fmla="*/ 2191109 h 3329796"/>
              <a:gd name="connsiteX4" fmla="*/ 534837 w 569397"/>
              <a:gd name="connsiteY4" fmla="*/ 1362973 h 3329796"/>
              <a:gd name="connsiteX5" fmla="*/ 569343 w 569397"/>
              <a:gd name="connsiteY5" fmla="*/ 508958 h 3329796"/>
              <a:gd name="connsiteX6" fmla="*/ 543464 w 569397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97" h="3329796">
                <a:moveTo>
                  <a:pt x="0" y="3329796"/>
                </a:moveTo>
                <a:cubicBezTo>
                  <a:pt x="37381" y="3266535"/>
                  <a:pt x="74762" y="3203275"/>
                  <a:pt x="112143" y="3122762"/>
                </a:cubicBezTo>
                <a:cubicBezTo>
                  <a:pt x="149524" y="3042249"/>
                  <a:pt x="173965" y="3001992"/>
                  <a:pt x="224286" y="2846717"/>
                </a:cubicBezTo>
                <a:cubicBezTo>
                  <a:pt x="274607" y="2691441"/>
                  <a:pt x="362309" y="2438400"/>
                  <a:pt x="414067" y="2191109"/>
                </a:cubicBezTo>
                <a:cubicBezTo>
                  <a:pt x="465826" y="1943818"/>
                  <a:pt x="508958" y="1643331"/>
                  <a:pt x="534837" y="1362973"/>
                </a:cubicBezTo>
                <a:cubicBezTo>
                  <a:pt x="560716" y="1082614"/>
                  <a:pt x="567905" y="736120"/>
                  <a:pt x="569343" y="508958"/>
                </a:cubicBezTo>
                <a:cubicBezTo>
                  <a:pt x="570781" y="281796"/>
                  <a:pt x="543464" y="0"/>
                  <a:pt x="543464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5677563" y="4324402"/>
            <a:ext cx="963866" cy="258530"/>
          </a:xfrm>
          <a:prstGeom prst="rect">
            <a:avLst/>
          </a:prstGeom>
          <a:solidFill>
            <a:srgbClr val="628B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EDUCATIONAL SERVICES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 rot="17547518" flipH="1">
            <a:off x="6126511" y="4607987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9" name="Straight Connector 228"/>
          <p:cNvCxnSpPr>
            <a:stCxn id="228" idx="1"/>
            <a:endCxn id="227" idx="5"/>
          </p:cNvCxnSpPr>
          <p:nvPr/>
        </p:nvCxnSpPr>
        <p:spPr>
          <a:xfrm flipH="1" flipV="1">
            <a:off x="6692199" y="5008404"/>
            <a:ext cx="148642" cy="99318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31" idx="4"/>
            <a:endCxn id="230" idx="7"/>
          </p:cNvCxnSpPr>
          <p:nvPr/>
        </p:nvCxnSpPr>
        <p:spPr>
          <a:xfrm flipV="1">
            <a:off x="4435420" y="4742075"/>
            <a:ext cx="351765" cy="1126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4906693" y="4791475"/>
            <a:ext cx="233089" cy="344089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5402950" y="6210983"/>
            <a:ext cx="137194" cy="191700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5661258" y="5854067"/>
            <a:ext cx="48174" cy="158085"/>
          </a:xfrm>
          <a:prstGeom prst="line">
            <a:avLst/>
          </a:prstGeom>
          <a:ln w="57150" cmpd="sng">
            <a:solidFill>
              <a:srgbClr val="D487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/>
          <p:cNvSpPr/>
          <p:nvPr/>
        </p:nvSpPr>
        <p:spPr>
          <a:xfrm>
            <a:off x="5009423" y="5273751"/>
            <a:ext cx="1048348" cy="225907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PROFESSIONAL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241" name="Straight Connector 240"/>
          <p:cNvCxnSpPr>
            <a:stCxn id="240" idx="0"/>
            <a:endCxn id="230" idx="5"/>
          </p:cNvCxnSpPr>
          <p:nvPr/>
        </p:nvCxnSpPr>
        <p:spPr>
          <a:xfrm flipH="1" flipV="1">
            <a:off x="4906693" y="4791475"/>
            <a:ext cx="510114" cy="107448"/>
          </a:xfrm>
          <a:prstGeom prst="line">
            <a:avLst/>
          </a:prstGeom>
          <a:ln w="38100" cmpd="sng">
            <a:solidFill>
              <a:srgbClr val="E3FF04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6256002" y="5204940"/>
            <a:ext cx="981628" cy="255350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2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HEALTH CARE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44007" y="4146827"/>
            <a:ext cx="1233974" cy="232890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 smtClean="0">
                <a:solidFill>
                  <a:srgbClr val="C5FFFD"/>
                </a:solidFill>
                <a:latin typeface="Futura Medium" charset="0"/>
                <a:ea typeface="Futura Medium" charset="0"/>
                <a:cs typeface="Futura Medium" charset="0"/>
              </a:rPr>
              <a:t>TRANSPORTATION</a:t>
            </a:r>
            <a:endParaRPr lang="en-US" sz="800" b="1" dirty="0">
              <a:solidFill>
                <a:srgbClr val="C5FFFD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4341464" y="5878817"/>
            <a:ext cx="1092387" cy="242698"/>
          </a:xfrm>
          <a:prstGeom prst="roundRect">
            <a:avLst>
              <a:gd name="adj" fmla="val 0"/>
            </a:avLst>
          </a:prstGeom>
          <a:noFill/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CONSTRUCTION</a:t>
            </a:r>
            <a:endParaRPr lang="en-US" sz="8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3534923" y="2243191"/>
            <a:ext cx="1743355" cy="331088"/>
          </a:xfrm>
          <a:custGeom>
            <a:avLst/>
            <a:gdLst>
              <a:gd name="connsiteX0" fmla="*/ 0 w 1759789"/>
              <a:gd name="connsiteY0" fmla="*/ 129443 h 301972"/>
              <a:gd name="connsiteX1" fmla="*/ 276046 w 1759789"/>
              <a:gd name="connsiteY1" fmla="*/ 51806 h 301972"/>
              <a:gd name="connsiteX2" fmla="*/ 802257 w 1759789"/>
              <a:gd name="connsiteY2" fmla="*/ 47 h 301972"/>
              <a:gd name="connsiteX3" fmla="*/ 1285336 w 1759789"/>
              <a:gd name="connsiteY3" fmla="*/ 60432 h 301972"/>
              <a:gd name="connsiteX4" fmla="*/ 1604514 w 1759789"/>
              <a:gd name="connsiteY4" fmla="*/ 198455 h 301972"/>
              <a:gd name="connsiteX5" fmla="*/ 1759789 w 1759789"/>
              <a:gd name="connsiteY5" fmla="*/ 30197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9789" h="301972">
                <a:moveTo>
                  <a:pt x="0" y="129443"/>
                </a:moveTo>
                <a:cubicBezTo>
                  <a:pt x="71168" y="101407"/>
                  <a:pt x="142337" y="73372"/>
                  <a:pt x="276046" y="51806"/>
                </a:cubicBezTo>
                <a:cubicBezTo>
                  <a:pt x="409755" y="30240"/>
                  <a:pt x="634042" y="-1391"/>
                  <a:pt x="802257" y="47"/>
                </a:cubicBezTo>
                <a:cubicBezTo>
                  <a:pt x="970472" y="1485"/>
                  <a:pt x="1151627" y="27364"/>
                  <a:pt x="1285336" y="60432"/>
                </a:cubicBezTo>
                <a:cubicBezTo>
                  <a:pt x="1419046" y="93500"/>
                  <a:pt x="1525439" y="158198"/>
                  <a:pt x="1604514" y="198455"/>
                </a:cubicBezTo>
                <a:cubicBezTo>
                  <a:pt x="1683589" y="238712"/>
                  <a:pt x="1759789" y="301972"/>
                  <a:pt x="1759789" y="301972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reeform 246"/>
          <p:cNvSpPr/>
          <p:nvPr/>
        </p:nvSpPr>
        <p:spPr>
          <a:xfrm>
            <a:off x="3776463" y="4360583"/>
            <a:ext cx="1851075" cy="1626519"/>
          </a:xfrm>
          <a:custGeom>
            <a:avLst/>
            <a:gdLst>
              <a:gd name="connsiteX0" fmla="*/ 0 w 1851075"/>
              <a:gd name="connsiteY0" fmla="*/ 1626519 h 1626519"/>
              <a:gd name="connsiteX1" fmla="*/ 258792 w 1851075"/>
              <a:gd name="connsiteY1" fmla="*/ 1471244 h 1626519"/>
              <a:gd name="connsiteX2" fmla="*/ 629728 w 1851075"/>
              <a:gd name="connsiteY2" fmla="*/ 1212451 h 1626519"/>
              <a:gd name="connsiteX3" fmla="*/ 1061049 w 1851075"/>
              <a:gd name="connsiteY3" fmla="*/ 824263 h 1626519"/>
              <a:gd name="connsiteX4" fmla="*/ 1492370 w 1851075"/>
              <a:gd name="connsiteY4" fmla="*/ 418821 h 1626519"/>
              <a:gd name="connsiteX5" fmla="*/ 1811547 w 1851075"/>
              <a:gd name="connsiteY5" fmla="*/ 47885 h 1626519"/>
              <a:gd name="connsiteX6" fmla="*/ 1846053 w 1851075"/>
              <a:gd name="connsiteY6" fmla="*/ 4753 h 162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075" h="1626519">
                <a:moveTo>
                  <a:pt x="0" y="1626519"/>
                </a:moveTo>
                <a:cubicBezTo>
                  <a:pt x="76918" y="1583387"/>
                  <a:pt x="153837" y="1540255"/>
                  <a:pt x="258792" y="1471244"/>
                </a:cubicBezTo>
                <a:cubicBezTo>
                  <a:pt x="363747" y="1402233"/>
                  <a:pt x="496019" y="1320281"/>
                  <a:pt x="629728" y="1212451"/>
                </a:cubicBezTo>
                <a:cubicBezTo>
                  <a:pt x="763437" y="1104621"/>
                  <a:pt x="917275" y="956535"/>
                  <a:pt x="1061049" y="824263"/>
                </a:cubicBezTo>
                <a:cubicBezTo>
                  <a:pt x="1204823" y="691991"/>
                  <a:pt x="1367287" y="548217"/>
                  <a:pt x="1492370" y="418821"/>
                </a:cubicBezTo>
                <a:cubicBezTo>
                  <a:pt x="1617453" y="289425"/>
                  <a:pt x="1752600" y="116896"/>
                  <a:pt x="1811547" y="47885"/>
                </a:cubicBezTo>
                <a:cubicBezTo>
                  <a:pt x="1870494" y="-21126"/>
                  <a:pt x="1846053" y="4753"/>
                  <a:pt x="1846053" y="475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3716467" y="5526738"/>
            <a:ext cx="814266" cy="413859"/>
          </a:xfrm>
          <a:custGeom>
            <a:avLst/>
            <a:gdLst>
              <a:gd name="connsiteX0" fmla="*/ 728770 w 728770"/>
              <a:gd name="connsiteY0" fmla="*/ 111351 h 413859"/>
              <a:gd name="connsiteX1" fmla="*/ 577516 w 728770"/>
              <a:gd name="connsiteY1" fmla="*/ 28849 h 413859"/>
              <a:gd name="connsiteX2" fmla="*/ 433137 w 728770"/>
              <a:gd name="connsiteY2" fmla="*/ 1348 h 413859"/>
              <a:gd name="connsiteX3" fmla="*/ 316259 w 728770"/>
              <a:gd name="connsiteY3" fmla="*/ 8223 h 413859"/>
              <a:gd name="connsiteX4" fmla="*/ 233757 w 728770"/>
              <a:gd name="connsiteY4" fmla="*/ 42599 h 413859"/>
              <a:gd name="connsiteX5" fmla="*/ 151254 w 728770"/>
              <a:gd name="connsiteY5" fmla="*/ 97601 h 413859"/>
              <a:gd name="connsiteX6" fmla="*/ 89378 w 728770"/>
              <a:gd name="connsiteY6" fmla="*/ 152602 h 413859"/>
              <a:gd name="connsiteX7" fmla="*/ 41251 w 728770"/>
              <a:gd name="connsiteY7" fmla="*/ 235105 h 413859"/>
              <a:gd name="connsiteX8" fmla="*/ 13751 w 728770"/>
              <a:gd name="connsiteY8" fmla="*/ 331357 h 413859"/>
              <a:gd name="connsiteX9" fmla="*/ 6875 w 728770"/>
              <a:gd name="connsiteY9" fmla="*/ 379483 h 413859"/>
              <a:gd name="connsiteX10" fmla="*/ 0 w 728770"/>
              <a:gd name="connsiteY10" fmla="*/ 413859 h 41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770" h="413859">
                <a:moveTo>
                  <a:pt x="728770" y="111351"/>
                </a:moveTo>
                <a:cubicBezTo>
                  <a:pt x="677779" y="79267"/>
                  <a:pt x="626788" y="47183"/>
                  <a:pt x="577516" y="28849"/>
                </a:cubicBezTo>
                <a:cubicBezTo>
                  <a:pt x="528244" y="10515"/>
                  <a:pt x="476680" y="4786"/>
                  <a:pt x="433137" y="1348"/>
                </a:cubicBezTo>
                <a:cubicBezTo>
                  <a:pt x="389594" y="-2090"/>
                  <a:pt x="349489" y="1348"/>
                  <a:pt x="316259" y="8223"/>
                </a:cubicBezTo>
                <a:cubicBezTo>
                  <a:pt x="283029" y="15098"/>
                  <a:pt x="261258" y="27703"/>
                  <a:pt x="233757" y="42599"/>
                </a:cubicBezTo>
                <a:cubicBezTo>
                  <a:pt x="206256" y="57495"/>
                  <a:pt x="175317" y="79267"/>
                  <a:pt x="151254" y="97601"/>
                </a:cubicBezTo>
                <a:cubicBezTo>
                  <a:pt x="127191" y="115935"/>
                  <a:pt x="107712" y="129685"/>
                  <a:pt x="89378" y="152602"/>
                </a:cubicBezTo>
                <a:cubicBezTo>
                  <a:pt x="71044" y="175519"/>
                  <a:pt x="53856" y="205312"/>
                  <a:pt x="41251" y="235105"/>
                </a:cubicBezTo>
                <a:cubicBezTo>
                  <a:pt x="28646" y="264898"/>
                  <a:pt x="19480" y="307294"/>
                  <a:pt x="13751" y="331357"/>
                </a:cubicBezTo>
                <a:cubicBezTo>
                  <a:pt x="8022" y="355420"/>
                  <a:pt x="9167" y="365733"/>
                  <a:pt x="6875" y="379483"/>
                </a:cubicBezTo>
                <a:cubicBezTo>
                  <a:pt x="4583" y="393233"/>
                  <a:pt x="2291" y="403546"/>
                  <a:pt x="0" y="413859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/>
          <p:cNvSpPr/>
          <p:nvPr/>
        </p:nvSpPr>
        <p:spPr>
          <a:xfrm>
            <a:off x="3482484" y="2488769"/>
            <a:ext cx="983152" cy="378135"/>
          </a:xfrm>
          <a:custGeom>
            <a:avLst/>
            <a:gdLst>
              <a:gd name="connsiteX0" fmla="*/ 983152 w 983152"/>
              <a:gd name="connsiteY0" fmla="*/ 378135 h 378135"/>
              <a:gd name="connsiteX1" fmla="*/ 721895 w 983152"/>
              <a:gd name="connsiteY1" fmla="*/ 330009 h 378135"/>
              <a:gd name="connsiteX2" fmla="*/ 481264 w 983152"/>
              <a:gd name="connsiteY2" fmla="*/ 261257 h 378135"/>
              <a:gd name="connsiteX3" fmla="*/ 233757 w 983152"/>
              <a:gd name="connsiteY3" fmla="*/ 165004 h 378135"/>
              <a:gd name="connsiteX4" fmla="*/ 55002 w 983152"/>
              <a:gd name="connsiteY4" fmla="*/ 68752 h 378135"/>
              <a:gd name="connsiteX5" fmla="*/ 0 w 983152"/>
              <a:gd name="connsiteY5" fmla="*/ 0 h 37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152" h="378135">
                <a:moveTo>
                  <a:pt x="983152" y="378135"/>
                </a:moveTo>
                <a:cubicBezTo>
                  <a:pt x="894347" y="363812"/>
                  <a:pt x="805543" y="349489"/>
                  <a:pt x="721895" y="330009"/>
                </a:cubicBezTo>
                <a:cubicBezTo>
                  <a:pt x="638247" y="310529"/>
                  <a:pt x="562620" y="288758"/>
                  <a:pt x="481264" y="261257"/>
                </a:cubicBezTo>
                <a:cubicBezTo>
                  <a:pt x="399908" y="233756"/>
                  <a:pt x="304801" y="197088"/>
                  <a:pt x="233757" y="165004"/>
                </a:cubicBezTo>
                <a:cubicBezTo>
                  <a:pt x="162713" y="132920"/>
                  <a:pt x="93961" y="96253"/>
                  <a:pt x="55002" y="68752"/>
                </a:cubicBezTo>
                <a:cubicBezTo>
                  <a:pt x="16043" y="41251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Freeform 249"/>
          <p:cNvSpPr/>
          <p:nvPr/>
        </p:nvSpPr>
        <p:spPr>
          <a:xfrm>
            <a:off x="4777419" y="2716054"/>
            <a:ext cx="484005" cy="165705"/>
          </a:xfrm>
          <a:custGeom>
            <a:avLst/>
            <a:gdLst>
              <a:gd name="connsiteX0" fmla="*/ 0 w 556890"/>
              <a:gd name="connsiteY0" fmla="*/ 171880 h 172471"/>
              <a:gd name="connsiteX1" fmla="*/ 171880 w 556890"/>
              <a:gd name="connsiteY1" fmla="*/ 158130 h 172471"/>
              <a:gd name="connsiteX2" fmla="*/ 433137 w 556890"/>
              <a:gd name="connsiteY2" fmla="*/ 75627 h 172471"/>
              <a:gd name="connsiteX3" fmla="*/ 556890 w 556890"/>
              <a:gd name="connsiteY3" fmla="*/ 0 h 1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890" h="172471">
                <a:moveTo>
                  <a:pt x="0" y="171880"/>
                </a:moveTo>
                <a:cubicBezTo>
                  <a:pt x="49845" y="173026"/>
                  <a:pt x="99691" y="174172"/>
                  <a:pt x="171880" y="158130"/>
                </a:cubicBezTo>
                <a:cubicBezTo>
                  <a:pt x="244069" y="142088"/>
                  <a:pt x="368969" y="101982"/>
                  <a:pt x="433137" y="75627"/>
                </a:cubicBezTo>
                <a:cubicBezTo>
                  <a:pt x="497305" y="49272"/>
                  <a:pt x="527097" y="24636"/>
                  <a:pt x="55689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Freeform 250"/>
          <p:cNvSpPr/>
          <p:nvPr/>
        </p:nvSpPr>
        <p:spPr>
          <a:xfrm>
            <a:off x="4741089" y="2923382"/>
            <a:ext cx="880024" cy="1155032"/>
          </a:xfrm>
          <a:custGeom>
            <a:avLst/>
            <a:gdLst>
              <a:gd name="connsiteX0" fmla="*/ 880024 w 880024"/>
              <a:gd name="connsiteY0" fmla="*/ 1155032 h 1155032"/>
              <a:gd name="connsiteX1" fmla="*/ 866274 w 880024"/>
              <a:gd name="connsiteY1" fmla="*/ 1058779 h 1155032"/>
              <a:gd name="connsiteX2" fmla="*/ 866274 w 880024"/>
              <a:gd name="connsiteY2" fmla="*/ 1045029 h 1155032"/>
              <a:gd name="connsiteX3" fmla="*/ 838773 w 880024"/>
              <a:gd name="connsiteY3" fmla="*/ 928150 h 1155032"/>
              <a:gd name="connsiteX4" fmla="*/ 790647 w 880024"/>
              <a:gd name="connsiteY4" fmla="*/ 804397 h 1155032"/>
              <a:gd name="connsiteX5" fmla="*/ 666894 w 880024"/>
              <a:gd name="connsiteY5" fmla="*/ 584391 h 1155032"/>
              <a:gd name="connsiteX6" fmla="*/ 474388 w 880024"/>
              <a:gd name="connsiteY6" fmla="*/ 357510 h 1155032"/>
              <a:gd name="connsiteX7" fmla="*/ 295633 w 880024"/>
              <a:gd name="connsiteY7" fmla="*/ 192505 h 1155032"/>
              <a:gd name="connsiteX8" fmla="*/ 130629 w 880024"/>
              <a:gd name="connsiteY8" fmla="*/ 75627 h 1155032"/>
              <a:gd name="connsiteX9" fmla="*/ 0 w 880024"/>
              <a:gd name="connsiteY9" fmla="*/ 0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024" h="1155032">
                <a:moveTo>
                  <a:pt x="880024" y="1155032"/>
                </a:moveTo>
                <a:cubicBezTo>
                  <a:pt x="874295" y="1116072"/>
                  <a:pt x="868566" y="1077113"/>
                  <a:pt x="866274" y="1058779"/>
                </a:cubicBezTo>
                <a:cubicBezTo>
                  <a:pt x="863982" y="1040445"/>
                  <a:pt x="870857" y="1066800"/>
                  <a:pt x="866274" y="1045029"/>
                </a:cubicBezTo>
                <a:cubicBezTo>
                  <a:pt x="861690" y="1023257"/>
                  <a:pt x="851377" y="968255"/>
                  <a:pt x="838773" y="928150"/>
                </a:cubicBezTo>
                <a:cubicBezTo>
                  <a:pt x="826169" y="888045"/>
                  <a:pt x="819293" y="861690"/>
                  <a:pt x="790647" y="804397"/>
                </a:cubicBezTo>
                <a:cubicBezTo>
                  <a:pt x="762001" y="747104"/>
                  <a:pt x="719604" y="658872"/>
                  <a:pt x="666894" y="584391"/>
                </a:cubicBezTo>
                <a:cubicBezTo>
                  <a:pt x="614184" y="509910"/>
                  <a:pt x="536265" y="422824"/>
                  <a:pt x="474388" y="357510"/>
                </a:cubicBezTo>
                <a:cubicBezTo>
                  <a:pt x="412511" y="292196"/>
                  <a:pt x="352926" y="239485"/>
                  <a:pt x="295633" y="192505"/>
                </a:cubicBezTo>
                <a:cubicBezTo>
                  <a:pt x="238340" y="145525"/>
                  <a:pt x="179901" y="107711"/>
                  <a:pt x="130629" y="75627"/>
                </a:cubicBezTo>
                <a:cubicBezTo>
                  <a:pt x="81357" y="43543"/>
                  <a:pt x="40678" y="21771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3749752" y="6107482"/>
            <a:ext cx="1801300" cy="237066"/>
          </a:xfrm>
          <a:custGeom>
            <a:avLst/>
            <a:gdLst>
              <a:gd name="connsiteX0" fmla="*/ 1801300 w 1801300"/>
              <a:gd name="connsiteY0" fmla="*/ 103128 h 237066"/>
              <a:gd name="connsiteX1" fmla="*/ 1533167 w 1801300"/>
              <a:gd name="connsiteY1" fmla="*/ 178755 h 237066"/>
              <a:gd name="connsiteX2" fmla="*/ 1161907 w 1801300"/>
              <a:gd name="connsiteY2" fmla="*/ 226881 h 237066"/>
              <a:gd name="connsiteX3" fmla="*/ 783772 w 1801300"/>
              <a:gd name="connsiteY3" fmla="*/ 233756 h 237066"/>
              <a:gd name="connsiteX4" fmla="*/ 453763 w 1801300"/>
              <a:gd name="connsiteY4" fmla="*/ 185630 h 237066"/>
              <a:gd name="connsiteX5" fmla="*/ 206256 w 1801300"/>
              <a:gd name="connsiteY5" fmla="*/ 103128 h 237066"/>
              <a:gd name="connsiteX6" fmla="*/ 0 w 1801300"/>
              <a:gd name="connsiteY6" fmla="*/ 0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1300" h="237066">
                <a:moveTo>
                  <a:pt x="1801300" y="103128"/>
                </a:moveTo>
                <a:cubicBezTo>
                  <a:pt x="1720516" y="130628"/>
                  <a:pt x="1639733" y="158129"/>
                  <a:pt x="1533167" y="178755"/>
                </a:cubicBezTo>
                <a:cubicBezTo>
                  <a:pt x="1426601" y="199381"/>
                  <a:pt x="1286806" y="217714"/>
                  <a:pt x="1161907" y="226881"/>
                </a:cubicBezTo>
                <a:cubicBezTo>
                  <a:pt x="1037008" y="236048"/>
                  <a:pt x="901796" y="240631"/>
                  <a:pt x="783772" y="233756"/>
                </a:cubicBezTo>
                <a:cubicBezTo>
                  <a:pt x="665748" y="226881"/>
                  <a:pt x="550016" y="207401"/>
                  <a:pt x="453763" y="185630"/>
                </a:cubicBezTo>
                <a:cubicBezTo>
                  <a:pt x="357510" y="163859"/>
                  <a:pt x="281883" y="134066"/>
                  <a:pt x="206256" y="103128"/>
                </a:cubicBezTo>
                <a:cubicBezTo>
                  <a:pt x="130629" y="72190"/>
                  <a:pt x="65314" y="36095"/>
                  <a:pt x="0" y="0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3612754" y="3809289"/>
            <a:ext cx="853109" cy="2124433"/>
          </a:xfrm>
          <a:custGeom>
            <a:avLst/>
            <a:gdLst>
              <a:gd name="connsiteX0" fmla="*/ 853109 w 853109"/>
              <a:gd name="connsiteY0" fmla="*/ 0 h 2124433"/>
              <a:gd name="connsiteX1" fmla="*/ 749981 w 853109"/>
              <a:gd name="connsiteY1" fmla="*/ 55002 h 2124433"/>
              <a:gd name="connsiteX2" fmla="*/ 578102 w 853109"/>
              <a:gd name="connsiteY2" fmla="*/ 199381 h 2124433"/>
              <a:gd name="connsiteX3" fmla="*/ 378721 w 853109"/>
              <a:gd name="connsiteY3" fmla="*/ 446887 h 2124433"/>
              <a:gd name="connsiteX4" fmla="*/ 158715 w 853109"/>
              <a:gd name="connsiteY4" fmla="*/ 886899 h 2124433"/>
              <a:gd name="connsiteX5" fmla="*/ 34962 w 853109"/>
              <a:gd name="connsiteY5" fmla="*/ 1237534 h 2124433"/>
              <a:gd name="connsiteX6" fmla="*/ 586 w 853109"/>
              <a:gd name="connsiteY6" fmla="*/ 1725672 h 2124433"/>
              <a:gd name="connsiteX7" fmla="*/ 14336 w 853109"/>
              <a:gd name="connsiteY7" fmla="*/ 1986929 h 2124433"/>
              <a:gd name="connsiteX8" fmla="*/ 28087 w 853109"/>
              <a:gd name="connsiteY8" fmla="*/ 2124433 h 21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3109" h="2124433">
                <a:moveTo>
                  <a:pt x="853109" y="0"/>
                </a:moveTo>
                <a:cubicBezTo>
                  <a:pt x="824462" y="10886"/>
                  <a:pt x="795815" y="21772"/>
                  <a:pt x="749981" y="55002"/>
                </a:cubicBezTo>
                <a:cubicBezTo>
                  <a:pt x="704146" y="88232"/>
                  <a:pt x="639979" y="134067"/>
                  <a:pt x="578102" y="199381"/>
                </a:cubicBezTo>
                <a:cubicBezTo>
                  <a:pt x="516225" y="264695"/>
                  <a:pt x="448619" y="332301"/>
                  <a:pt x="378721" y="446887"/>
                </a:cubicBezTo>
                <a:cubicBezTo>
                  <a:pt x="308823" y="561473"/>
                  <a:pt x="216008" y="755125"/>
                  <a:pt x="158715" y="886899"/>
                </a:cubicBezTo>
                <a:cubicBezTo>
                  <a:pt x="101422" y="1018674"/>
                  <a:pt x="61317" y="1097739"/>
                  <a:pt x="34962" y="1237534"/>
                </a:cubicBezTo>
                <a:cubicBezTo>
                  <a:pt x="8607" y="1377329"/>
                  <a:pt x="4024" y="1600773"/>
                  <a:pt x="586" y="1725672"/>
                </a:cubicBezTo>
                <a:cubicBezTo>
                  <a:pt x="-2852" y="1850571"/>
                  <a:pt x="9752" y="1920469"/>
                  <a:pt x="14336" y="1986929"/>
                </a:cubicBezTo>
                <a:cubicBezTo>
                  <a:pt x="18919" y="2053389"/>
                  <a:pt x="23503" y="2088911"/>
                  <a:pt x="28087" y="212443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Freeform 265"/>
          <p:cNvSpPr/>
          <p:nvPr/>
        </p:nvSpPr>
        <p:spPr>
          <a:xfrm rot="20691488">
            <a:off x="5020370" y="4492586"/>
            <a:ext cx="1078992" cy="320335"/>
          </a:xfrm>
          <a:custGeom>
            <a:avLst/>
            <a:gdLst>
              <a:gd name="connsiteX0" fmla="*/ 1078992 w 1078992"/>
              <a:gd name="connsiteY0" fmla="*/ 320335 h 320335"/>
              <a:gd name="connsiteX1" fmla="*/ 923544 w 1078992"/>
              <a:gd name="connsiteY1" fmla="*/ 228895 h 320335"/>
              <a:gd name="connsiteX2" fmla="*/ 676656 w 1078992"/>
              <a:gd name="connsiteY2" fmla="*/ 110023 h 320335"/>
              <a:gd name="connsiteX3" fmla="*/ 448056 w 1078992"/>
              <a:gd name="connsiteY3" fmla="*/ 18583 h 320335"/>
              <a:gd name="connsiteX4" fmla="*/ 246888 w 1078992"/>
              <a:gd name="connsiteY4" fmla="*/ 295 h 320335"/>
              <a:gd name="connsiteX5" fmla="*/ 64008 w 1078992"/>
              <a:gd name="connsiteY5" fmla="*/ 9439 h 320335"/>
              <a:gd name="connsiteX6" fmla="*/ 0 w 1078992"/>
              <a:gd name="connsiteY6" fmla="*/ 36871 h 32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8992" h="320335">
                <a:moveTo>
                  <a:pt x="1078992" y="320335"/>
                </a:moveTo>
                <a:cubicBezTo>
                  <a:pt x="1034796" y="292141"/>
                  <a:pt x="990600" y="263947"/>
                  <a:pt x="923544" y="228895"/>
                </a:cubicBezTo>
                <a:cubicBezTo>
                  <a:pt x="856488" y="193843"/>
                  <a:pt x="755904" y="145075"/>
                  <a:pt x="676656" y="110023"/>
                </a:cubicBezTo>
                <a:cubicBezTo>
                  <a:pt x="597408" y="74971"/>
                  <a:pt x="519684" y="36871"/>
                  <a:pt x="448056" y="18583"/>
                </a:cubicBezTo>
                <a:cubicBezTo>
                  <a:pt x="376428" y="295"/>
                  <a:pt x="310896" y="1819"/>
                  <a:pt x="246888" y="295"/>
                </a:cubicBezTo>
                <a:cubicBezTo>
                  <a:pt x="182880" y="-1229"/>
                  <a:pt x="105156" y="3343"/>
                  <a:pt x="64008" y="9439"/>
                </a:cubicBezTo>
                <a:cubicBezTo>
                  <a:pt x="22860" y="15535"/>
                  <a:pt x="11430" y="26203"/>
                  <a:pt x="0" y="36871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513965" y="1605012"/>
            <a:ext cx="3547335" cy="274320"/>
          </a:xfrm>
          <a:prstGeom prst="rect">
            <a:avLst/>
          </a:prstGeom>
          <a:solidFill>
            <a:srgbClr val="628B8B"/>
          </a:solidFill>
          <a:ln>
            <a:solidFill>
              <a:srgbClr val="62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State-Owned Enterprise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11908296" flipH="1">
            <a:off x="3527134" y="5921761"/>
            <a:ext cx="251996" cy="2519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ounded Rectangle 111"/>
          <p:cNvSpPr/>
          <p:nvPr/>
        </p:nvSpPr>
        <p:spPr>
          <a:xfrm flipH="1">
            <a:off x="3199122" y="6385100"/>
            <a:ext cx="683998" cy="215999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utura" charset="0"/>
                <a:ea typeface="Futura" charset="0"/>
                <a:cs typeface="Futura" charset="0"/>
              </a:rPr>
              <a:t>MINING</a:t>
            </a:r>
            <a:endParaRPr lang="en-US" sz="800" b="1" dirty="0">
              <a:solidFill>
                <a:schemeClr val="accent6">
                  <a:lumMod val="20000"/>
                  <a:lumOff val="80000"/>
                </a:schemeClr>
              </a:solidFill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235" name="Oval 234"/>
          <p:cNvSpPr>
            <a:spLocks noChangeAspect="1"/>
          </p:cNvSpPr>
          <p:nvPr/>
        </p:nvSpPr>
        <p:spPr>
          <a:xfrm rot="19430817" flipH="1">
            <a:off x="5514903" y="6025005"/>
            <a:ext cx="251996" cy="251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660520" y="4001478"/>
            <a:ext cx="689453" cy="183478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FC7A2"/>
                </a:solidFill>
                <a:latin typeface="Futura Medium" charset="0"/>
                <a:ea typeface="Futura Medium" charset="0"/>
                <a:cs typeface="Futura Medium" charset="0"/>
              </a:rPr>
              <a:t>FISHING</a:t>
            </a:r>
            <a:endParaRPr lang="en-US" sz="800" b="1" dirty="0">
              <a:solidFill>
                <a:srgbClr val="FFC7A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966673" y="4598727"/>
            <a:ext cx="956876" cy="158076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F5BF9B"/>
                </a:solidFill>
                <a:latin typeface="Futura Medium" charset="0"/>
                <a:ea typeface="Futura Medium" charset="0"/>
                <a:cs typeface="Futura Medium" charset="0"/>
              </a:rPr>
              <a:t>AGRICULTURE</a:t>
            </a:r>
            <a:endParaRPr lang="en-US" sz="800" b="1" dirty="0">
              <a:solidFill>
                <a:srgbClr val="F5BF9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 rot="17547518" flipH="1">
            <a:off x="4453583" y="3703422"/>
            <a:ext cx="182880" cy="182880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 rot="8808095" flipH="1">
            <a:off x="4510682" y="5581142"/>
            <a:ext cx="251996" cy="251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 rot="17547518" flipH="1">
            <a:off x="2536419" y="3508246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 rot="17547518" flipH="1">
            <a:off x="6608582" y="3031462"/>
            <a:ext cx="182880" cy="182880"/>
          </a:xfrm>
          <a:prstGeom prst="ellipse">
            <a:avLst/>
          </a:prstGeom>
          <a:solidFill>
            <a:srgbClr val="FFBF27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0" name="Oval 229"/>
          <p:cNvSpPr>
            <a:spLocks noChangeAspect="1"/>
          </p:cNvSpPr>
          <p:nvPr/>
        </p:nvSpPr>
        <p:spPr>
          <a:xfrm rot="17547518" flipH="1">
            <a:off x="4780199" y="4615581"/>
            <a:ext cx="182880" cy="182880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5571793" y="4880726"/>
            <a:ext cx="549924" cy="238763"/>
          </a:xfrm>
          <a:prstGeom prst="roundRect">
            <a:avLst>
              <a:gd name="adj" fmla="val 0"/>
            </a:avLst>
          </a:prstGeom>
          <a:solidFill>
            <a:srgbClr val="628B8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E3FF04"/>
                </a:solidFill>
                <a:latin typeface="Futura Medium" charset="0"/>
                <a:ea typeface="Futura Medium" charset="0"/>
                <a:cs typeface="Futura Medium" charset="0"/>
              </a:rPr>
              <a:t>TECH. SVC.</a:t>
            </a:r>
            <a:endParaRPr lang="en-US" sz="800" b="1" dirty="0">
              <a:solidFill>
                <a:srgbClr val="E3FF04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 rot="4538761" flipH="1">
            <a:off x="5518098" y="4105189"/>
            <a:ext cx="251996" cy="251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 rot="17547518" flipH="1">
            <a:off x="3102160" y="5055250"/>
            <a:ext cx="182880" cy="18288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 rot="17547518" flipH="1">
            <a:off x="4284470" y="3481904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Oval 161"/>
          <p:cNvSpPr>
            <a:spLocks noChangeAspect="1"/>
          </p:cNvSpPr>
          <p:nvPr/>
        </p:nvSpPr>
        <p:spPr>
          <a:xfrm rot="17547518" flipH="1">
            <a:off x="4793103" y="3892145"/>
            <a:ext cx="143996" cy="143996"/>
          </a:xfrm>
          <a:prstGeom prst="ellipse">
            <a:avLst/>
          </a:prstGeom>
          <a:solidFill>
            <a:srgbClr val="B4FF6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4538761" flipH="1">
            <a:off x="6031846" y="4087403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rot="4538761" flipH="1">
            <a:off x="5191945" y="4380389"/>
            <a:ext cx="143996" cy="143996"/>
          </a:xfrm>
          <a:prstGeom prst="ellipse">
            <a:avLst/>
          </a:prstGeom>
          <a:solidFill>
            <a:srgbClr val="C5FFFD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7" name="Oval 236"/>
          <p:cNvSpPr>
            <a:spLocks noChangeAspect="1"/>
          </p:cNvSpPr>
          <p:nvPr/>
        </p:nvSpPr>
        <p:spPr>
          <a:xfrm rot="19430817" flipH="1">
            <a:off x="5648507" y="5710928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 rot="19430817" flipH="1">
            <a:off x="5272818" y="6373160"/>
            <a:ext cx="143996" cy="143996"/>
          </a:xfrm>
          <a:prstGeom prst="ellipse">
            <a:avLst/>
          </a:prstGeom>
          <a:solidFill>
            <a:srgbClr val="D487FF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1" name="Oval 230"/>
          <p:cNvSpPr>
            <a:spLocks noChangeAspect="1"/>
          </p:cNvSpPr>
          <p:nvPr/>
        </p:nvSpPr>
        <p:spPr>
          <a:xfrm rot="17547518" flipH="1">
            <a:off x="4296885" y="4653841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 rot="17547518" flipH="1">
            <a:off x="5411346" y="4854429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3" name="Oval 232"/>
          <p:cNvSpPr>
            <a:spLocks noChangeAspect="1"/>
          </p:cNvSpPr>
          <p:nvPr/>
        </p:nvSpPr>
        <p:spPr>
          <a:xfrm rot="17547518" flipH="1">
            <a:off x="5095384" y="5130063"/>
            <a:ext cx="143996" cy="143996"/>
          </a:xfrm>
          <a:prstGeom prst="ellipse">
            <a:avLst/>
          </a:prstGeom>
          <a:solidFill>
            <a:srgbClr val="E3FF04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 rot="17547518" flipH="1">
            <a:off x="6565705" y="4832510"/>
            <a:ext cx="182880" cy="18288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 rot="17547518" flipH="1">
            <a:off x="2555855" y="3199936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 rot="17547518" flipH="1">
            <a:off x="2845457" y="3703915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 rot="17547518" flipH="1">
            <a:off x="6862352" y="460778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 rot="17547518" flipH="1">
            <a:off x="6796443" y="5102221"/>
            <a:ext cx="143996" cy="14399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634329" y="3814735"/>
            <a:ext cx="1254393" cy="738900"/>
            <a:chOff x="2634329" y="3814735"/>
            <a:chExt cx="1254393" cy="738900"/>
          </a:xfrm>
        </p:grpSpPr>
        <p:cxnSp>
          <p:nvCxnSpPr>
            <p:cNvPr id="130" name="Straight Connector 129"/>
            <p:cNvCxnSpPr>
              <a:stCxn id="129" idx="2"/>
              <a:endCxn id="128" idx="6"/>
            </p:cNvCxnSpPr>
            <p:nvPr/>
          </p:nvCxnSpPr>
          <p:spPr>
            <a:xfrm flipH="1">
              <a:off x="3601347" y="3926155"/>
              <a:ext cx="155131" cy="8214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 flipV="1">
              <a:off x="2766573" y="4146277"/>
              <a:ext cx="623908" cy="21401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3" idx="5"/>
              <a:endCxn id="128" idx="2"/>
            </p:cNvCxnSpPr>
            <p:nvPr/>
          </p:nvCxnSpPr>
          <p:spPr>
            <a:xfrm flipV="1">
              <a:off x="3355332" y="4146277"/>
              <a:ext cx="35149" cy="264884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7" idx="7"/>
              <a:endCxn id="128" idx="3"/>
            </p:cNvCxnSpPr>
            <p:nvPr/>
          </p:nvCxnSpPr>
          <p:spPr>
            <a:xfrm>
              <a:off x="3153831" y="3996161"/>
              <a:ext cx="218748" cy="55358"/>
            </a:xfrm>
            <a:prstGeom prst="line">
              <a:avLst/>
            </a:prstGeom>
            <a:ln w="38100" cmpd="sng">
              <a:solidFill>
                <a:srgbClr val="F5BF9B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>
              <a:spLocks noChangeAspect="1"/>
            </p:cNvSpPr>
            <p:nvPr/>
          </p:nvSpPr>
          <p:spPr>
            <a:xfrm rot="8808095" flipH="1">
              <a:off x="3369916" y="3951290"/>
              <a:ext cx="251996" cy="251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 rot="8808095" flipH="1">
              <a:off x="3744726" y="381473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 rot="8808095" flipH="1">
              <a:off x="2634329" y="4327715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Oval 202"/>
            <p:cNvSpPr>
              <a:spLocks noChangeAspect="1"/>
            </p:cNvSpPr>
            <p:nvPr/>
          </p:nvSpPr>
          <p:spPr>
            <a:xfrm rot="8808095" flipH="1">
              <a:off x="3268609" y="4409639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Oval 206"/>
            <p:cNvSpPr>
              <a:spLocks noChangeAspect="1"/>
            </p:cNvSpPr>
            <p:nvPr/>
          </p:nvSpPr>
          <p:spPr>
            <a:xfrm rot="8808095" flipH="1">
              <a:off x="3011357" y="3909438"/>
              <a:ext cx="143996" cy="143996"/>
            </a:xfrm>
            <a:prstGeom prst="ellipse">
              <a:avLst/>
            </a:prstGeom>
            <a:solidFill>
              <a:srgbClr val="FFC7A2"/>
            </a:solidFill>
            <a:ln w="381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7" name="Rounded Rectangle 256"/>
          <p:cNvSpPr/>
          <p:nvPr/>
        </p:nvSpPr>
        <p:spPr>
          <a:xfrm>
            <a:off x="325875" y="3837484"/>
            <a:ext cx="1673352" cy="347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Telekomunikasi Indonesia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325875" y="2447596"/>
            <a:ext cx="1673352" cy="347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Balai Pustaka </a:t>
            </a:r>
          </a:p>
        </p:txBody>
      </p:sp>
      <p:sp>
        <p:nvSpPr>
          <p:cNvPr id="259" name="Rounded Rectangle 258"/>
          <p:cNvSpPr/>
          <p:nvPr/>
        </p:nvSpPr>
        <p:spPr>
          <a:xfrm>
            <a:off x="325875" y="3490012"/>
            <a:ext cx="1673352" cy="347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LKBN ANTARA</a:t>
            </a:r>
          </a:p>
        </p:txBody>
      </p:sp>
      <p:sp>
        <p:nvSpPr>
          <p:cNvPr id="260" name="Rounded Rectangle 259"/>
          <p:cNvSpPr/>
          <p:nvPr/>
        </p:nvSpPr>
        <p:spPr>
          <a:xfrm>
            <a:off x="325875" y="2795068"/>
            <a:ext cx="1673352" cy="347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PT Pradnya Paramita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25875" y="3142540"/>
            <a:ext cx="1673352" cy="3474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Perum Produksi Film Negara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325876" y="2169870"/>
            <a:ext cx="1673352" cy="274320"/>
          </a:xfrm>
          <a:prstGeom prst="roundRect">
            <a:avLst>
              <a:gd name="adj" fmla="val 0"/>
            </a:avLst>
          </a:prstGeom>
          <a:solidFill>
            <a:srgbClr val="A1E8E6"/>
          </a:solidFill>
          <a:ln w="3175" cmpd="sng">
            <a:solidFill>
              <a:srgbClr val="A1E8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6992"/>
                </a:solidFill>
              </a:rPr>
              <a:t>INFORMATION</a:t>
            </a:r>
            <a:endParaRPr lang="en-US" sz="1000" b="1" dirty="0">
              <a:solidFill>
                <a:srgbClr val="FF6992"/>
              </a:solidFill>
            </a:endParaRPr>
          </a:p>
        </p:txBody>
      </p:sp>
      <p:cxnSp>
        <p:nvCxnSpPr>
          <p:cNvPr id="279" name="Straight Connector 278"/>
          <p:cNvCxnSpPr/>
          <p:nvPr/>
        </p:nvCxnSpPr>
        <p:spPr>
          <a:xfrm>
            <a:off x="307587" y="2447293"/>
            <a:ext cx="16916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017059" y="2138082"/>
            <a:ext cx="847165" cy="2070847"/>
          </a:xfrm>
          <a:custGeom>
            <a:avLst/>
            <a:gdLst>
              <a:gd name="connsiteX0" fmla="*/ 806823 w 847165"/>
              <a:gd name="connsiteY0" fmla="*/ 591671 h 2070847"/>
              <a:gd name="connsiteX1" fmla="*/ 13447 w 847165"/>
              <a:gd name="connsiteY1" fmla="*/ 0 h 2070847"/>
              <a:gd name="connsiteX2" fmla="*/ 0 w 847165"/>
              <a:gd name="connsiteY2" fmla="*/ 2070847 h 2070847"/>
              <a:gd name="connsiteX3" fmla="*/ 847165 w 847165"/>
              <a:gd name="connsiteY3" fmla="*/ 779930 h 2070847"/>
              <a:gd name="connsiteX4" fmla="*/ 806823 w 847165"/>
              <a:gd name="connsiteY4" fmla="*/ 591671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165" h="2070847">
                <a:moveTo>
                  <a:pt x="806823" y="591671"/>
                </a:moveTo>
                <a:lnTo>
                  <a:pt x="13447" y="0"/>
                </a:lnTo>
                <a:cubicBezTo>
                  <a:pt x="8965" y="690282"/>
                  <a:pt x="4482" y="1380565"/>
                  <a:pt x="0" y="2070847"/>
                </a:cubicBezTo>
                <a:lnTo>
                  <a:pt x="847165" y="779930"/>
                </a:lnTo>
                <a:lnTo>
                  <a:pt x="806823" y="59167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/>
          <p:cNvGrpSpPr>
            <a:grpSpLocks noChangeAspect="1"/>
          </p:cNvGrpSpPr>
          <p:nvPr/>
        </p:nvGrpSpPr>
        <p:grpSpPr>
          <a:xfrm rot="18041570">
            <a:off x="2227858" y="2737308"/>
            <a:ext cx="1468657" cy="1097280"/>
            <a:chOff x="3546474" y="3397250"/>
            <a:chExt cx="1104900" cy="825500"/>
          </a:xfrm>
          <a:solidFill>
            <a:schemeClr val="bg1"/>
          </a:solidFill>
        </p:grpSpPr>
        <p:sp>
          <p:nvSpPr>
            <p:cNvPr id="275" name="Freeform 720"/>
            <p:cNvSpPr>
              <a:spLocks noEditPoints="1"/>
            </p:cNvSpPr>
            <p:nvPr/>
          </p:nvSpPr>
          <p:spPr bwMode="auto">
            <a:xfrm>
              <a:off x="4068762" y="3397250"/>
              <a:ext cx="582612" cy="500063"/>
            </a:xfrm>
            <a:custGeom>
              <a:avLst/>
              <a:gdLst>
                <a:gd name="T0" fmla="*/ 205 w 367"/>
                <a:gd name="T1" fmla="*/ 38 h 315"/>
                <a:gd name="T2" fmla="*/ 175 w 367"/>
                <a:gd name="T3" fmla="*/ 42 h 315"/>
                <a:gd name="T4" fmla="*/ 145 w 367"/>
                <a:gd name="T5" fmla="*/ 56 h 315"/>
                <a:gd name="T6" fmla="*/ 121 w 367"/>
                <a:gd name="T7" fmla="*/ 79 h 315"/>
                <a:gd name="T8" fmla="*/ 103 w 367"/>
                <a:gd name="T9" fmla="*/ 105 h 315"/>
                <a:gd name="T10" fmla="*/ 93 w 367"/>
                <a:gd name="T11" fmla="*/ 133 h 315"/>
                <a:gd name="T12" fmla="*/ 91 w 367"/>
                <a:gd name="T13" fmla="*/ 163 h 315"/>
                <a:gd name="T14" fmla="*/ 97 w 367"/>
                <a:gd name="T15" fmla="*/ 195 h 315"/>
                <a:gd name="T16" fmla="*/ 111 w 367"/>
                <a:gd name="T17" fmla="*/ 223 h 315"/>
                <a:gd name="T18" fmla="*/ 131 w 367"/>
                <a:gd name="T19" fmla="*/ 247 h 315"/>
                <a:gd name="T20" fmla="*/ 157 w 367"/>
                <a:gd name="T21" fmla="*/ 265 h 315"/>
                <a:gd name="T22" fmla="*/ 185 w 367"/>
                <a:gd name="T23" fmla="*/ 275 h 315"/>
                <a:gd name="T24" fmla="*/ 217 w 367"/>
                <a:gd name="T25" fmla="*/ 277 h 315"/>
                <a:gd name="T26" fmla="*/ 247 w 367"/>
                <a:gd name="T27" fmla="*/ 273 h 315"/>
                <a:gd name="T28" fmla="*/ 277 w 367"/>
                <a:gd name="T29" fmla="*/ 259 h 315"/>
                <a:gd name="T30" fmla="*/ 301 w 367"/>
                <a:gd name="T31" fmla="*/ 237 h 315"/>
                <a:gd name="T32" fmla="*/ 317 w 367"/>
                <a:gd name="T33" fmla="*/ 211 h 315"/>
                <a:gd name="T34" fmla="*/ 327 w 367"/>
                <a:gd name="T35" fmla="*/ 183 h 315"/>
                <a:gd name="T36" fmla="*/ 331 w 367"/>
                <a:gd name="T37" fmla="*/ 153 h 315"/>
                <a:gd name="T38" fmla="*/ 325 w 367"/>
                <a:gd name="T39" fmla="*/ 121 h 315"/>
                <a:gd name="T40" fmla="*/ 311 w 367"/>
                <a:gd name="T41" fmla="*/ 93 h 315"/>
                <a:gd name="T42" fmla="*/ 291 w 367"/>
                <a:gd name="T43" fmla="*/ 69 h 315"/>
                <a:gd name="T44" fmla="*/ 265 w 367"/>
                <a:gd name="T45" fmla="*/ 50 h 315"/>
                <a:gd name="T46" fmla="*/ 235 w 367"/>
                <a:gd name="T47" fmla="*/ 40 h 315"/>
                <a:gd name="T48" fmla="*/ 205 w 367"/>
                <a:gd name="T49" fmla="*/ 38 h 315"/>
                <a:gd name="T50" fmla="*/ 227 w 367"/>
                <a:gd name="T51" fmla="*/ 0 h 315"/>
                <a:gd name="T52" fmla="*/ 259 w 367"/>
                <a:gd name="T53" fmla="*/ 8 h 315"/>
                <a:gd name="T54" fmla="*/ 291 w 367"/>
                <a:gd name="T55" fmla="*/ 22 h 315"/>
                <a:gd name="T56" fmla="*/ 319 w 367"/>
                <a:gd name="T57" fmla="*/ 42 h 315"/>
                <a:gd name="T58" fmla="*/ 343 w 367"/>
                <a:gd name="T59" fmla="*/ 71 h 315"/>
                <a:gd name="T60" fmla="*/ 359 w 367"/>
                <a:gd name="T61" fmla="*/ 105 h 315"/>
                <a:gd name="T62" fmla="*/ 367 w 367"/>
                <a:gd name="T63" fmla="*/ 139 h 315"/>
                <a:gd name="T64" fmla="*/ 367 w 367"/>
                <a:gd name="T65" fmla="*/ 173 h 315"/>
                <a:gd name="T66" fmla="*/ 361 w 367"/>
                <a:gd name="T67" fmla="*/ 207 h 315"/>
                <a:gd name="T68" fmla="*/ 347 w 367"/>
                <a:gd name="T69" fmla="*/ 239 h 315"/>
                <a:gd name="T70" fmla="*/ 325 w 367"/>
                <a:gd name="T71" fmla="*/ 267 h 315"/>
                <a:gd name="T72" fmla="*/ 297 w 367"/>
                <a:gd name="T73" fmla="*/ 291 h 315"/>
                <a:gd name="T74" fmla="*/ 261 w 367"/>
                <a:gd name="T75" fmla="*/ 307 h 315"/>
                <a:gd name="T76" fmla="*/ 225 w 367"/>
                <a:gd name="T77" fmla="*/ 315 h 315"/>
                <a:gd name="T78" fmla="*/ 187 w 367"/>
                <a:gd name="T79" fmla="*/ 315 h 315"/>
                <a:gd name="T80" fmla="*/ 153 w 367"/>
                <a:gd name="T81" fmla="*/ 305 h 315"/>
                <a:gd name="T82" fmla="*/ 119 w 367"/>
                <a:gd name="T83" fmla="*/ 287 h 315"/>
                <a:gd name="T84" fmla="*/ 91 w 367"/>
                <a:gd name="T85" fmla="*/ 261 h 315"/>
                <a:gd name="T86" fmla="*/ 22 w 367"/>
                <a:gd name="T87" fmla="*/ 305 h 315"/>
                <a:gd name="T88" fmla="*/ 0 w 367"/>
                <a:gd name="T89" fmla="*/ 269 h 315"/>
                <a:gd name="T90" fmla="*/ 68 w 367"/>
                <a:gd name="T91" fmla="*/ 225 h 315"/>
                <a:gd name="T92" fmla="*/ 56 w 367"/>
                <a:gd name="T93" fmla="*/ 189 h 315"/>
                <a:gd name="T94" fmla="*/ 52 w 367"/>
                <a:gd name="T95" fmla="*/ 153 h 315"/>
                <a:gd name="T96" fmla="*/ 58 w 367"/>
                <a:gd name="T97" fmla="*/ 115 h 315"/>
                <a:gd name="T98" fmla="*/ 72 w 367"/>
                <a:gd name="T99" fmla="*/ 81 h 315"/>
                <a:gd name="T100" fmla="*/ 95 w 367"/>
                <a:gd name="T101" fmla="*/ 50 h 315"/>
                <a:gd name="T102" fmla="*/ 125 w 367"/>
                <a:gd name="T103" fmla="*/ 24 h 315"/>
                <a:gd name="T104" fmla="*/ 157 w 367"/>
                <a:gd name="T105" fmla="*/ 8 h 315"/>
                <a:gd name="T106" fmla="*/ 191 w 367"/>
                <a:gd name="T107" fmla="*/ 0 h 315"/>
                <a:gd name="T108" fmla="*/ 227 w 367"/>
                <a:gd name="T10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7" h="315">
                  <a:moveTo>
                    <a:pt x="205" y="38"/>
                  </a:moveTo>
                  <a:lnTo>
                    <a:pt x="175" y="42"/>
                  </a:lnTo>
                  <a:lnTo>
                    <a:pt x="145" y="56"/>
                  </a:lnTo>
                  <a:lnTo>
                    <a:pt x="121" y="79"/>
                  </a:lnTo>
                  <a:lnTo>
                    <a:pt x="103" y="105"/>
                  </a:lnTo>
                  <a:lnTo>
                    <a:pt x="93" y="133"/>
                  </a:lnTo>
                  <a:lnTo>
                    <a:pt x="91" y="163"/>
                  </a:lnTo>
                  <a:lnTo>
                    <a:pt x="97" y="195"/>
                  </a:lnTo>
                  <a:lnTo>
                    <a:pt x="111" y="223"/>
                  </a:lnTo>
                  <a:lnTo>
                    <a:pt x="131" y="247"/>
                  </a:lnTo>
                  <a:lnTo>
                    <a:pt x="157" y="265"/>
                  </a:lnTo>
                  <a:lnTo>
                    <a:pt x="185" y="275"/>
                  </a:lnTo>
                  <a:lnTo>
                    <a:pt x="217" y="277"/>
                  </a:lnTo>
                  <a:lnTo>
                    <a:pt x="247" y="273"/>
                  </a:lnTo>
                  <a:lnTo>
                    <a:pt x="277" y="259"/>
                  </a:lnTo>
                  <a:lnTo>
                    <a:pt x="301" y="237"/>
                  </a:lnTo>
                  <a:lnTo>
                    <a:pt x="317" y="211"/>
                  </a:lnTo>
                  <a:lnTo>
                    <a:pt x="327" y="183"/>
                  </a:lnTo>
                  <a:lnTo>
                    <a:pt x="331" y="153"/>
                  </a:lnTo>
                  <a:lnTo>
                    <a:pt x="325" y="121"/>
                  </a:lnTo>
                  <a:lnTo>
                    <a:pt x="311" y="93"/>
                  </a:lnTo>
                  <a:lnTo>
                    <a:pt x="291" y="69"/>
                  </a:lnTo>
                  <a:lnTo>
                    <a:pt x="265" y="50"/>
                  </a:lnTo>
                  <a:lnTo>
                    <a:pt x="235" y="40"/>
                  </a:lnTo>
                  <a:lnTo>
                    <a:pt x="205" y="38"/>
                  </a:lnTo>
                  <a:close/>
                  <a:moveTo>
                    <a:pt x="227" y="0"/>
                  </a:moveTo>
                  <a:lnTo>
                    <a:pt x="259" y="8"/>
                  </a:lnTo>
                  <a:lnTo>
                    <a:pt x="291" y="22"/>
                  </a:lnTo>
                  <a:lnTo>
                    <a:pt x="319" y="42"/>
                  </a:lnTo>
                  <a:lnTo>
                    <a:pt x="343" y="71"/>
                  </a:lnTo>
                  <a:lnTo>
                    <a:pt x="359" y="105"/>
                  </a:lnTo>
                  <a:lnTo>
                    <a:pt x="367" y="139"/>
                  </a:lnTo>
                  <a:lnTo>
                    <a:pt x="367" y="173"/>
                  </a:lnTo>
                  <a:lnTo>
                    <a:pt x="361" y="207"/>
                  </a:lnTo>
                  <a:lnTo>
                    <a:pt x="347" y="239"/>
                  </a:lnTo>
                  <a:lnTo>
                    <a:pt x="325" y="267"/>
                  </a:lnTo>
                  <a:lnTo>
                    <a:pt x="297" y="291"/>
                  </a:lnTo>
                  <a:lnTo>
                    <a:pt x="261" y="307"/>
                  </a:lnTo>
                  <a:lnTo>
                    <a:pt x="225" y="315"/>
                  </a:lnTo>
                  <a:lnTo>
                    <a:pt x="187" y="315"/>
                  </a:lnTo>
                  <a:lnTo>
                    <a:pt x="153" y="305"/>
                  </a:lnTo>
                  <a:lnTo>
                    <a:pt x="119" y="287"/>
                  </a:lnTo>
                  <a:lnTo>
                    <a:pt x="91" y="261"/>
                  </a:lnTo>
                  <a:lnTo>
                    <a:pt x="22" y="305"/>
                  </a:lnTo>
                  <a:lnTo>
                    <a:pt x="0" y="269"/>
                  </a:lnTo>
                  <a:lnTo>
                    <a:pt x="68" y="225"/>
                  </a:lnTo>
                  <a:lnTo>
                    <a:pt x="56" y="189"/>
                  </a:lnTo>
                  <a:lnTo>
                    <a:pt x="52" y="153"/>
                  </a:lnTo>
                  <a:lnTo>
                    <a:pt x="58" y="115"/>
                  </a:lnTo>
                  <a:lnTo>
                    <a:pt x="72" y="81"/>
                  </a:lnTo>
                  <a:lnTo>
                    <a:pt x="95" y="50"/>
                  </a:lnTo>
                  <a:lnTo>
                    <a:pt x="125" y="24"/>
                  </a:lnTo>
                  <a:lnTo>
                    <a:pt x="157" y="8"/>
                  </a:lnTo>
                  <a:lnTo>
                    <a:pt x="191" y="0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23"/>
            <p:cNvSpPr>
              <a:spLocks/>
            </p:cNvSpPr>
            <p:nvPr/>
          </p:nvSpPr>
          <p:spPr bwMode="auto">
            <a:xfrm>
              <a:off x="3546474" y="3795712"/>
              <a:ext cx="582612" cy="427038"/>
            </a:xfrm>
            <a:custGeom>
              <a:avLst/>
              <a:gdLst>
                <a:gd name="T0" fmla="*/ 327 w 367"/>
                <a:gd name="T1" fmla="*/ 0 h 269"/>
                <a:gd name="T2" fmla="*/ 367 w 367"/>
                <a:gd name="T3" fmla="*/ 62 h 269"/>
                <a:gd name="T4" fmla="*/ 361 w 367"/>
                <a:gd name="T5" fmla="*/ 68 h 269"/>
                <a:gd name="T6" fmla="*/ 70 w 367"/>
                <a:gd name="T7" fmla="*/ 257 h 269"/>
                <a:gd name="T8" fmla="*/ 50 w 367"/>
                <a:gd name="T9" fmla="*/ 267 h 269"/>
                <a:gd name="T10" fmla="*/ 32 w 367"/>
                <a:gd name="T11" fmla="*/ 269 h 269"/>
                <a:gd name="T12" fmla="*/ 16 w 367"/>
                <a:gd name="T13" fmla="*/ 265 h 269"/>
                <a:gd name="T14" fmla="*/ 4 w 367"/>
                <a:gd name="T15" fmla="*/ 257 h 269"/>
                <a:gd name="T16" fmla="*/ 0 w 367"/>
                <a:gd name="T17" fmla="*/ 241 h 269"/>
                <a:gd name="T18" fmla="*/ 2 w 367"/>
                <a:gd name="T19" fmla="*/ 225 h 269"/>
                <a:gd name="T20" fmla="*/ 12 w 367"/>
                <a:gd name="T21" fmla="*/ 209 h 269"/>
                <a:gd name="T22" fmla="*/ 28 w 367"/>
                <a:gd name="T23" fmla="*/ 195 h 269"/>
                <a:gd name="T24" fmla="*/ 319 w 367"/>
                <a:gd name="T25" fmla="*/ 6 h 269"/>
                <a:gd name="T26" fmla="*/ 327 w 36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269">
                  <a:moveTo>
                    <a:pt x="327" y="0"/>
                  </a:moveTo>
                  <a:lnTo>
                    <a:pt x="367" y="62"/>
                  </a:lnTo>
                  <a:lnTo>
                    <a:pt x="361" y="68"/>
                  </a:lnTo>
                  <a:lnTo>
                    <a:pt x="70" y="257"/>
                  </a:lnTo>
                  <a:lnTo>
                    <a:pt x="50" y="267"/>
                  </a:lnTo>
                  <a:lnTo>
                    <a:pt x="32" y="269"/>
                  </a:lnTo>
                  <a:lnTo>
                    <a:pt x="16" y="265"/>
                  </a:lnTo>
                  <a:lnTo>
                    <a:pt x="4" y="257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12" y="209"/>
                  </a:lnTo>
                  <a:lnTo>
                    <a:pt x="28" y="195"/>
                  </a:lnTo>
                  <a:lnTo>
                    <a:pt x="319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7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2117</Words>
  <Application>Microsoft Office PowerPoint</Application>
  <PresentationFormat>Custom</PresentationFormat>
  <Paragraphs>663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Futura</vt:lpstr>
      <vt:lpstr>Futura Medium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teuku yordan</dc:creator>
  <cp:lastModifiedBy>X450JF</cp:lastModifiedBy>
  <cp:revision>360</cp:revision>
  <cp:lastPrinted>2016-11-15T03:26:27Z</cp:lastPrinted>
  <dcterms:created xsi:type="dcterms:W3CDTF">2016-09-19T01:49:39Z</dcterms:created>
  <dcterms:modified xsi:type="dcterms:W3CDTF">2016-11-21T02:45:55Z</dcterms:modified>
</cp:coreProperties>
</file>