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8" r:id="rId10"/>
    <p:sldId id="283" r:id="rId11"/>
    <p:sldId id="284" r:id="rId12"/>
    <p:sldId id="285" r:id="rId13"/>
    <p:sldId id="286"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52" autoAdjust="0"/>
  </p:normalViewPr>
  <p:slideViewPr>
    <p:cSldViewPr snapToGrid="0">
      <p:cViewPr varScale="1">
        <p:scale>
          <a:sx n="83" d="100"/>
          <a:sy n="83"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Georgia" panose="02040502050405020303" pitchFamily="18" charset="0"/>
                <a:ea typeface="Georgia" panose="02040502050405020303" pitchFamily="18" charset="0"/>
                <a:cs typeface="Georgia" panose="02040502050405020303" pitchFamily="18" charset="0"/>
              </a:rPr>
              <a:t>Adit - About a month back Indian government decided to pass a bill which stated that the farmers would not require any mediator to sell their crops for them in the market. Government thought that this bill is in favor of the farmers as they could now directly sell the crops in market and they could save the money that they used to pay the mediators. But somehow the farmers thought differently, and they felt that this bill was not beneficial for them. So, they started protesting about the bill and asked government to retract the bill.  Because of this protest two of the well-known </a:t>
            </a:r>
            <a:r>
              <a:rPr lang="en-US" sz="1800" dirty="0" err="1">
                <a:effectLst/>
                <a:latin typeface="Georgia" panose="02040502050405020303" pitchFamily="18" charset="0"/>
                <a:ea typeface="Georgia" panose="02040502050405020303" pitchFamily="18" charset="0"/>
                <a:cs typeface="Georgia" panose="02040502050405020303" pitchFamily="18" charset="0"/>
              </a:rPr>
              <a:t>bollywood</a:t>
            </a:r>
            <a:r>
              <a:rPr lang="en-US" sz="1800" dirty="0">
                <a:effectLst/>
                <a:latin typeface="Georgia" panose="02040502050405020303" pitchFamily="18" charset="0"/>
                <a:ea typeface="Georgia" panose="02040502050405020303" pitchFamily="18" charset="0"/>
                <a:cs typeface="Georgia" panose="02040502050405020303" pitchFamily="18" charset="0"/>
              </a:rPr>
              <a:t>: Diljit Dosanjh and </a:t>
            </a:r>
            <a:r>
              <a:rPr lang="en-US" sz="1800" dirty="0" err="1">
                <a:effectLst/>
                <a:latin typeface="Georgia" panose="02040502050405020303" pitchFamily="18" charset="0"/>
                <a:ea typeface="Georgia" panose="02040502050405020303" pitchFamily="18" charset="0"/>
                <a:cs typeface="Georgia" panose="02040502050405020303" pitchFamily="18" charset="0"/>
              </a:rPr>
              <a:t>Kangana</a:t>
            </a:r>
            <a:r>
              <a:rPr lang="en-US" sz="1800" dirty="0">
                <a:effectLst/>
                <a:latin typeface="Georgia" panose="02040502050405020303" pitchFamily="18" charset="0"/>
                <a:ea typeface="Georgia" panose="02040502050405020303" pitchFamily="18" charset="0"/>
                <a:cs typeface="Georgia" panose="02040502050405020303" pitchFamily="18" charset="0"/>
              </a:rPr>
              <a:t> </a:t>
            </a:r>
            <a:r>
              <a:rPr lang="en-US" sz="1800" dirty="0" err="1">
                <a:effectLst/>
                <a:latin typeface="Georgia" panose="02040502050405020303" pitchFamily="18" charset="0"/>
                <a:ea typeface="Georgia" panose="02040502050405020303" pitchFamily="18" charset="0"/>
                <a:cs typeface="Georgia" panose="02040502050405020303" pitchFamily="18" charset="0"/>
              </a:rPr>
              <a:t>Ranaut</a:t>
            </a:r>
            <a:r>
              <a:rPr lang="en-US" sz="1800" dirty="0">
                <a:effectLst/>
                <a:latin typeface="Georgia" panose="02040502050405020303" pitchFamily="18" charset="0"/>
                <a:ea typeface="Georgia" panose="02040502050405020303" pitchFamily="18" charset="0"/>
                <a:cs typeface="Georgia" panose="02040502050405020303" pitchFamily="18" charset="0"/>
              </a:rPr>
              <a:t>. caused an explosion on Twitter by publicly arguing back and forth on the social media platform. Diljit favors the protest, whereas </a:t>
            </a:r>
            <a:r>
              <a:rPr lang="en-US" sz="1800" dirty="0" err="1">
                <a:effectLst/>
                <a:latin typeface="Georgia" panose="02040502050405020303" pitchFamily="18" charset="0"/>
                <a:ea typeface="Georgia" panose="02040502050405020303" pitchFamily="18" charset="0"/>
                <a:cs typeface="Georgia" panose="02040502050405020303" pitchFamily="18" charset="0"/>
              </a:rPr>
              <a:t>Kangana</a:t>
            </a:r>
            <a:r>
              <a:rPr lang="en-US" sz="1800" dirty="0">
                <a:effectLst/>
                <a:latin typeface="Georgia" panose="02040502050405020303" pitchFamily="18" charset="0"/>
                <a:ea typeface="Georgia" panose="02040502050405020303" pitchFamily="18" charset="0"/>
                <a:cs typeface="Georgia" panose="02040502050405020303" pitchFamily="18" charset="0"/>
              </a:rPr>
              <a:t> is against the protest. As a group we decided to do a sentiment analysis  on twitter in order to know which actor has more supporters and also know that what do people think about this bill. The result of this could be used to find out how many people are reacting to this issue.</a:t>
            </a:r>
            <a:endParaRPr lang="en-US" sz="1800" dirty="0">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58085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err="1">
                <a:effectLst/>
                <a:latin typeface="Georgia" panose="02040502050405020303" pitchFamily="18" charset="0"/>
                <a:ea typeface="Georgia" panose="02040502050405020303" pitchFamily="18" charset="0"/>
                <a:cs typeface="Georgia" panose="02040502050405020303" pitchFamily="18" charset="0"/>
              </a:rPr>
              <a:t>Jaiveer</a:t>
            </a:r>
            <a:r>
              <a:rPr lang="en-US" sz="1800" dirty="0">
                <a:effectLst/>
                <a:latin typeface="Georgia" panose="02040502050405020303" pitchFamily="18" charset="0"/>
                <a:ea typeface="Georgia" panose="02040502050405020303" pitchFamily="18" charset="0"/>
                <a:cs typeface="Georgia" panose="02040502050405020303" pitchFamily="18" charset="0"/>
              </a:rPr>
              <a:t>, adit, </a:t>
            </a:r>
            <a:r>
              <a:rPr lang="en-US" sz="1800" dirty="0" err="1">
                <a:effectLst/>
                <a:latin typeface="Georgia" panose="02040502050405020303" pitchFamily="18" charset="0"/>
                <a:ea typeface="Georgia" panose="02040502050405020303" pitchFamily="18" charset="0"/>
                <a:cs typeface="Georgia" panose="02040502050405020303" pitchFamily="18" charset="0"/>
              </a:rPr>
              <a:t>sandeep</a:t>
            </a:r>
            <a:r>
              <a:rPr lang="en-US" sz="1800" dirty="0">
                <a:effectLst/>
                <a:latin typeface="Georgia" panose="02040502050405020303" pitchFamily="18" charset="0"/>
                <a:ea typeface="Georgia" panose="02040502050405020303" pitchFamily="18" charset="0"/>
                <a:cs typeface="Georgia" panose="02040502050405020303" pitchFamily="18" charset="0"/>
              </a:rPr>
              <a:t> - </a:t>
            </a:r>
            <a:r>
              <a:rPr lang="en-US" sz="1800" b="1" i="1" dirty="0">
                <a:solidFill>
                  <a:srgbClr val="24292E"/>
                </a:solidFill>
                <a:effectLst/>
                <a:latin typeface="Segoe UI" panose="020B0502040204020203" pitchFamily="34" charset="0"/>
                <a:ea typeface="Arial" panose="020B0604020202020204" pitchFamily="34" charset="0"/>
              </a:rPr>
              <a:t>vader_lexicon.txt</a:t>
            </a:r>
            <a:endParaRPr lang="en-US" sz="1800" dirty="0">
              <a:effectLst/>
              <a:latin typeface="Arial" panose="020B0604020202020204" pitchFamily="34" charset="0"/>
              <a:ea typeface="Arial" panose="020B0604020202020204" pitchFamily="34" charset="0"/>
            </a:endParaRPr>
          </a:p>
          <a:p>
            <a:r>
              <a:rPr lang="en-US" sz="1800" dirty="0">
                <a:solidFill>
                  <a:srgbClr val="6A737D"/>
                </a:solidFill>
                <a:effectLst/>
                <a:latin typeface="Segoe UI" panose="020B0502040204020203" pitchFamily="34" charset="0"/>
                <a:ea typeface="Arial" panose="020B0604020202020204" pitchFamily="34" charset="0"/>
              </a:rPr>
              <a:t>Sentiment ratings from 10 independent human raters (all pre-screened, trained, and quality checked for optimal inter-rater reliability). Over 9,000 token features were rated on a scale from "[–4] Extremely Negative" to "[4] Extremely Positive", with allowance for "[0] Neutral (or Neither, N/A)". We kept every lexical feature that had a non-zero mean rating, and whose standard deviation was less than 2.5 as determined by the aggregate of those ten independent raters. This left us with just over 7,500 lexical features with validated valence scores that indicated both the sentiment polarity (positive/negative), and the sentiment intensity on a scale from –4 to +4. For example, the word "okay" has a positive valence of 0.9, "good" is 1.9, and "great" is 3.1, whereas "horrible" is –2.5, the frowning emoticon :( is –2.2, and "sucks" and it's slang derivative "</a:t>
            </a:r>
            <a:r>
              <a:rPr lang="en-US" sz="1800" dirty="0" err="1">
                <a:solidFill>
                  <a:srgbClr val="6A737D"/>
                </a:solidFill>
                <a:effectLst/>
                <a:latin typeface="Segoe UI" panose="020B0502040204020203" pitchFamily="34" charset="0"/>
                <a:ea typeface="Arial" panose="020B0604020202020204" pitchFamily="34" charset="0"/>
              </a:rPr>
              <a:t>sux</a:t>
            </a:r>
            <a:r>
              <a:rPr lang="en-US" sz="1800" dirty="0">
                <a:solidFill>
                  <a:srgbClr val="6A737D"/>
                </a:solidFill>
                <a:effectLst/>
                <a:latin typeface="Segoe UI" panose="020B0502040204020203" pitchFamily="34" charset="0"/>
                <a:ea typeface="Arial" panose="020B0604020202020204" pitchFamily="34" charset="0"/>
              </a:rPr>
              <a:t>" are both –1.5.</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87959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effectLst/>
                <a:latin typeface="Georgia" panose="02040502050405020303" pitchFamily="18" charset="0"/>
              </a:rPr>
              <a:t>jaiveer</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74343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hughann</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153952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Sandeep, adit demo</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403785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Sandeep </a:t>
            </a:r>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93005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Jaiveer</a:t>
            </a:r>
            <a:r>
              <a:rPr lang="en-US" dirty="0"/>
              <a:t>, </a:t>
            </a:r>
            <a:r>
              <a:rPr lang="en-US" dirty="0" err="1"/>
              <a:t>hughann</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82774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71031"/>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Sentimental Analysis for Twitter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85000" lnSpcReduction="20000"/>
          </a:bodyPr>
          <a:lstStyle/>
          <a:p>
            <a:pPr algn="l"/>
            <a:r>
              <a:rPr lang="en-US" dirty="0"/>
              <a:t>Made By: Adit Dhall, Sandeep Mamidala, Hughann Plucena, Jaiveer Kapadia</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7EC6-78DA-4C5B-A5FE-ECD0926C344B}"/>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F128746A-9989-4BB1-ADA3-9C0887B85FD4}"/>
              </a:ext>
            </a:extLst>
          </p:cNvPr>
          <p:cNvSpPr>
            <a:spLocks noGrp="1"/>
          </p:cNvSpPr>
          <p:nvPr>
            <p:ph idx="1"/>
          </p:nvPr>
        </p:nvSpPr>
        <p:spPr/>
        <p:txBody>
          <a:bodyPr>
            <a:normAutofit/>
          </a:bodyPr>
          <a:lstStyle/>
          <a:p>
            <a:r>
              <a:rPr lang="en-US" dirty="0"/>
              <a:t>Using APIs is a better option than to train a model as it would require a very high computing power.</a:t>
            </a:r>
          </a:p>
          <a:p>
            <a:r>
              <a:rPr lang="en-US" dirty="0"/>
              <a:t>Open-source APIs are better than commercial APIs:</a:t>
            </a:r>
          </a:p>
          <a:p>
            <a:r>
              <a:rPr lang="en-US" dirty="0"/>
              <a:t>We’ve learnt that it’s a good practice to check the outputs that we get for each operator in RapidMiner in order to avoid wrong attribute errors.  </a:t>
            </a:r>
          </a:p>
        </p:txBody>
      </p:sp>
    </p:spTree>
    <p:extLst>
      <p:ext uri="{BB962C8B-B14F-4D97-AF65-F5344CB8AC3E}">
        <p14:creationId xmlns:p14="http://schemas.microsoft.com/office/powerpoint/2010/main" val="311781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5399-B096-4711-AFEE-9E2DA0E8E8A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519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Manifesto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1800" dirty="0">
                <a:effectLst/>
                <a:latin typeface="Georgia" panose="02040502050405020303" pitchFamily="18" charset="0"/>
                <a:ea typeface="Georgia" panose="02040502050405020303" pitchFamily="18" charset="0"/>
                <a:cs typeface="Georgia" panose="02040502050405020303" pitchFamily="18" charset="0"/>
              </a:rPr>
              <a:t>We believe that everyone in the group contributed equally to this project. While doing the practical work we were all together on Zoom, but it was done on Adit’s PC since he was already registered for the educational account. As for the report, we had divided the work amongst ourselves.     </a:t>
            </a:r>
            <a:endParaRPr lang="en-US" sz="1800" dirty="0">
              <a:effectLst/>
              <a:latin typeface="Arial" panose="020B0604020202020204" pitchFamily="34" charset="0"/>
              <a:ea typeface="Arial" panose="020B0604020202020204" pitchFamily="34" charset="0"/>
            </a:endParaRPr>
          </a:p>
          <a:p>
            <a:pPr marL="36900" lvl="0" indent="0">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0EF5-D0D0-4C92-8BD8-2B9EE7141CA1}"/>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4C6351F0-00EE-469F-A4C0-C659DB2AE5B6}"/>
              </a:ext>
            </a:extLst>
          </p:cNvPr>
          <p:cNvSpPr>
            <a:spLocks noGrp="1"/>
          </p:cNvSpPr>
          <p:nvPr>
            <p:ph idx="1"/>
          </p:nvPr>
        </p:nvSpPr>
        <p:spPr/>
        <p:txBody>
          <a:bodyPr/>
          <a:lstStyle/>
          <a:p>
            <a:r>
              <a:rPr lang="en-US" dirty="0"/>
              <a:t>Summary of Problem                                                                     </a:t>
            </a:r>
          </a:p>
          <a:p>
            <a:r>
              <a:rPr lang="en-US" dirty="0"/>
              <a:t>Data Mining Techniques and Algorithms</a:t>
            </a:r>
          </a:p>
          <a:p>
            <a:r>
              <a:rPr lang="en-US" dirty="0"/>
              <a:t>Dataset</a:t>
            </a:r>
          </a:p>
          <a:p>
            <a:r>
              <a:rPr lang="en-US" dirty="0"/>
              <a:t>Pre-Processing</a:t>
            </a:r>
          </a:p>
          <a:p>
            <a:r>
              <a:rPr lang="en-US" dirty="0"/>
              <a:t>Experimental Setup</a:t>
            </a:r>
          </a:p>
          <a:p>
            <a:r>
              <a:rPr lang="en-US" dirty="0"/>
              <a:t>Analysis Result</a:t>
            </a:r>
          </a:p>
          <a:p>
            <a:r>
              <a:rPr lang="en-US" dirty="0"/>
              <a:t>Recommendations</a:t>
            </a:r>
          </a:p>
        </p:txBody>
      </p:sp>
    </p:spTree>
    <p:extLst>
      <p:ext uri="{BB962C8B-B14F-4D97-AF65-F5344CB8AC3E}">
        <p14:creationId xmlns:p14="http://schemas.microsoft.com/office/powerpoint/2010/main" val="397004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2D45-87B4-4C4A-B0F5-851DE2A18EB4}"/>
              </a:ext>
            </a:extLst>
          </p:cNvPr>
          <p:cNvSpPr>
            <a:spLocks noGrp="1"/>
          </p:cNvSpPr>
          <p:nvPr>
            <p:ph type="title"/>
          </p:nvPr>
        </p:nvSpPr>
        <p:spPr>
          <a:xfrm>
            <a:off x="851651" y="438151"/>
            <a:ext cx="10353762" cy="1257300"/>
          </a:xfrm>
        </p:spPr>
        <p:txBody>
          <a:bodyPr/>
          <a:lstStyle/>
          <a:p>
            <a:r>
              <a:rPr lang="en-US" dirty="0"/>
              <a:t>Summary of Problem</a:t>
            </a:r>
          </a:p>
        </p:txBody>
      </p:sp>
      <p:sp>
        <p:nvSpPr>
          <p:cNvPr id="3" name="Content Placeholder 2">
            <a:extLst>
              <a:ext uri="{FF2B5EF4-FFF2-40B4-BE49-F238E27FC236}">
                <a16:creationId xmlns:a16="http://schemas.microsoft.com/office/drawing/2014/main" id="{BD9A76BD-0565-4943-963D-51F94FBF8B0D}"/>
              </a:ext>
            </a:extLst>
          </p:cNvPr>
          <p:cNvSpPr>
            <a:spLocks noGrp="1"/>
          </p:cNvSpPr>
          <p:nvPr>
            <p:ph idx="1"/>
          </p:nvPr>
        </p:nvSpPr>
        <p:spPr/>
        <p:txBody>
          <a:bodyPr/>
          <a:lstStyle/>
          <a:p>
            <a:r>
              <a:rPr lang="en-US" sz="1800" dirty="0">
                <a:effectLst/>
                <a:latin typeface="Georgia" panose="02040502050405020303" pitchFamily="18" charset="0"/>
                <a:ea typeface="Georgia" panose="02040502050405020303" pitchFamily="18" charset="0"/>
                <a:cs typeface="Georgia" panose="02040502050405020303" pitchFamily="18" charset="0"/>
              </a:rPr>
              <a:t>We as a group had decided to create a Sentiment Analysis of one of the biggest social media platforms, namely Twitter. Our aim was to extract data on specific hashtags and analyze whether the tweets that had been gathered were positive, negative or neutral tweets in terms of sentiment.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32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5125-2493-4940-B0C7-A421D64BFF72}"/>
              </a:ext>
            </a:extLst>
          </p:cNvPr>
          <p:cNvSpPr>
            <a:spLocks noGrp="1"/>
          </p:cNvSpPr>
          <p:nvPr>
            <p:ph type="title"/>
          </p:nvPr>
        </p:nvSpPr>
        <p:spPr/>
        <p:txBody>
          <a:bodyPr/>
          <a:lstStyle/>
          <a:p>
            <a:r>
              <a:rPr lang="en-US" dirty="0"/>
              <a:t>Data Mining Techniques and Algorithms</a:t>
            </a:r>
          </a:p>
        </p:txBody>
      </p:sp>
      <p:sp>
        <p:nvSpPr>
          <p:cNvPr id="3" name="Content Placeholder 2">
            <a:extLst>
              <a:ext uri="{FF2B5EF4-FFF2-40B4-BE49-F238E27FC236}">
                <a16:creationId xmlns:a16="http://schemas.microsoft.com/office/drawing/2014/main" id="{BB550F01-BCCA-4AC3-9788-3276032DF06E}"/>
              </a:ext>
            </a:extLst>
          </p:cNvPr>
          <p:cNvSpPr>
            <a:spLocks noGrp="1"/>
          </p:cNvSpPr>
          <p:nvPr>
            <p:ph idx="1"/>
          </p:nvPr>
        </p:nvSpPr>
        <p:spPr/>
        <p:txBody>
          <a:bodyPr/>
          <a:lstStyle/>
          <a:p>
            <a:r>
              <a:rPr lang="en-US" dirty="0"/>
              <a:t>VADER Sentiment Analysis. VADER (Valence Aware Dictionary and Sentiment Reasoner) is a lexicon and rule-based sentiment analysis tool that is specifically attuned to sentiments expressed in social media.</a:t>
            </a:r>
          </a:p>
          <a:p>
            <a:pPr marL="36900" indent="0">
              <a:buNone/>
            </a:pPr>
            <a:endParaRPr lang="en-US" dirty="0"/>
          </a:p>
        </p:txBody>
      </p:sp>
    </p:spTree>
    <p:extLst>
      <p:ext uri="{BB962C8B-B14F-4D97-AF65-F5344CB8AC3E}">
        <p14:creationId xmlns:p14="http://schemas.microsoft.com/office/powerpoint/2010/main" val="249930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E5ED-00CB-488D-A6C9-C9F2269A1E8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A816841-95D0-459A-8BBA-911631A1BD78}"/>
              </a:ext>
            </a:extLst>
          </p:cNvPr>
          <p:cNvSpPr>
            <a:spLocks noGrp="1"/>
          </p:cNvSpPr>
          <p:nvPr>
            <p:ph idx="1"/>
          </p:nvPr>
        </p:nvSpPr>
        <p:spPr/>
        <p:txBody>
          <a:bodyPr/>
          <a:lstStyle/>
          <a:p>
            <a:r>
              <a:rPr lang="en-US" dirty="0"/>
              <a:t>Our dataset consists of Five attributes:</a:t>
            </a:r>
          </a:p>
          <a:p>
            <a:pPr lvl="1"/>
            <a:r>
              <a:rPr lang="en-US" dirty="0"/>
              <a:t>Row No.</a:t>
            </a:r>
          </a:p>
          <a:p>
            <a:pPr lvl="1"/>
            <a:r>
              <a:rPr lang="en-US" dirty="0"/>
              <a:t>ID</a:t>
            </a:r>
          </a:p>
          <a:p>
            <a:pPr lvl="1"/>
            <a:r>
              <a:rPr lang="en-US" dirty="0"/>
              <a:t>Text</a:t>
            </a:r>
          </a:p>
          <a:p>
            <a:pPr lvl="1"/>
            <a:r>
              <a:rPr lang="en-US" dirty="0"/>
              <a:t>Score</a:t>
            </a:r>
          </a:p>
          <a:p>
            <a:pPr lvl="1"/>
            <a:r>
              <a:rPr lang="en-US" dirty="0"/>
              <a:t>Sentiment</a:t>
            </a:r>
          </a:p>
        </p:txBody>
      </p:sp>
      <p:pic>
        <p:nvPicPr>
          <p:cNvPr id="5" name="Picture 4">
            <a:extLst>
              <a:ext uri="{FF2B5EF4-FFF2-40B4-BE49-F238E27FC236}">
                <a16:creationId xmlns:a16="http://schemas.microsoft.com/office/drawing/2014/main" id="{18CD36F9-3FA0-4FB6-9ED5-4F8C0403F0A3}"/>
              </a:ext>
            </a:extLst>
          </p:cNvPr>
          <p:cNvPicPr>
            <a:picLocks noChangeAspect="1"/>
          </p:cNvPicPr>
          <p:nvPr/>
        </p:nvPicPr>
        <p:blipFill>
          <a:blip r:embed="rId3"/>
          <a:stretch>
            <a:fillRect/>
          </a:stretch>
        </p:blipFill>
        <p:spPr>
          <a:xfrm>
            <a:off x="6430858" y="2736675"/>
            <a:ext cx="4734586" cy="2000529"/>
          </a:xfrm>
          <a:prstGeom prst="rect">
            <a:avLst/>
          </a:prstGeom>
        </p:spPr>
      </p:pic>
    </p:spTree>
    <p:extLst>
      <p:ext uri="{BB962C8B-B14F-4D97-AF65-F5344CB8AC3E}">
        <p14:creationId xmlns:p14="http://schemas.microsoft.com/office/powerpoint/2010/main" val="312121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F148-0CDC-4C92-A6CA-E2EB87326365}"/>
              </a:ext>
            </a:extLst>
          </p:cNvPr>
          <p:cNvSpPr>
            <a:spLocks noGrp="1"/>
          </p:cNvSpPr>
          <p:nvPr>
            <p:ph type="title"/>
          </p:nvPr>
        </p:nvSpPr>
        <p:spPr/>
        <p:txBody>
          <a:bodyPr/>
          <a:lstStyle/>
          <a:p>
            <a:r>
              <a:rPr lang="en-US" dirty="0"/>
              <a:t>Pre-Processing</a:t>
            </a:r>
          </a:p>
        </p:txBody>
      </p:sp>
      <p:pic>
        <p:nvPicPr>
          <p:cNvPr id="8" name="Content Placeholder 7" descr="Diagram&#10;&#10;Description automatically generated">
            <a:extLst>
              <a:ext uri="{FF2B5EF4-FFF2-40B4-BE49-F238E27FC236}">
                <a16:creationId xmlns:a16="http://schemas.microsoft.com/office/drawing/2014/main" id="{8B3472FE-F707-4354-8F66-D7EE852D9BA7}"/>
              </a:ext>
            </a:extLst>
          </p:cNvPr>
          <p:cNvPicPr>
            <a:picLocks noGrp="1" noChangeAspect="1"/>
          </p:cNvPicPr>
          <p:nvPr>
            <p:ph idx="1"/>
          </p:nvPr>
        </p:nvPicPr>
        <p:blipFill>
          <a:blip r:embed="rId3"/>
          <a:stretch>
            <a:fillRect/>
          </a:stretch>
        </p:blipFill>
        <p:spPr>
          <a:xfrm>
            <a:off x="7022237" y="1866900"/>
            <a:ext cx="4922522" cy="3470378"/>
          </a:xfrm>
        </p:spPr>
      </p:pic>
      <p:sp>
        <p:nvSpPr>
          <p:cNvPr id="9" name="TextBox 8">
            <a:extLst>
              <a:ext uri="{FF2B5EF4-FFF2-40B4-BE49-F238E27FC236}">
                <a16:creationId xmlns:a16="http://schemas.microsoft.com/office/drawing/2014/main" id="{92067B89-8A49-4649-BBD5-F0DB1220B6B0}"/>
              </a:ext>
            </a:extLst>
          </p:cNvPr>
          <p:cNvSpPr txBox="1"/>
          <p:nvPr/>
        </p:nvSpPr>
        <p:spPr>
          <a:xfrm>
            <a:off x="913795" y="2166151"/>
            <a:ext cx="6774267"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t>Data Reduction</a:t>
            </a:r>
          </a:p>
          <a:p>
            <a:pPr marL="285750" indent="-285750">
              <a:buFont typeface="Arial" panose="020B0604020202020204" pitchFamily="34" charset="0"/>
              <a:buChar char="•"/>
            </a:pPr>
            <a:r>
              <a:rPr lang="en-US" sz="3200" dirty="0"/>
              <a:t>Data Integration</a:t>
            </a:r>
          </a:p>
        </p:txBody>
      </p:sp>
    </p:spTree>
    <p:extLst>
      <p:ext uri="{BB962C8B-B14F-4D97-AF65-F5344CB8AC3E}">
        <p14:creationId xmlns:p14="http://schemas.microsoft.com/office/powerpoint/2010/main" val="114346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2A787-2492-481A-9C12-18D0D77D24EB}"/>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Experimental Setup</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27240B5B-21BB-4C5F-8CCF-625B22579ADE}"/>
              </a:ext>
            </a:extLst>
          </p:cNvPr>
          <p:cNvPicPr>
            <a:picLocks noGrp="1" noChangeAspect="1"/>
          </p:cNvPicPr>
          <p:nvPr>
            <p:ph idx="1"/>
          </p:nvPr>
        </p:nvPicPr>
        <p:blipFill>
          <a:blip r:embed="rId4"/>
          <a:stretch>
            <a:fillRect/>
          </a:stretch>
        </p:blipFill>
        <p:spPr>
          <a:xfrm>
            <a:off x="5324314" y="1685906"/>
            <a:ext cx="6366969" cy="3581419"/>
          </a:xfrm>
          <a:prstGeom prst="rect">
            <a:avLst/>
          </a:prstGeom>
        </p:spPr>
      </p:pic>
    </p:spTree>
    <p:extLst>
      <p:ext uri="{BB962C8B-B14F-4D97-AF65-F5344CB8AC3E}">
        <p14:creationId xmlns:p14="http://schemas.microsoft.com/office/powerpoint/2010/main" val="358460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1B8B-20E4-4505-9B46-C36E84214943}"/>
              </a:ext>
            </a:extLst>
          </p:cNvPr>
          <p:cNvSpPr>
            <a:spLocks noGrp="1"/>
          </p:cNvSpPr>
          <p:nvPr>
            <p:ph type="title"/>
          </p:nvPr>
        </p:nvSpPr>
        <p:spPr/>
        <p:txBody>
          <a:bodyPr/>
          <a:lstStyle/>
          <a:p>
            <a:r>
              <a:rPr lang="en-US"/>
              <a:t>Analysis Results</a:t>
            </a:r>
            <a:endParaRPr lang="en-US" dirty="0"/>
          </a:p>
        </p:txBody>
      </p:sp>
      <p:pic>
        <p:nvPicPr>
          <p:cNvPr id="7" name="Picture 6">
            <a:extLst>
              <a:ext uri="{FF2B5EF4-FFF2-40B4-BE49-F238E27FC236}">
                <a16:creationId xmlns:a16="http://schemas.microsoft.com/office/drawing/2014/main" id="{384D7FF4-AD62-439B-B6A8-3487BB66DCDC}"/>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030" y="1743392"/>
            <a:ext cx="9235996" cy="4562474"/>
          </a:xfrm>
          <a:prstGeom prst="rect">
            <a:avLst/>
          </a:prstGeom>
          <a:noFill/>
          <a:ln>
            <a:noFill/>
          </a:ln>
        </p:spPr>
      </p:pic>
      <p:sp>
        <p:nvSpPr>
          <p:cNvPr id="9" name="Content Placeholder 8">
            <a:extLst>
              <a:ext uri="{FF2B5EF4-FFF2-40B4-BE49-F238E27FC236}">
                <a16:creationId xmlns:a16="http://schemas.microsoft.com/office/drawing/2014/main" id="{8968D2CE-4334-41BB-A2D8-76F5BD71D70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8233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206</TotalTime>
  <Words>686</Words>
  <Application>Microsoft Office PowerPoint</Application>
  <PresentationFormat>Widescreen</PresentationFormat>
  <Paragraphs>49</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Georgia</vt:lpstr>
      <vt:lpstr>Goudy Old Style</vt:lpstr>
      <vt:lpstr>Segoe UI</vt:lpstr>
      <vt:lpstr>Wingdings 2</vt:lpstr>
      <vt:lpstr>SlateVTI</vt:lpstr>
      <vt:lpstr>Sentimental Analysis for Twitter </vt:lpstr>
      <vt:lpstr>Manifesto </vt:lpstr>
      <vt:lpstr>Table of Content</vt:lpstr>
      <vt:lpstr>Summary of Problem</vt:lpstr>
      <vt:lpstr>Data Mining Techniques and Algorithms</vt:lpstr>
      <vt:lpstr>Dataset</vt:lpstr>
      <vt:lpstr>Pre-Processing</vt:lpstr>
      <vt:lpstr>Experimental Setup</vt:lpstr>
      <vt:lpstr>Analysis Results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for Twitter</dc:title>
  <dc:creator>Jaiveer Kapadia</dc:creator>
  <cp:lastModifiedBy>adit dhall</cp:lastModifiedBy>
  <cp:revision>9</cp:revision>
  <dcterms:created xsi:type="dcterms:W3CDTF">2020-12-08T16:31:22Z</dcterms:created>
  <dcterms:modified xsi:type="dcterms:W3CDTF">2020-12-09T11:13:16Z</dcterms:modified>
</cp:coreProperties>
</file>