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82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7" r:id="rId15"/>
    <p:sldId id="279" r:id="rId16"/>
    <p:sldId id="283" r:id="rId17"/>
    <p:sldId id="273" r:id="rId18"/>
    <p:sldId id="274" r:id="rId19"/>
    <p:sldId id="275" r:id="rId20"/>
    <p:sldId id="276" r:id="rId21"/>
    <p:sldId id="278" r:id="rId22"/>
    <p:sldId id="284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 Doza" initials="AD" lastIdx="1" clrIdx="0">
    <p:extLst>
      <p:ext uri="{19B8F6BF-5375-455C-9EA6-DF929625EA0E}">
        <p15:presenceInfo xmlns:p15="http://schemas.microsoft.com/office/powerpoint/2012/main" userId="S::fq8553@wayne.edu::259acc12-fe89-4a6a-8c89-574fae25c6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4BA3-CB04-4C49-A2D3-6F3F35C3C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EFC2-0488-459D-9E9A-08D1EC9FB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3AA9-FA5E-4056-8805-72FA2046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646F-1A28-42FC-B46E-3D7FBD21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98D2-1BF9-4937-BDF4-B4ABE10D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313D-357D-4032-853C-0BDE9A2E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3AC5-036B-44F5-B350-5C68AB37E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FA5E-BC79-4BF9-B804-50A94E23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5C5F3-DA29-49AC-89DF-0EC119D4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27E1-D2A1-4446-B190-E0A7C9D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1EDE2-B0AC-4EE0-9908-8B8C1F36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F4D1-88D4-4ACD-918E-3DFF4B95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4E17-3449-40F9-B144-BBD381A5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3265-DAB6-42AA-9987-E73C0654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1AFD-1CB9-4528-B8E6-29CC4FE4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606C-97E6-4F09-905F-2DCF3160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BDAD-1523-4398-A0A2-8A11EF9B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A976-E03E-40DD-9DD5-6EA1E50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36D4-6FFC-4D8B-8906-5DE91ED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19F9-E859-4C75-AA62-F501BA6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196D-009F-45E2-9620-DF6B87CB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161F-29B8-47A8-9D62-08AC238F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F677-4ACF-4AE9-9B05-D0293963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F111-7179-4283-A077-EEBB45F0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9D1A-91CE-4863-B151-15FE31E0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871D-B69F-4006-B68D-B524F397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943D-5952-4909-A31E-33BF5A3A8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603F-ADCE-405A-B788-AA1D5ED4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9F2C6-92AE-466F-8521-383E07EC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0CDC-17A7-41EB-85E3-C6CDB808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14EF1-9AD4-4FFC-B40C-2F42A0F3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0DBC-E169-469E-AC0B-C8A76AE5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8EBE-F249-46CC-8729-9F89DC14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5651-5B27-48DB-8342-DE9D49E5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1C0C9-CF12-4E42-85AD-D8929FA9D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0774D-7FDD-4215-8D6B-760EBE76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B7C89-492A-4D5C-9E49-F4DBFC90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4EDB2-911F-4AFD-9B06-A9434DA1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0E505-D869-4748-BA63-52E21D17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ED96-905C-444C-A637-2CD28A96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D1FB7-B86A-43A7-AF4A-79ADBC80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57D25-2F5E-4ECA-93C5-6A5CEA89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22D0C-6E53-4BB5-B502-6B1E1F3D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72EA4-C5FB-4868-A040-C0BF148E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3CCAB-F02F-4A86-B1C3-1FABD10E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F15A3-C46B-4FB9-82BE-12DADF91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60D6-B52E-4C95-9FD8-6D106EB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A01B-53AD-40B5-9962-F1BF1F0C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FFCE-A305-472E-B0F0-4B201745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A0694-60D7-4A55-B3D9-01597CD2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748B-5552-44F9-90BD-C425010E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87B6-0F6D-4D90-81DE-BA42AE15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9F76-D69C-4F79-A870-0BDCAF8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D224-807B-4922-A057-B9A2DBD91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1EC5A-C27E-40AE-A890-0E7A271A1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B4E8-3A40-4EBF-83DE-265396B7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3EC9-95D5-4721-BBDF-EF9F74EC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91555-62BA-45D5-AB53-D86BEDAF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60BF2-A80B-42EB-91C4-676A42C5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E839-944E-4896-AD55-E71B9250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CD5C-2436-4220-9507-36B65ADD4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FE8D-7FF8-43BF-BF67-AA62334EFEF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9D32-526C-431B-9F1A-F8E60EDB3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A400-CAA4-4829-BCA1-038951EFF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31B2-0A6B-46C8-A0D2-984B9AD0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5D36-0E27-401D-8EF5-B3EE090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Bank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57D5-6AFA-4A97-AA63-2CB1E653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109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Presenter Name: Adit Doza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Final Year Doctoral Candidate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Department of Economics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Wayne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27357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1861-5DC9-4CFB-8AB7-8234BF2A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dirty="0"/>
              <a:t>Job Category of Clients by Subscription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C9D48-469B-4C03-98D1-200D5E162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683" y="1498944"/>
            <a:ext cx="6031220" cy="510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3A361-AC78-4948-8383-08B741B39A78}"/>
              </a:ext>
            </a:extLst>
          </p:cNvPr>
          <p:cNvSpPr txBox="1"/>
          <p:nvPr/>
        </p:nvSpPr>
        <p:spPr>
          <a:xfrm>
            <a:off x="407963" y="1690688"/>
            <a:ext cx="438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Among Subscribers majority(29%) does admin job, followed by technician job (16%) and blue-collar job (14%)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C3D592-2423-4234-9FA3-65AC56C85C02}"/>
              </a:ext>
            </a:extLst>
          </p:cNvPr>
          <p:cNvSpPr txBox="1">
            <a:spLocks/>
          </p:cNvSpPr>
          <p:nvPr/>
        </p:nvSpPr>
        <p:spPr>
          <a:xfrm>
            <a:off x="8361594" y="6243077"/>
            <a:ext cx="1893754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Job Category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328B53-5980-4DA4-95C8-E952170E17DD}"/>
              </a:ext>
            </a:extLst>
          </p:cNvPr>
          <p:cNvSpPr txBox="1">
            <a:spLocks/>
          </p:cNvSpPr>
          <p:nvPr/>
        </p:nvSpPr>
        <p:spPr>
          <a:xfrm>
            <a:off x="5873678" y="1295597"/>
            <a:ext cx="146690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Subscription Status </a:t>
            </a:r>
          </a:p>
        </p:txBody>
      </p:sp>
    </p:spTree>
    <p:extLst>
      <p:ext uri="{BB962C8B-B14F-4D97-AF65-F5344CB8AC3E}">
        <p14:creationId xmlns:p14="http://schemas.microsoft.com/office/powerpoint/2010/main" val="259411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56C3-2B07-465F-8D4F-BC09E334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5"/>
          </a:xfrm>
        </p:spPr>
        <p:txBody>
          <a:bodyPr>
            <a:normAutofit/>
          </a:bodyPr>
          <a:lstStyle/>
          <a:p>
            <a:r>
              <a:rPr lang="en-US" dirty="0"/>
              <a:t>Monthly Contact of Clients by Subscription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28CCC93-E12D-4EEA-8248-AE623A298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68" y="1732892"/>
            <a:ext cx="6388446" cy="38660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5E53FA-08BA-411D-814F-A7DE79A1C3ED}"/>
              </a:ext>
            </a:extLst>
          </p:cNvPr>
          <p:cNvSpPr txBox="1">
            <a:spLocks/>
          </p:cNvSpPr>
          <p:nvPr/>
        </p:nvSpPr>
        <p:spPr>
          <a:xfrm>
            <a:off x="8178714" y="5736640"/>
            <a:ext cx="214697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Month (Last Contact)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F43A2B-0534-4403-8420-8C1A84399116}"/>
              </a:ext>
            </a:extLst>
          </p:cNvPr>
          <p:cNvSpPr txBox="1">
            <a:spLocks/>
          </p:cNvSpPr>
          <p:nvPr/>
        </p:nvSpPr>
        <p:spPr>
          <a:xfrm>
            <a:off x="5541596" y="1496718"/>
            <a:ext cx="146690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Subscription Status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0C57B-17F9-433F-807C-7E4B146ADAA4}"/>
              </a:ext>
            </a:extLst>
          </p:cNvPr>
          <p:cNvSpPr txBox="1"/>
          <p:nvPr/>
        </p:nvSpPr>
        <p:spPr>
          <a:xfrm>
            <a:off x="661182" y="1992067"/>
            <a:ext cx="4248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Among Subscribers May is the most frequent(19%) month of last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Subscribers/Non-Subscribers were not contacted during the months of January &amp; February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3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92A4-A3CC-4697-A8DD-A4076893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based on Number of campaigns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8D06839-FA5D-4D0E-8971-CF593DA7F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1" y="1940513"/>
            <a:ext cx="6611871" cy="4404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FA45B-C5F6-425C-943F-D2DDF11758E2}"/>
              </a:ext>
            </a:extLst>
          </p:cNvPr>
          <p:cNvSpPr txBox="1"/>
          <p:nvPr/>
        </p:nvSpPr>
        <p:spPr>
          <a:xfrm>
            <a:off x="436097" y="1744392"/>
            <a:ext cx="5193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Based on the plot among Subscribers, it is observed that campaigns up to 7 are the most 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Bank can save cost (resources) by limiting up to 7 campaigns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9F91E9-9923-4BC1-A37A-76DF99A14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04919"/>
              </p:ext>
            </p:extLst>
          </p:nvPr>
        </p:nvGraphicFramePr>
        <p:xfrm>
          <a:off x="436098" y="3988631"/>
          <a:ext cx="4937760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4137">
                  <a:extLst>
                    <a:ext uri="{9D8B030D-6E8A-4147-A177-3AD203B41FA5}">
                      <a16:colId xmlns:a16="http://schemas.microsoft.com/office/drawing/2014/main" val="3040141939"/>
                    </a:ext>
                  </a:extLst>
                </a:gridCol>
                <a:gridCol w="1420251">
                  <a:extLst>
                    <a:ext uri="{9D8B030D-6E8A-4147-A177-3AD203B41FA5}">
                      <a16:colId xmlns:a16="http://schemas.microsoft.com/office/drawing/2014/main" val="4204471332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2211767512"/>
                    </a:ext>
                  </a:extLst>
                </a:gridCol>
                <a:gridCol w="1336430">
                  <a:extLst>
                    <a:ext uri="{9D8B030D-6E8A-4147-A177-3AD203B41FA5}">
                      <a16:colId xmlns:a16="http://schemas.microsoft.com/office/drawing/2014/main" val="290015837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Campaigns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Subscription &amp; 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Percentages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Campaigns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Subscription &amp; 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Percentages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6899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800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49.56%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2.59%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21165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1,211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251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26.10%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1.62%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03685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96065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12.37%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1371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7607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5.37%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3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9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3A5F-CFFE-4CE4-9C6B-2D840200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based on Call duration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DA36FE0-CC4C-4368-ADCC-36473C26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1766"/>
            <a:ext cx="5841703" cy="38981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D68DE7-F194-48A9-A514-25CBE18B8B4A}"/>
              </a:ext>
            </a:extLst>
          </p:cNvPr>
          <p:cNvSpPr txBox="1">
            <a:spLocks/>
          </p:cNvSpPr>
          <p:nvPr/>
        </p:nvSpPr>
        <p:spPr>
          <a:xfrm>
            <a:off x="6014357" y="1742905"/>
            <a:ext cx="146690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Subscription Status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6343A-E044-4651-912D-5C0CC35FBBBE}"/>
              </a:ext>
            </a:extLst>
          </p:cNvPr>
          <p:cNvSpPr txBox="1">
            <a:spLocks/>
          </p:cNvSpPr>
          <p:nvPr/>
        </p:nvSpPr>
        <p:spPr>
          <a:xfrm>
            <a:off x="7703582" y="1890665"/>
            <a:ext cx="559553" cy="46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7BA495-F4DB-4BDC-AC4E-0C936D3239A3}"/>
              </a:ext>
            </a:extLst>
          </p:cNvPr>
          <p:cNvSpPr txBox="1">
            <a:spLocks/>
          </p:cNvSpPr>
          <p:nvPr/>
        </p:nvSpPr>
        <p:spPr>
          <a:xfrm>
            <a:off x="10247486" y="1869565"/>
            <a:ext cx="559553" cy="46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32468-9545-47AD-A64C-1BFA33B4FE00}"/>
              </a:ext>
            </a:extLst>
          </p:cNvPr>
          <p:cNvSpPr txBox="1"/>
          <p:nvPr/>
        </p:nvSpPr>
        <p:spPr>
          <a:xfrm>
            <a:off x="731520" y="2102183"/>
            <a:ext cx="457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Average Call Duration for Subscribers is 553seconds (For Non-subscribers it is 221s)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Beyond 1000s we see not many people subscribe to term deposits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7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2FF5-EA32-2E44-9A0C-0783BBB0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0" y="407330"/>
            <a:ext cx="11254154" cy="675884"/>
          </a:xfrm>
        </p:spPr>
        <p:txBody>
          <a:bodyPr>
            <a:noAutofit/>
          </a:bodyPr>
          <a:lstStyle/>
          <a:p>
            <a:r>
              <a:rPr lang="en-US" dirty="0"/>
              <a:t>Recommendations for the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D57C-1D60-A84C-A8A1-786856EE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2"/>
            <a:ext cx="10598834" cy="5240850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buSzPct val="50000"/>
              <a:buFont typeface="Wingdings" pitchFamily="2" charset="2"/>
              <a:buChar char="Ø"/>
            </a:pPr>
            <a:r>
              <a:rPr lang="en-US" dirty="0"/>
              <a:t>Focus on clients of ages between 25-60 years old as bank can maximize the number of subscribers and can generate more revenue and profits</a:t>
            </a:r>
          </a:p>
          <a:p>
            <a:pPr>
              <a:spcBef>
                <a:spcPts val="1600"/>
              </a:spcBef>
              <a:buSzPct val="50000"/>
              <a:buFont typeface="Wingdings" pitchFamily="2" charset="2"/>
              <a:buChar char="Ø"/>
            </a:pPr>
            <a:r>
              <a:rPr lang="en-US" dirty="0"/>
              <a:t>Focus more on married clients with better financial standing, it will boost subscriptions and enhance quality of clients</a:t>
            </a:r>
          </a:p>
          <a:p>
            <a:pPr>
              <a:spcBef>
                <a:spcPts val="1600"/>
              </a:spcBef>
              <a:buSzPct val="50000"/>
              <a:buFont typeface="Wingdings" pitchFamily="2" charset="2"/>
              <a:buChar char="Ø"/>
            </a:pPr>
            <a:r>
              <a:rPr lang="en-US" dirty="0"/>
              <a:t>Give incentives such as signup bonus to highly educated clients to boost subscriptions</a:t>
            </a:r>
          </a:p>
          <a:p>
            <a:pPr>
              <a:spcBef>
                <a:spcPts val="1600"/>
              </a:spcBef>
              <a:buSzPct val="50000"/>
              <a:buFont typeface="Wingdings" pitchFamily="2" charset="2"/>
              <a:buChar char="Ø"/>
            </a:pPr>
            <a:r>
              <a:rPr lang="en-US" dirty="0"/>
              <a:t>Increase the proportion of blue-collar workers by providing better deposit schemes such as higher interest rate</a:t>
            </a:r>
          </a:p>
          <a:p>
            <a:pPr>
              <a:spcBef>
                <a:spcPts val="800"/>
              </a:spcBef>
            </a:pPr>
            <a:endParaRPr lang="en-US" dirty="0"/>
          </a:p>
          <a:p>
            <a:pPr>
              <a:spcBef>
                <a:spcPts val="800"/>
              </a:spcBef>
            </a:pPr>
            <a:endParaRPr lang="en-US" dirty="0"/>
          </a:p>
          <a:p>
            <a:pPr>
              <a:spcBef>
                <a:spcPts val="800"/>
              </a:spcBef>
            </a:pPr>
            <a:endParaRPr lang="en-US" dirty="0"/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3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699D-BE48-46AF-8573-2A5325BC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71" y="520505"/>
            <a:ext cx="11830929" cy="860694"/>
          </a:xfrm>
        </p:spPr>
        <p:txBody>
          <a:bodyPr>
            <a:normAutofit/>
          </a:bodyPr>
          <a:lstStyle/>
          <a:p>
            <a:r>
              <a:rPr lang="en-US" dirty="0"/>
              <a:t>Recommendations for the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2EE2-7BD9-4A09-BE07-160D3FA7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4903226"/>
          </a:xfrm>
        </p:spPr>
        <p:txBody>
          <a:bodyPr>
            <a:normAutofit/>
          </a:bodyPr>
          <a:lstStyle/>
          <a:p>
            <a:pPr>
              <a:buSzPct val="50000"/>
              <a:buFont typeface="Wingdings" pitchFamily="2" charset="2"/>
              <a:buChar char="Ø"/>
            </a:pPr>
            <a:r>
              <a:rPr lang="en-US" dirty="0"/>
              <a:t>Increase monthly contact in January and February as well to promote repeat business and prevent clients from switching over to competitors</a:t>
            </a:r>
          </a:p>
          <a:p>
            <a:pPr>
              <a:buSzPct val="50000"/>
              <a:buFont typeface="Wingdings" pitchFamily="2" charset="2"/>
              <a:buChar char="Ø"/>
            </a:pPr>
            <a:r>
              <a:rPr lang="en-US" dirty="0"/>
              <a:t>Reduce the number of campaign calls to 7 as it is the most cost effective based on the data pattern and cost containment will ensure better profit margins</a:t>
            </a:r>
          </a:p>
          <a:p>
            <a:pPr>
              <a:buSzPct val="50000"/>
              <a:buFont typeface="Wingdings" pitchFamily="2" charset="2"/>
              <a:buChar char="Ø"/>
            </a:pPr>
            <a:r>
              <a:rPr lang="en-US" dirty="0"/>
              <a:t>Reduce call duration to less than 1000s as another cost containment measure to increase profit margins</a:t>
            </a:r>
          </a:p>
        </p:txBody>
      </p:sp>
    </p:spTree>
    <p:extLst>
      <p:ext uri="{BB962C8B-B14F-4D97-AF65-F5344CB8AC3E}">
        <p14:creationId xmlns:p14="http://schemas.microsoft.com/office/powerpoint/2010/main" val="32326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A469-CAF0-40FF-A4C4-F27751C6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models, their use case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4B82-10AE-486C-87FF-BE4225AA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mainly work with predictive models as it assists the organization make more informed decisions based on varying statistical probabilities</a:t>
            </a:r>
          </a:p>
          <a:p>
            <a:r>
              <a:rPr lang="en-US" dirty="0"/>
              <a:t>Testing a campaign with different models can be useful to streamline and implement different strategies that may be more beneficial to the interest of the organization and stake-holders</a:t>
            </a:r>
          </a:p>
          <a:p>
            <a:r>
              <a:rPr lang="en-US" dirty="0"/>
              <a:t>I will propose alternative model algorithms after evaluation of the pre-existing model to evaluate if better options are available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1221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15F-9DA0-43D2-93AA-1C11096D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Existing 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6BB3-8ED9-4F9F-9AD9-E7CE97F3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evaluate the existing model performance of the bank, we first need to evaluate the overall mean performance of the model which comes out to be 88.8% </a:t>
            </a:r>
          </a:p>
          <a:p>
            <a:endParaRPr lang="en-US" dirty="0"/>
          </a:p>
          <a:p>
            <a:r>
              <a:rPr lang="en-US" dirty="0"/>
              <a:t>Next, I calculated the Sensitivity and Specificity of the existing model</a:t>
            </a:r>
          </a:p>
          <a:p>
            <a:pPr marL="0" indent="0">
              <a:buNone/>
            </a:pPr>
            <a:r>
              <a:rPr lang="en-US" dirty="0"/>
              <a:t>Sensitivity is the process of correctly identifying the number of subscribers that has actually subscribed (In other words the number of True Positives)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the existing model calculation, it comes out to be 73.6%</a:t>
            </a:r>
          </a:p>
          <a:p>
            <a:pPr marL="0" indent="0">
              <a:buNone/>
            </a:pPr>
            <a:r>
              <a:rPr lang="en-US" dirty="0"/>
              <a:t>Therefore, number of False positives for the model 100-73.6%= 22.4%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5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15BC-6FBE-442F-A33B-929C804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5822"/>
            <a:ext cx="10964917" cy="5851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For specificity, we calculated the number of people that has not subscribed when they did not subscribe (i.e. the number of True Negatives)</a:t>
            </a:r>
          </a:p>
          <a:p>
            <a:pPr marL="0" indent="0">
              <a:buNone/>
            </a:pPr>
            <a:r>
              <a:rPr lang="en-US" sz="2600" dirty="0"/>
              <a:t>Based on existing Model this comes out to be 90.7%</a:t>
            </a:r>
          </a:p>
          <a:p>
            <a:pPr marL="0" indent="0">
              <a:buNone/>
            </a:pPr>
            <a:r>
              <a:rPr lang="en-US" sz="2600" dirty="0"/>
              <a:t>Therefore, Number of False Negatives = 100-90.7% = 9.3%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Overall: although our model has performed relatively well for Specificity test (correctly identified 90.7% False Negatives), it did not do a good job for Sensitivity Test (only correctly identified 73.6% of true positives). </a:t>
            </a:r>
          </a:p>
          <a:p>
            <a:pPr marL="0" indent="0">
              <a:buNone/>
            </a:pPr>
            <a:r>
              <a:rPr lang="en-US" sz="2500" dirty="0"/>
              <a:t>Next, I will test two models: 1) Logistic Regression model and 2) Decision Tree model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6D54DD-FA61-EA4A-8822-47556F3B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36901"/>
              </p:ext>
            </p:extLst>
          </p:nvPr>
        </p:nvGraphicFramePr>
        <p:xfrm>
          <a:off x="1271751" y="2303145"/>
          <a:ext cx="6495393" cy="112585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65131">
                  <a:extLst>
                    <a:ext uri="{9D8B030D-6E8A-4147-A177-3AD203B41FA5}">
                      <a16:colId xmlns:a16="http://schemas.microsoft.com/office/drawing/2014/main" val="132104430"/>
                    </a:ext>
                  </a:extLst>
                </a:gridCol>
                <a:gridCol w="2165131">
                  <a:extLst>
                    <a:ext uri="{9D8B030D-6E8A-4147-A177-3AD203B41FA5}">
                      <a16:colId xmlns:a16="http://schemas.microsoft.com/office/drawing/2014/main" val="1287770951"/>
                    </a:ext>
                  </a:extLst>
                </a:gridCol>
                <a:gridCol w="2165131">
                  <a:extLst>
                    <a:ext uri="{9D8B030D-6E8A-4147-A177-3AD203B41FA5}">
                      <a16:colId xmlns:a16="http://schemas.microsoft.com/office/drawing/2014/main" val="16104182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Subscribed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Not Subcribed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02475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73.60%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23.40%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81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90.30%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5517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6E3848-15AE-0746-9951-65D5763B0043}"/>
              </a:ext>
            </a:extLst>
          </p:cNvPr>
          <p:cNvSpPr txBox="1"/>
          <p:nvPr/>
        </p:nvSpPr>
        <p:spPr>
          <a:xfrm>
            <a:off x="8200696" y="2303145"/>
            <a:ext cx="3714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Green shaded describes the Sensitivity (True Positives) and Purple Shaded describes the Specificity (True Negatives)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2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802B-2315-3A4E-A3C0-EA046A55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r>
              <a:rPr lang="en-US" dirty="0"/>
              <a:t>1)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620-8D2F-2E46-A315-5A939944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14"/>
            <a:ext cx="10515600" cy="51469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 have split the data into training and test with a 70-30 split (standard for ML algorithm)</a:t>
            </a:r>
          </a:p>
          <a:p>
            <a:pPr marL="0" indent="0">
              <a:buNone/>
            </a:pPr>
            <a:r>
              <a:rPr lang="en-US" sz="2400" dirty="0"/>
              <a:t>For the Logistic Regression Model (1 dependent variable and the rest 21variables as predictors)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7E4EB9-AB21-9E4A-BC9A-BC60689A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13439"/>
              </p:ext>
            </p:extLst>
          </p:nvPr>
        </p:nvGraphicFramePr>
        <p:xfrm>
          <a:off x="1150477" y="2714297"/>
          <a:ext cx="5831019" cy="112585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43673">
                  <a:extLst>
                    <a:ext uri="{9D8B030D-6E8A-4147-A177-3AD203B41FA5}">
                      <a16:colId xmlns:a16="http://schemas.microsoft.com/office/drawing/2014/main" val="2312469345"/>
                    </a:ext>
                  </a:extLst>
                </a:gridCol>
                <a:gridCol w="1943673">
                  <a:extLst>
                    <a:ext uri="{9D8B030D-6E8A-4147-A177-3AD203B41FA5}">
                      <a16:colId xmlns:a16="http://schemas.microsoft.com/office/drawing/2014/main" val="1775273020"/>
                    </a:ext>
                  </a:extLst>
                </a:gridCol>
                <a:gridCol w="1943673">
                  <a:extLst>
                    <a:ext uri="{9D8B030D-6E8A-4147-A177-3AD203B41FA5}">
                      <a16:colId xmlns:a16="http://schemas.microsoft.com/office/drawing/2014/main" val="16453569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Subscribed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Not Subscribed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589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97.4%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302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56.5%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43.5%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310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AC0F08-5458-DE40-BEBF-929AD064ADC3}"/>
              </a:ext>
            </a:extLst>
          </p:cNvPr>
          <p:cNvSpPr/>
          <p:nvPr/>
        </p:nvSpPr>
        <p:spPr>
          <a:xfrm>
            <a:off x="7135211" y="2714297"/>
            <a:ext cx="4372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Green shaded describes the Sensitivity (True Positives) and Purple Shaded describes the Specificity (True Negatives)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018A5-4C18-7444-A23D-08FAF5F8E291}"/>
              </a:ext>
            </a:extLst>
          </p:cNvPr>
          <p:cNvSpPr txBox="1"/>
          <p:nvPr/>
        </p:nvSpPr>
        <p:spPr>
          <a:xfrm>
            <a:off x="1150477" y="4435366"/>
            <a:ext cx="9801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Sensitivity was found to be 97.4% (True Positives) but this time Specificity was only 43.5% (True Negatives)</a:t>
            </a:r>
          </a:p>
          <a:p>
            <a:endParaRPr lang="en-US" sz="2400" dirty="0"/>
          </a:p>
          <a:p>
            <a:r>
              <a:rPr lang="en-US" sz="2400" dirty="0"/>
              <a:t>Although we want a model with higher Sensitivity (True Positives) we cannot compromise too much on Specificity (True Negatives)</a:t>
            </a:r>
          </a:p>
        </p:txBody>
      </p:sp>
    </p:spTree>
    <p:extLst>
      <p:ext uri="{BB962C8B-B14F-4D97-AF65-F5344CB8AC3E}">
        <p14:creationId xmlns:p14="http://schemas.microsoft.com/office/powerpoint/2010/main" val="222609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96E0-38AE-4B70-8A5F-DFA84859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402" y="206499"/>
            <a:ext cx="9144000" cy="707753"/>
          </a:xfrm>
        </p:spPr>
        <p:txBody>
          <a:bodyPr>
            <a:normAutofit/>
          </a:bodyPr>
          <a:lstStyle/>
          <a:p>
            <a:r>
              <a:rPr lang="en-US" sz="4000" dirty="0"/>
              <a:t>Overview of the Problem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0F6268-530C-4E75-9946-ADE167E8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34183"/>
              </p:ext>
            </p:extLst>
          </p:nvPr>
        </p:nvGraphicFramePr>
        <p:xfrm>
          <a:off x="8693834" y="914252"/>
          <a:ext cx="2757705" cy="186690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83275">
                  <a:extLst>
                    <a:ext uri="{9D8B030D-6E8A-4147-A177-3AD203B41FA5}">
                      <a16:colId xmlns:a16="http://schemas.microsoft.com/office/drawing/2014/main" val="936604642"/>
                    </a:ext>
                  </a:extLst>
                </a:gridCol>
                <a:gridCol w="1074430">
                  <a:extLst>
                    <a:ext uri="{9D8B030D-6E8A-4147-A177-3AD203B41FA5}">
                      <a16:colId xmlns:a16="http://schemas.microsoft.com/office/drawing/2014/main" val="2354997872"/>
                    </a:ext>
                  </a:extLst>
                </a:gridCol>
              </a:tblGrid>
              <a:tr h="3864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Subscriptions of Term Deposits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792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36,357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806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4,639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861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41,176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710078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8B2A144-5C33-4FCA-B7F9-ED535A71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3711" y="2781152"/>
            <a:ext cx="3427828" cy="3877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7EF9E0-C51A-4F4C-BE89-277B3DF7472E}"/>
              </a:ext>
            </a:extLst>
          </p:cNvPr>
          <p:cNvSpPr txBox="1"/>
          <p:nvPr/>
        </p:nvSpPr>
        <p:spPr>
          <a:xfrm>
            <a:off x="970671" y="4867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049EE-DC9F-40E1-A127-590D802BC476}"/>
              </a:ext>
            </a:extLst>
          </p:cNvPr>
          <p:cNvSpPr txBox="1"/>
          <p:nvPr/>
        </p:nvSpPr>
        <p:spPr>
          <a:xfrm>
            <a:off x="703089" y="1120676"/>
            <a:ext cx="73206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European bank has a subscription program based on term deposits and currently only 11.3% of clients has subscribed to the program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bank has launched a marketing campaign to boost subscriptions mainly through direct phone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bank needs to identify if the clients are receptive to such campaigns from a list of given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also have a predictive model to evaluate the probability of subscription based on given parameters and need to evaluate the effectiveness of the existing predictive model  </a:t>
            </a:r>
          </a:p>
        </p:txBody>
      </p:sp>
    </p:spTree>
    <p:extLst>
      <p:ext uri="{BB962C8B-B14F-4D97-AF65-F5344CB8AC3E}">
        <p14:creationId xmlns:p14="http://schemas.microsoft.com/office/powerpoint/2010/main" val="814066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1A76-E9CE-3643-B48C-7D0C76B6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023"/>
          </a:xfrm>
        </p:spPr>
        <p:txBody>
          <a:bodyPr/>
          <a:lstStyle/>
          <a:p>
            <a:r>
              <a:rPr lang="en-US" dirty="0"/>
              <a:t>2) Decision Tree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4A1393-1D4A-7444-B22B-2B5B8E61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" y="1176148"/>
            <a:ext cx="5257800" cy="4096094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7246A7-4F4D-0C46-BB15-FF819E46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11778"/>
              </p:ext>
            </p:extLst>
          </p:nvPr>
        </p:nvGraphicFramePr>
        <p:xfrm>
          <a:off x="5839532" y="1319935"/>
          <a:ext cx="5911035" cy="112585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70345">
                  <a:extLst>
                    <a:ext uri="{9D8B030D-6E8A-4147-A177-3AD203B41FA5}">
                      <a16:colId xmlns:a16="http://schemas.microsoft.com/office/drawing/2014/main" val="2312469345"/>
                    </a:ext>
                  </a:extLst>
                </a:gridCol>
                <a:gridCol w="1970345">
                  <a:extLst>
                    <a:ext uri="{9D8B030D-6E8A-4147-A177-3AD203B41FA5}">
                      <a16:colId xmlns:a16="http://schemas.microsoft.com/office/drawing/2014/main" val="1775273020"/>
                    </a:ext>
                  </a:extLst>
                </a:gridCol>
                <a:gridCol w="1970345">
                  <a:extLst>
                    <a:ext uri="{9D8B030D-6E8A-4147-A177-3AD203B41FA5}">
                      <a16:colId xmlns:a16="http://schemas.microsoft.com/office/drawing/2014/main" val="16453569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Subscribed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Not Subscribed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589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95.4%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4.6%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302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43.6%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57.4%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3107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09A4C6-5C67-1A4F-B1C4-EBA060ED33A0}"/>
              </a:ext>
            </a:extLst>
          </p:cNvPr>
          <p:cNvSpPr txBox="1"/>
          <p:nvPr/>
        </p:nvSpPr>
        <p:spPr>
          <a:xfrm>
            <a:off x="5829023" y="2890346"/>
            <a:ext cx="5633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Sensitivity was found to be 95.4% (True Positives) and Specificity was found to be 57.4% (True Negatives)</a:t>
            </a:r>
          </a:p>
          <a:p>
            <a:endParaRPr lang="en-US" sz="2400" dirty="0"/>
          </a:p>
          <a:p>
            <a:r>
              <a:rPr lang="en-US" sz="2400" dirty="0"/>
              <a:t>This gives a perfect balance with a little compromise on the Sensitivity, we get a higher Specificity. </a:t>
            </a:r>
          </a:p>
          <a:p>
            <a:endParaRPr lang="en-US" sz="2400" dirty="0"/>
          </a:p>
          <a:p>
            <a:r>
              <a:rPr lang="en-US" sz="2400" dirty="0"/>
              <a:t>Decision Tree seems to be an overall good model.</a:t>
            </a:r>
          </a:p>
        </p:txBody>
      </p:sp>
    </p:spTree>
    <p:extLst>
      <p:ext uri="{BB962C8B-B14F-4D97-AF65-F5344CB8AC3E}">
        <p14:creationId xmlns:p14="http://schemas.microsoft.com/office/powerpoint/2010/main" val="420657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7F34-44AA-4E26-8802-9D644FE6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C03-6160-40EB-BA1C-F8BFB615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Based on the data-analysis and existing model evaluation it is apparent that there are a lot of room for improvements.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bank may adopt the suggested recommendations to improve their overall profitability and long-term sustainability.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may also adopt newer prediction models (machine learning algorithms) to better assess the probability of clients that are more likely to subscribe.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Decision Tree model seems to be a better prediction model based on the overall evaluation.</a:t>
            </a:r>
          </a:p>
        </p:txBody>
      </p:sp>
    </p:spTree>
    <p:extLst>
      <p:ext uri="{BB962C8B-B14F-4D97-AF65-F5344CB8AC3E}">
        <p14:creationId xmlns:p14="http://schemas.microsoft.com/office/powerpoint/2010/main" val="396799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9880-5C68-460D-8B04-E82CCCD1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BAF3-56AE-4A4D-9D67-C7703402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to time and space limitations, I only considered a limited number of predictive classifiers.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work would also consider a broad set of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359445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1310-0937-4AF5-9AA5-343B5C4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148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E06-3E0C-49CF-9166-5867F69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 and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311C-41EC-4698-906B-A9E6919D4F2A}"/>
              </a:ext>
            </a:extLst>
          </p:cNvPr>
          <p:cNvSpPr txBox="1"/>
          <p:nvPr/>
        </p:nvSpPr>
        <p:spPr>
          <a:xfrm>
            <a:off x="416170" y="1506022"/>
            <a:ext cx="105156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We are trying to identify data patterns based on descriptive statistics, bar plot and histogram of a list of parameters by segmentation of subscription status to make the bank aware of their target client base and generate more revenue for the bank</a:t>
            </a:r>
          </a:p>
          <a:p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Assist the bank on evaluating the effectiveness of the current marketing campaign and provide necessary recommendations to improve the campaign effectiveness to acquire more clients as 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Evaluate their existing predictive model, based on certain evaluation metrics (sensitivity and specificity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Propose alternate models (logistic regression, decision tree) that may assist them in making better model predictions </a:t>
            </a:r>
          </a:p>
        </p:txBody>
      </p:sp>
    </p:spTree>
    <p:extLst>
      <p:ext uri="{BB962C8B-B14F-4D97-AF65-F5344CB8AC3E}">
        <p14:creationId xmlns:p14="http://schemas.microsoft.com/office/powerpoint/2010/main" val="154651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7C96-7AB2-4F0E-93B4-6D25B8F9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dirty="0"/>
              <a:t>Overall Age Distribution of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B6158-5F0F-46E7-B14F-B29FFCA0E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383" y="1518274"/>
            <a:ext cx="5621392" cy="4390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53010-400E-4760-91E4-D515C3226C9F}"/>
              </a:ext>
            </a:extLst>
          </p:cNvPr>
          <p:cNvSpPr txBox="1"/>
          <p:nvPr/>
        </p:nvSpPr>
        <p:spPr>
          <a:xfrm>
            <a:off x="562708" y="1941342"/>
            <a:ext cx="5392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mean age of the clients are 40.02, and the median age of the clients are 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the clients ranges from ages from 20-60 years</a:t>
            </a:r>
          </a:p>
        </p:txBody>
      </p:sp>
    </p:spTree>
    <p:extLst>
      <p:ext uri="{BB962C8B-B14F-4D97-AF65-F5344CB8AC3E}">
        <p14:creationId xmlns:p14="http://schemas.microsoft.com/office/powerpoint/2010/main" val="162562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967-0E64-459D-AB7D-41F7FA62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365125"/>
            <a:ext cx="11099409" cy="1083847"/>
          </a:xfrm>
        </p:spPr>
        <p:txBody>
          <a:bodyPr/>
          <a:lstStyle/>
          <a:p>
            <a:r>
              <a:rPr lang="en-US" dirty="0"/>
              <a:t>Age Distribution of Clients by Subscription Status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B1C0E89-5E38-4264-9FCF-154C424D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24" y="1690688"/>
            <a:ext cx="6148976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5AB00-DD53-4943-B8E5-3907262970A5}"/>
              </a:ext>
            </a:extLst>
          </p:cNvPr>
          <p:cNvSpPr txBox="1"/>
          <p:nvPr/>
        </p:nvSpPr>
        <p:spPr>
          <a:xfrm>
            <a:off x="731520" y="2250831"/>
            <a:ext cx="43328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large proportions of the clients who has subscribed ranges between ages 25-60 years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6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F817-794B-43F7-8E12-2ADE547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10861431" cy="936678"/>
          </a:xfrm>
        </p:spPr>
        <p:txBody>
          <a:bodyPr>
            <a:normAutofit/>
          </a:bodyPr>
          <a:lstStyle/>
          <a:p>
            <a:r>
              <a:rPr lang="en-US" dirty="0"/>
              <a:t>Marital Status of Clients by Subscription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AD1FCC-ABEE-4EB7-9F7E-F7BA38CA9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2490" y="1462001"/>
            <a:ext cx="5151667" cy="434795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EA718-EA13-4D2B-A47E-5F22C33967B9}"/>
              </a:ext>
            </a:extLst>
          </p:cNvPr>
          <p:cNvSpPr txBox="1"/>
          <p:nvPr/>
        </p:nvSpPr>
        <p:spPr>
          <a:xfrm>
            <a:off x="801858" y="2152357"/>
            <a:ext cx="529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large portion of clients who has subscribed to term deposits are married (54.6%) and next largest group are single applicants (34.9%)  out of total  4,639 Subscribers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007058-A234-4E64-8511-BC854DC2AF9C}"/>
              </a:ext>
            </a:extLst>
          </p:cNvPr>
          <p:cNvSpPr txBox="1">
            <a:spLocks/>
          </p:cNvSpPr>
          <p:nvPr/>
        </p:nvSpPr>
        <p:spPr>
          <a:xfrm>
            <a:off x="6832490" y="1301803"/>
            <a:ext cx="146690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Subscription Status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DBE6D5-1390-4360-97F7-6B23A9B4C04F}"/>
              </a:ext>
            </a:extLst>
          </p:cNvPr>
          <p:cNvSpPr txBox="1">
            <a:spLocks/>
          </p:cNvSpPr>
          <p:nvPr/>
        </p:nvSpPr>
        <p:spPr>
          <a:xfrm>
            <a:off x="8853962" y="5970154"/>
            <a:ext cx="166867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146523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DF7-CEFC-4E3A-BF5F-8C75798F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US" dirty="0"/>
              <a:t>Loan Status of Clients by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353B8-D28D-4FEE-9338-7FC3DC09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9678" y="1690688"/>
            <a:ext cx="5932532" cy="41247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28BCE-45C0-4F1B-BDCC-6F688DD9DD0E}"/>
              </a:ext>
            </a:extLst>
          </p:cNvPr>
          <p:cNvSpPr txBox="1"/>
          <p:nvPr/>
        </p:nvSpPr>
        <p:spPr>
          <a:xfrm>
            <a:off x="838200" y="1856935"/>
            <a:ext cx="4999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large percentage of Subscribers (82.97%) do not have any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Subscribers of term deposits are also less likely to have loans compared to Non-subscribers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D276-9A87-4960-B729-5833D28AAD42}"/>
              </a:ext>
            </a:extLst>
          </p:cNvPr>
          <p:cNvSpPr txBox="1">
            <a:spLocks/>
          </p:cNvSpPr>
          <p:nvPr/>
        </p:nvSpPr>
        <p:spPr>
          <a:xfrm>
            <a:off x="8614812" y="5815409"/>
            <a:ext cx="166867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Loan Status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5E466B-0047-4219-9678-B256EE078A82}"/>
              </a:ext>
            </a:extLst>
          </p:cNvPr>
          <p:cNvSpPr txBox="1">
            <a:spLocks/>
          </p:cNvSpPr>
          <p:nvPr/>
        </p:nvSpPr>
        <p:spPr>
          <a:xfrm>
            <a:off x="6040119" y="1485217"/>
            <a:ext cx="146690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Subscription Status </a:t>
            </a:r>
          </a:p>
        </p:txBody>
      </p:sp>
    </p:spTree>
    <p:extLst>
      <p:ext uri="{BB962C8B-B14F-4D97-AF65-F5344CB8AC3E}">
        <p14:creationId xmlns:p14="http://schemas.microsoft.com/office/powerpoint/2010/main" val="281275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887E-8639-46B5-A064-8BE5C878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424"/>
          </a:xfrm>
        </p:spPr>
        <p:txBody>
          <a:bodyPr/>
          <a:lstStyle/>
          <a:p>
            <a:r>
              <a:rPr lang="en-US" dirty="0"/>
              <a:t>Home Ownership of Clients by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A11CF-1356-4555-8801-63545D7A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394" y="1787221"/>
            <a:ext cx="5215603" cy="41549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1EE6D-5ACD-413F-8DD2-4667861DE4A7}"/>
              </a:ext>
            </a:extLst>
          </p:cNvPr>
          <p:cNvSpPr txBox="1"/>
          <p:nvPr/>
        </p:nvSpPr>
        <p:spPr>
          <a:xfrm>
            <a:off x="838200" y="2053883"/>
            <a:ext cx="5478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higher percentage (54.04%) of subscribers own their own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Subscribers also has a slightly higher home ownership compared to nonsubscribers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3183E6-2EE6-4F8B-8126-8A20EF57D026}"/>
              </a:ext>
            </a:extLst>
          </p:cNvPr>
          <p:cNvSpPr txBox="1">
            <a:spLocks/>
          </p:cNvSpPr>
          <p:nvPr/>
        </p:nvSpPr>
        <p:spPr>
          <a:xfrm>
            <a:off x="6211581" y="1491280"/>
            <a:ext cx="146690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Subscription Status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AB2EA7-B3CA-4F30-85D2-4494377E7CE0}"/>
              </a:ext>
            </a:extLst>
          </p:cNvPr>
          <p:cNvSpPr txBox="1">
            <a:spLocks/>
          </p:cNvSpPr>
          <p:nvPr/>
        </p:nvSpPr>
        <p:spPr>
          <a:xfrm>
            <a:off x="8361594" y="5942205"/>
            <a:ext cx="1893754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Home Ownership</a:t>
            </a:r>
          </a:p>
        </p:txBody>
      </p:sp>
    </p:spTree>
    <p:extLst>
      <p:ext uri="{BB962C8B-B14F-4D97-AF65-F5344CB8AC3E}">
        <p14:creationId xmlns:p14="http://schemas.microsoft.com/office/powerpoint/2010/main" val="10439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809-CBAB-4E99-8E4E-1524D65F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>
            <a:normAutofit/>
          </a:bodyPr>
          <a:lstStyle/>
          <a:p>
            <a:r>
              <a:rPr lang="en-US" dirty="0"/>
              <a:t>Education level of Clients by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34A3A-FB84-46BB-B194-EBC567D9F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1410" y="1724933"/>
            <a:ext cx="6522100" cy="41834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0AB2F8-DD4F-415C-922D-2949887EDE3A}"/>
              </a:ext>
            </a:extLst>
          </p:cNvPr>
          <p:cNvSpPr txBox="1"/>
          <p:nvPr/>
        </p:nvSpPr>
        <p:spPr>
          <a:xfrm>
            <a:off x="502968" y="1654744"/>
            <a:ext cx="4839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Large proportion of Subscribers are university graduates (36%), followed by high-school graduates (29%) and professional course completers (13%) respectively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89BEB-75C1-4B66-B323-739CE6AAD671}"/>
              </a:ext>
            </a:extLst>
          </p:cNvPr>
          <p:cNvSpPr txBox="1">
            <a:spLocks/>
          </p:cNvSpPr>
          <p:nvPr/>
        </p:nvSpPr>
        <p:spPr>
          <a:xfrm>
            <a:off x="8136511" y="5720416"/>
            <a:ext cx="1893754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Level of Education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95DA14-BF18-4CE5-B80D-3C7963FA661A}"/>
              </a:ext>
            </a:extLst>
          </p:cNvPr>
          <p:cNvSpPr txBox="1">
            <a:spLocks/>
          </p:cNvSpPr>
          <p:nvPr/>
        </p:nvSpPr>
        <p:spPr>
          <a:xfrm>
            <a:off x="5622965" y="1505394"/>
            <a:ext cx="1466902" cy="4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Subscription Status </a:t>
            </a:r>
          </a:p>
        </p:txBody>
      </p:sp>
    </p:spTree>
    <p:extLst>
      <p:ext uri="{BB962C8B-B14F-4D97-AF65-F5344CB8AC3E}">
        <p14:creationId xmlns:p14="http://schemas.microsoft.com/office/powerpoint/2010/main" val="149601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1390</Words>
  <Application>Microsoft Office PowerPoint</Application>
  <PresentationFormat>Widescreen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European Bank Data Analysis</vt:lpstr>
      <vt:lpstr>Overview of the Problem</vt:lpstr>
      <vt:lpstr>Main objectives and targets</vt:lpstr>
      <vt:lpstr>Overall Age Distribution of Clients</vt:lpstr>
      <vt:lpstr>Age Distribution of Clients by Subscription Status</vt:lpstr>
      <vt:lpstr>Marital Status of Clients by Subscription </vt:lpstr>
      <vt:lpstr>Loan Status of Clients by Subscription</vt:lpstr>
      <vt:lpstr>Home Ownership of Clients by Subscription</vt:lpstr>
      <vt:lpstr>Education level of Clients by Subscription</vt:lpstr>
      <vt:lpstr>Job Category of Clients by Subscription</vt:lpstr>
      <vt:lpstr>Monthly Contact of Clients by Subscription</vt:lpstr>
      <vt:lpstr>Subscription based on Number of campaigns</vt:lpstr>
      <vt:lpstr>Subscription based on Call duration</vt:lpstr>
      <vt:lpstr>Recommendations for the bank</vt:lpstr>
      <vt:lpstr>Recommendations for the bank</vt:lpstr>
      <vt:lpstr>Predictive models, their use case and importance</vt:lpstr>
      <vt:lpstr>Evaluating Existing Model Performance </vt:lpstr>
      <vt:lpstr>PowerPoint Presentation</vt:lpstr>
      <vt:lpstr>1) Logistic Regression Model</vt:lpstr>
      <vt:lpstr>2) Decision Tree Model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Bank Data Analysis</dc:title>
  <dc:creator>Adit Doza</dc:creator>
  <cp:lastModifiedBy>Adit Doza</cp:lastModifiedBy>
  <cp:revision>70</cp:revision>
  <dcterms:created xsi:type="dcterms:W3CDTF">2021-05-01T00:44:56Z</dcterms:created>
  <dcterms:modified xsi:type="dcterms:W3CDTF">2021-05-03T02:31:53Z</dcterms:modified>
</cp:coreProperties>
</file>