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7/17/2018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7/17/2018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7/17/2018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7/17/2018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7/17/2018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7/17/2018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7/17/2018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7/17/2018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7/17/2018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7/17/2018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t>7/17/2018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t>7/17/2018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t>7/17/2018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t>7/17/2018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7/17/2018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7/17/2018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7/17/2018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065655"/>
            <a:ext cx="8915399" cy="2262781"/>
          </a:xfrm>
        </p:spPr>
        <p:txBody>
          <a:bodyPr>
            <a:normAutofit/>
          </a:bodyPr>
          <a:lstStyle/>
          <a:p>
            <a:r>
              <a:rPr lang="en-IN" altLang="en-US" sz="3600" dirty="0"/>
              <a:t>SOLAR </a:t>
            </a:r>
            <a:r>
              <a:rPr lang="en-IN" altLang="en-US" sz="3600" dirty="0" smtClean="0"/>
              <a:t>EYE</a:t>
            </a:r>
            <a:r>
              <a:rPr lang="en-US" dirty="0"/>
              <a:t/>
            </a:r>
            <a:br>
              <a:rPr lang="en-US" dirty="0"/>
            </a:br>
            <a:r>
              <a:rPr lang="en-IN" sz="2800" b="1" dirty="0" smtClean="0"/>
              <a:t>	</a:t>
            </a:r>
            <a:r>
              <a:rPr lang="en-IN" sz="2800" dirty="0" smtClean="0"/>
              <a:t>	</a:t>
            </a:r>
            <a:endParaRPr lang="en-US" sz="2800" dirty="0"/>
          </a:p>
        </p:txBody>
      </p:sp>
      <p:sp>
        <p:nvSpPr>
          <p:cNvPr id="3" name="Subtitle 2"/>
          <p:cNvSpPr>
            <a:spLocks noGrp="1"/>
          </p:cNvSpPr>
          <p:nvPr>
            <p:ph type="subTitle" idx="1"/>
          </p:nvPr>
        </p:nvSpPr>
        <p:spPr>
          <a:xfrm>
            <a:off x="2589530" y="4328160"/>
            <a:ext cx="8915400" cy="1154430"/>
          </a:xfrm>
        </p:spPr>
        <p:txBody>
          <a:bodyPr>
            <a:normAutofit/>
          </a:bodyPr>
          <a:lstStyle/>
          <a:p>
            <a:pPr lvl="0" algn="l"/>
            <a:r>
              <a:rPr lang="en-IN" altLang="en-US" b="1" dirty="0" smtClean="0"/>
              <a:t>PROJECT(2018</a:t>
            </a:r>
            <a:r>
              <a:rPr lang="en-IN" altLang="en-US" b="1" dirty="0"/>
              <a:t>) </a:t>
            </a:r>
          </a:p>
          <a:p>
            <a:pPr lvl="0" algn="l"/>
            <a:r>
              <a:rPr lang="en-IN" altLang="en-US" b="1" dirty="0"/>
              <a:t>INFORMATION </a:t>
            </a:r>
            <a:r>
              <a:rPr lang="en-IN" altLang="en-US" b="1" dirty="0" smtClean="0"/>
              <a:t>TECHNOLOGY</a:t>
            </a:r>
            <a:endParaRPr lang="en-IN" altLang="en-US" b="1" dirty="0"/>
          </a:p>
          <a:p>
            <a:endParaRPr lang="en-IN" altLang="en-US" dirty="0"/>
          </a:p>
        </p:txBody>
      </p:sp>
      <p:sp>
        <p:nvSpPr>
          <p:cNvPr id="4" name="Text Box 3"/>
          <p:cNvSpPr txBox="1"/>
          <p:nvPr/>
        </p:nvSpPr>
        <p:spPr>
          <a:xfrm>
            <a:off x="7835265" y="5267325"/>
            <a:ext cx="4374515" cy="1477328"/>
          </a:xfrm>
          <a:prstGeom prst="rect">
            <a:avLst/>
          </a:prstGeom>
          <a:noFill/>
        </p:spPr>
        <p:txBody>
          <a:bodyPr wrap="square" rtlCol="0">
            <a:spAutoFit/>
          </a:bodyPr>
          <a:lstStyle/>
          <a:p>
            <a:endParaRPr lang="en-IN" altLang="en-GB" dirty="0"/>
          </a:p>
          <a:p>
            <a:endParaRPr lang="en-IN" altLang="en-GB" dirty="0" smtClean="0"/>
          </a:p>
          <a:p>
            <a:endParaRPr lang="en-IN" altLang="en-GB" dirty="0"/>
          </a:p>
          <a:p>
            <a:r>
              <a:rPr lang="en-IN" altLang="en-GB" dirty="0" smtClean="0"/>
              <a:t>Mahin Raza</a:t>
            </a:r>
            <a:endParaRPr lang="en-IN" altLang="en-GB" dirty="0"/>
          </a:p>
          <a:p>
            <a:endParaRPr lang="en-IN" alt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115" y="357410"/>
            <a:ext cx="8911687" cy="1280890"/>
          </a:xfrm>
        </p:spPr>
        <p:txBody>
          <a:bodyPr/>
          <a:lstStyle/>
          <a:p>
            <a:pPr algn="ctr"/>
            <a:r>
              <a:rPr lang="en-IN" altLang="en-GB" b="1" u="sng">
                <a:sym typeface="+mn-ea"/>
              </a:rPr>
              <a:t>Describing issues in existing methodology </a:t>
            </a:r>
            <a:endParaRPr lang="en-GB" altLang="en-US" b="1" u="sng"/>
          </a:p>
        </p:txBody>
      </p:sp>
      <p:sp>
        <p:nvSpPr>
          <p:cNvPr id="3" name="Content Placeholder 2"/>
          <p:cNvSpPr>
            <a:spLocks noGrp="1"/>
          </p:cNvSpPr>
          <p:nvPr>
            <p:ph idx="1"/>
          </p:nvPr>
        </p:nvSpPr>
        <p:spPr>
          <a:xfrm>
            <a:off x="2588895" y="1638300"/>
            <a:ext cx="8915400" cy="4885690"/>
          </a:xfrm>
        </p:spPr>
        <p:txBody>
          <a:bodyPr>
            <a:noAutofit/>
          </a:bodyPr>
          <a:lstStyle/>
          <a:p>
            <a:pPr marL="0" indent="0">
              <a:lnSpc>
                <a:spcPct val="140000"/>
              </a:lnSpc>
              <a:buNone/>
            </a:pPr>
            <a:r>
              <a:rPr lang="en-IN" altLang="en-GB" sz="1900" b="1" u="sng"/>
              <a:t>SOLAR PANEL SETUP ISSUE</a:t>
            </a:r>
          </a:p>
          <a:p>
            <a:pPr>
              <a:lnSpc>
                <a:spcPct val="150000"/>
              </a:lnSpc>
            </a:pPr>
            <a:r>
              <a:rPr lang="en-GB" altLang="en-US" sz="1900"/>
              <a:t>Solar panels can generate electricity without any waste or pollution, or dependence on the Earths natural resources once they are constructed. </a:t>
            </a:r>
          </a:p>
          <a:p>
            <a:pPr>
              <a:lnSpc>
                <a:spcPct val="150000"/>
              </a:lnSpc>
            </a:pPr>
            <a:r>
              <a:rPr lang="en-GB" altLang="en-US" sz="1900"/>
              <a:t>A useful characteristic of solar photovoltaic power generation is that it can be installed on any scale as opposed to conventional forms of power generation that require large scale plant and maintenance.</a:t>
            </a:r>
          </a:p>
          <a:p>
            <a:pPr>
              <a:lnSpc>
                <a:spcPct val="150000"/>
              </a:lnSpc>
            </a:pPr>
            <a:r>
              <a:rPr lang="en-GB" altLang="en-US" sz="1900"/>
              <a:t>The problem with fixed racks is that the orientation of the solar panels is kept unchanged during the entire year.</a:t>
            </a:r>
          </a:p>
          <a:p>
            <a:pPr marL="0" indent="0">
              <a:lnSpc>
                <a:spcPct val="150000"/>
              </a:lnSpc>
              <a:buNone/>
            </a:pPr>
            <a:endParaRPr lang="en-GB" altLang="en-US" sz="19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8895" y="325120"/>
            <a:ext cx="8915400" cy="6482080"/>
          </a:xfrm>
        </p:spPr>
        <p:txBody>
          <a:bodyPr>
            <a:normAutofit fontScale="90000" lnSpcReduction="10000"/>
          </a:bodyPr>
          <a:lstStyle/>
          <a:p>
            <a:pPr>
              <a:lnSpc>
                <a:spcPct val="170000"/>
              </a:lnSpc>
            </a:pPr>
            <a:r>
              <a:rPr lang="en-IN" altLang="en-GB" sz="2000">
                <a:sym typeface="+mn-ea"/>
              </a:rPr>
              <a:t>T</a:t>
            </a:r>
            <a:r>
              <a:rPr lang="en-GB" altLang="en-US" sz="2000">
                <a:sym typeface="+mn-ea"/>
              </a:rPr>
              <a:t>hey are typically installed in a south facing position (or in a north one, in the southern hemisphere) to get more sunlight during the winter, but small adjustments would be advantageous.</a:t>
            </a:r>
          </a:p>
          <a:p>
            <a:pPr marL="0" indent="0">
              <a:lnSpc>
                <a:spcPct val="140000"/>
              </a:lnSpc>
              <a:buNone/>
            </a:pPr>
            <a:r>
              <a:rPr lang="en-IN" altLang="en-GB" sz="2000" b="1" u="sng"/>
              <a:t>SOLAR PANEL HEATING ISSUE</a:t>
            </a:r>
          </a:p>
          <a:p>
            <a:pPr>
              <a:lnSpc>
                <a:spcPct val="160000"/>
              </a:lnSpc>
            </a:pPr>
            <a:r>
              <a:rPr lang="en-IN" altLang="en-GB" sz="2000"/>
              <a:t>As the solar panels nowadays are fixed at a particular angle, the sunlight will fall on the solar panel for a fixed amount of time, hence the decrease in the amount of energy that it can take which in turn will result in the less amount of energy being produced.</a:t>
            </a:r>
          </a:p>
          <a:p>
            <a:pPr>
              <a:lnSpc>
                <a:spcPct val="150000"/>
              </a:lnSpc>
            </a:pPr>
            <a:r>
              <a:rPr lang="en-IN" altLang="en-GB" sz="2000"/>
              <a:t>Also the solar panels when get overheated, it is stated that the efficiency of the solar panel decreases drastically, therefore producing less amount of energy. </a:t>
            </a:r>
          </a:p>
          <a:p>
            <a:pPr>
              <a:lnSpc>
                <a:spcPct val="150000"/>
              </a:lnSpc>
            </a:pPr>
            <a:r>
              <a:rPr lang="en-IN" altLang="en-GB" sz="2000"/>
              <a:t>Even though the melting point of solar cells is high, it is highly likely that a damage can occour to the solar cells. The cost of replacing the damaged solar cell is very expensive.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b="1" u="sng"/>
              <a:t>Describing need for new methodology</a:t>
            </a:r>
          </a:p>
        </p:txBody>
      </p:sp>
      <p:sp>
        <p:nvSpPr>
          <p:cNvPr id="3" name="Content Placeholder 2"/>
          <p:cNvSpPr>
            <a:spLocks noGrp="1"/>
          </p:cNvSpPr>
          <p:nvPr>
            <p:ph idx="1"/>
          </p:nvPr>
        </p:nvSpPr>
        <p:spPr>
          <a:xfrm>
            <a:off x="2588895" y="1530350"/>
            <a:ext cx="8915400" cy="4843145"/>
          </a:xfrm>
        </p:spPr>
        <p:txBody>
          <a:bodyPr>
            <a:normAutofit lnSpcReduction="10000"/>
          </a:bodyPr>
          <a:lstStyle/>
          <a:p>
            <a:pPr marL="0" indent="0">
              <a:lnSpc>
                <a:spcPct val="140000"/>
              </a:lnSpc>
              <a:buNone/>
            </a:pPr>
            <a:r>
              <a:rPr lang="en-IN" altLang="en-GB" sz="2000" b="1" u="sng"/>
              <a:t>SOLUTION TO SOLAR PANEL ISSUE</a:t>
            </a:r>
          </a:p>
          <a:p>
            <a:pPr marL="0" indent="0">
              <a:lnSpc>
                <a:spcPct val="140000"/>
              </a:lnSpc>
              <a:buNone/>
            </a:pPr>
            <a:endParaRPr lang="en-IN" altLang="en-GB" sz="2000" b="1" u="sng"/>
          </a:p>
          <a:p>
            <a:pPr>
              <a:lnSpc>
                <a:spcPct val="150000"/>
              </a:lnSpc>
            </a:pPr>
            <a:r>
              <a:rPr lang="en-IN" altLang="en-GB"/>
              <a:t>Keeping in mind the issues present in the existing methodologies </a:t>
            </a:r>
            <a:r>
              <a:rPr lang="en-GB" altLang="en-US"/>
              <a:t>that's where </a:t>
            </a:r>
            <a:r>
              <a:rPr lang="en-IN" altLang="en-GB"/>
              <a:t>electronically</a:t>
            </a:r>
            <a:r>
              <a:rPr lang="en-GB" altLang="en-US"/>
              <a:t> adjustable racks enter. They are as simple and as strong and easy to manage as fixed racks, but they allow small adjustments during the year; they just have to be installed in an easy-to-access location, or on the ground.</a:t>
            </a:r>
          </a:p>
          <a:p>
            <a:pPr>
              <a:lnSpc>
                <a:spcPct val="160000"/>
              </a:lnSpc>
            </a:pPr>
            <a:r>
              <a:rPr lang="en-GB" altLang="en-US"/>
              <a:t>Trackers generate more electricity than their stationary counterparts due to increased direct exposure to </a:t>
            </a:r>
            <a:r>
              <a:rPr lang="en-IN" altLang="en-GB"/>
              <a:t>sun</a:t>
            </a:r>
            <a:r>
              <a:rPr lang="en-GB" altLang="en-US"/>
              <a:t>rays </a:t>
            </a:r>
            <a:r>
              <a:rPr lang="en-IN" altLang="en-GB"/>
              <a:t>during all times of the days</a:t>
            </a:r>
            <a:r>
              <a:rPr lang="en-GB" altLang="en-US"/>
              <a:t> . This increase can be as much as 10 to 25% depending on the geographic location of the tracking system.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8895" y="478790"/>
            <a:ext cx="8915400" cy="6035675"/>
          </a:xfrm>
        </p:spPr>
        <p:txBody>
          <a:bodyPr>
            <a:normAutofit fontScale="92500"/>
          </a:bodyPr>
          <a:lstStyle/>
          <a:p>
            <a:pPr>
              <a:lnSpc>
                <a:spcPct val="160000"/>
              </a:lnSpc>
            </a:pPr>
            <a:r>
              <a:rPr lang="en-GB" altLang="en-US">
                <a:sym typeface="+mn-ea"/>
              </a:rPr>
              <a:t>Solar trackers generate more electricity in roughly the same amount of space needed for fixed-tilt systems, making them ideal for optimizing land usage.</a:t>
            </a:r>
          </a:p>
          <a:p>
            <a:pPr>
              <a:lnSpc>
                <a:spcPct val="160000"/>
              </a:lnSpc>
            </a:pPr>
            <a:r>
              <a:rPr lang="en-GB" altLang="en-US">
                <a:sym typeface="+mn-ea"/>
              </a:rPr>
              <a:t>Solar trackers generate more electricity in roughly the same amount of space needed for fixed-tilt systems, making them ideal for optimizing land usage.</a:t>
            </a:r>
            <a:endParaRPr lang="en-GB" altLang="en-US" b="1" u="sng">
              <a:sym typeface="+mn-ea"/>
            </a:endParaRPr>
          </a:p>
          <a:p>
            <a:pPr marL="0" indent="0">
              <a:lnSpc>
                <a:spcPct val="120000"/>
              </a:lnSpc>
              <a:buNone/>
            </a:pPr>
            <a:endParaRPr lang="en-IN" altLang="en-GB" sz="2000" b="1" u="sng"/>
          </a:p>
          <a:p>
            <a:pPr marL="0" indent="0">
              <a:lnSpc>
                <a:spcPct val="120000"/>
              </a:lnSpc>
              <a:buNone/>
            </a:pPr>
            <a:r>
              <a:rPr lang="en-IN" altLang="en-GB" sz="2000" b="1" u="sng"/>
              <a:t>PIPELINE SETUP IN SOLAR PANELS</a:t>
            </a:r>
          </a:p>
          <a:p>
            <a:pPr marL="0" indent="0">
              <a:lnSpc>
                <a:spcPct val="120000"/>
              </a:lnSpc>
              <a:buNone/>
            </a:pPr>
            <a:endParaRPr lang="en-IN" altLang="en-GB" sz="2000" b="1" u="sng"/>
          </a:p>
          <a:p>
            <a:pPr>
              <a:lnSpc>
                <a:spcPct val="170000"/>
              </a:lnSpc>
            </a:pPr>
            <a:r>
              <a:rPr lang="en-GB" altLang="en-US"/>
              <a:t>The solar panels when exposed to continuous heat, the results can lead to decreasing efficiency of the amount of electricity produced. The cooling system present on the setup will lead to the decreasing in the temperature of the solar panel, which inturn helps in the increasing of the energy conversion hence lead to a better efficiency.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b="1" u="sng"/>
              <a:t>Describing method of implementation</a:t>
            </a:r>
          </a:p>
        </p:txBody>
      </p:sp>
      <p:sp>
        <p:nvSpPr>
          <p:cNvPr id="3" name="Content Placeholder 2"/>
          <p:cNvSpPr>
            <a:spLocks noGrp="1"/>
          </p:cNvSpPr>
          <p:nvPr>
            <p:ph idx="1"/>
          </p:nvPr>
        </p:nvSpPr>
        <p:spPr>
          <a:xfrm>
            <a:off x="2588895" y="1558925"/>
            <a:ext cx="8915400" cy="4352290"/>
          </a:xfrm>
        </p:spPr>
        <p:txBody>
          <a:bodyPr>
            <a:normAutofit/>
          </a:bodyPr>
          <a:lstStyle/>
          <a:p>
            <a:pPr marL="0" indent="0">
              <a:buNone/>
            </a:pPr>
            <a:r>
              <a:rPr lang="en-GB" altLang="en-US"/>
              <a:t>The following are the steps of implementation for the solar setup:</a:t>
            </a:r>
          </a:p>
          <a:p>
            <a:pPr marL="0" indent="0">
              <a:lnSpc>
                <a:spcPct val="20000"/>
              </a:lnSpc>
              <a:buNone/>
            </a:pPr>
            <a:endParaRPr lang="en-GB" altLang="en-US"/>
          </a:p>
          <a:p>
            <a:r>
              <a:rPr lang="en-GB" altLang="en-US"/>
              <a:t>Detection of sunlight by LDR’S, if light is present:</a:t>
            </a:r>
          </a:p>
          <a:p>
            <a:pPr marL="0" indent="0">
              <a:buNone/>
            </a:pPr>
            <a:r>
              <a:rPr lang="en-GB" altLang="en-US"/>
              <a:t>              a)The direction of the light is taken into account through its intensity.</a:t>
            </a:r>
          </a:p>
          <a:p>
            <a:pPr marL="0" indent="0">
              <a:buNone/>
            </a:pPr>
            <a:r>
              <a:rPr lang="en-GB" altLang="en-US"/>
              <a:t>              b)The intensity is taken as input in the Arduino board. </a:t>
            </a:r>
          </a:p>
          <a:p>
            <a:pPr>
              <a:lnSpc>
                <a:spcPct val="140000"/>
              </a:lnSpc>
            </a:pPr>
            <a:r>
              <a:rPr lang="en-IN" altLang="en-GB"/>
              <a:t>T</a:t>
            </a:r>
            <a:r>
              <a:rPr lang="en-GB" altLang="en-US"/>
              <a:t>he Arduino board compares the intensity between the two LDR’s and sends the signals to the motors through the resistors which are embedded on the breadboard.</a:t>
            </a:r>
          </a:p>
          <a:p>
            <a:pPr>
              <a:lnSpc>
                <a:spcPct val="160000"/>
              </a:lnSpc>
            </a:pPr>
            <a:r>
              <a:rPr lang="en-GB" altLang="en-US"/>
              <a:t>Once the motors receive the signals from the Arduino controller , the motor rotates the solar setup in the direction of the sunlight.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8895" y="408940"/>
            <a:ext cx="8915400" cy="5838190"/>
          </a:xfrm>
        </p:spPr>
        <p:txBody>
          <a:bodyPr/>
          <a:lstStyle/>
          <a:p>
            <a:pPr>
              <a:lnSpc>
                <a:spcPct val="150000"/>
              </a:lnSpc>
            </a:pPr>
            <a:r>
              <a:rPr lang="en-GB" altLang="en-US"/>
              <a:t>This allows the solar panels to face the sunlight in the perpendicular direction throughout the day. Hence increasing the efficiency of the energy conversion up to 40%.</a:t>
            </a:r>
          </a:p>
          <a:p>
            <a:pPr>
              <a:lnSpc>
                <a:spcPct val="150000"/>
              </a:lnSpc>
            </a:pPr>
            <a:r>
              <a:rPr lang="en-GB" altLang="en-US"/>
              <a:t>However sometime due to intense heat from sunlight, the solar panels gets heated that causes decrease in efficiency of electricity by 10%.</a:t>
            </a:r>
          </a:p>
          <a:p>
            <a:pPr>
              <a:lnSpc>
                <a:spcPct val="160000"/>
              </a:lnSpc>
            </a:pPr>
            <a:r>
              <a:rPr lang="en-GB" altLang="en-US"/>
              <a:t>So to tackle this situation we placed heat sensors, which detects temperature of the solar panels.</a:t>
            </a:r>
          </a:p>
          <a:p>
            <a:pPr>
              <a:lnSpc>
                <a:spcPct val="160000"/>
              </a:lnSpc>
            </a:pPr>
            <a:r>
              <a:rPr lang="en-GB" altLang="en-US"/>
              <a:t>If the temperature goes above the predetermined threshold the cooling system will automatically start the circulation of coolant throughout the panels thus absorbing heat and decreasing the temperature pf panels.</a:t>
            </a:r>
          </a:p>
          <a:p>
            <a:pPr>
              <a:lnSpc>
                <a:spcPct val="180000"/>
              </a:lnSpc>
            </a:pPr>
            <a:r>
              <a:rPr lang="en-GB" altLang="en-US"/>
              <a:t>Finally the sunlight will be converted to electricity and stored in a device.</a:t>
            </a:r>
          </a:p>
          <a:p>
            <a:pPr>
              <a:lnSpc>
                <a:spcPct val="140000"/>
              </a:lnSpc>
            </a:pPr>
            <a:endParaRPr lang="en-GB"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b="1" u="sng"/>
              <a:t>Describing Modules and its functionalities</a:t>
            </a:r>
          </a:p>
        </p:txBody>
      </p:sp>
      <p:sp>
        <p:nvSpPr>
          <p:cNvPr id="3" name="Content Placeholder 2"/>
          <p:cNvSpPr>
            <a:spLocks noGrp="1"/>
          </p:cNvSpPr>
          <p:nvPr>
            <p:ph idx="1"/>
          </p:nvPr>
        </p:nvSpPr>
        <p:spPr>
          <a:xfrm>
            <a:off x="2588895" y="2133600"/>
            <a:ext cx="8915400" cy="4422140"/>
          </a:xfrm>
        </p:spPr>
        <p:txBody>
          <a:bodyPr/>
          <a:lstStyle/>
          <a:p>
            <a:pPr marL="0" indent="0">
              <a:buNone/>
            </a:pPr>
            <a:r>
              <a:rPr lang="en-GB" altLang="en-US" sz="2200" b="1" u="sng"/>
              <a:t>Arduino uno </a:t>
            </a:r>
          </a:p>
          <a:p>
            <a:pPr>
              <a:lnSpc>
                <a:spcPct val="130000"/>
              </a:lnSpc>
            </a:pPr>
            <a:r>
              <a:rPr lang="en-GB" altLang="en-US"/>
              <a:t>The Arduino Uno is a microcontroller board based on the ATmega328 (datasheet).</a:t>
            </a:r>
          </a:p>
          <a:p>
            <a:pPr>
              <a:lnSpc>
                <a:spcPct val="130000"/>
              </a:lnSpc>
            </a:pPr>
            <a:r>
              <a:rPr lang="en-GB" altLang="en-US"/>
              <a:t> It has 14 digital input/output pins (of which 6 can be used as PWM outputs), 6 analog inputs, a 16 MHz ceramic resonator, a USB connection, a power jack, an ICSP header, and a reset button.</a:t>
            </a:r>
          </a:p>
          <a:p>
            <a:pPr>
              <a:lnSpc>
                <a:spcPct val="130000"/>
              </a:lnSpc>
            </a:pPr>
            <a:r>
              <a:rPr lang="en-GB" altLang="en-US"/>
              <a:t> It contains everything needed to support the microcontroller; simply connect it to a computer with a USB cable or power it with a AC-to-DC adapter or battery to get started.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0285" y="310515"/>
            <a:ext cx="9224010" cy="6273165"/>
          </a:xfrm>
        </p:spPr>
        <p:txBody>
          <a:bodyPr>
            <a:normAutofit/>
          </a:bodyPr>
          <a:lstStyle/>
          <a:p>
            <a:pPr marL="0" indent="0">
              <a:buNone/>
            </a:pPr>
            <a:r>
              <a:rPr lang="en-GB" altLang="en-US" sz="2200" b="1" u="sng"/>
              <a:t>Solar panel</a:t>
            </a:r>
          </a:p>
          <a:p>
            <a:pPr>
              <a:lnSpc>
                <a:spcPct val="120000"/>
              </a:lnSpc>
            </a:pPr>
            <a:r>
              <a:rPr lang="en-GB" altLang="en-US"/>
              <a:t> Solar panels are devices that convert light into electricity. </a:t>
            </a:r>
          </a:p>
          <a:p>
            <a:pPr>
              <a:lnSpc>
                <a:spcPct val="140000"/>
              </a:lnSpc>
            </a:pPr>
            <a:r>
              <a:rPr lang="en-GB" altLang="en-US"/>
              <a:t>They are called solar panels because most of the time, the most powerful source of light available is the Sun, called Sol by astronomers. </a:t>
            </a:r>
          </a:p>
          <a:p>
            <a:pPr>
              <a:lnSpc>
                <a:spcPct val="120000"/>
              </a:lnSpc>
            </a:pPr>
            <a:r>
              <a:rPr lang="en-GB" altLang="en-US"/>
              <a:t>Some scientists call them photovoltaics which means, basically, light-electricity. A solar panel is a collection of solar cells. </a:t>
            </a:r>
          </a:p>
          <a:p>
            <a:pPr>
              <a:lnSpc>
                <a:spcPct val="130000"/>
              </a:lnSpc>
            </a:pPr>
            <a:r>
              <a:rPr lang="en-GB" altLang="en-US"/>
              <a:t>Lots of small solar cells spread over a large area can work together to provide enough power to be useful. </a:t>
            </a:r>
          </a:p>
          <a:p>
            <a:pPr marL="0" indent="0">
              <a:lnSpc>
                <a:spcPct val="120000"/>
              </a:lnSpc>
              <a:buNone/>
            </a:pPr>
            <a:r>
              <a:rPr lang="en-GB" altLang="en-US" sz="2200" b="1" u="sng"/>
              <a:t>LDR</a:t>
            </a:r>
          </a:p>
          <a:p>
            <a:pPr>
              <a:lnSpc>
                <a:spcPct val="120000"/>
              </a:lnSpc>
            </a:pPr>
            <a:r>
              <a:rPr lang="en-IN" altLang="en-GB"/>
              <a:t>L</a:t>
            </a:r>
            <a:r>
              <a:rPr lang="en-GB" altLang="en-US"/>
              <a:t>ight dependent resistors (LDR), are light sensitive devices most often used to indicate the presence or absence of light, or to measure the light intensity.</a:t>
            </a:r>
          </a:p>
          <a:p>
            <a:pPr>
              <a:lnSpc>
                <a:spcPct val="120000"/>
              </a:lnSpc>
            </a:pPr>
            <a:r>
              <a:rPr lang="en-GB" altLang="en-US"/>
              <a:t> In the dark, their resistance is very high, sometimes up to 1MΩ, but when the LDR sensor is exposed to light, the resistance drops dramatically, even down to a few ohms, depending on the light intensity. </a:t>
            </a:r>
          </a:p>
          <a:p>
            <a:pPr marL="0" indent="0">
              <a:buNone/>
            </a:pPr>
            <a:endParaRPr lang="en-GB"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8895" y="436245"/>
            <a:ext cx="8915400" cy="5474970"/>
          </a:xfrm>
        </p:spPr>
        <p:txBody>
          <a:bodyPr>
            <a:normAutofit/>
          </a:bodyPr>
          <a:lstStyle/>
          <a:p>
            <a:pPr>
              <a:lnSpc>
                <a:spcPct val="150000"/>
              </a:lnSpc>
            </a:pPr>
            <a:r>
              <a:rPr lang="en-GB" altLang="en-US">
                <a:sym typeface="+mn-ea"/>
              </a:rPr>
              <a:t>LDRs have a sensitivity that varies with the wavelength of the light applied and are nonlinear devices. They are used in many applications but are sometimes made obsolete by other devices such as photodiodes and phototransistors. Some countries have banned LDRs made of lead or cadmium over environmental safety concerns.</a:t>
            </a:r>
          </a:p>
          <a:p>
            <a:pPr marL="0" indent="0">
              <a:lnSpc>
                <a:spcPct val="120000"/>
              </a:lnSpc>
              <a:buNone/>
            </a:pPr>
            <a:r>
              <a:rPr lang="en-GB" altLang="en-US" sz="2200" b="1" u="sng"/>
              <a:t>Jumper cable</a:t>
            </a:r>
          </a:p>
          <a:p>
            <a:pPr>
              <a:lnSpc>
                <a:spcPct val="150000"/>
              </a:lnSpc>
            </a:pPr>
            <a:r>
              <a:rPr lang="en-GB" altLang="en-US"/>
              <a:t>A jump wire  is an electrical wire or group of them in a cable with a connector or pin at each end (or sometimes without them – simply "tinned"), which is normally used to interconnect the components of a breadboard or other prototype or test circuit, internally or with other equipment or components, without soldering.</a:t>
            </a:r>
          </a:p>
          <a:p>
            <a:pPr marL="0" indent="0">
              <a:buNone/>
            </a:pPr>
            <a:endParaRPr lang="en-GB" altLang="en-US"/>
          </a:p>
        </p:txBody>
      </p:sp>
      <p:pic>
        <p:nvPicPr>
          <p:cNvPr id="7" name="Content Placeholder 6" descr="41-uzsHfGwL._SX355_"/>
          <p:cNvPicPr>
            <a:picLocks noGrp="1" noChangeAspect="1"/>
          </p:cNvPicPr>
          <p:nvPr>
            <p:ph sz="half" idx="4294967295"/>
          </p:nvPr>
        </p:nvPicPr>
        <p:blipFill>
          <a:blip r:embed="rId2"/>
          <a:stretch>
            <a:fillRect/>
          </a:stretch>
        </p:blipFill>
        <p:spPr>
          <a:xfrm>
            <a:off x="8122920" y="4460875"/>
            <a:ext cx="3381375" cy="22193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02865" y="470535"/>
            <a:ext cx="8915400" cy="5432425"/>
          </a:xfrm>
        </p:spPr>
        <p:txBody>
          <a:bodyPr>
            <a:normAutofit/>
          </a:bodyPr>
          <a:lstStyle/>
          <a:p>
            <a:pPr marL="0" indent="0">
              <a:buNone/>
            </a:pPr>
            <a:r>
              <a:rPr lang="en-IN" altLang="en-GB" sz="2200" b="1" u="sng"/>
              <a:t>B</a:t>
            </a:r>
            <a:r>
              <a:rPr lang="en-GB" altLang="en-US" sz="2200" b="1" u="sng"/>
              <a:t>readboard</a:t>
            </a:r>
          </a:p>
          <a:p>
            <a:pPr>
              <a:lnSpc>
                <a:spcPct val="140000"/>
              </a:lnSpc>
            </a:pPr>
            <a:r>
              <a:rPr lang="en-GB" altLang="en-US"/>
              <a:t>A breadboard is a solderless device for temporary prototype with electronics and test circuit designs. </a:t>
            </a:r>
          </a:p>
          <a:p>
            <a:pPr>
              <a:lnSpc>
                <a:spcPct val="140000"/>
              </a:lnSpc>
            </a:pPr>
            <a:r>
              <a:rPr lang="en-GB" altLang="en-US"/>
              <a:t>Most electronic components in electronic circuits can be interconnected by inserting their leads or terminals into the holes and then making connections through wires where appropriate.</a:t>
            </a:r>
          </a:p>
          <a:p>
            <a:pPr>
              <a:lnSpc>
                <a:spcPct val="140000"/>
              </a:lnSpc>
            </a:pPr>
            <a:r>
              <a:rPr lang="en-GB" altLang="en-US"/>
              <a:t> The breadboard has strips of metal underneath the board and connect the holes on the top of the board. </a:t>
            </a:r>
          </a:p>
          <a:p>
            <a:pPr>
              <a:lnSpc>
                <a:spcPct val="140000"/>
              </a:lnSpc>
            </a:pPr>
            <a:r>
              <a:rPr lang="en-GB" altLang="en-US"/>
              <a:t>The metal strips are laid out as shown below. Note that the top and bottom rows of holes are connected horizontally and split in the middle while the remaining holes are connected electricaly.</a:t>
            </a:r>
          </a:p>
        </p:txBody>
      </p:sp>
      <p:pic>
        <p:nvPicPr>
          <p:cNvPr id="4" name="Content Placeholder 3" descr="64-00"/>
          <p:cNvPicPr>
            <a:picLocks noGrp="1" noChangeAspect="1"/>
          </p:cNvPicPr>
          <p:nvPr>
            <p:ph sz="half" idx="4294967295"/>
          </p:nvPr>
        </p:nvPicPr>
        <p:blipFill>
          <a:blip r:embed="rId2"/>
          <a:stretch>
            <a:fillRect/>
          </a:stretch>
        </p:blipFill>
        <p:spPr>
          <a:xfrm>
            <a:off x="8410575" y="4372610"/>
            <a:ext cx="3107690" cy="23323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altLang="en-GB"/>
              <a:t>                   </a:t>
            </a:r>
            <a:r>
              <a:rPr lang="en-IN" altLang="en-GB" b="1"/>
              <a:t> </a:t>
            </a:r>
            <a:r>
              <a:rPr lang="en-IN" altLang="en-GB" b="1" u="sng"/>
              <a:t>CONTENTS</a:t>
            </a:r>
          </a:p>
        </p:txBody>
      </p:sp>
      <p:sp>
        <p:nvSpPr>
          <p:cNvPr id="3" name="Content Placeholder 2"/>
          <p:cNvSpPr>
            <a:spLocks noGrp="1"/>
          </p:cNvSpPr>
          <p:nvPr>
            <p:ph idx="1"/>
          </p:nvPr>
        </p:nvSpPr>
        <p:spPr>
          <a:xfrm>
            <a:off x="2588895" y="1487805"/>
            <a:ext cx="8915400" cy="4423410"/>
          </a:xfrm>
        </p:spPr>
        <p:txBody>
          <a:bodyPr/>
          <a:lstStyle/>
          <a:p>
            <a:endParaRPr lang="en-IN" altLang="en-GB" sz="2800" dirty="0"/>
          </a:p>
          <a:p>
            <a:r>
              <a:rPr lang="en-IN" altLang="en-GB" sz="2800" dirty="0"/>
              <a:t>Introduction</a:t>
            </a:r>
          </a:p>
          <a:p>
            <a:r>
              <a:rPr lang="en-IN" altLang="en-GB" sz="2800" dirty="0"/>
              <a:t>Literature Review</a:t>
            </a:r>
          </a:p>
          <a:p>
            <a:r>
              <a:rPr lang="en-IN" altLang="en-GB" sz="2800" dirty="0"/>
              <a:t>Problem Definition</a:t>
            </a:r>
          </a:p>
          <a:p>
            <a:r>
              <a:rPr lang="en-IN" altLang="en-GB" sz="2800" dirty="0"/>
              <a:t>Requirement Analysis</a:t>
            </a:r>
          </a:p>
          <a:p>
            <a:r>
              <a:rPr lang="en-IN" altLang="en-GB" sz="2800" dirty="0"/>
              <a:t>Proposed Methodology(modules</a:t>
            </a:r>
            <a:r>
              <a:rPr lang="en-IN" altLang="en-GB" sz="2800" dirty="0" smtClean="0"/>
              <a:t>)</a:t>
            </a:r>
            <a:endParaRPr lang="en-IN" altLang="en-GB" sz="2400" dirty="0"/>
          </a:p>
          <a:p>
            <a:endParaRPr lang="en-IN" alt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8895" y="647700"/>
            <a:ext cx="8915400" cy="5824855"/>
          </a:xfrm>
        </p:spPr>
        <p:txBody>
          <a:bodyPr>
            <a:normAutofit lnSpcReduction="10000"/>
          </a:bodyPr>
          <a:lstStyle/>
          <a:p>
            <a:pPr marL="0" indent="0">
              <a:buNone/>
            </a:pPr>
            <a:r>
              <a:rPr lang="en-GB" altLang="en-US" sz="2200" b="1" u="sng"/>
              <a:t>Motor  </a:t>
            </a:r>
          </a:p>
          <a:p>
            <a:r>
              <a:rPr lang="en-GB" altLang="en-US"/>
              <a:t>A motor converts electrical energy into mechanical energy. </a:t>
            </a:r>
          </a:p>
          <a:p>
            <a:pPr marL="0" indent="0">
              <a:buNone/>
            </a:pPr>
            <a:endParaRPr lang="en-GB" altLang="en-US"/>
          </a:p>
          <a:p>
            <a:pPr marL="0" indent="0">
              <a:buNone/>
            </a:pPr>
            <a:r>
              <a:rPr lang="en-GB" altLang="en-US" sz="2200" b="1" u="sng"/>
              <a:t>Cooling Agent </a:t>
            </a:r>
          </a:p>
          <a:p>
            <a:pPr>
              <a:lnSpc>
                <a:spcPct val="110000"/>
              </a:lnSpc>
            </a:pPr>
            <a:r>
              <a:rPr lang="en-GB" altLang="en-US"/>
              <a:t>It </a:t>
            </a:r>
            <a:r>
              <a:rPr lang="en-IN" altLang="en-GB"/>
              <a:t>will be used</a:t>
            </a:r>
            <a:r>
              <a:rPr lang="en-GB" altLang="en-US"/>
              <a:t> to decrease the temperature of the </a:t>
            </a:r>
            <a:r>
              <a:rPr lang="en-IN" altLang="en-GB"/>
              <a:t>Solar panel setup.</a:t>
            </a:r>
            <a:r>
              <a:rPr lang="en-GB" altLang="en-US"/>
              <a:t> </a:t>
            </a:r>
          </a:p>
          <a:p>
            <a:pPr>
              <a:lnSpc>
                <a:spcPct val="130000"/>
              </a:lnSpc>
            </a:pPr>
            <a:r>
              <a:rPr lang="en-GB" altLang="en-US"/>
              <a:t>It is in liquid state.</a:t>
            </a:r>
          </a:p>
          <a:p>
            <a:pPr marL="0" indent="0">
              <a:lnSpc>
                <a:spcPct val="110000"/>
              </a:lnSpc>
              <a:buNone/>
            </a:pPr>
            <a:r>
              <a:rPr lang="en-IN" altLang="en-GB" sz="2200" b="1" u="sng"/>
              <a:t>Temperature/Heat Sensor</a:t>
            </a:r>
          </a:p>
          <a:p>
            <a:pPr>
              <a:lnSpc>
                <a:spcPct val="140000"/>
              </a:lnSpc>
            </a:pPr>
            <a:r>
              <a:rPr lang="en-GB" altLang="en-US"/>
              <a:t>A temperature sensor is a device, typically, a thermocouple or RTD, that provides for temperature measurement through an electrical signal. </a:t>
            </a:r>
          </a:p>
          <a:p>
            <a:pPr>
              <a:lnSpc>
                <a:spcPct val="130000"/>
              </a:lnSpc>
            </a:pPr>
            <a:r>
              <a:rPr lang="en-GB" altLang="en-US"/>
              <a:t>A thermocouple  is made from two dissimilar metals that generate electrical voltage in direct proportion to changes in temperature.</a:t>
            </a:r>
          </a:p>
          <a:p>
            <a:pPr>
              <a:lnSpc>
                <a:spcPct val="130000"/>
              </a:lnSpc>
            </a:pPr>
            <a:r>
              <a:rPr lang="en-GB" altLang="en-US"/>
              <a:t> An RTD (Resistance Temperature Detector) is a variable resistor that will change its electrical resistance in direct proportion to changes in temperature in a precise, repeatable and nearly linear manner.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b="1" u="sng"/>
              <a:t>System Design</a:t>
            </a:r>
            <a:r>
              <a:rPr lang="en-GB" altLang="en-US" u="sng"/>
              <a:t> </a:t>
            </a:r>
          </a:p>
        </p:txBody>
      </p:sp>
      <p:sp>
        <p:nvSpPr>
          <p:cNvPr id="3" name="Content Placeholder 2"/>
          <p:cNvSpPr>
            <a:spLocks noGrp="1"/>
          </p:cNvSpPr>
          <p:nvPr>
            <p:ph idx="1"/>
          </p:nvPr>
        </p:nvSpPr>
        <p:spPr>
          <a:xfrm>
            <a:off x="2588895" y="1446530"/>
            <a:ext cx="8915400" cy="4814570"/>
          </a:xfrm>
        </p:spPr>
        <p:txBody>
          <a:bodyPr/>
          <a:lstStyle/>
          <a:p>
            <a:pPr marL="0" indent="0">
              <a:buNone/>
            </a:pPr>
            <a:r>
              <a:rPr lang="en-IN" altLang="en-GB" sz="2400" b="1" i="1" u="sng"/>
              <a:t>System Architecture</a:t>
            </a:r>
          </a:p>
        </p:txBody>
      </p:sp>
      <p:pic>
        <p:nvPicPr>
          <p:cNvPr id="4" name="Picture 3" descr="New Doc 2018-01-30"/>
          <p:cNvPicPr>
            <a:picLocks noChangeAspect="1"/>
          </p:cNvPicPr>
          <p:nvPr/>
        </p:nvPicPr>
        <p:blipFill>
          <a:blip r:embed="rId2"/>
          <a:stretch>
            <a:fillRect/>
          </a:stretch>
        </p:blipFill>
        <p:spPr>
          <a:xfrm>
            <a:off x="3804285" y="2159635"/>
            <a:ext cx="5194935" cy="42830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ew College Management (2)"/>
          <p:cNvPicPr>
            <a:picLocks noGrp="1" noChangeAspect="1"/>
          </p:cNvPicPr>
          <p:nvPr>
            <p:ph idx="1"/>
          </p:nvPr>
        </p:nvPicPr>
        <p:blipFill>
          <a:blip r:embed="rId2"/>
          <a:stretch>
            <a:fillRect/>
          </a:stretch>
        </p:blipFill>
        <p:spPr>
          <a:xfrm>
            <a:off x="2394585" y="817880"/>
            <a:ext cx="7997825" cy="5726430"/>
          </a:xfrm>
          <a:prstGeom prst="rect">
            <a:avLst/>
          </a:prstGeom>
        </p:spPr>
      </p:pic>
      <p:sp>
        <p:nvSpPr>
          <p:cNvPr id="5" name="Text Box 4"/>
          <p:cNvSpPr txBox="1"/>
          <p:nvPr/>
        </p:nvSpPr>
        <p:spPr>
          <a:xfrm>
            <a:off x="2257425" y="344170"/>
            <a:ext cx="5764530" cy="398780"/>
          </a:xfrm>
          <a:prstGeom prst="rect">
            <a:avLst/>
          </a:prstGeom>
          <a:noFill/>
        </p:spPr>
        <p:txBody>
          <a:bodyPr wrap="square" rtlCol="0">
            <a:spAutoFit/>
          </a:bodyPr>
          <a:lstStyle/>
          <a:p>
            <a:pPr indent="0">
              <a:buFont typeface="Arial" panose="020B0604020202020204" pitchFamily="34" charset="0"/>
              <a:buNone/>
            </a:pPr>
            <a:r>
              <a:rPr lang="en-IN" altLang="en-GB" sz="2000" b="1" u="sng"/>
              <a:t>FLOW DIAGRAM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altLang="en-GB"/>
              <a:t>                 </a:t>
            </a:r>
            <a:r>
              <a:rPr lang="en-IN" altLang="en-GB" b="1" u="sng"/>
              <a:t>INTRODUCTION</a:t>
            </a:r>
            <a:r>
              <a:rPr lang="en-IN" altLang="en-GB" u="sng"/>
              <a:t/>
            </a:r>
            <a:br>
              <a:rPr lang="en-IN" altLang="en-GB" u="sng"/>
            </a:br>
            <a:r>
              <a:rPr lang="en-IN" altLang="en-GB" u="sng"/>
              <a:t/>
            </a:r>
            <a:br>
              <a:rPr lang="en-IN" altLang="en-GB" u="sng"/>
            </a:br>
            <a:r>
              <a:rPr lang="en-IN" altLang="en-GB" u="sng"/>
              <a:t/>
            </a:r>
            <a:br>
              <a:rPr lang="en-IN" altLang="en-GB" u="sng"/>
            </a:br>
            <a:endParaRPr lang="en-IN" altLang="en-GB" u="sng"/>
          </a:p>
        </p:txBody>
      </p:sp>
      <p:sp>
        <p:nvSpPr>
          <p:cNvPr id="3" name="Content Placeholder 2"/>
          <p:cNvSpPr>
            <a:spLocks noGrp="1"/>
          </p:cNvSpPr>
          <p:nvPr>
            <p:ph idx="1"/>
          </p:nvPr>
        </p:nvSpPr>
        <p:spPr>
          <a:xfrm>
            <a:off x="2588895" y="1433195"/>
            <a:ext cx="8915400" cy="5067935"/>
          </a:xfrm>
        </p:spPr>
        <p:txBody>
          <a:bodyPr>
            <a:normAutofit lnSpcReduction="10000"/>
          </a:bodyPr>
          <a:lstStyle/>
          <a:p>
            <a:endParaRPr lang="en-GB" altLang="en-US" sz="2400"/>
          </a:p>
          <a:p>
            <a:pPr>
              <a:lnSpc>
                <a:spcPct val="150000"/>
              </a:lnSpc>
            </a:pPr>
            <a:r>
              <a:rPr lang="en-GB" altLang="en-US" sz="2000"/>
              <a:t>The Internet of Things (IoT) is the network of physical objects—devices, vehicles, buildings and other items embedded with electronics, software, sensors, and network connectivity—that enables these objects to collect and exchange data</a:t>
            </a:r>
            <a:r>
              <a:rPr lang="en-IN" altLang="en-GB" sz="2000"/>
              <a:t>.</a:t>
            </a:r>
          </a:p>
          <a:p>
            <a:endParaRPr lang="en-IN" altLang="en-GB" sz="2000"/>
          </a:p>
          <a:p>
            <a:pPr>
              <a:lnSpc>
                <a:spcPct val="140000"/>
              </a:lnSpc>
            </a:pPr>
            <a:r>
              <a:rPr lang="en-IN" altLang="en-GB" sz="2000"/>
              <a:t>When IoT is augmented with sensors and actuators, the technology becomes an instance of the more general class of cyber physical system which also encompasses technologies such as smart grids ,virtual power plants, smart homes,intelligent transportation and smart cities.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altLang="en-GB"/>
              <a:t>             </a:t>
            </a:r>
            <a:r>
              <a:rPr lang="en-IN" altLang="en-GB" b="1"/>
              <a:t> </a:t>
            </a:r>
            <a:r>
              <a:rPr lang="en-IN" altLang="en-GB" b="1" u="sng"/>
              <a:t>LITERATURE REVIEW</a:t>
            </a:r>
          </a:p>
        </p:txBody>
      </p:sp>
      <p:sp>
        <p:nvSpPr>
          <p:cNvPr id="3" name="Content Placeholder 2"/>
          <p:cNvSpPr>
            <a:spLocks noGrp="1"/>
          </p:cNvSpPr>
          <p:nvPr>
            <p:ph idx="1"/>
          </p:nvPr>
        </p:nvSpPr>
        <p:spPr>
          <a:xfrm>
            <a:off x="2588895" y="1642745"/>
            <a:ext cx="8915400" cy="5109845"/>
          </a:xfrm>
        </p:spPr>
        <p:txBody>
          <a:bodyPr>
            <a:normAutofit fontScale="87500" lnSpcReduction="20000"/>
          </a:bodyPr>
          <a:lstStyle/>
          <a:p>
            <a:pPr>
              <a:lnSpc>
                <a:spcPct val="130000"/>
              </a:lnSpc>
            </a:pPr>
            <a:r>
              <a:rPr lang="en-GB" altLang="en-US" sz="2400"/>
              <a:t>As energy demand is increasing day by day. We need to continuously innovate in the field of technology to fulfill these energy needs. Researchers are in struggle to utilize the Solar Energy </a:t>
            </a:r>
            <a:r>
              <a:rPr lang="en-IN" altLang="en-GB" sz="2400"/>
              <a:t>effictively</a:t>
            </a:r>
            <a:r>
              <a:rPr lang="en-GB" altLang="en-US" sz="2400"/>
              <a:t>. </a:t>
            </a:r>
          </a:p>
          <a:p>
            <a:pPr marL="0" indent="0">
              <a:buNone/>
            </a:pPr>
            <a:r>
              <a:rPr lang="en-IN" altLang="en-GB" sz="2400" b="1"/>
              <a:t>1)</a:t>
            </a:r>
            <a:r>
              <a:rPr lang="en-GB" altLang="en-US" sz="2400" b="1"/>
              <a:t> </a:t>
            </a:r>
            <a:r>
              <a:rPr lang="en-IN" altLang="en-GB" sz="2400" b="1"/>
              <a:t>What is a S</a:t>
            </a:r>
            <a:r>
              <a:rPr lang="en-GB" altLang="en-US" sz="2400" b="1"/>
              <a:t>olar panel </a:t>
            </a:r>
            <a:r>
              <a:rPr lang="en-IN" altLang="en-GB" sz="2400" b="1"/>
              <a:t>made up of ?</a:t>
            </a:r>
            <a:endParaRPr lang="en-GB" altLang="en-US" sz="2400" b="1"/>
          </a:p>
          <a:p>
            <a:pPr>
              <a:lnSpc>
                <a:spcPct val="120000"/>
              </a:lnSpc>
            </a:pPr>
            <a:r>
              <a:rPr lang="en-GB" altLang="en-US" sz="2400"/>
              <a:t>Solar panels are used for the generation of electricity. The panels are made up of various cells. A solar cell is an electronic device which is made of silicon. It is a simple P-N junction.</a:t>
            </a:r>
          </a:p>
          <a:p>
            <a:pPr marL="0" indent="0">
              <a:lnSpc>
                <a:spcPct val="180000"/>
              </a:lnSpc>
              <a:buNone/>
            </a:pPr>
            <a:r>
              <a:rPr lang="en-IN" altLang="en-GB" sz="2400" b="1"/>
              <a:t>2) Progress in the field of Solar panels till date</a:t>
            </a:r>
          </a:p>
          <a:p>
            <a:pPr>
              <a:lnSpc>
                <a:spcPct val="130000"/>
              </a:lnSpc>
            </a:pPr>
            <a:r>
              <a:rPr lang="en-IN" altLang="en-GB" sz="2400"/>
              <a:t>The junction of the solar plates were earlier made up of homojunctions ,which is a semiconductor interface that occurs between layers of similar semiconductor material, these materials have equal band gaps in between. </a:t>
            </a:r>
          </a:p>
          <a:p>
            <a:pPr marL="0" indent="0">
              <a:buNone/>
            </a:pPr>
            <a:endParaRPr lang="en-IN" altLang="en-GB" sz="24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10435" y="366395"/>
            <a:ext cx="9067800" cy="3777615"/>
          </a:xfrm>
        </p:spPr>
        <p:txBody>
          <a:bodyPr>
            <a:normAutofit lnSpcReduction="10000"/>
          </a:bodyPr>
          <a:lstStyle/>
          <a:p>
            <a:pPr>
              <a:lnSpc>
                <a:spcPct val="130000"/>
              </a:lnSpc>
            </a:pPr>
            <a:r>
              <a:rPr lang="en-GB" altLang="en-US" sz="2000"/>
              <a:t>Later, the heterojunction method was introduced and the innovation is continuing in the field. </a:t>
            </a:r>
            <a:r>
              <a:rPr lang="en-IN" altLang="en-GB" sz="2000"/>
              <a:t>“</a:t>
            </a:r>
            <a:r>
              <a:rPr lang="en-IN" altLang="en-GB" sz="2000" b="1"/>
              <a:t>But the major issue still remains in terms of the efficiency. The enhancement of the material could not lead to the drastic increase of the efficiency level”</a:t>
            </a:r>
            <a:r>
              <a:rPr lang="en-IN" altLang="en-GB" sz="2000"/>
              <a:t>.</a:t>
            </a:r>
          </a:p>
          <a:p>
            <a:pPr marL="0" indent="0">
              <a:lnSpc>
                <a:spcPct val="120000"/>
              </a:lnSpc>
              <a:buNone/>
            </a:pPr>
            <a:endParaRPr lang="en-IN" altLang="en-GB" sz="2000"/>
          </a:p>
          <a:p>
            <a:pPr>
              <a:lnSpc>
                <a:spcPct val="130000"/>
              </a:lnSpc>
            </a:pPr>
            <a:r>
              <a:rPr lang="en-IN" altLang="en-GB" sz="2000" b="1"/>
              <a:t>“Till now different Solar Cells and their setups have been presented and used. From the start to now a lot of improvement has been done.Large amount of work is further needed to make the technology completely expolitable with high efficiency</a:t>
            </a:r>
            <a:r>
              <a:rPr lang="en-IN" altLang="en-GB" sz="2000"/>
              <a:t>“.</a:t>
            </a:r>
          </a:p>
        </p:txBody>
      </p:sp>
      <p:pic>
        <p:nvPicPr>
          <p:cNvPr id="4" name="Content Placeholder 3" descr="panel-2562239_960_720"/>
          <p:cNvPicPr>
            <a:picLocks noGrp="1" noChangeAspect="1"/>
          </p:cNvPicPr>
          <p:nvPr>
            <p:ph sz="half" idx="2"/>
          </p:nvPr>
        </p:nvPicPr>
        <p:blipFill>
          <a:blip r:embed="rId2"/>
          <a:stretch>
            <a:fillRect/>
          </a:stretch>
        </p:blipFill>
        <p:spPr>
          <a:xfrm>
            <a:off x="2490470" y="4194175"/>
            <a:ext cx="2926080" cy="1950720"/>
          </a:xfrm>
          <a:prstGeom prst="rect">
            <a:avLst/>
          </a:prstGeom>
        </p:spPr>
      </p:pic>
      <p:pic>
        <p:nvPicPr>
          <p:cNvPr id="6" name="Picture 5" descr="solar-cell-panel-efficiency-energysage"/>
          <p:cNvPicPr>
            <a:picLocks noChangeAspect="1"/>
          </p:cNvPicPr>
          <p:nvPr/>
        </p:nvPicPr>
        <p:blipFill>
          <a:blip r:embed="rId3"/>
          <a:stretch>
            <a:fillRect/>
          </a:stretch>
        </p:blipFill>
        <p:spPr>
          <a:xfrm>
            <a:off x="7142480" y="4060190"/>
            <a:ext cx="3534410" cy="22180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altLang="en-GB"/>
              <a:t>            </a:t>
            </a:r>
            <a:r>
              <a:rPr lang="en-IN" altLang="en-GB" b="1" u="sng"/>
              <a:t>PROBLEM DEFINITION</a:t>
            </a:r>
          </a:p>
        </p:txBody>
      </p:sp>
      <p:sp>
        <p:nvSpPr>
          <p:cNvPr id="6" name="Content Placeholder 5"/>
          <p:cNvSpPr>
            <a:spLocks noGrp="1"/>
          </p:cNvSpPr>
          <p:nvPr>
            <p:ph idx="1"/>
          </p:nvPr>
        </p:nvSpPr>
        <p:spPr>
          <a:xfrm>
            <a:off x="2588895" y="1503045"/>
            <a:ext cx="8915400" cy="4926330"/>
          </a:xfrm>
        </p:spPr>
        <p:txBody>
          <a:bodyPr>
            <a:normAutofit lnSpcReduction="10000"/>
          </a:bodyPr>
          <a:lstStyle/>
          <a:p>
            <a:pPr>
              <a:lnSpc>
                <a:spcPct val="140000"/>
              </a:lnSpc>
            </a:pPr>
            <a:r>
              <a:rPr lang="en-IN" altLang="en-GB" sz="1900"/>
              <a:t>The energy generated by the solar panels have not been at 100%. It has been a mere 20-25% of what it is actually capable of. The rest of the energy either cannot be harnessed due to the solar panel material limitancy or due the large distance between the earth and the sun.</a:t>
            </a:r>
          </a:p>
          <a:p>
            <a:pPr>
              <a:lnSpc>
                <a:spcPct val="140000"/>
              </a:lnSpc>
            </a:pPr>
            <a:r>
              <a:rPr lang="en-IN" altLang="en-GB" sz="1900"/>
              <a:t>The energy that is lost if tapped or harnessed, it can add to the various resources that use solar energy and provide more to the mankind.</a:t>
            </a:r>
          </a:p>
          <a:p>
            <a:pPr>
              <a:lnSpc>
                <a:spcPct val="150000"/>
              </a:lnSpc>
            </a:pPr>
            <a:r>
              <a:rPr lang="en-IN" altLang="en-GB" sz="1900"/>
              <a:t>Efficiency of  max 30% has been achieved by using various organic materials. The use of rare and expensive material can be replaced with organic material like DSSC(Dye Sensitised Solar Cell).</a:t>
            </a:r>
          </a:p>
          <a:p>
            <a:pPr>
              <a:lnSpc>
                <a:spcPct val="150000"/>
              </a:lnSpc>
            </a:pPr>
            <a:r>
              <a:rPr lang="en-IN" altLang="en-GB" sz="1900"/>
              <a:t>To increase the efficiency, various other methodologies are currently under research.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GB"/>
              <a:t>            </a:t>
            </a:r>
            <a:r>
              <a:rPr lang="en-IN" altLang="en-GB" b="1" u="sng"/>
              <a:t>REQUIREMENT ANALYSIS</a:t>
            </a:r>
          </a:p>
        </p:txBody>
      </p:sp>
      <p:sp>
        <p:nvSpPr>
          <p:cNvPr id="3" name="Content Placeholder 2"/>
          <p:cNvSpPr>
            <a:spLocks noGrp="1"/>
          </p:cNvSpPr>
          <p:nvPr>
            <p:ph idx="1"/>
          </p:nvPr>
        </p:nvSpPr>
        <p:spPr>
          <a:xfrm>
            <a:off x="2322195" y="1404620"/>
            <a:ext cx="9182100" cy="5081270"/>
          </a:xfrm>
        </p:spPr>
        <p:txBody>
          <a:bodyPr>
            <a:normAutofit fontScale="90000" lnSpcReduction="20000"/>
          </a:bodyPr>
          <a:lstStyle/>
          <a:p>
            <a:pPr marL="0" indent="0">
              <a:buNone/>
            </a:pPr>
            <a:r>
              <a:rPr lang="en-IN" altLang="en-GB" sz="2800" b="1" u="sng"/>
              <a:t>SOFTWARE</a:t>
            </a:r>
            <a:endParaRPr lang="en-IN" altLang="en-GB" sz="2400" b="1" u="sng"/>
          </a:p>
          <a:p>
            <a:endParaRPr lang="en-IN" altLang="en-GB" sz="2400"/>
          </a:p>
          <a:p>
            <a:pPr marL="0" indent="0">
              <a:lnSpc>
                <a:spcPct val="60000"/>
              </a:lnSpc>
              <a:buNone/>
            </a:pPr>
            <a:endParaRPr lang="en-IN" altLang="en-GB" sz="2400"/>
          </a:p>
          <a:p>
            <a:pPr marL="0" indent="0">
              <a:lnSpc>
                <a:spcPct val="60000"/>
              </a:lnSpc>
              <a:buNone/>
            </a:pPr>
            <a:r>
              <a:rPr lang="en-IN" altLang="en-GB" sz="2800" b="1" u="sng"/>
              <a:t>HARDWARE</a:t>
            </a:r>
            <a:endParaRPr lang="en-IN" altLang="en-GB" sz="2400" b="1" u="sng"/>
          </a:p>
          <a:p>
            <a:pPr marL="0" indent="0">
              <a:lnSpc>
                <a:spcPct val="60000"/>
              </a:lnSpc>
              <a:buNone/>
            </a:pPr>
            <a:endParaRPr lang="en-IN" altLang="en-GB" sz="2400" b="1" u="sng"/>
          </a:p>
          <a:p>
            <a:pPr>
              <a:lnSpc>
                <a:spcPct val="20000"/>
              </a:lnSpc>
            </a:pPr>
            <a:r>
              <a:rPr lang="en-IN" altLang="en-GB" sz="2400"/>
              <a:t>Arduino Breadboard</a:t>
            </a:r>
          </a:p>
          <a:p>
            <a:pPr>
              <a:lnSpc>
                <a:spcPct val="0"/>
              </a:lnSpc>
            </a:pPr>
            <a:endParaRPr lang="en-IN" altLang="en-GB" sz="2400"/>
          </a:p>
          <a:p>
            <a:pPr>
              <a:lnSpc>
                <a:spcPct val="0"/>
              </a:lnSpc>
            </a:pPr>
            <a:endParaRPr lang="en-IN" altLang="en-GB" sz="2400"/>
          </a:p>
          <a:p>
            <a:pPr>
              <a:lnSpc>
                <a:spcPct val="0"/>
              </a:lnSpc>
            </a:pPr>
            <a:endParaRPr lang="en-IN" altLang="en-GB" sz="2400"/>
          </a:p>
          <a:p>
            <a:pPr>
              <a:lnSpc>
                <a:spcPct val="20000"/>
              </a:lnSpc>
            </a:pPr>
            <a:r>
              <a:rPr lang="en-IN" altLang="en-GB" sz="2400"/>
              <a:t>Wires and Resistors</a:t>
            </a:r>
          </a:p>
          <a:p>
            <a:pPr>
              <a:lnSpc>
                <a:spcPct val="0"/>
              </a:lnSpc>
            </a:pPr>
            <a:endParaRPr lang="en-IN" altLang="en-GB" sz="2400"/>
          </a:p>
          <a:p>
            <a:pPr>
              <a:lnSpc>
                <a:spcPct val="0"/>
              </a:lnSpc>
            </a:pPr>
            <a:endParaRPr lang="en-IN" altLang="en-GB" sz="2400"/>
          </a:p>
          <a:p>
            <a:pPr>
              <a:lnSpc>
                <a:spcPct val="0"/>
              </a:lnSpc>
            </a:pPr>
            <a:endParaRPr lang="en-IN" altLang="en-GB" sz="2400"/>
          </a:p>
          <a:p>
            <a:pPr>
              <a:lnSpc>
                <a:spcPct val="30000"/>
              </a:lnSpc>
            </a:pPr>
            <a:r>
              <a:rPr lang="en-IN" altLang="en-GB" sz="2400"/>
              <a:t>Heat Sensors</a:t>
            </a:r>
          </a:p>
          <a:p>
            <a:pPr>
              <a:lnSpc>
                <a:spcPct val="0"/>
              </a:lnSpc>
            </a:pPr>
            <a:endParaRPr lang="en-IN" altLang="en-GB" sz="2400"/>
          </a:p>
          <a:p>
            <a:pPr>
              <a:lnSpc>
                <a:spcPct val="0"/>
              </a:lnSpc>
            </a:pPr>
            <a:endParaRPr lang="en-IN" altLang="en-GB" sz="2400"/>
          </a:p>
          <a:p>
            <a:pPr>
              <a:lnSpc>
                <a:spcPct val="0"/>
              </a:lnSpc>
            </a:pPr>
            <a:endParaRPr lang="en-IN" altLang="en-GB" sz="2400"/>
          </a:p>
          <a:p>
            <a:pPr>
              <a:lnSpc>
                <a:spcPct val="30000"/>
              </a:lnSpc>
            </a:pPr>
            <a:r>
              <a:rPr lang="en-IN" altLang="en-GB" sz="2400"/>
              <a:t>LDR Sensors</a:t>
            </a:r>
          </a:p>
          <a:p>
            <a:pPr>
              <a:lnSpc>
                <a:spcPct val="0"/>
              </a:lnSpc>
            </a:pPr>
            <a:endParaRPr lang="en-IN" altLang="en-GB" sz="2400"/>
          </a:p>
          <a:p>
            <a:pPr>
              <a:lnSpc>
                <a:spcPct val="0"/>
              </a:lnSpc>
            </a:pPr>
            <a:endParaRPr lang="en-IN" altLang="en-GB" sz="2400"/>
          </a:p>
          <a:p>
            <a:pPr>
              <a:lnSpc>
                <a:spcPct val="0"/>
              </a:lnSpc>
            </a:pPr>
            <a:endParaRPr lang="en-IN" altLang="en-GB" sz="2400"/>
          </a:p>
          <a:p>
            <a:pPr>
              <a:lnSpc>
                <a:spcPct val="40000"/>
              </a:lnSpc>
            </a:pPr>
            <a:r>
              <a:rPr lang="en-IN" altLang="en-GB" sz="2400"/>
              <a:t>Solar Panels</a:t>
            </a:r>
          </a:p>
          <a:p>
            <a:pPr>
              <a:lnSpc>
                <a:spcPct val="40000"/>
              </a:lnSpc>
            </a:pPr>
            <a:endParaRPr lang="en-IN" altLang="en-GB" sz="2400"/>
          </a:p>
          <a:p>
            <a:pPr>
              <a:lnSpc>
                <a:spcPct val="40000"/>
              </a:lnSpc>
            </a:pPr>
            <a:r>
              <a:rPr lang="en-IN" altLang="en-GB" sz="2400"/>
              <a:t>Pipes</a:t>
            </a:r>
          </a:p>
          <a:p>
            <a:pPr>
              <a:lnSpc>
                <a:spcPct val="0"/>
              </a:lnSpc>
            </a:pPr>
            <a:endParaRPr lang="en-IN" altLang="en-GB" sz="2400"/>
          </a:p>
          <a:p>
            <a:pPr>
              <a:lnSpc>
                <a:spcPct val="0"/>
              </a:lnSpc>
            </a:pPr>
            <a:endParaRPr lang="en-IN" altLang="en-GB" sz="2400"/>
          </a:p>
          <a:p>
            <a:pPr>
              <a:lnSpc>
                <a:spcPct val="0"/>
              </a:lnSpc>
            </a:pPr>
            <a:endParaRPr lang="en-IN" altLang="en-GB" sz="2400"/>
          </a:p>
          <a:p>
            <a:pPr>
              <a:lnSpc>
                <a:spcPct val="0"/>
              </a:lnSpc>
            </a:pPr>
            <a:endParaRPr lang="en-IN" altLang="en-GB" sz="2400"/>
          </a:p>
          <a:p>
            <a:pPr>
              <a:lnSpc>
                <a:spcPct val="0"/>
              </a:lnSpc>
            </a:pPr>
            <a:r>
              <a:rPr lang="en-IN" altLang="en-GB" sz="2400"/>
              <a:t>Jumper Cables</a:t>
            </a:r>
          </a:p>
          <a:p>
            <a:pPr>
              <a:lnSpc>
                <a:spcPct val="0"/>
              </a:lnSpc>
            </a:pPr>
            <a:endParaRPr lang="en-IN" altLang="en-GB" sz="2400"/>
          </a:p>
          <a:p>
            <a:pPr>
              <a:lnSpc>
                <a:spcPct val="0"/>
              </a:lnSpc>
            </a:pPr>
            <a:endParaRPr lang="en-IN" altLang="en-GB" sz="2400"/>
          </a:p>
          <a:p>
            <a:pPr>
              <a:lnSpc>
                <a:spcPct val="0"/>
              </a:lnSpc>
            </a:pPr>
            <a:endParaRPr lang="en-IN" altLang="en-GB" sz="2400"/>
          </a:p>
          <a:p>
            <a:pPr>
              <a:lnSpc>
                <a:spcPct val="90000"/>
              </a:lnSpc>
            </a:pPr>
            <a:endParaRPr lang="en-IN" altLang="en-GB" sz="2400" b="1"/>
          </a:p>
        </p:txBody>
      </p:sp>
      <p:pic>
        <p:nvPicPr>
          <p:cNvPr id="4" name="Content Placeholder 3" descr="Blog-Featured-Image"/>
          <p:cNvPicPr>
            <a:picLocks noGrp="1" noChangeAspect="1"/>
          </p:cNvPicPr>
          <p:nvPr>
            <p:ph sz="half" idx="4294967295"/>
          </p:nvPr>
        </p:nvPicPr>
        <p:blipFill>
          <a:blip r:embed="rId2"/>
          <a:stretch>
            <a:fillRect/>
          </a:stretch>
        </p:blipFill>
        <p:spPr>
          <a:xfrm>
            <a:off x="7541895" y="1523365"/>
            <a:ext cx="4313555" cy="2822575"/>
          </a:xfrm>
          <a:prstGeom prst="rect">
            <a:avLst/>
          </a:prstGeom>
        </p:spPr>
      </p:pic>
      <p:pic>
        <p:nvPicPr>
          <p:cNvPr id="5" name="Picture 4" descr="LDR-5mm-700x700-384x384"/>
          <p:cNvPicPr>
            <a:picLocks noChangeAspect="1"/>
          </p:cNvPicPr>
          <p:nvPr/>
        </p:nvPicPr>
        <p:blipFill>
          <a:blip r:embed="rId3"/>
          <a:stretch>
            <a:fillRect/>
          </a:stretch>
        </p:blipFill>
        <p:spPr>
          <a:xfrm>
            <a:off x="8757920" y="4738370"/>
            <a:ext cx="2054225" cy="18345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8895" y="212725"/>
            <a:ext cx="8915400" cy="6384925"/>
          </a:xfrm>
        </p:spPr>
        <p:txBody>
          <a:bodyPr>
            <a:normAutofit fontScale="87500" lnSpcReduction="20000"/>
          </a:bodyPr>
          <a:lstStyle/>
          <a:p>
            <a:pPr marL="0" indent="0">
              <a:buNone/>
            </a:pPr>
            <a:r>
              <a:rPr lang="en-IN" altLang="en-GB" sz="2800" b="1" u="sng"/>
              <a:t>FUNCTIONAL REQUIREMENTS</a:t>
            </a:r>
          </a:p>
          <a:p>
            <a:pPr>
              <a:lnSpc>
                <a:spcPct val="130000"/>
              </a:lnSpc>
            </a:pPr>
            <a:r>
              <a:rPr lang="en-IN" altLang="en-GB" sz="2400"/>
              <a:t>It is the requirement which specifies what the system should do.</a:t>
            </a:r>
          </a:p>
          <a:p>
            <a:pPr>
              <a:lnSpc>
                <a:spcPct val="130000"/>
              </a:lnSpc>
            </a:pPr>
            <a:r>
              <a:rPr lang="en-IN" altLang="en-GB" sz="2400"/>
              <a:t>Heat sensing ability at continous periods.</a:t>
            </a:r>
          </a:p>
          <a:p>
            <a:pPr>
              <a:lnSpc>
                <a:spcPct val="130000"/>
              </a:lnSpc>
            </a:pPr>
            <a:r>
              <a:rPr lang="en-IN" altLang="en-GB" sz="2400"/>
              <a:t>Arduino board performance on encountering an Input</a:t>
            </a:r>
          </a:p>
          <a:p>
            <a:pPr>
              <a:lnSpc>
                <a:spcPct val="130000"/>
              </a:lnSpc>
            </a:pPr>
            <a:r>
              <a:rPr lang="en-IN" altLang="en-GB" sz="2400"/>
              <a:t>Meter sensing and displaying the amount of energy generated by the solar panels.</a:t>
            </a:r>
          </a:p>
          <a:p>
            <a:pPr marL="0" indent="0">
              <a:lnSpc>
                <a:spcPct val="130000"/>
              </a:lnSpc>
              <a:buNone/>
            </a:pPr>
            <a:r>
              <a:rPr lang="en-IN" altLang="en-GB" sz="2800" b="1" u="sng"/>
              <a:t>NON FUNCTIONAL REQUIREMENTS</a:t>
            </a:r>
          </a:p>
          <a:p>
            <a:pPr>
              <a:lnSpc>
                <a:spcPct val="130000"/>
              </a:lnSpc>
            </a:pPr>
            <a:r>
              <a:rPr lang="en-IN" altLang="en-GB" sz="2400"/>
              <a:t> It is the requirement which specifies how the system performs a certain function.</a:t>
            </a:r>
          </a:p>
          <a:p>
            <a:pPr>
              <a:lnSpc>
                <a:spcPct val="130000"/>
              </a:lnSpc>
            </a:pPr>
            <a:r>
              <a:rPr lang="en-IN" altLang="en-GB" sz="2400"/>
              <a:t>Rotation performed of the panel depending upon the light intensity.</a:t>
            </a:r>
          </a:p>
          <a:p>
            <a:pPr>
              <a:lnSpc>
                <a:spcPct val="130000"/>
              </a:lnSpc>
            </a:pPr>
            <a:r>
              <a:rPr lang="en-IN" altLang="en-GB" sz="2400"/>
              <a:t>The pumping of coolant throughout the solar panel on crossing the threshold value of the heat in the panel as detected by the heat sensors.</a:t>
            </a:r>
          </a:p>
          <a:p>
            <a:pPr>
              <a:lnSpc>
                <a:spcPct val="130000"/>
              </a:lnSpc>
            </a:pPr>
            <a:endParaRPr lang="en-IN" altLang="en-GB" sz="2400"/>
          </a:p>
          <a:p>
            <a:pPr marL="0" indent="0">
              <a:buNone/>
            </a:pPr>
            <a:endParaRPr lang="en-IN" altLang="en-GB" sz="2400" b="1" u="sng"/>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GB"/>
              <a:t>        </a:t>
            </a:r>
            <a:r>
              <a:rPr lang="en-IN" altLang="en-GB" b="1" u="sng"/>
              <a:t>PROPOSED METHODOLOGY</a:t>
            </a:r>
          </a:p>
        </p:txBody>
      </p:sp>
      <p:sp>
        <p:nvSpPr>
          <p:cNvPr id="3" name="Content Placeholder 2"/>
          <p:cNvSpPr>
            <a:spLocks noGrp="1"/>
          </p:cNvSpPr>
          <p:nvPr>
            <p:ph idx="1"/>
          </p:nvPr>
        </p:nvSpPr>
        <p:spPr>
          <a:xfrm>
            <a:off x="2588895" y="1573530"/>
            <a:ext cx="8915400" cy="4337685"/>
          </a:xfrm>
        </p:spPr>
        <p:txBody>
          <a:bodyPr/>
          <a:lstStyle/>
          <a:p>
            <a:pPr marL="0" indent="0">
              <a:buNone/>
            </a:pPr>
            <a:r>
              <a:rPr lang="en-IN" altLang="en-GB" sz="2400" b="1"/>
              <a:t>MODULE SPLIT UP ARE AS FOLLOWS</a:t>
            </a:r>
          </a:p>
          <a:p>
            <a:pPr>
              <a:lnSpc>
                <a:spcPct val="130000"/>
              </a:lnSpc>
            </a:pPr>
            <a:r>
              <a:rPr lang="en-IN" altLang="en-GB" sz="2400"/>
              <a:t>Describing issues in existing methodology </a:t>
            </a:r>
          </a:p>
          <a:p>
            <a:r>
              <a:rPr lang="en-IN" altLang="en-GB" sz="2400"/>
              <a:t>Describing need for new methodology </a:t>
            </a:r>
          </a:p>
          <a:p>
            <a:pPr>
              <a:lnSpc>
                <a:spcPct val="130000"/>
              </a:lnSpc>
            </a:pPr>
            <a:r>
              <a:rPr lang="en-IN" altLang="en-GB" sz="2400"/>
              <a:t>Describing algorithm/method of implementation</a:t>
            </a:r>
          </a:p>
          <a:p>
            <a:pPr>
              <a:lnSpc>
                <a:spcPct val="130000"/>
              </a:lnSpc>
            </a:pPr>
            <a:r>
              <a:rPr lang="en-IN" altLang="en-GB" sz="2400"/>
              <a:t>Describing Modules and its functionalities</a:t>
            </a:r>
          </a:p>
          <a:p>
            <a:pPr>
              <a:lnSpc>
                <a:spcPct val="130000"/>
              </a:lnSpc>
            </a:pPr>
            <a:r>
              <a:rPr lang="en-IN" altLang="en-GB" sz="2400"/>
              <a:t>System Design</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TotalTime>
  <Words>1721</Words>
  <Application>Microsoft Office PowerPoint</Application>
  <PresentationFormat>Widescreen</PresentationFormat>
  <Paragraphs>149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Gothic</vt:lpstr>
      <vt:lpstr>Wingdings 3</vt:lpstr>
      <vt:lpstr>Wisp</vt:lpstr>
      <vt:lpstr>SOLAR EYE   </vt:lpstr>
      <vt:lpstr>                    CONTENTS</vt:lpstr>
      <vt:lpstr>                 INTRODUCTION   </vt:lpstr>
      <vt:lpstr>              LITERATURE REVIEW</vt:lpstr>
      <vt:lpstr>PowerPoint Presentation</vt:lpstr>
      <vt:lpstr>            PROBLEM DEFINITION</vt:lpstr>
      <vt:lpstr>            REQUIREMENT ANALYSIS</vt:lpstr>
      <vt:lpstr>PowerPoint Presentation</vt:lpstr>
      <vt:lpstr>        PROPOSED METHODOLOGY</vt:lpstr>
      <vt:lpstr>Describing issues in existing methodology </vt:lpstr>
      <vt:lpstr>PowerPoint Presentation</vt:lpstr>
      <vt:lpstr>Describing need for new methodology</vt:lpstr>
      <vt:lpstr>PowerPoint Presentation</vt:lpstr>
      <vt:lpstr>Describing method of implementation</vt:lpstr>
      <vt:lpstr>PowerPoint Presentation</vt:lpstr>
      <vt:lpstr>Describing Modules and its functionalities</vt:lpstr>
      <vt:lpstr>PowerPoint Presentation</vt:lpstr>
      <vt:lpstr>PowerPoint Presentation</vt:lpstr>
      <vt:lpstr>PowerPoint Presentation</vt:lpstr>
      <vt:lpstr>PowerPoint Presentation</vt:lpstr>
      <vt:lpstr>System Design </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METHOD OF IMPLEMENTATION   </dc:title>
  <dc:creator>mahin raza</dc:creator>
  <cp:lastModifiedBy>mahin raza</cp:lastModifiedBy>
  <cp:revision>48</cp:revision>
  <dcterms:created xsi:type="dcterms:W3CDTF">2018-01-29T13:22:00Z</dcterms:created>
  <dcterms:modified xsi:type="dcterms:W3CDTF">2018-07-17T05:37:53Z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2057-10.2.0.5978</vt:lpwstr>
  </property>
</Properties>
</file>