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2" r:id="rId13"/>
    <p:sldId id="273" r:id="rId14"/>
    <p:sldId id="275" r:id="rId15"/>
    <p:sldId id="276" r:id="rId16"/>
    <p:sldId id="285" r:id="rId17"/>
    <p:sldId id="277" r:id="rId18"/>
    <p:sldId id="278" r:id="rId19"/>
    <p:sldId id="279" r:id="rId20"/>
    <p:sldId id="280" r:id="rId21"/>
    <p:sldId id="281" r:id="rId22"/>
    <p:sldId id="282" r:id="rId23"/>
    <p:sldId id="283" r:id="rId24"/>
    <p:sldId id="28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7FB88-60F8-41AF-8859-12E7405A4E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15D5F26-B1D2-442F-A85E-788FB6D5E3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8F2A45E-6CE5-4FA5-A9FE-B17913947278}"/>
              </a:ext>
            </a:extLst>
          </p:cNvPr>
          <p:cNvSpPr>
            <a:spLocks noGrp="1"/>
          </p:cNvSpPr>
          <p:nvPr>
            <p:ph type="dt" sz="half" idx="10"/>
          </p:nvPr>
        </p:nvSpPr>
        <p:spPr/>
        <p:txBody>
          <a:bodyPr/>
          <a:lstStyle/>
          <a:p>
            <a:fld id="{1EE07811-FF5D-4B9E-848D-27ECE36580D3}" type="datetimeFigureOut">
              <a:rPr lang="en-IN" smtClean="0"/>
              <a:t>09-05-2019</a:t>
            </a:fld>
            <a:endParaRPr lang="en-IN"/>
          </a:p>
        </p:txBody>
      </p:sp>
      <p:sp>
        <p:nvSpPr>
          <p:cNvPr id="5" name="Footer Placeholder 4">
            <a:extLst>
              <a:ext uri="{FF2B5EF4-FFF2-40B4-BE49-F238E27FC236}">
                <a16:creationId xmlns:a16="http://schemas.microsoft.com/office/drawing/2014/main" id="{08F7C220-8F21-45D6-A547-25D8753C03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FB4F4D-7D82-4C7D-9974-8E5A2B42C911}"/>
              </a:ext>
            </a:extLst>
          </p:cNvPr>
          <p:cNvSpPr>
            <a:spLocks noGrp="1"/>
          </p:cNvSpPr>
          <p:nvPr>
            <p:ph type="sldNum" sz="quarter" idx="12"/>
          </p:nvPr>
        </p:nvSpPr>
        <p:spPr/>
        <p:txBody>
          <a:bodyPr/>
          <a:lstStyle/>
          <a:p>
            <a:fld id="{2E366D3D-8265-4A8D-AD1B-720FFDD5324A}" type="slidenum">
              <a:rPr lang="en-IN" smtClean="0"/>
              <a:t>‹#›</a:t>
            </a:fld>
            <a:endParaRPr lang="en-IN"/>
          </a:p>
        </p:txBody>
      </p:sp>
    </p:spTree>
    <p:extLst>
      <p:ext uri="{BB962C8B-B14F-4D97-AF65-F5344CB8AC3E}">
        <p14:creationId xmlns:p14="http://schemas.microsoft.com/office/powerpoint/2010/main" val="3344191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D5E66-F770-4804-A098-3F3CECC8453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A873BE-3595-4F1F-8132-7B16190C99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0296B5-6E38-42B6-ACA4-487B85BD825E}"/>
              </a:ext>
            </a:extLst>
          </p:cNvPr>
          <p:cNvSpPr>
            <a:spLocks noGrp="1"/>
          </p:cNvSpPr>
          <p:nvPr>
            <p:ph type="dt" sz="half" idx="10"/>
          </p:nvPr>
        </p:nvSpPr>
        <p:spPr/>
        <p:txBody>
          <a:bodyPr/>
          <a:lstStyle/>
          <a:p>
            <a:fld id="{1EE07811-FF5D-4B9E-848D-27ECE36580D3}" type="datetimeFigureOut">
              <a:rPr lang="en-IN" smtClean="0"/>
              <a:t>09-05-2019</a:t>
            </a:fld>
            <a:endParaRPr lang="en-IN"/>
          </a:p>
        </p:txBody>
      </p:sp>
      <p:sp>
        <p:nvSpPr>
          <p:cNvPr id="5" name="Footer Placeholder 4">
            <a:extLst>
              <a:ext uri="{FF2B5EF4-FFF2-40B4-BE49-F238E27FC236}">
                <a16:creationId xmlns:a16="http://schemas.microsoft.com/office/drawing/2014/main" id="{54BA9EE4-72FE-4C69-90B0-403A10DD93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5FA764-21C8-4EBB-BED6-BF20B821B919}"/>
              </a:ext>
            </a:extLst>
          </p:cNvPr>
          <p:cNvSpPr>
            <a:spLocks noGrp="1"/>
          </p:cNvSpPr>
          <p:nvPr>
            <p:ph type="sldNum" sz="quarter" idx="12"/>
          </p:nvPr>
        </p:nvSpPr>
        <p:spPr/>
        <p:txBody>
          <a:bodyPr/>
          <a:lstStyle/>
          <a:p>
            <a:fld id="{2E366D3D-8265-4A8D-AD1B-720FFDD5324A}" type="slidenum">
              <a:rPr lang="en-IN" smtClean="0"/>
              <a:t>‹#›</a:t>
            </a:fld>
            <a:endParaRPr lang="en-IN"/>
          </a:p>
        </p:txBody>
      </p:sp>
    </p:spTree>
    <p:extLst>
      <p:ext uri="{BB962C8B-B14F-4D97-AF65-F5344CB8AC3E}">
        <p14:creationId xmlns:p14="http://schemas.microsoft.com/office/powerpoint/2010/main" val="2261131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EC298E-DFFD-40D2-B068-0B0A236238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7CB1D7-8290-40E9-89F8-AA4BD1B552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E1415A-EAC7-4D53-95A1-CBEECF3F18E1}"/>
              </a:ext>
            </a:extLst>
          </p:cNvPr>
          <p:cNvSpPr>
            <a:spLocks noGrp="1"/>
          </p:cNvSpPr>
          <p:nvPr>
            <p:ph type="dt" sz="half" idx="10"/>
          </p:nvPr>
        </p:nvSpPr>
        <p:spPr/>
        <p:txBody>
          <a:bodyPr/>
          <a:lstStyle/>
          <a:p>
            <a:fld id="{1EE07811-FF5D-4B9E-848D-27ECE36580D3}" type="datetimeFigureOut">
              <a:rPr lang="en-IN" smtClean="0"/>
              <a:t>09-05-2019</a:t>
            </a:fld>
            <a:endParaRPr lang="en-IN"/>
          </a:p>
        </p:txBody>
      </p:sp>
      <p:sp>
        <p:nvSpPr>
          <p:cNvPr id="5" name="Footer Placeholder 4">
            <a:extLst>
              <a:ext uri="{FF2B5EF4-FFF2-40B4-BE49-F238E27FC236}">
                <a16:creationId xmlns:a16="http://schemas.microsoft.com/office/drawing/2014/main" id="{CEA946AF-9EEA-4E94-A9E2-9E6E29EB55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9164AE-78B0-4793-AC4E-D316ABFE5103}"/>
              </a:ext>
            </a:extLst>
          </p:cNvPr>
          <p:cNvSpPr>
            <a:spLocks noGrp="1"/>
          </p:cNvSpPr>
          <p:nvPr>
            <p:ph type="sldNum" sz="quarter" idx="12"/>
          </p:nvPr>
        </p:nvSpPr>
        <p:spPr/>
        <p:txBody>
          <a:bodyPr/>
          <a:lstStyle/>
          <a:p>
            <a:fld id="{2E366D3D-8265-4A8D-AD1B-720FFDD5324A}" type="slidenum">
              <a:rPr lang="en-IN" smtClean="0"/>
              <a:t>‹#›</a:t>
            </a:fld>
            <a:endParaRPr lang="en-IN"/>
          </a:p>
        </p:txBody>
      </p:sp>
    </p:spTree>
    <p:extLst>
      <p:ext uri="{BB962C8B-B14F-4D97-AF65-F5344CB8AC3E}">
        <p14:creationId xmlns:p14="http://schemas.microsoft.com/office/powerpoint/2010/main" val="1255452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83AA6-CCA1-4A7D-8088-4CACBD0C3A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A3977CE-0F08-4DF3-8CFF-53B6A19EA1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2554C3-9BC5-4A86-BCDE-5AF97B4EECD1}"/>
              </a:ext>
            </a:extLst>
          </p:cNvPr>
          <p:cNvSpPr>
            <a:spLocks noGrp="1"/>
          </p:cNvSpPr>
          <p:nvPr>
            <p:ph type="dt" sz="half" idx="10"/>
          </p:nvPr>
        </p:nvSpPr>
        <p:spPr/>
        <p:txBody>
          <a:bodyPr/>
          <a:lstStyle/>
          <a:p>
            <a:fld id="{1EE07811-FF5D-4B9E-848D-27ECE36580D3}" type="datetimeFigureOut">
              <a:rPr lang="en-IN" smtClean="0"/>
              <a:t>09-05-2019</a:t>
            </a:fld>
            <a:endParaRPr lang="en-IN"/>
          </a:p>
        </p:txBody>
      </p:sp>
      <p:sp>
        <p:nvSpPr>
          <p:cNvPr id="5" name="Footer Placeholder 4">
            <a:extLst>
              <a:ext uri="{FF2B5EF4-FFF2-40B4-BE49-F238E27FC236}">
                <a16:creationId xmlns:a16="http://schemas.microsoft.com/office/drawing/2014/main" id="{89A991CE-D98D-4406-AE9D-42A7077C30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9402D2-119F-4D26-B91B-B94E2BF4A94F}"/>
              </a:ext>
            </a:extLst>
          </p:cNvPr>
          <p:cNvSpPr>
            <a:spLocks noGrp="1"/>
          </p:cNvSpPr>
          <p:nvPr>
            <p:ph type="sldNum" sz="quarter" idx="12"/>
          </p:nvPr>
        </p:nvSpPr>
        <p:spPr/>
        <p:txBody>
          <a:bodyPr/>
          <a:lstStyle/>
          <a:p>
            <a:fld id="{2E366D3D-8265-4A8D-AD1B-720FFDD5324A}" type="slidenum">
              <a:rPr lang="en-IN" smtClean="0"/>
              <a:t>‹#›</a:t>
            </a:fld>
            <a:endParaRPr lang="en-IN"/>
          </a:p>
        </p:txBody>
      </p:sp>
    </p:spTree>
    <p:extLst>
      <p:ext uri="{BB962C8B-B14F-4D97-AF65-F5344CB8AC3E}">
        <p14:creationId xmlns:p14="http://schemas.microsoft.com/office/powerpoint/2010/main" val="779746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4392D-00CF-492F-9C7D-788F2E34BA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7174AC5-5932-429C-A4FA-A36E0C3BF8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136B93-4907-4754-994B-1C21170488AA}"/>
              </a:ext>
            </a:extLst>
          </p:cNvPr>
          <p:cNvSpPr>
            <a:spLocks noGrp="1"/>
          </p:cNvSpPr>
          <p:nvPr>
            <p:ph type="dt" sz="half" idx="10"/>
          </p:nvPr>
        </p:nvSpPr>
        <p:spPr/>
        <p:txBody>
          <a:bodyPr/>
          <a:lstStyle/>
          <a:p>
            <a:fld id="{1EE07811-FF5D-4B9E-848D-27ECE36580D3}" type="datetimeFigureOut">
              <a:rPr lang="en-IN" smtClean="0"/>
              <a:t>09-05-2019</a:t>
            </a:fld>
            <a:endParaRPr lang="en-IN"/>
          </a:p>
        </p:txBody>
      </p:sp>
      <p:sp>
        <p:nvSpPr>
          <p:cNvPr id="5" name="Footer Placeholder 4">
            <a:extLst>
              <a:ext uri="{FF2B5EF4-FFF2-40B4-BE49-F238E27FC236}">
                <a16:creationId xmlns:a16="http://schemas.microsoft.com/office/drawing/2014/main" id="{56549DB6-1316-4920-B4C7-D565B43A33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DF57F9-439B-4CD4-ACCA-0010E73EA7CC}"/>
              </a:ext>
            </a:extLst>
          </p:cNvPr>
          <p:cNvSpPr>
            <a:spLocks noGrp="1"/>
          </p:cNvSpPr>
          <p:nvPr>
            <p:ph type="sldNum" sz="quarter" idx="12"/>
          </p:nvPr>
        </p:nvSpPr>
        <p:spPr/>
        <p:txBody>
          <a:bodyPr/>
          <a:lstStyle/>
          <a:p>
            <a:fld id="{2E366D3D-8265-4A8D-AD1B-720FFDD5324A}" type="slidenum">
              <a:rPr lang="en-IN" smtClean="0"/>
              <a:t>‹#›</a:t>
            </a:fld>
            <a:endParaRPr lang="en-IN"/>
          </a:p>
        </p:txBody>
      </p:sp>
    </p:spTree>
    <p:extLst>
      <p:ext uri="{BB962C8B-B14F-4D97-AF65-F5344CB8AC3E}">
        <p14:creationId xmlns:p14="http://schemas.microsoft.com/office/powerpoint/2010/main" val="1333340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1232F-8D9B-4A01-88CC-387152C17B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4B0B81-F96C-4C12-945B-718E6BE133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F627283-2B29-4D6D-9AD5-911DDAC70F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308F52C-236F-4DAB-B33A-CE2E696A03AB}"/>
              </a:ext>
            </a:extLst>
          </p:cNvPr>
          <p:cNvSpPr>
            <a:spLocks noGrp="1"/>
          </p:cNvSpPr>
          <p:nvPr>
            <p:ph type="dt" sz="half" idx="10"/>
          </p:nvPr>
        </p:nvSpPr>
        <p:spPr/>
        <p:txBody>
          <a:bodyPr/>
          <a:lstStyle/>
          <a:p>
            <a:fld id="{1EE07811-FF5D-4B9E-848D-27ECE36580D3}" type="datetimeFigureOut">
              <a:rPr lang="en-IN" smtClean="0"/>
              <a:t>09-05-2019</a:t>
            </a:fld>
            <a:endParaRPr lang="en-IN"/>
          </a:p>
        </p:txBody>
      </p:sp>
      <p:sp>
        <p:nvSpPr>
          <p:cNvPr id="6" name="Footer Placeholder 5">
            <a:extLst>
              <a:ext uri="{FF2B5EF4-FFF2-40B4-BE49-F238E27FC236}">
                <a16:creationId xmlns:a16="http://schemas.microsoft.com/office/drawing/2014/main" id="{0B67E31F-6ACC-4FCE-8B72-2EA325BF77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A64554-294E-4132-826F-F863481C811F}"/>
              </a:ext>
            </a:extLst>
          </p:cNvPr>
          <p:cNvSpPr>
            <a:spLocks noGrp="1"/>
          </p:cNvSpPr>
          <p:nvPr>
            <p:ph type="sldNum" sz="quarter" idx="12"/>
          </p:nvPr>
        </p:nvSpPr>
        <p:spPr/>
        <p:txBody>
          <a:bodyPr/>
          <a:lstStyle/>
          <a:p>
            <a:fld id="{2E366D3D-8265-4A8D-AD1B-720FFDD5324A}" type="slidenum">
              <a:rPr lang="en-IN" smtClean="0"/>
              <a:t>‹#›</a:t>
            </a:fld>
            <a:endParaRPr lang="en-IN"/>
          </a:p>
        </p:txBody>
      </p:sp>
    </p:spTree>
    <p:extLst>
      <p:ext uri="{BB962C8B-B14F-4D97-AF65-F5344CB8AC3E}">
        <p14:creationId xmlns:p14="http://schemas.microsoft.com/office/powerpoint/2010/main" val="4211530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802C2-C550-4970-95CE-D5B1EFCD7C2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8187D1-064B-4031-ADE9-AF172F74C1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94B1A1-EF37-4A6E-A63A-29598CE702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146FDC-0BD9-4D3B-AD2E-66B96B1946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1827C1-C48F-484E-B2AC-43FFDCD3D6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99D8B20-DBCC-4C58-9E1A-A4E5E7874E16}"/>
              </a:ext>
            </a:extLst>
          </p:cNvPr>
          <p:cNvSpPr>
            <a:spLocks noGrp="1"/>
          </p:cNvSpPr>
          <p:nvPr>
            <p:ph type="dt" sz="half" idx="10"/>
          </p:nvPr>
        </p:nvSpPr>
        <p:spPr/>
        <p:txBody>
          <a:bodyPr/>
          <a:lstStyle/>
          <a:p>
            <a:fld id="{1EE07811-FF5D-4B9E-848D-27ECE36580D3}" type="datetimeFigureOut">
              <a:rPr lang="en-IN" smtClean="0"/>
              <a:t>09-05-2019</a:t>
            </a:fld>
            <a:endParaRPr lang="en-IN"/>
          </a:p>
        </p:txBody>
      </p:sp>
      <p:sp>
        <p:nvSpPr>
          <p:cNvPr id="8" name="Footer Placeholder 7">
            <a:extLst>
              <a:ext uri="{FF2B5EF4-FFF2-40B4-BE49-F238E27FC236}">
                <a16:creationId xmlns:a16="http://schemas.microsoft.com/office/drawing/2014/main" id="{592BDF67-B910-47DE-9F69-20F3D9CA502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FE694F9-D8DC-4952-816F-EFB9EA3CF1DD}"/>
              </a:ext>
            </a:extLst>
          </p:cNvPr>
          <p:cNvSpPr>
            <a:spLocks noGrp="1"/>
          </p:cNvSpPr>
          <p:nvPr>
            <p:ph type="sldNum" sz="quarter" idx="12"/>
          </p:nvPr>
        </p:nvSpPr>
        <p:spPr/>
        <p:txBody>
          <a:bodyPr/>
          <a:lstStyle/>
          <a:p>
            <a:fld id="{2E366D3D-8265-4A8D-AD1B-720FFDD5324A}" type="slidenum">
              <a:rPr lang="en-IN" smtClean="0"/>
              <a:t>‹#›</a:t>
            </a:fld>
            <a:endParaRPr lang="en-IN"/>
          </a:p>
        </p:txBody>
      </p:sp>
    </p:spTree>
    <p:extLst>
      <p:ext uri="{BB962C8B-B14F-4D97-AF65-F5344CB8AC3E}">
        <p14:creationId xmlns:p14="http://schemas.microsoft.com/office/powerpoint/2010/main" val="2639421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2AAC2-DB8D-4901-875F-9D1EA3D6231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E433F37-53F8-4B51-9A81-D97E389A1016}"/>
              </a:ext>
            </a:extLst>
          </p:cNvPr>
          <p:cNvSpPr>
            <a:spLocks noGrp="1"/>
          </p:cNvSpPr>
          <p:nvPr>
            <p:ph type="dt" sz="half" idx="10"/>
          </p:nvPr>
        </p:nvSpPr>
        <p:spPr/>
        <p:txBody>
          <a:bodyPr/>
          <a:lstStyle/>
          <a:p>
            <a:fld id="{1EE07811-FF5D-4B9E-848D-27ECE36580D3}" type="datetimeFigureOut">
              <a:rPr lang="en-IN" smtClean="0"/>
              <a:t>09-05-2019</a:t>
            </a:fld>
            <a:endParaRPr lang="en-IN"/>
          </a:p>
        </p:txBody>
      </p:sp>
      <p:sp>
        <p:nvSpPr>
          <p:cNvPr id="4" name="Footer Placeholder 3">
            <a:extLst>
              <a:ext uri="{FF2B5EF4-FFF2-40B4-BE49-F238E27FC236}">
                <a16:creationId xmlns:a16="http://schemas.microsoft.com/office/drawing/2014/main" id="{3B270F27-94ED-4242-A1D1-29CD50DD1F0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BADFFAE-8122-40EC-89DF-8FD87A3504DD}"/>
              </a:ext>
            </a:extLst>
          </p:cNvPr>
          <p:cNvSpPr>
            <a:spLocks noGrp="1"/>
          </p:cNvSpPr>
          <p:nvPr>
            <p:ph type="sldNum" sz="quarter" idx="12"/>
          </p:nvPr>
        </p:nvSpPr>
        <p:spPr/>
        <p:txBody>
          <a:bodyPr/>
          <a:lstStyle/>
          <a:p>
            <a:fld id="{2E366D3D-8265-4A8D-AD1B-720FFDD5324A}" type="slidenum">
              <a:rPr lang="en-IN" smtClean="0"/>
              <a:t>‹#›</a:t>
            </a:fld>
            <a:endParaRPr lang="en-IN"/>
          </a:p>
        </p:txBody>
      </p:sp>
    </p:spTree>
    <p:extLst>
      <p:ext uri="{BB962C8B-B14F-4D97-AF65-F5344CB8AC3E}">
        <p14:creationId xmlns:p14="http://schemas.microsoft.com/office/powerpoint/2010/main" val="3185034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38FE9F-623B-4B82-A7CC-59A9B6EFD5CC}"/>
              </a:ext>
            </a:extLst>
          </p:cNvPr>
          <p:cNvSpPr>
            <a:spLocks noGrp="1"/>
          </p:cNvSpPr>
          <p:nvPr>
            <p:ph type="dt" sz="half" idx="10"/>
          </p:nvPr>
        </p:nvSpPr>
        <p:spPr/>
        <p:txBody>
          <a:bodyPr/>
          <a:lstStyle/>
          <a:p>
            <a:fld id="{1EE07811-FF5D-4B9E-848D-27ECE36580D3}" type="datetimeFigureOut">
              <a:rPr lang="en-IN" smtClean="0"/>
              <a:t>09-05-2019</a:t>
            </a:fld>
            <a:endParaRPr lang="en-IN"/>
          </a:p>
        </p:txBody>
      </p:sp>
      <p:sp>
        <p:nvSpPr>
          <p:cNvPr id="3" name="Footer Placeholder 2">
            <a:extLst>
              <a:ext uri="{FF2B5EF4-FFF2-40B4-BE49-F238E27FC236}">
                <a16:creationId xmlns:a16="http://schemas.microsoft.com/office/drawing/2014/main" id="{A8B4363F-1A42-483A-B72A-A654C5E4818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E8BCB4C-FDF3-4A33-8659-B76FF738DF2E}"/>
              </a:ext>
            </a:extLst>
          </p:cNvPr>
          <p:cNvSpPr>
            <a:spLocks noGrp="1"/>
          </p:cNvSpPr>
          <p:nvPr>
            <p:ph type="sldNum" sz="quarter" idx="12"/>
          </p:nvPr>
        </p:nvSpPr>
        <p:spPr/>
        <p:txBody>
          <a:bodyPr/>
          <a:lstStyle/>
          <a:p>
            <a:fld id="{2E366D3D-8265-4A8D-AD1B-720FFDD5324A}" type="slidenum">
              <a:rPr lang="en-IN" smtClean="0"/>
              <a:t>‹#›</a:t>
            </a:fld>
            <a:endParaRPr lang="en-IN"/>
          </a:p>
        </p:txBody>
      </p:sp>
    </p:spTree>
    <p:extLst>
      <p:ext uri="{BB962C8B-B14F-4D97-AF65-F5344CB8AC3E}">
        <p14:creationId xmlns:p14="http://schemas.microsoft.com/office/powerpoint/2010/main" val="1858099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2E597-D173-4A4E-970B-9EB1C9FB6A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1B62050-381F-44AA-961B-766BB43CD1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95F2B7C-6DEF-473B-A93C-ECCE748E13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A8BA2D-F745-434A-A69D-6428C20AB78B}"/>
              </a:ext>
            </a:extLst>
          </p:cNvPr>
          <p:cNvSpPr>
            <a:spLocks noGrp="1"/>
          </p:cNvSpPr>
          <p:nvPr>
            <p:ph type="dt" sz="half" idx="10"/>
          </p:nvPr>
        </p:nvSpPr>
        <p:spPr/>
        <p:txBody>
          <a:bodyPr/>
          <a:lstStyle/>
          <a:p>
            <a:fld id="{1EE07811-FF5D-4B9E-848D-27ECE36580D3}" type="datetimeFigureOut">
              <a:rPr lang="en-IN" smtClean="0"/>
              <a:t>09-05-2019</a:t>
            </a:fld>
            <a:endParaRPr lang="en-IN"/>
          </a:p>
        </p:txBody>
      </p:sp>
      <p:sp>
        <p:nvSpPr>
          <p:cNvPr id="6" name="Footer Placeholder 5">
            <a:extLst>
              <a:ext uri="{FF2B5EF4-FFF2-40B4-BE49-F238E27FC236}">
                <a16:creationId xmlns:a16="http://schemas.microsoft.com/office/drawing/2014/main" id="{74E6D271-45E3-4A58-AD33-3181666E4F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12A58D-7BD2-487F-B1C3-7143C49B59AD}"/>
              </a:ext>
            </a:extLst>
          </p:cNvPr>
          <p:cNvSpPr>
            <a:spLocks noGrp="1"/>
          </p:cNvSpPr>
          <p:nvPr>
            <p:ph type="sldNum" sz="quarter" idx="12"/>
          </p:nvPr>
        </p:nvSpPr>
        <p:spPr/>
        <p:txBody>
          <a:bodyPr/>
          <a:lstStyle/>
          <a:p>
            <a:fld id="{2E366D3D-8265-4A8D-AD1B-720FFDD5324A}" type="slidenum">
              <a:rPr lang="en-IN" smtClean="0"/>
              <a:t>‹#›</a:t>
            </a:fld>
            <a:endParaRPr lang="en-IN"/>
          </a:p>
        </p:txBody>
      </p:sp>
    </p:spTree>
    <p:extLst>
      <p:ext uri="{BB962C8B-B14F-4D97-AF65-F5344CB8AC3E}">
        <p14:creationId xmlns:p14="http://schemas.microsoft.com/office/powerpoint/2010/main" val="4002298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E547E-E574-4208-A7AD-B0FE5BDB0A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DFFF1B-7EF2-4682-9ECD-5D161B4287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03C8E43-78A8-4881-A55C-409133AAA3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E23054-A23A-4240-B6FF-A780B34CB3D6}"/>
              </a:ext>
            </a:extLst>
          </p:cNvPr>
          <p:cNvSpPr>
            <a:spLocks noGrp="1"/>
          </p:cNvSpPr>
          <p:nvPr>
            <p:ph type="dt" sz="half" idx="10"/>
          </p:nvPr>
        </p:nvSpPr>
        <p:spPr/>
        <p:txBody>
          <a:bodyPr/>
          <a:lstStyle/>
          <a:p>
            <a:fld id="{1EE07811-FF5D-4B9E-848D-27ECE36580D3}" type="datetimeFigureOut">
              <a:rPr lang="en-IN" smtClean="0"/>
              <a:t>09-05-2019</a:t>
            </a:fld>
            <a:endParaRPr lang="en-IN"/>
          </a:p>
        </p:txBody>
      </p:sp>
      <p:sp>
        <p:nvSpPr>
          <p:cNvPr id="6" name="Footer Placeholder 5">
            <a:extLst>
              <a:ext uri="{FF2B5EF4-FFF2-40B4-BE49-F238E27FC236}">
                <a16:creationId xmlns:a16="http://schemas.microsoft.com/office/drawing/2014/main" id="{2D01AE49-12B1-479E-A8FC-D1D1A96A85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40E117-170F-49CC-85CC-D6E785130FB4}"/>
              </a:ext>
            </a:extLst>
          </p:cNvPr>
          <p:cNvSpPr>
            <a:spLocks noGrp="1"/>
          </p:cNvSpPr>
          <p:nvPr>
            <p:ph type="sldNum" sz="quarter" idx="12"/>
          </p:nvPr>
        </p:nvSpPr>
        <p:spPr/>
        <p:txBody>
          <a:bodyPr/>
          <a:lstStyle/>
          <a:p>
            <a:fld id="{2E366D3D-8265-4A8D-AD1B-720FFDD5324A}" type="slidenum">
              <a:rPr lang="en-IN" smtClean="0"/>
              <a:t>‹#›</a:t>
            </a:fld>
            <a:endParaRPr lang="en-IN"/>
          </a:p>
        </p:txBody>
      </p:sp>
    </p:spTree>
    <p:extLst>
      <p:ext uri="{BB962C8B-B14F-4D97-AF65-F5344CB8AC3E}">
        <p14:creationId xmlns:p14="http://schemas.microsoft.com/office/powerpoint/2010/main" val="976581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DD0FF0-8943-40E4-AFED-A29D49C1A8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98C235-C12C-4B1D-9AFE-C97875CE51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5687E6-B8BE-496A-A76F-4D5F5D44FF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E07811-FF5D-4B9E-848D-27ECE36580D3}" type="datetimeFigureOut">
              <a:rPr lang="en-IN" smtClean="0"/>
              <a:t>09-05-2019</a:t>
            </a:fld>
            <a:endParaRPr lang="en-IN"/>
          </a:p>
        </p:txBody>
      </p:sp>
      <p:sp>
        <p:nvSpPr>
          <p:cNvPr id="5" name="Footer Placeholder 4">
            <a:extLst>
              <a:ext uri="{FF2B5EF4-FFF2-40B4-BE49-F238E27FC236}">
                <a16:creationId xmlns:a16="http://schemas.microsoft.com/office/drawing/2014/main" id="{E85139B9-F571-49E9-A4C6-890FB1CB0A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24DE372-924C-424B-82E5-819C161BE0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366D3D-8265-4A8D-AD1B-720FFDD5324A}" type="slidenum">
              <a:rPr lang="en-IN" smtClean="0"/>
              <a:t>‹#›</a:t>
            </a:fld>
            <a:endParaRPr lang="en-IN"/>
          </a:p>
        </p:txBody>
      </p:sp>
    </p:spTree>
    <p:extLst>
      <p:ext uri="{BB962C8B-B14F-4D97-AF65-F5344CB8AC3E}">
        <p14:creationId xmlns:p14="http://schemas.microsoft.com/office/powerpoint/2010/main" val="1826603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FD670-19B4-41AF-91F5-29268BAD8627}"/>
              </a:ext>
            </a:extLst>
          </p:cNvPr>
          <p:cNvSpPr>
            <a:spLocks noGrp="1"/>
          </p:cNvSpPr>
          <p:nvPr>
            <p:ph type="ctrTitle"/>
          </p:nvPr>
        </p:nvSpPr>
        <p:spPr>
          <a:xfrm>
            <a:off x="618978" y="337625"/>
            <a:ext cx="11099410" cy="4192172"/>
          </a:xfrm>
        </p:spPr>
        <p:txBody>
          <a:bodyPr>
            <a:noAutofit/>
          </a:bodyPr>
          <a:lstStyle/>
          <a:p>
            <a:r>
              <a:rPr lang="en-IN" sz="4000" dirty="0">
                <a:latin typeface="Times New Roman" panose="02020603050405020304" pitchFamily="18" charset="0"/>
                <a:cs typeface="Times New Roman" panose="02020603050405020304" pitchFamily="18" charset="0"/>
              </a:rPr>
              <a:t>15IT496L</a:t>
            </a:r>
            <a:br>
              <a:rPr lang="en-IN" sz="4000" dirty="0">
                <a:latin typeface="Times New Roman" panose="02020603050405020304" pitchFamily="18" charset="0"/>
                <a:cs typeface="Times New Roman" panose="02020603050405020304" pitchFamily="18" charset="0"/>
              </a:rPr>
            </a:br>
            <a:br>
              <a:rPr lang="en-IN" sz="4000" dirty="0">
                <a:latin typeface="Times New Roman" panose="02020603050405020304" pitchFamily="18" charset="0"/>
                <a:cs typeface="Times New Roman" panose="02020603050405020304" pitchFamily="18" charset="0"/>
              </a:rPr>
            </a:br>
            <a:r>
              <a:rPr lang="en-IN" sz="4000" dirty="0">
                <a:latin typeface="Times New Roman" panose="02020603050405020304" pitchFamily="18" charset="0"/>
                <a:cs typeface="Times New Roman" panose="02020603050405020304" pitchFamily="18" charset="0"/>
              </a:rPr>
              <a:t>MAJOR PROJECT</a:t>
            </a:r>
            <a:br>
              <a:rPr lang="en-IN" sz="4000" dirty="0">
                <a:latin typeface="Times New Roman" panose="02020603050405020304" pitchFamily="18" charset="0"/>
                <a:cs typeface="Times New Roman" panose="02020603050405020304" pitchFamily="18" charset="0"/>
              </a:rPr>
            </a:br>
            <a:br>
              <a:rPr lang="en-IN" sz="4000" dirty="0">
                <a:latin typeface="Times New Roman" panose="02020603050405020304" pitchFamily="18" charset="0"/>
                <a:cs typeface="Times New Roman" panose="02020603050405020304" pitchFamily="18" charset="0"/>
              </a:rPr>
            </a:br>
            <a:r>
              <a:rPr lang="en-IN" sz="4000" dirty="0">
                <a:latin typeface="Times New Roman" panose="02020603050405020304" pitchFamily="18" charset="0"/>
                <a:cs typeface="Times New Roman" panose="02020603050405020304" pitchFamily="18" charset="0"/>
              </a:rPr>
              <a:t>UNUSUAL CHARACTERISTICS OF ANIMAL RECOGNITION IN A HERD USING PREDICITION TECHNIQUES</a:t>
            </a:r>
          </a:p>
        </p:txBody>
      </p:sp>
      <p:sp>
        <p:nvSpPr>
          <p:cNvPr id="3" name="Subtitle 2">
            <a:extLst>
              <a:ext uri="{FF2B5EF4-FFF2-40B4-BE49-F238E27FC236}">
                <a16:creationId xmlns:a16="http://schemas.microsoft.com/office/drawing/2014/main" id="{C22E9FAE-13E5-48B9-AE38-A7418BB88FD7}"/>
              </a:ext>
            </a:extLst>
          </p:cNvPr>
          <p:cNvSpPr>
            <a:spLocks noGrp="1"/>
          </p:cNvSpPr>
          <p:nvPr>
            <p:ph type="subTitle" idx="1"/>
          </p:nvPr>
        </p:nvSpPr>
        <p:spPr>
          <a:xfrm>
            <a:off x="1524000" y="5022875"/>
            <a:ext cx="9144000" cy="1655762"/>
          </a:xfrm>
        </p:spPr>
        <p:txBody>
          <a:bodyPr/>
          <a:lstStyle/>
          <a:p>
            <a:r>
              <a:rPr lang="en-US" dirty="0">
                <a:latin typeface="Times New Roman" panose="02020603050405020304" pitchFamily="18" charset="0"/>
                <a:cs typeface="Times New Roman" panose="02020603050405020304" pitchFamily="18" charset="0"/>
              </a:rPr>
              <a:t>Aditya Tekur(RA1511008010094)</a:t>
            </a:r>
          </a:p>
          <a:p>
            <a:r>
              <a:rPr lang="en-US" dirty="0">
                <a:latin typeface="Times New Roman" panose="02020603050405020304" pitchFamily="18" charset="0"/>
                <a:cs typeface="Times New Roman" panose="02020603050405020304" pitchFamily="18" charset="0"/>
              </a:rPr>
              <a:t>Mahin </a:t>
            </a:r>
            <a:r>
              <a:rPr lang="en-US" dirty="0" err="1">
                <a:latin typeface="Times New Roman" panose="02020603050405020304" pitchFamily="18" charset="0"/>
                <a:cs typeface="Times New Roman" panose="02020603050405020304" pitchFamily="18" charset="0"/>
              </a:rPr>
              <a:t>Husen</a:t>
            </a:r>
            <a:r>
              <a:rPr lang="en-US" dirty="0">
                <a:latin typeface="Times New Roman" panose="02020603050405020304" pitchFamily="18" charset="0"/>
                <a:cs typeface="Times New Roman" panose="02020603050405020304" pitchFamily="18" charset="0"/>
              </a:rPr>
              <a:t>(RA1511008010030)</a:t>
            </a:r>
          </a:p>
          <a:p>
            <a:r>
              <a:rPr lang="en-US" dirty="0">
                <a:latin typeface="Times New Roman" panose="02020603050405020304" pitchFamily="18" charset="0"/>
                <a:cs typeface="Times New Roman" panose="02020603050405020304" pitchFamily="18" charset="0"/>
              </a:rPr>
              <a:t>Preethika SP(RA1511008010179)</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47213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8641F-08EF-4573-9400-CC8803FBD441}"/>
              </a:ext>
            </a:extLst>
          </p:cNvPr>
          <p:cNvSpPr>
            <a:spLocks noGrp="1"/>
          </p:cNvSpPr>
          <p:nvPr>
            <p:ph type="title"/>
          </p:nvPr>
        </p:nvSpPr>
        <p:spPr>
          <a:xfrm>
            <a:off x="838200" y="95273"/>
            <a:ext cx="10515600" cy="1325563"/>
          </a:xfrm>
        </p:spPr>
        <p:txBody>
          <a:bodyPr/>
          <a:lstStyle/>
          <a:p>
            <a:r>
              <a:rPr lang="en-US" dirty="0">
                <a:latin typeface="Times New Roman" panose="02020603050405020304" pitchFamily="18" charset="0"/>
                <a:cs typeface="Times New Roman" panose="02020603050405020304" pitchFamily="18" charset="0"/>
              </a:rPr>
              <a:t>EXISTING SYSTEM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806BA66-5240-4569-8F52-037C92698DEF}"/>
              </a:ext>
            </a:extLst>
          </p:cNvPr>
          <p:cNvSpPr>
            <a:spLocks noGrp="1"/>
          </p:cNvSpPr>
          <p:nvPr>
            <p:ph idx="1"/>
          </p:nvPr>
        </p:nvSpPr>
        <p:spPr>
          <a:xfrm>
            <a:off x="838200" y="1420836"/>
            <a:ext cx="10515600" cy="5437163"/>
          </a:xfrm>
        </p:spPr>
        <p:txBody>
          <a:bodyPr>
            <a:normAutofit fontScale="70000" lnSpcReduction="20000"/>
          </a:bodyPr>
          <a:lstStyle/>
          <a:p>
            <a:pPr algn="just">
              <a:lnSpc>
                <a:spcPct val="150000"/>
              </a:lnSpc>
            </a:pPr>
            <a:r>
              <a:rPr lang="en-US" sz="3100" dirty="0">
                <a:latin typeface="Times New Roman" panose="02020603050405020304" pitchFamily="18" charset="0"/>
                <a:cs typeface="Times New Roman" panose="02020603050405020304" pitchFamily="18" charset="0"/>
              </a:rPr>
              <a:t>At present, there are systems that are able to extract the images from the videos and are able to do the recognition from the source of the wanted object. </a:t>
            </a:r>
          </a:p>
          <a:p>
            <a:pPr algn="just">
              <a:lnSpc>
                <a:spcPct val="150000"/>
              </a:lnSpc>
            </a:pPr>
            <a:r>
              <a:rPr lang="en-US" sz="3100" dirty="0">
                <a:latin typeface="Times New Roman" panose="02020603050405020304" pitchFamily="18" charset="0"/>
                <a:cs typeface="Times New Roman" panose="02020603050405020304" pitchFamily="18" charset="0"/>
              </a:rPr>
              <a:t>The identification of the characteristics of the non-living objects like fruits and other entities are present on hand, but there is no system currently present that is able to identify the characteristics of the living entity such has human beings or animals.</a:t>
            </a:r>
          </a:p>
          <a:p>
            <a:pPr algn="just">
              <a:lnSpc>
                <a:spcPct val="150000"/>
              </a:lnSpc>
            </a:pPr>
            <a:r>
              <a:rPr lang="en-US" sz="3100" dirty="0">
                <a:latin typeface="Times New Roman" panose="02020603050405020304" pitchFamily="18" charset="0"/>
                <a:cs typeface="Times New Roman" panose="02020603050405020304" pitchFamily="18" charset="0"/>
              </a:rPr>
              <a:t>The Joint efforts from researchers from the University of Wyoming, Auburn University, Harvard University, University of Oxford, University of Minnesota, Uber AI Labs has resulted in an accurate method for automated animal identification from camera-trap images.</a:t>
            </a:r>
            <a:r>
              <a:rPr lang="en-IN" sz="3100" dirty="0">
                <a:latin typeface="Times New Roman" panose="02020603050405020304" pitchFamily="18" charset="0"/>
                <a:cs typeface="Times New Roman" panose="02020603050405020304" pitchFamily="18" charset="0"/>
              </a:rPr>
              <a:t> </a:t>
            </a:r>
          </a:p>
          <a:p>
            <a:pPr algn="just">
              <a:lnSpc>
                <a:spcPct val="150000"/>
              </a:lnSpc>
            </a:pPr>
            <a:r>
              <a:rPr lang="en-IN" sz="3100" dirty="0">
                <a:latin typeface="Times New Roman" panose="02020603050405020304" pitchFamily="18" charset="0"/>
                <a:cs typeface="Times New Roman" panose="02020603050405020304" pitchFamily="18" charset="0"/>
              </a:rPr>
              <a:t>The </a:t>
            </a:r>
            <a:r>
              <a:rPr lang="en-US" sz="3100" dirty="0">
                <a:latin typeface="Times New Roman" panose="02020603050405020304" pitchFamily="18" charset="0"/>
                <a:cs typeface="Times New Roman" panose="02020603050405020304" pitchFamily="18" charset="0"/>
              </a:rPr>
              <a:t>researchers used Deep Learning techniques and large labeled datasets to address the problem of automated animal identification in the wild.</a:t>
            </a:r>
            <a:endParaRPr lang="en-IN" sz="31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19308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3B25C-DA44-4F50-A3F4-F45B0CAD9309}"/>
              </a:ext>
            </a:extLst>
          </p:cNvPr>
          <p:cNvSpPr>
            <a:spLocks noGrp="1"/>
          </p:cNvSpPr>
          <p:nvPr>
            <p:ph type="title"/>
          </p:nvPr>
        </p:nvSpPr>
        <p:spPr>
          <a:xfrm>
            <a:off x="838200" y="168178"/>
            <a:ext cx="10515600" cy="1325563"/>
          </a:xfrm>
        </p:spPr>
        <p:txBody>
          <a:bodyPr/>
          <a:lstStyle/>
          <a:p>
            <a:r>
              <a:rPr lang="en-US" dirty="0">
                <a:latin typeface="Times New Roman" panose="02020603050405020304" pitchFamily="18" charset="0"/>
                <a:cs typeface="Times New Roman" panose="02020603050405020304" pitchFamily="18" charset="0"/>
              </a:rPr>
              <a:t>ISSUES IN EXISTING SYSTEM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9FA126-27F1-4D3C-87A1-71ADD073EB20}"/>
              </a:ext>
            </a:extLst>
          </p:cNvPr>
          <p:cNvSpPr>
            <a:spLocks noGrp="1"/>
          </p:cNvSpPr>
          <p:nvPr>
            <p:ph idx="1"/>
          </p:nvPr>
        </p:nvSpPr>
        <p:spPr>
          <a:xfrm>
            <a:off x="838200" y="1350498"/>
            <a:ext cx="10515600" cy="5507502"/>
          </a:xfrm>
        </p:spPr>
        <p:txBody>
          <a:bodyPr>
            <a:normAutofit fontScale="55000" lnSpcReduction="20000"/>
          </a:bodyPr>
          <a:lstStyle/>
          <a:p>
            <a:pPr algn="just">
              <a:lnSpc>
                <a:spcPct val="150000"/>
              </a:lnSpc>
            </a:pPr>
            <a:r>
              <a:rPr lang="en-US" sz="4000" dirty="0">
                <a:latin typeface="Times New Roman" panose="02020603050405020304" pitchFamily="18" charset="0"/>
                <a:cs typeface="Times New Roman" panose="02020603050405020304" pitchFamily="18" charset="0"/>
              </a:rPr>
              <a:t>The existing systems so far have failed to characterize these attributes/features and thus have been the main reason why so many poultry farmers face losses through out the world</a:t>
            </a:r>
          </a:p>
          <a:p>
            <a:pPr algn="just">
              <a:lnSpc>
                <a:spcPct val="150000"/>
              </a:lnSpc>
            </a:pPr>
            <a:r>
              <a:rPr lang="en-US" sz="4000" dirty="0">
                <a:latin typeface="Times New Roman" panose="02020603050405020304" pitchFamily="18" charset="0"/>
                <a:cs typeface="Times New Roman" panose="02020603050405020304" pitchFamily="18" charset="0"/>
              </a:rPr>
              <a:t>The Chinese have so far come up with a set up that caters for and is able to identify the problems of a pig, but has un abled to do anything so far for all other poultry animals.</a:t>
            </a:r>
          </a:p>
          <a:p>
            <a:pPr lvl="0" algn="just">
              <a:lnSpc>
                <a:spcPct val="150000"/>
              </a:lnSpc>
            </a:pPr>
            <a:r>
              <a:rPr lang="en-IN" sz="4000" dirty="0">
                <a:latin typeface="Times New Roman" panose="02020603050405020304" pitchFamily="18" charset="0"/>
                <a:cs typeface="Times New Roman" panose="02020603050405020304" pitchFamily="18" charset="0"/>
              </a:rPr>
              <a:t>The features are extracted in many systems but none are able to make any conclusion or result based on the findings.</a:t>
            </a:r>
          </a:p>
          <a:p>
            <a:pPr lvl="0" algn="just">
              <a:lnSpc>
                <a:spcPct val="150000"/>
              </a:lnSpc>
            </a:pPr>
            <a:r>
              <a:rPr lang="en-IN" sz="4000" dirty="0">
                <a:latin typeface="Times New Roman" panose="02020603050405020304" pitchFamily="18" charset="0"/>
                <a:cs typeface="Times New Roman" panose="02020603050405020304" pitchFamily="18" charset="0"/>
              </a:rPr>
              <a:t>Before the characteristics identification process, the video of the length 24 hrs must be recorded and fed into the system.</a:t>
            </a:r>
          </a:p>
          <a:p>
            <a:pPr lvl="0" algn="just">
              <a:lnSpc>
                <a:spcPct val="150000"/>
              </a:lnSpc>
            </a:pPr>
            <a:r>
              <a:rPr lang="en-IN" sz="4000" dirty="0">
                <a:latin typeface="Times New Roman" panose="02020603050405020304" pitchFamily="18" charset="0"/>
                <a:cs typeface="Times New Roman" panose="02020603050405020304" pitchFamily="18" charset="0"/>
              </a:rPr>
              <a:t>There can be network issues when uploading the video into the database through wireless medium. The systems present now uses older generation connectivity such as 3G or ZigBee.</a:t>
            </a:r>
          </a:p>
          <a:p>
            <a:pPr marL="0" indent="0">
              <a:buNone/>
            </a:pPr>
            <a:endParaRPr lang="en-IN" dirty="0"/>
          </a:p>
        </p:txBody>
      </p:sp>
    </p:spTree>
    <p:extLst>
      <p:ext uri="{BB962C8B-B14F-4D97-AF65-F5344CB8AC3E}">
        <p14:creationId xmlns:p14="http://schemas.microsoft.com/office/powerpoint/2010/main" val="497509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63356-C113-4E13-9A47-FFB5149F0A8A}"/>
              </a:ext>
            </a:extLst>
          </p:cNvPr>
          <p:cNvSpPr>
            <a:spLocks noGrp="1"/>
          </p:cNvSpPr>
          <p:nvPr>
            <p:ph type="title"/>
          </p:nvPr>
        </p:nvSpPr>
        <p:spPr>
          <a:xfrm>
            <a:off x="604910" y="75868"/>
            <a:ext cx="10058400" cy="1609344"/>
          </a:xfrm>
        </p:spPr>
        <p:txBody>
          <a:bodyPr>
            <a:normAutofit/>
          </a:bodyPr>
          <a:lstStyle/>
          <a:p>
            <a:r>
              <a:rPr lang="en-US" dirty="0">
                <a:latin typeface="Times New Roman" panose="02020603050405020304" pitchFamily="18" charset="0"/>
                <a:cs typeface="Times New Roman" panose="02020603050405020304" pitchFamily="18" charset="0"/>
              </a:rPr>
              <a:t>PROPOSED SYSTEM ARCHITECTURE</a:t>
            </a:r>
            <a:endParaRPr lang="en-IN" dirty="0">
              <a:latin typeface="Times New Roman" panose="02020603050405020304" pitchFamily="18" charset="0"/>
              <a:cs typeface="Times New Roman" panose="02020603050405020304" pitchFamily="18" charset="0"/>
            </a:endParaRPr>
          </a:p>
        </p:txBody>
      </p:sp>
      <p:pic>
        <p:nvPicPr>
          <p:cNvPr id="5" name="Content Placeholder 4" descr="Cloud">
            <a:extLst>
              <a:ext uri="{FF2B5EF4-FFF2-40B4-BE49-F238E27FC236}">
                <a16:creationId xmlns:a16="http://schemas.microsoft.com/office/drawing/2014/main" id="{1BADBC81-299E-455E-80E4-82BCE5A8438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41170" y="629178"/>
            <a:ext cx="2250830" cy="2282484"/>
          </a:xfrm>
        </p:spPr>
      </p:pic>
      <p:sp>
        <p:nvSpPr>
          <p:cNvPr id="7" name="Rectangle 6">
            <a:extLst>
              <a:ext uri="{FF2B5EF4-FFF2-40B4-BE49-F238E27FC236}">
                <a16:creationId xmlns:a16="http://schemas.microsoft.com/office/drawing/2014/main" id="{02A01BB8-03A1-477D-AAF3-01FCD9F3C84D}"/>
              </a:ext>
            </a:extLst>
          </p:cNvPr>
          <p:cNvSpPr/>
          <p:nvPr/>
        </p:nvSpPr>
        <p:spPr>
          <a:xfrm>
            <a:off x="236804" y="2768169"/>
            <a:ext cx="5719986" cy="3603438"/>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pic>
        <p:nvPicPr>
          <p:cNvPr id="9" name="Graphic 8" descr="Camera">
            <a:extLst>
              <a:ext uri="{FF2B5EF4-FFF2-40B4-BE49-F238E27FC236}">
                <a16:creationId xmlns:a16="http://schemas.microsoft.com/office/drawing/2014/main" id="{2842C51D-8592-4DFF-82A0-A9B6D3A5D5E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58941" y="5288045"/>
            <a:ext cx="1927272" cy="1569955"/>
          </a:xfrm>
          <a:prstGeom prst="rect">
            <a:avLst/>
          </a:prstGeom>
        </p:spPr>
      </p:pic>
      <p:pic>
        <p:nvPicPr>
          <p:cNvPr id="15" name="Graphic 14" descr="Disk">
            <a:extLst>
              <a:ext uri="{FF2B5EF4-FFF2-40B4-BE49-F238E27FC236}">
                <a16:creationId xmlns:a16="http://schemas.microsoft.com/office/drawing/2014/main" id="{C217F5F9-9DA0-4218-8C98-BCDE1D97A2B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151030" y="2768169"/>
            <a:ext cx="1831110" cy="1361050"/>
          </a:xfrm>
          <a:prstGeom prst="rect">
            <a:avLst/>
          </a:prstGeom>
        </p:spPr>
      </p:pic>
      <p:pic>
        <p:nvPicPr>
          <p:cNvPr id="17" name="Graphic 16" descr="Optical disc">
            <a:extLst>
              <a:ext uri="{FF2B5EF4-FFF2-40B4-BE49-F238E27FC236}">
                <a16:creationId xmlns:a16="http://schemas.microsoft.com/office/drawing/2014/main" id="{9592AC8E-9830-4E77-93AB-6171A77FCFC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538460" y="4392067"/>
            <a:ext cx="1173479" cy="1368923"/>
          </a:xfrm>
          <a:prstGeom prst="rect">
            <a:avLst/>
          </a:prstGeom>
        </p:spPr>
      </p:pic>
      <p:pic>
        <p:nvPicPr>
          <p:cNvPr id="19" name="Graphic 18" descr="Computer">
            <a:extLst>
              <a:ext uri="{FF2B5EF4-FFF2-40B4-BE49-F238E27FC236}">
                <a16:creationId xmlns:a16="http://schemas.microsoft.com/office/drawing/2014/main" id="{B00D6E1D-B789-4F66-9317-940C292B962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127931" y="1153202"/>
            <a:ext cx="1831109" cy="1758460"/>
          </a:xfrm>
          <a:prstGeom prst="rect">
            <a:avLst/>
          </a:prstGeom>
        </p:spPr>
      </p:pic>
      <p:pic>
        <p:nvPicPr>
          <p:cNvPr id="21" name="Graphic 20" descr="Monitor">
            <a:extLst>
              <a:ext uri="{FF2B5EF4-FFF2-40B4-BE49-F238E27FC236}">
                <a16:creationId xmlns:a16="http://schemas.microsoft.com/office/drawing/2014/main" id="{180BE738-48E2-44AB-89AA-3AF3A825890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894635" y="2686988"/>
            <a:ext cx="1523412" cy="1523412"/>
          </a:xfrm>
          <a:prstGeom prst="rect">
            <a:avLst/>
          </a:prstGeom>
        </p:spPr>
      </p:pic>
      <p:cxnSp>
        <p:nvCxnSpPr>
          <p:cNvPr id="28" name="Straight Arrow Connector 27">
            <a:extLst>
              <a:ext uri="{FF2B5EF4-FFF2-40B4-BE49-F238E27FC236}">
                <a16:creationId xmlns:a16="http://schemas.microsoft.com/office/drawing/2014/main" id="{0B26A257-4597-4663-BFA7-23666A1D9EF4}"/>
              </a:ext>
            </a:extLst>
          </p:cNvPr>
          <p:cNvCxnSpPr/>
          <p:nvPr/>
        </p:nvCxnSpPr>
        <p:spPr>
          <a:xfrm flipV="1">
            <a:off x="8232961" y="2089975"/>
            <a:ext cx="1893295" cy="87923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0D8960D-AB77-4772-A3A3-DD33B1C929D4}"/>
              </a:ext>
            </a:extLst>
          </p:cNvPr>
          <p:cNvCxnSpPr>
            <a:cxnSpLocks/>
          </p:cNvCxnSpPr>
          <p:nvPr/>
        </p:nvCxnSpPr>
        <p:spPr>
          <a:xfrm>
            <a:off x="5956790" y="3429000"/>
            <a:ext cx="107705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FE2901C-B1DB-4934-9695-D7C3B8B65C3B}"/>
              </a:ext>
            </a:extLst>
          </p:cNvPr>
          <p:cNvCxnSpPr>
            <a:cxnSpLocks/>
          </p:cNvCxnSpPr>
          <p:nvPr/>
        </p:nvCxnSpPr>
        <p:spPr>
          <a:xfrm flipV="1">
            <a:off x="8260517" y="3429000"/>
            <a:ext cx="2163643" cy="1969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6B6D7C7-D6F9-4A9E-9B0A-3ECB71D2E70F}"/>
              </a:ext>
            </a:extLst>
          </p:cNvPr>
          <p:cNvCxnSpPr>
            <a:cxnSpLocks/>
          </p:cNvCxnSpPr>
          <p:nvPr/>
        </p:nvCxnSpPr>
        <p:spPr>
          <a:xfrm>
            <a:off x="7950076" y="3741256"/>
            <a:ext cx="2769506" cy="105582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4C96785-17F3-47F4-A4A3-1BCD99DBCAE1}"/>
              </a:ext>
            </a:extLst>
          </p:cNvPr>
          <p:cNvCxnSpPr>
            <a:cxnSpLocks/>
          </p:cNvCxnSpPr>
          <p:nvPr/>
        </p:nvCxnSpPr>
        <p:spPr>
          <a:xfrm flipH="1">
            <a:off x="5956790" y="5862006"/>
            <a:ext cx="93784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BDE7D9C9-DC3A-410B-A08A-2D29FD95BB62}"/>
              </a:ext>
            </a:extLst>
          </p:cNvPr>
          <p:cNvSpPr/>
          <p:nvPr/>
        </p:nvSpPr>
        <p:spPr>
          <a:xfrm>
            <a:off x="4497256" y="4642339"/>
            <a:ext cx="1294227" cy="156151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tx1"/>
                </a:solidFill>
                <a:effectLst>
                  <a:outerShdw blurRad="38100" dist="19050" dir="2700000" algn="tl" rotWithShape="0">
                    <a:schemeClr val="dk1">
                      <a:alpha val="40000"/>
                    </a:schemeClr>
                  </a:outerShdw>
                </a:effectLst>
              </a:rPr>
              <a:t>VIDEO INPUT</a:t>
            </a:r>
            <a:endParaRPr lang="en-IN" dirty="0">
              <a:ln w="0"/>
              <a:solidFill>
                <a:schemeClr val="tx1"/>
              </a:solidFill>
              <a:effectLst>
                <a:outerShdw blurRad="38100" dist="19050" dir="2700000" algn="tl" rotWithShape="0">
                  <a:schemeClr val="dk1">
                    <a:alpha val="40000"/>
                  </a:schemeClr>
                </a:outerShdw>
              </a:effectLst>
            </a:endParaRPr>
          </a:p>
        </p:txBody>
      </p:sp>
      <p:sp>
        <p:nvSpPr>
          <p:cNvPr id="44" name="Rectangle 43">
            <a:extLst>
              <a:ext uri="{FF2B5EF4-FFF2-40B4-BE49-F238E27FC236}">
                <a16:creationId xmlns:a16="http://schemas.microsoft.com/office/drawing/2014/main" id="{98860017-F6DD-4133-A9CA-A6DA3196DE4D}"/>
              </a:ext>
            </a:extLst>
          </p:cNvPr>
          <p:cNvSpPr/>
          <p:nvPr/>
        </p:nvSpPr>
        <p:spPr>
          <a:xfrm>
            <a:off x="2213484" y="4642339"/>
            <a:ext cx="2118465" cy="156151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ysClr val="windowText" lastClr="000000"/>
                </a:solidFill>
              </a:rPr>
              <a:t>CONVERSION OF VIDEO TO FRAMES</a:t>
            </a:r>
            <a:endParaRPr lang="en-IN" dirty="0">
              <a:solidFill>
                <a:sysClr val="windowText" lastClr="000000"/>
              </a:solidFill>
            </a:endParaRPr>
          </a:p>
        </p:txBody>
      </p:sp>
      <p:sp>
        <p:nvSpPr>
          <p:cNvPr id="45" name="Rectangle 44">
            <a:extLst>
              <a:ext uri="{FF2B5EF4-FFF2-40B4-BE49-F238E27FC236}">
                <a16:creationId xmlns:a16="http://schemas.microsoft.com/office/drawing/2014/main" id="{D46F1FB4-1AE5-4D2F-BDCE-B8F6CD9D2FD8}"/>
              </a:ext>
            </a:extLst>
          </p:cNvPr>
          <p:cNvSpPr/>
          <p:nvPr/>
        </p:nvSpPr>
        <p:spPr>
          <a:xfrm>
            <a:off x="421908" y="4642339"/>
            <a:ext cx="1643836" cy="156151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FRAMES</a:t>
            </a:r>
          </a:p>
          <a:p>
            <a:pPr algn="ctr"/>
            <a:r>
              <a:rPr lang="en-US" dirty="0"/>
              <a:t>STORED AS TESTING DATASET</a:t>
            </a:r>
            <a:endParaRPr lang="en-IN" dirty="0"/>
          </a:p>
        </p:txBody>
      </p:sp>
      <p:sp>
        <p:nvSpPr>
          <p:cNvPr id="46" name="Rectangle 45">
            <a:extLst>
              <a:ext uri="{FF2B5EF4-FFF2-40B4-BE49-F238E27FC236}">
                <a16:creationId xmlns:a16="http://schemas.microsoft.com/office/drawing/2014/main" id="{136BEB08-8530-4E96-91DA-05A92DC94292}"/>
              </a:ext>
            </a:extLst>
          </p:cNvPr>
          <p:cNvSpPr/>
          <p:nvPr/>
        </p:nvSpPr>
        <p:spPr>
          <a:xfrm>
            <a:off x="425620" y="2969205"/>
            <a:ext cx="1640124" cy="150537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SEQUENTIAL MODEL RUNS ON TEST DATASET</a:t>
            </a:r>
            <a:endParaRPr lang="en-IN" dirty="0"/>
          </a:p>
        </p:txBody>
      </p:sp>
      <p:sp>
        <p:nvSpPr>
          <p:cNvPr id="50" name="Rectangle 49">
            <a:extLst>
              <a:ext uri="{FF2B5EF4-FFF2-40B4-BE49-F238E27FC236}">
                <a16:creationId xmlns:a16="http://schemas.microsoft.com/office/drawing/2014/main" id="{EFA302B8-0DB5-4F95-9574-621F76D079DF}"/>
              </a:ext>
            </a:extLst>
          </p:cNvPr>
          <p:cNvSpPr/>
          <p:nvPr/>
        </p:nvSpPr>
        <p:spPr>
          <a:xfrm>
            <a:off x="2213484" y="2969205"/>
            <a:ext cx="2118465" cy="1503968"/>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O/P USED TO PRINT BORDERS TO DISPLAY CHARACTER AND ID THE ANIMAL</a:t>
            </a:r>
            <a:endParaRPr lang="en-IN" dirty="0"/>
          </a:p>
        </p:txBody>
      </p:sp>
      <p:sp>
        <p:nvSpPr>
          <p:cNvPr id="51" name="Rectangle 50">
            <a:extLst>
              <a:ext uri="{FF2B5EF4-FFF2-40B4-BE49-F238E27FC236}">
                <a16:creationId xmlns:a16="http://schemas.microsoft.com/office/drawing/2014/main" id="{C9881B71-5154-413B-9CF5-A534DA0CFC64}"/>
              </a:ext>
            </a:extLst>
          </p:cNvPr>
          <p:cNvSpPr/>
          <p:nvPr/>
        </p:nvSpPr>
        <p:spPr>
          <a:xfrm>
            <a:off x="4497256" y="2969205"/>
            <a:ext cx="1294227" cy="1503968"/>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CONVERT FRAMES</a:t>
            </a:r>
          </a:p>
          <a:p>
            <a:pPr algn="ctr"/>
            <a:r>
              <a:rPr lang="en-US" dirty="0"/>
              <a:t>BACK TO VIDEO</a:t>
            </a:r>
            <a:endParaRPr lang="en-IN" dirty="0"/>
          </a:p>
        </p:txBody>
      </p:sp>
      <p:cxnSp>
        <p:nvCxnSpPr>
          <p:cNvPr id="56" name="Straight Arrow Connector 55">
            <a:extLst>
              <a:ext uri="{FF2B5EF4-FFF2-40B4-BE49-F238E27FC236}">
                <a16:creationId xmlns:a16="http://schemas.microsoft.com/office/drawing/2014/main" id="{E5FCB059-D4AD-478B-87BE-59D95A433EAD}"/>
              </a:ext>
            </a:extLst>
          </p:cNvPr>
          <p:cNvCxnSpPr>
            <a:stCxn id="43" idx="1"/>
          </p:cNvCxnSpPr>
          <p:nvPr/>
        </p:nvCxnSpPr>
        <p:spPr>
          <a:xfrm flipH="1" flipV="1">
            <a:off x="4331949" y="5423095"/>
            <a:ext cx="165307"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AAEB4140-A6B3-405B-A060-ECA0E770A86E}"/>
              </a:ext>
            </a:extLst>
          </p:cNvPr>
          <p:cNvCxnSpPr>
            <a:stCxn id="45" idx="1"/>
            <a:endCxn id="46" idx="1"/>
          </p:cNvCxnSpPr>
          <p:nvPr/>
        </p:nvCxnSpPr>
        <p:spPr>
          <a:xfrm rot="10800000" flipH="1">
            <a:off x="421908" y="3721896"/>
            <a:ext cx="3712" cy="1701201"/>
          </a:xfrm>
          <a:prstGeom prst="bentConnector3">
            <a:avLst>
              <a:gd name="adj1" fmla="val -9190248"/>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0F548788-38DE-4781-83EC-453760FBCBEA}"/>
              </a:ext>
            </a:extLst>
          </p:cNvPr>
          <p:cNvCxnSpPr>
            <a:cxnSpLocks/>
            <a:stCxn id="44" idx="1"/>
            <a:endCxn id="45" idx="3"/>
          </p:cNvCxnSpPr>
          <p:nvPr/>
        </p:nvCxnSpPr>
        <p:spPr>
          <a:xfrm flipH="1">
            <a:off x="2065744" y="5423096"/>
            <a:ext cx="1477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7AEA445-E6BB-4E77-9AC2-A5299C3C7963}"/>
              </a:ext>
            </a:extLst>
          </p:cNvPr>
          <p:cNvCxnSpPr>
            <a:stCxn id="46" idx="3"/>
          </p:cNvCxnSpPr>
          <p:nvPr/>
        </p:nvCxnSpPr>
        <p:spPr>
          <a:xfrm flipV="1">
            <a:off x="2065744" y="3721189"/>
            <a:ext cx="147740" cy="7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EEFC96D6-F3B4-4890-BEA5-B4DC893EA80E}"/>
              </a:ext>
            </a:extLst>
          </p:cNvPr>
          <p:cNvCxnSpPr>
            <a:stCxn id="50" idx="3"/>
            <a:endCxn id="51" idx="1"/>
          </p:cNvCxnSpPr>
          <p:nvPr/>
        </p:nvCxnSpPr>
        <p:spPr>
          <a:xfrm>
            <a:off x="4331949" y="3721189"/>
            <a:ext cx="1653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0F72BE12-AF68-4549-BC2F-D521809E1218}"/>
              </a:ext>
            </a:extLst>
          </p:cNvPr>
          <p:cNvSpPr txBox="1"/>
          <p:nvPr/>
        </p:nvSpPr>
        <p:spPr>
          <a:xfrm>
            <a:off x="7130788" y="3019446"/>
            <a:ext cx="1174341" cy="646331"/>
          </a:xfrm>
          <a:prstGeom prst="rect">
            <a:avLst/>
          </a:prstGeom>
          <a:noFill/>
        </p:spPr>
        <p:txBody>
          <a:bodyPr wrap="square" rtlCol="0">
            <a:spAutoFit/>
          </a:bodyPr>
          <a:lstStyle/>
          <a:p>
            <a:r>
              <a:rPr lang="en-US" dirty="0"/>
              <a:t>VIDEO DISPLAY</a:t>
            </a:r>
            <a:endParaRPr lang="en-IN" dirty="0"/>
          </a:p>
        </p:txBody>
      </p:sp>
      <p:sp>
        <p:nvSpPr>
          <p:cNvPr id="72" name="TextBox 71">
            <a:extLst>
              <a:ext uri="{FF2B5EF4-FFF2-40B4-BE49-F238E27FC236}">
                <a16:creationId xmlns:a16="http://schemas.microsoft.com/office/drawing/2014/main" id="{B9231523-4A18-47C1-A70B-36389EDA5027}"/>
              </a:ext>
            </a:extLst>
          </p:cNvPr>
          <p:cNvSpPr txBox="1"/>
          <p:nvPr/>
        </p:nvSpPr>
        <p:spPr>
          <a:xfrm>
            <a:off x="7088738" y="5145181"/>
            <a:ext cx="1346021" cy="369332"/>
          </a:xfrm>
          <a:prstGeom prst="rect">
            <a:avLst/>
          </a:prstGeom>
          <a:noFill/>
        </p:spPr>
        <p:txBody>
          <a:bodyPr wrap="square" rtlCol="0">
            <a:spAutoFit/>
          </a:bodyPr>
          <a:lstStyle/>
          <a:p>
            <a:r>
              <a:rPr lang="en-US" dirty="0"/>
              <a:t>CAMERA</a:t>
            </a:r>
            <a:endParaRPr lang="en-IN" dirty="0"/>
          </a:p>
        </p:txBody>
      </p:sp>
      <p:sp>
        <p:nvSpPr>
          <p:cNvPr id="74" name="TextBox 73">
            <a:extLst>
              <a:ext uri="{FF2B5EF4-FFF2-40B4-BE49-F238E27FC236}">
                <a16:creationId xmlns:a16="http://schemas.microsoft.com/office/drawing/2014/main" id="{99001471-296E-4A3F-A65B-DDFF767FF53F}"/>
              </a:ext>
            </a:extLst>
          </p:cNvPr>
          <p:cNvSpPr txBox="1"/>
          <p:nvPr/>
        </p:nvSpPr>
        <p:spPr>
          <a:xfrm>
            <a:off x="10424160" y="306012"/>
            <a:ext cx="1765001" cy="646331"/>
          </a:xfrm>
          <a:prstGeom prst="rect">
            <a:avLst/>
          </a:prstGeom>
          <a:noFill/>
        </p:spPr>
        <p:txBody>
          <a:bodyPr wrap="square" rtlCol="0">
            <a:spAutoFit/>
          </a:bodyPr>
          <a:lstStyle/>
          <a:p>
            <a:r>
              <a:rPr lang="en-US" dirty="0"/>
              <a:t>STORAGE MEDIUMS</a:t>
            </a:r>
            <a:endParaRPr lang="en-IN" dirty="0"/>
          </a:p>
        </p:txBody>
      </p:sp>
    </p:spTree>
    <p:extLst>
      <p:ext uri="{BB962C8B-B14F-4D97-AF65-F5344CB8AC3E}">
        <p14:creationId xmlns:p14="http://schemas.microsoft.com/office/powerpoint/2010/main" val="563371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CBBA0-8E0E-4102-A67A-73133A65F619}"/>
              </a:ext>
            </a:extLst>
          </p:cNvPr>
          <p:cNvSpPr>
            <a:spLocks noGrp="1"/>
          </p:cNvSpPr>
          <p:nvPr>
            <p:ph type="title"/>
          </p:nvPr>
        </p:nvSpPr>
        <p:spPr>
          <a:xfrm>
            <a:off x="651805" y="60230"/>
            <a:ext cx="10058400" cy="1609344"/>
          </a:xfrm>
        </p:spPr>
        <p:txBody>
          <a:bodyPr>
            <a:normAutofit/>
          </a:bodyPr>
          <a:lstStyle/>
          <a:p>
            <a:r>
              <a:rPr lang="en-US" dirty="0">
                <a:latin typeface="Times New Roman" panose="02020603050405020304" pitchFamily="18" charset="0"/>
                <a:cs typeface="Times New Roman" panose="02020603050405020304" pitchFamily="18" charset="0"/>
              </a:rPr>
              <a:t>PROPOSED SYSTEM DATA FLOW</a:t>
            </a:r>
            <a:endParaRPr lang="en-IN" dirty="0">
              <a:latin typeface="Times New Roman" panose="02020603050405020304" pitchFamily="18" charset="0"/>
              <a:cs typeface="Times New Roman" panose="02020603050405020304" pitchFamily="18" charset="0"/>
            </a:endParaRPr>
          </a:p>
        </p:txBody>
      </p:sp>
      <p:pic>
        <p:nvPicPr>
          <p:cNvPr id="4" name="Content Placeholder 3" descr="A close up of a sign&#10;&#10;Description generated with high confidence">
            <a:extLst>
              <a:ext uri="{FF2B5EF4-FFF2-40B4-BE49-F238E27FC236}">
                <a16:creationId xmlns:a16="http://schemas.microsoft.com/office/drawing/2014/main" id="{0495777E-256C-4F70-8D11-6375CC1B22A2}"/>
              </a:ext>
            </a:extLst>
          </p:cNvPr>
          <p:cNvPicPr>
            <a:picLocks noGrp="1"/>
          </p:cNvPicPr>
          <p:nvPr>
            <p:ph idx="1"/>
          </p:nvPr>
        </p:nvPicPr>
        <p:blipFill rotWithShape="1">
          <a:blip r:embed="rId2">
            <a:extLst>
              <a:ext uri="{28A0092B-C50C-407E-A947-70E740481C1C}">
                <a14:useLocalDpi xmlns:a14="http://schemas.microsoft.com/office/drawing/2010/main" val="0"/>
              </a:ext>
            </a:extLst>
          </a:blip>
          <a:srcRect b="9414"/>
          <a:stretch/>
        </p:blipFill>
        <p:spPr bwMode="auto">
          <a:xfrm>
            <a:off x="1828800" y="1322363"/>
            <a:ext cx="7519691" cy="5162843"/>
          </a:xfrm>
          <a:prstGeom prst="rect">
            <a:avLst/>
          </a:prstGeom>
          <a:ln>
            <a:noFill/>
          </a:ln>
          <a:extLst>
            <a:ext uri="{53640926-AAD7-44D8-BBD7-CCE9431645EC}">
              <a14:shadowObscured xmlns:a14="http://schemas.microsoft.com/office/drawing/2010/main"/>
            </a:ext>
          </a:extLst>
        </p:spPr>
      </p:pic>
      <p:sp>
        <p:nvSpPr>
          <p:cNvPr id="5" name="Rectangle 4">
            <a:extLst>
              <a:ext uri="{FF2B5EF4-FFF2-40B4-BE49-F238E27FC236}">
                <a16:creationId xmlns:a16="http://schemas.microsoft.com/office/drawing/2014/main" id="{45CC73E3-5CC8-4293-898A-D34E55335789}"/>
              </a:ext>
            </a:extLst>
          </p:cNvPr>
          <p:cNvSpPr/>
          <p:nvPr/>
        </p:nvSpPr>
        <p:spPr>
          <a:xfrm>
            <a:off x="9348492" y="3626128"/>
            <a:ext cx="2554610" cy="369332"/>
          </a:xfrm>
          <a:prstGeom prst="rect">
            <a:avLst/>
          </a:prstGeom>
        </p:spPr>
        <p:txBody>
          <a:bodyPr wrap="none">
            <a:spAutoFit/>
          </a:bodyPr>
          <a:lstStyle/>
          <a:p>
            <a:r>
              <a:rPr lang="en-IN" dirty="0"/>
              <a:t>SEQUENCE DIAGRAM</a:t>
            </a:r>
          </a:p>
        </p:txBody>
      </p:sp>
    </p:spTree>
    <p:extLst>
      <p:ext uri="{BB962C8B-B14F-4D97-AF65-F5344CB8AC3E}">
        <p14:creationId xmlns:p14="http://schemas.microsoft.com/office/powerpoint/2010/main" val="2600882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F46A8-C0CE-4C18-9852-463AC1B24F72}"/>
              </a:ext>
            </a:extLst>
          </p:cNvPr>
          <p:cNvSpPr>
            <a:spLocks noGrp="1"/>
          </p:cNvSpPr>
          <p:nvPr>
            <p:ph type="title"/>
          </p:nvPr>
        </p:nvSpPr>
        <p:spPr>
          <a:xfrm>
            <a:off x="1069848" y="6330"/>
            <a:ext cx="10058400" cy="1609344"/>
          </a:xfrm>
        </p:spPr>
        <p:txBody>
          <a:bodyPr>
            <a:normAutofit/>
          </a:bodyPr>
          <a:lstStyle/>
          <a:p>
            <a:pPr algn="ctr"/>
            <a:r>
              <a:rPr lang="en-US" dirty="0">
                <a:latin typeface="Times New Roman" panose="02020603050405020304" pitchFamily="18" charset="0"/>
                <a:cs typeface="Times New Roman" panose="02020603050405020304" pitchFamily="18" charset="0"/>
              </a:rPr>
              <a:t>MODULE SPLIT AND EXPLAINATION OF EACH MODULE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E0FC810-4493-49BE-A2B7-AC5288D3F010}"/>
              </a:ext>
            </a:extLst>
          </p:cNvPr>
          <p:cNvSpPr>
            <a:spLocks noGrp="1"/>
          </p:cNvSpPr>
          <p:nvPr>
            <p:ph idx="1"/>
          </p:nvPr>
        </p:nvSpPr>
        <p:spPr>
          <a:xfrm>
            <a:off x="560363" y="1377226"/>
            <a:ext cx="11071274" cy="5570807"/>
          </a:xfrm>
        </p:spPr>
        <p:txBody>
          <a:bodyPr>
            <a:normAutofit fontScale="92500" lnSpcReduction="20000"/>
          </a:bodyPr>
          <a:lstStyle/>
          <a:p>
            <a:pPr marL="0" indent="0">
              <a:lnSpc>
                <a:spcPct val="120000"/>
              </a:lnSpc>
              <a:buNone/>
            </a:pPr>
            <a:r>
              <a:rPr lang="en-IN" sz="2000" dirty="0">
                <a:latin typeface="Times New Roman" panose="02020603050405020304" pitchFamily="18" charset="0"/>
                <a:cs typeface="Times New Roman" panose="02020603050405020304" pitchFamily="18" charset="0"/>
              </a:rPr>
              <a:t>The various components that we have used in our project are</a:t>
            </a:r>
            <a:r>
              <a:rPr lang="en-IN" sz="2000" b="1"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marL="0" lvl="0" indent="0">
              <a:lnSpc>
                <a:spcPct val="120000"/>
              </a:lnSpc>
              <a:buNone/>
            </a:pPr>
            <a:r>
              <a:rPr lang="en-IN" sz="2000" b="1" dirty="0">
                <a:latin typeface="Times New Roman" panose="02020603050405020304" pitchFamily="18" charset="0"/>
                <a:cs typeface="Times New Roman" panose="02020603050405020304" pitchFamily="18" charset="0"/>
              </a:rPr>
              <a:t>Programming</a:t>
            </a:r>
            <a:endParaRPr lang="en-IN" sz="2000" dirty="0">
              <a:latin typeface="Times New Roman" panose="02020603050405020304" pitchFamily="18" charset="0"/>
              <a:cs typeface="Times New Roman" panose="02020603050405020304" pitchFamily="18" charset="0"/>
            </a:endParaRPr>
          </a:p>
          <a:p>
            <a:pPr>
              <a:lnSpc>
                <a:spcPct val="120000"/>
              </a:lnSpc>
            </a:pPr>
            <a:r>
              <a:rPr lang="en-IN" sz="2000" dirty="0">
                <a:latin typeface="Times New Roman" panose="02020603050405020304" pitchFamily="18" charset="0"/>
                <a:cs typeface="Times New Roman" panose="02020603050405020304" pitchFamily="18" charset="0"/>
              </a:rPr>
              <a:t>We have used Python Programming in order to achieve our objective of creating this system.</a:t>
            </a:r>
          </a:p>
          <a:p>
            <a:pPr marL="0" lvl="0" indent="0">
              <a:lnSpc>
                <a:spcPct val="120000"/>
              </a:lnSpc>
              <a:buNone/>
            </a:pPr>
            <a:r>
              <a:rPr lang="en-IN" sz="2000" b="1" dirty="0">
                <a:latin typeface="Times New Roman" panose="02020603050405020304" pitchFamily="18" charset="0"/>
                <a:cs typeface="Times New Roman" panose="02020603050405020304" pitchFamily="18" charset="0"/>
              </a:rPr>
              <a:t>Web Technology</a:t>
            </a:r>
            <a:endParaRPr lang="en-IN" sz="2000" dirty="0">
              <a:latin typeface="Times New Roman" panose="02020603050405020304" pitchFamily="18" charset="0"/>
              <a:cs typeface="Times New Roman" panose="02020603050405020304" pitchFamily="18" charset="0"/>
            </a:endParaRPr>
          </a:p>
          <a:p>
            <a:pPr>
              <a:lnSpc>
                <a:spcPct val="120000"/>
              </a:lnSpc>
            </a:pPr>
            <a:r>
              <a:rPr lang="en-IN" sz="2000" dirty="0">
                <a:latin typeface="Times New Roman" panose="02020603050405020304" pitchFamily="18" charset="0"/>
                <a:cs typeface="Times New Roman" panose="02020603050405020304" pitchFamily="18" charset="0"/>
              </a:rPr>
              <a:t>The data sets for training the machine have been taken from the Internet. Once the process is complete, the characteristics can be searched over the Internet such that the owner can get more information regarding the disease.</a:t>
            </a:r>
          </a:p>
          <a:p>
            <a:pPr marL="0" lvl="0" indent="0">
              <a:lnSpc>
                <a:spcPct val="120000"/>
              </a:lnSpc>
              <a:buNone/>
            </a:pPr>
            <a:r>
              <a:rPr lang="en-IN" sz="2000" b="1" dirty="0">
                <a:latin typeface="Times New Roman" panose="02020603050405020304" pitchFamily="18" charset="0"/>
                <a:cs typeface="Times New Roman" panose="02020603050405020304" pitchFamily="18" charset="0"/>
              </a:rPr>
              <a:t>Database</a:t>
            </a:r>
            <a:endParaRPr lang="en-IN" sz="2000" dirty="0">
              <a:latin typeface="Times New Roman" panose="02020603050405020304" pitchFamily="18" charset="0"/>
              <a:cs typeface="Times New Roman" panose="02020603050405020304" pitchFamily="18" charset="0"/>
            </a:endParaRPr>
          </a:p>
          <a:p>
            <a:pPr>
              <a:lnSpc>
                <a:spcPct val="120000"/>
              </a:lnSpc>
            </a:pPr>
            <a:r>
              <a:rPr lang="en-IN" sz="2000" dirty="0">
                <a:latin typeface="Times New Roman" panose="02020603050405020304" pitchFamily="18" charset="0"/>
                <a:cs typeface="Times New Roman" panose="02020603050405020304" pitchFamily="18" charset="0"/>
              </a:rPr>
              <a:t>The video used for characteristic identification and the data sets are stored in a excel sheet.</a:t>
            </a:r>
          </a:p>
          <a:p>
            <a:pPr marL="0" lvl="0" indent="0">
              <a:lnSpc>
                <a:spcPct val="120000"/>
              </a:lnSpc>
              <a:buNone/>
            </a:pPr>
            <a:r>
              <a:rPr lang="en-IN" sz="2000" b="1" dirty="0">
                <a:latin typeface="Times New Roman" panose="02020603050405020304" pitchFamily="18" charset="0"/>
                <a:cs typeface="Times New Roman" panose="02020603050405020304" pitchFamily="18" charset="0"/>
              </a:rPr>
              <a:t>Human Computer Interaction</a:t>
            </a:r>
            <a:endParaRPr lang="en-IN" sz="2000" dirty="0">
              <a:latin typeface="Times New Roman" panose="02020603050405020304" pitchFamily="18" charset="0"/>
              <a:cs typeface="Times New Roman" panose="02020603050405020304" pitchFamily="18" charset="0"/>
            </a:endParaRPr>
          </a:p>
          <a:p>
            <a:pPr>
              <a:lnSpc>
                <a:spcPct val="120000"/>
              </a:lnSpc>
            </a:pPr>
            <a:r>
              <a:rPr lang="en-IN" sz="2000" dirty="0">
                <a:latin typeface="Times New Roman" panose="02020603050405020304" pitchFamily="18" charset="0"/>
                <a:cs typeface="Times New Roman" panose="02020603050405020304" pitchFamily="18" charset="0"/>
              </a:rPr>
              <a:t>The UI/UX design used will be simple and intuitive such that the user has no difficulty in using the application</a:t>
            </a:r>
          </a:p>
          <a:p>
            <a:pPr marL="0" lvl="0" indent="0">
              <a:lnSpc>
                <a:spcPct val="120000"/>
              </a:lnSpc>
              <a:buNone/>
            </a:pPr>
            <a:r>
              <a:rPr lang="en-IN" sz="2000" b="1" dirty="0">
                <a:latin typeface="Times New Roman" panose="02020603050405020304" pitchFamily="18" charset="0"/>
                <a:cs typeface="Times New Roman" panose="02020603050405020304" pitchFamily="18" charset="0"/>
              </a:rPr>
              <a:t>Networking</a:t>
            </a:r>
            <a:endParaRPr lang="en-IN" sz="2000" dirty="0">
              <a:latin typeface="Times New Roman" panose="02020603050405020304" pitchFamily="18" charset="0"/>
              <a:cs typeface="Times New Roman" panose="02020603050405020304" pitchFamily="18" charset="0"/>
            </a:endParaRPr>
          </a:p>
          <a:p>
            <a:pPr>
              <a:lnSpc>
                <a:spcPct val="120000"/>
              </a:lnSpc>
            </a:pPr>
            <a:r>
              <a:rPr lang="en-IN" sz="2000" dirty="0">
                <a:latin typeface="Times New Roman" panose="02020603050405020304" pitchFamily="18" charset="0"/>
                <a:cs typeface="Times New Roman" panose="02020603050405020304" pitchFamily="18" charset="0"/>
              </a:rPr>
              <a:t>The application will be connected to the Internet through the WIFI.</a:t>
            </a:r>
          </a:p>
          <a:p>
            <a:endParaRPr lang="en-IN" sz="1200" dirty="0"/>
          </a:p>
        </p:txBody>
      </p:sp>
    </p:spTree>
    <p:extLst>
      <p:ext uri="{BB962C8B-B14F-4D97-AF65-F5344CB8AC3E}">
        <p14:creationId xmlns:p14="http://schemas.microsoft.com/office/powerpoint/2010/main" val="434692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2D159-A6EC-4849-9586-78EE434F596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IMPLEMENTATION PROCEDURE, CODE SNIPPET, TOOL USED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3BC5D2F-CF55-46DE-9839-58FBF5B9F4C7}"/>
              </a:ext>
            </a:extLst>
          </p:cNvPr>
          <p:cNvSpPr>
            <a:spLocks noGrp="1"/>
          </p:cNvSpPr>
          <p:nvPr>
            <p:ph idx="1"/>
          </p:nvPr>
        </p:nvSpPr>
        <p:spPr>
          <a:xfrm>
            <a:off x="838200" y="1690688"/>
            <a:ext cx="10515600" cy="5167311"/>
          </a:xfrm>
        </p:spPr>
        <p:txBody>
          <a:bodyPr>
            <a:normAutofit lnSpcReduction="10000"/>
          </a:bodyPr>
          <a:lstStyle/>
          <a:p>
            <a:pPr algn="just">
              <a:lnSpc>
                <a:spcPct val="150000"/>
              </a:lnSpc>
            </a:pPr>
            <a:r>
              <a:rPr lang="en-US" sz="2200" dirty="0">
                <a:latin typeface="Times New Roman" panose="02020603050405020304" pitchFamily="18" charset="0"/>
                <a:cs typeface="Times New Roman" panose="02020603050405020304" pitchFamily="18" charset="0"/>
              </a:rPr>
              <a:t>Our project makes use of a video, shot from a camera and the implementation of a Sequential model as well as make use of the SSD algorithm to identify and characterize the sheep’s depicted in the video. </a:t>
            </a:r>
          </a:p>
          <a:p>
            <a:pPr algn="just">
              <a:lnSpc>
                <a:spcPct val="150000"/>
              </a:lnSpc>
            </a:pPr>
            <a:r>
              <a:rPr lang="en-US" sz="2200" dirty="0">
                <a:latin typeface="Times New Roman" panose="02020603050405020304" pitchFamily="18" charset="0"/>
                <a:cs typeface="Times New Roman" panose="02020603050405020304" pitchFamily="18" charset="0"/>
              </a:rPr>
              <a:t>The Sequential model is trained using the Training dataset which contains static images of sheep’s and the attribute/characteristics depicted by those sheep’s that are stored in a CSV file. The Testing dataset contains the images that are extracted from the input video as frames. </a:t>
            </a:r>
          </a:p>
          <a:p>
            <a:pPr algn="just">
              <a:lnSpc>
                <a:spcPct val="150000"/>
              </a:lnSpc>
            </a:pPr>
            <a:r>
              <a:rPr lang="en-US" sz="2200" dirty="0">
                <a:latin typeface="Times New Roman" panose="02020603050405020304" pitchFamily="18" charset="0"/>
                <a:cs typeface="Times New Roman" panose="02020603050405020304" pitchFamily="18" charset="0"/>
              </a:rPr>
              <a:t>The Testing dataset is passed through the Sequential model to get the characteristics/attributes depicted by the sheep in each frame and store those characteristics/attributes in a CSV file.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4725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71930D-35CC-4AB9-AD4D-7EFED4D1E224}"/>
              </a:ext>
            </a:extLst>
          </p:cNvPr>
          <p:cNvSpPr>
            <a:spLocks noGrp="1"/>
          </p:cNvSpPr>
          <p:nvPr>
            <p:ph idx="1"/>
          </p:nvPr>
        </p:nvSpPr>
        <p:spPr>
          <a:xfrm>
            <a:off x="838200" y="309489"/>
            <a:ext cx="10515600" cy="5867474"/>
          </a:xfrm>
        </p:spPr>
        <p:txBody>
          <a:bodyPr/>
          <a:lstStyle/>
          <a:p>
            <a:pPr algn="just">
              <a:lnSpc>
                <a:spcPct val="150000"/>
              </a:lnSpc>
            </a:pPr>
            <a:r>
              <a:rPr lang="en-US" sz="2200" dirty="0">
                <a:latin typeface="Times New Roman" panose="02020603050405020304" pitchFamily="18" charset="0"/>
                <a:cs typeface="Times New Roman" panose="02020603050405020304" pitchFamily="18" charset="0"/>
              </a:rPr>
              <a:t>The SSD Algorithm is trained on identifying the various animals and not only does it display the name of the animal detected, it displays the confidence percentage of the animal as well, we in our project have used it for identifying sheep.</a:t>
            </a:r>
          </a:p>
          <a:p>
            <a:pPr algn="just">
              <a:lnSpc>
                <a:spcPct val="150000"/>
              </a:lnSpc>
            </a:pPr>
            <a:r>
              <a:rPr lang="en-US" sz="2200" dirty="0">
                <a:latin typeface="Times New Roman" panose="02020603050405020304" pitchFamily="18" charset="0"/>
                <a:cs typeface="Times New Roman" panose="02020603050405020304" pitchFamily="18" charset="0"/>
              </a:rPr>
              <a:t>The above stated algorithm also creates a border around the identified sheep such that it can be used for tracking purposes during the entirety of the video. The SSD Algorithm also takes in the attributes depicted by these frames and displays them along the border which identifies the sheep. These frames are then combined back to get the output video. Through the output video, the poultry /owner will easily be able to identify the animal showing unusual behavior and be able to separate it from the rest of the group such that it does not cause any further damage to the rest of the animals.</a:t>
            </a:r>
            <a:endParaRPr lang="en-IN" sz="2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58949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AE2CFE-C5BE-42D4-9419-D31308767998}"/>
              </a:ext>
            </a:extLst>
          </p:cNvPr>
          <p:cNvSpPr>
            <a:spLocks noGrp="1"/>
          </p:cNvSpPr>
          <p:nvPr>
            <p:ph idx="1"/>
          </p:nvPr>
        </p:nvSpPr>
        <p:spPr>
          <a:xfrm>
            <a:off x="838200" y="253218"/>
            <a:ext cx="10515600" cy="6604782"/>
          </a:xfrm>
        </p:spPr>
        <p:txBody>
          <a:bodyPr>
            <a:normAutofit/>
          </a:bodyPr>
          <a:lstStyle/>
          <a:p>
            <a:pPr marL="0" indent="0">
              <a:buNone/>
            </a:pPr>
            <a:r>
              <a:rPr lang="en-US" u="sng" dirty="0">
                <a:latin typeface="Times New Roman" panose="02020603050405020304" pitchFamily="18" charset="0"/>
                <a:cs typeface="Times New Roman" panose="02020603050405020304" pitchFamily="18" charset="0"/>
              </a:rPr>
              <a:t>MAJOR TOOLS USED</a:t>
            </a:r>
          </a:p>
          <a:p>
            <a:pPr marL="0" indent="0">
              <a:lnSpc>
                <a:spcPct val="200000"/>
              </a:lnSpc>
              <a:buNone/>
            </a:pPr>
            <a:r>
              <a:rPr lang="en-US" sz="1800" dirty="0">
                <a:latin typeface="Times New Roman" panose="02020603050405020304" pitchFamily="18" charset="0"/>
                <a:cs typeface="Times New Roman" panose="02020603050405020304" pitchFamily="18" charset="0"/>
              </a:rPr>
              <a:t>NUMPY, SCIPY, OPENCV, PANDAS</a:t>
            </a:r>
            <a:endParaRPr lang="en-US" u="sng" dirty="0">
              <a:latin typeface="Times New Roman" panose="02020603050405020304" pitchFamily="18" charset="0"/>
              <a:cs typeface="Times New Roman" panose="02020603050405020304" pitchFamily="18" charset="0"/>
            </a:endParaRPr>
          </a:p>
          <a:p>
            <a:pPr marL="0" indent="0">
              <a:buNone/>
            </a:pPr>
            <a:r>
              <a:rPr lang="en-US" u="sng" dirty="0">
                <a:latin typeface="Times New Roman" panose="02020603050405020304" pitchFamily="18" charset="0"/>
                <a:cs typeface="Times New Roman" panose="02020603050405020304" pitchFamily="18" charset="0"/>
              </a:rPr>
              <a:t>SEQUENTIAL MODEL CODE SNIPPET</a:t>
            </a:r>
          </a:p>
          <a:p>
            <a:pPr marL="0" indent="0">
              <a:buNone/>
            </a:pPr>
            <a:r>
              <a:rPr lang="en-IN" sz="1800" dirty="0">
                <a:latin typeface="Times New Roman" panose="02020603050405020304" pitchFamily="18" charset="0"/>
                <a:cs typeface="Times New Roman" panose="02020603050405020304" pitchFamily="18" charset="0"/>
              </a:rPr>
              <a:t>model = Sequential()</a:t>
            </a:r>
          </a:p>
          <a:p>
            <a:pPr marL="0" indent="0">
              <a:buNone/>
            </a:pPr>
            <a:r>
              <a:rPr lang="en-IN" sz="1800" dirty="0" err="1">
                <a:latin typeface="Times New Roman" panose="02020603050405020304" pitchFamily="18" charset="0"/>
                <a:cs typeface="Times New Roman" panose="02020603050405020304" pitchFamily="18" charset="0"/>
              </a:rPr>
              <a:t>model.add</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BatchNormalization</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input_shape</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Xtrain.shape</a:t>
            </a:r>
            <a:r>
              <a:rPr lang="en-IN" sz="1800" dirty="0">
                <a:latin typeface="Times New Roman" panose="02020603050405020304" pitchFamily="18" charset="0"/>
                <a:cs typeface="Times New Roman" panose="02020603050405020304" pitchFamily="18" charset="0"/>
              </a:rPr>
              <a:t>[1:]))</a:t>
            </a:r>
          </a:p>
          <a:p>
            <a:pPr marL="0" indent="0">
              <a:buNone/>
            </a:pPr>
            <a:r>
              <a:rPr lang="en-IN" sz="1800" dirty="0" err="1">
                <a:latin typeface="Times New Roman" panose="02020603050405020304" pitchFamily="18" charset="0"/>
                <a:cs typeface="Times New Roman" panose="02020603050405020304" pitchFamily="18" charset="0"/>
              </a:rPr>
              <a:t>model.add</a:t>
            </a:r>
            <a:r>
              <a:rPr lang="en-IN" sz="1800" dirty="0">
                <a:latin typeface="Times New Roman" panose="02020603050405020304" pitchFamily="18" charset="0"/>
                <a:cs typeface="Times New Roman" panose="02020603050405020304" pitchFamily="18" charset="0"/>
              </a:rPr>
              <a:t>(Conv2D(32, </a:t>
            </a:r>
            <a:r>
              <a:rPr lang="en-IN" sz="1800" dirty="0" err="1">
                <a:latin typeface="Times New Roman" panose="02020603050405020304" pitchFamily="18" charset="0"/>
                <a:cs typeface="Times New Roman" panose="02020603050405020304" pitchFamily="18" charset="0"/>
              </a:rPr>
              <a:t>kernel_size</a:t>
            </a:r>
            <a:r>
              <a:rPr lang="en-IN" sz="1800" dirty="0">
                <a:latin typeface="Times New Roman" panose="02020603050405020304" pitchFamily="18" charset="0"/>
                <a:cs typeface="Times New Roman" panose="02020603050405020304" pitchFamily="18" charset="0"/>
              </a:rPr>
              <a:t>=(3, 3), activation= '</a:t>
            </a:r>
            <a:r>
              <a:rPr lang="en-IN" sz="1800" dirty="0" err="1">
                <a:latin typeface="Times New Roman" panose="02020603050405020304" pitchFamily="18" charset="0"/>
                <a:cs typeface="Times New Roman" panose="02020603050405020304" pitchFamily="18" charset="0"/>
              </a:rPr>
              <a:t>relu</a:t>
            </a:r>
            <a:r>
              <a:rPr lang="en-IN" sz="1800" dirty="0">
                <a:latin typeface="Times New Roman" panose="02020603050405020304" pitchFamily="18" charset="0"/>
                <a:cs typeface="Times New Roman" panose="02020603050405020304" pitchFamily="18" charset="0"/>
              </a:rPr>
              <a:t>'))</a:t>
            </a:r>
          </a:p>
          <a:p>
            <a:pPr marL="0" indent="0">
              <a:buNone/>
            </a:pPr>
            <a:r>
              <a:rPr lang="en-IN" sz="1800" dirty="0" err="1">
                <a:latin typeface="Times New Roman" panose="02020603050405020304" pitchFamily="18" charset="0"/>
                <a:cs typeface="Times New Roman" panose="02020603050405020304" pitchFamily="18" charset="0"/>
              </a:rPr>
              <a:t>model.add</a:t>
            </a:r>
            <a:r>
              <a:rPr lang="en-IN" sz="1800" dirty="0">
                <a:latin typeface="Times New Roman" panose="02020603050405020304" pitchFamily="18" charset="0"/>
                <a:cs typeface="Times New Roman" panose="02020603050405020304" pitchFamily="18" charset="0"/>
              </a:rPr>
              <a:t>(Conv2D(64, </a:t>
            </a:r>
            <a:r>
              <a:rPr lang="en-IN" sz="1800" dirty="0" err="1">
                <a:latin typeface="Times New Roman" panose="02020603050405020304" pitchFamily="18" charset="0"/>
                <a:cs typeface="Times New Roman" panose="02020603050405020304" pitchFamily="18" charset="0"/>
              </a:rPr>
              <a:t>kernel_size</a:t>
            </a:r>
            <a:r>
              <a:rPr lang="en-IN" sz="1800" dirty="0">
                <a:latin typeface="Times New Roman" panose="02020603050405020304" pitchFamily="18" charset="0"/>
                <a:cs typeface="Times New Roman" panose="02020603050405020304" pitchFamily="18" charset="0"/>
              </a:rPr>
              <a:t>=(3, 3), activation= '</a:t>
            </a:r>
            <a:r>
              <a:rPr lang="en-IN" sz="1800" dirty="0" err="1">
                <a:latin typeface="Times New Roman" panose="02020603050405020304" pitchFamily="18" charset="0"/>
                <a:cs typeface="Times New Roman" panose="02020603050405020304" pitchFamily="18" charset="0"/>
              </a:rPr>
              <a:t>relu</a:t>
            </a:r>
            <a:r>
              <a:rPr lang="en-IN" sz="1800" dirty="0">
                <a:latin typeface="Times New Roman" panose="02020603050405020304" pitchFamily="18" charset="0"/>
                <a:cs typeface="Times New Roman" panose="02020603050405020304" pitchFamily="18" charset="0"/>
              </a:rPr>
              <a:t>', padding='same'))</a:t>
            </a:r>
          </a:p>
          <a:p>
            <a:pPr marL="0" indent="0">
              <a:buNone/>
            </a:pPr>
            <a:r>
              <a:rPr lang="en-IN" sz="1800" dirty="0" err="1">
                <a:latin typeface="Times New Roman" panose="02020603050405020304" pitchFamily="18" charset="0"/>
                <a:cs typeface="Times New Roman" panose="02020603050405020304" pitchFamily="18" charset="0"/>
              </a:rPr>
              <a:t>model.add</a:t>
            </a:r>
            <a:r>
              <a:rPr lang="en-IN" sz="1800" dirty="0">
                <a:latin typeface="Times New Roman" panose="02020603050405020304" pitchFamily="18" charset="0"/>
                <a:cs typeface="Times New Roman" panose="02020603050405020304" pitchFamily="18" charset="0"/>
              </a:rPr>
              <a:t>(Conv2D(64, </a:t>
            </a:r>
            <a:r>
              <a:rPr lang="en-IN" sz="1800" dirty="0" err="1">
                <a:latin typeface="Times New Roman" panose="02020603050405020304" pitchFamily="18" charset="0"/>
                <a:cs typeface="Times New Roman" panose="02020603050405020304" pitchFamily="18" charset="0"/>
              </a:rPr>
              <a:t>kernel_size</a:t>
            </a:r>
            <a:r>
              <a:rPr lang="en-IN" sz="1800" dirty="0">
                <a:latin typeface="Times New Roman" panose="02020603050405020304" pitchFamily="18" charset="0"/>
                <a:cs typeface="Times New Roman" panose="02020603050405020304" pitchFamily="18" charset="0"/>
              </a:rPr>
              <a:t>=(3, 3), activation= '</a:t>
            </a:r>
            <a:r>
              <a:rPr lang="en-IN" sz="1800" dirty="0" err="1">
                <a:latin typeface="Times New Roman" panose="02020603050405020304" pitchFamily="18" charset="0"/>
                <a:cs typeface="Times New Roman" panose="02020603050405020304" pitchFamily="18" charset="0"/>
              </a:rPr>
              <a:t>relu</a:t>
            </a:r>
            <a:r>
              <a:rPr lang="en-IN" sz="1800" dirty="0">
                <a:latin typeface="Times New Roman" panose="02020603050405020304" pitchFamily="18" charset="0"/>
                <a:cs typeface="Times New Roman" panose="02020603050405020304" pitchFamily="18" charset="0"/>
              </a:rPr>
              <a:t>'))</a:t>
            </a:r>
          </a:p>
          <a:p>
            <a:pPr marL="0" indent="0">
              <a:buNone/>
            </a:pPr>
            <a:r>
              <a:rPr lang="en-IN" sz="1800" dirty="0" err="1">
                <a:latin typeface="Times New Roman" panose="02020603050405020304" pitchFamily="18" charset="0"/>
                <a:cs typeface="Times New Roman" panose="02020603050405020304" pitchFamily="18" charset="0"/>
              </a:rPr>
              <a:t>model.add</a:t>
            </a:r>
            <a:r>
              <a:rPr lang="en-IN" sz="1800" dirty="0">
                <a:latin typeface="Times New Roman" panose="02020603050405020304" pitchFamily="18" charset="0"/>
                <a:cs typeface="Times New Roman" panose="02020603050405020304" pitchFamily="18" charset="0"/>
              </a:rPr>
              <a:t>(MaxPooling2D(</a:t>
            </a:r>
            <a:r>
              <a:rPr lang="en-IN" sz="1800" dirty="0" err="1">
                <a:latin typeface="Times New Roman" panose="02020603050405020304" pitchFamily="18" charset="0"/>
                <a:cs typeface="Times New Roman" panose="02020603050405020304" pitchFamily="18" charset="0"/>
              </a:rPr>
              <a:t>pool_size</a:t>
            </a:r>
            <a:r>
              <a:rPr lang="en-IN" sz="1800" dirty="0">
                <a:latin typeface="Times New Roman" panose="02020603050405020304" pitchFamily="18" charset="0"/>
                <a:cs typeface="Times New Roman" panose="02020603050405020304" pitchFamily="18" charset="0"/>
              </a:rPr>
              <a:t>=(2,2)))</a:t>
            </a:r>
          </a:p>
          <a:p>
            <a:pPr marL="0" indent="0">
              <a:buNone/>
            </a:pPr>
            <a:r>
              <a:rPr lang="en-IN" sz="1800" dirty="0" err="1">
                <a:latin typeface="Times New Roman" panose="02020603050405020304" pitchFamily="18" charset="0"/>
                <a:cs typeface="Times New Roman" panose="02020603050405020304" pitchFamily="18" charset="0"/>
              </a:rPr>
              <a:t>model.add</a:t>
            </a:r>
            <a:r>
              <a:rPr lang="en-IN" sz="1800" dirty="0">
                <a:latin typeface="Times New Roman" panose="02020603050405020304" pitchFamily="18" charset="0"/>
                <a:cs typeface="Times New Roman" panose="02020603050405020304" pitchFamily="18" charset="0"/>
              </a:rPr>
              <a:t>(Dropout(0.25))</a:t>
            </a:r>
          </a:p>
          <a:p>
            <a:pPr marL="0" indent="0">
              <a:buNone/>
            </a:pPr>
            <a:r>
              <a:rPr lang="en-IN" sz="1800" dirty="0" err="1">
                <a:latin typeface="Times New Roman" panose="02020603050405020304" pitchFamily="18" charset="0"/>
                <a:cs typeface="Times New Roman" panose="02020603050405020304" pitchFamily="18" charset="0"/>
              </a:rPr>
              <a:t>model.add</a:t>
            </a:r>
            <a:r>
              <a:rPr lang="en-IN" sz="1800" dirty="0">
                <a:latin typeface="Times New Roman" panose="02020603050405020304" pitchFamily="18" charset="0"/>
                <a:cs typeface="Times New Roman" panose="02020603050405020304" pitchFamily="18" charset="0"/>
              </a:rPr>
              <a:t>(Flatten())</a:t>
            </a:r>
          </a:p>
          <a:p>
            <a:pPr marL="0" indent="0">
              <a:buNone/>
            </a:pPr>
            <a:r>
              <a:rPr lang="en-IN" sz="1800" dirty="0" err="1">
                <a:latin typeface="Times New Roman" panose="02020603050405020304" pitchFamily="18" charset="0"/>
                <a:cs typeface="Times New Roman" panose="02020603050405020304" pitchFamily="18" charset="0"/>
              </a:rPr>
              <a:t>model.add</a:t>
            </a:r>
            <a:r>
              <a:rPr lang="en-IN" sz="1800" dirty="0">
                <a:latin typeface="Times New Roman" panose="02020603050405020304" pitchFamily="18" charset="0"/>
                <a:cs typeface="Times New Roman" panose="02020603050405020304" pitchFamily="18" charset="0"/>
              </a:rPr>
              <a:t>(Dropout(0.5))</a:t>
            </a:r>
          </a:p>
          <a:p>
            <a:pPr marL="0" indent="0">
              <a:buNone/>
            </a:pPr>
            <a:r>
              <a:rPr lang="en-IN" sz="1800" dirty="0" err="1">
                <a:latin typeface="Times New Roman" panose="02020603050405020304" pitchFamily="18" charset="0"/>
                <a:cs typeface="Times New Roman" panose="02020603050405020304" pitchFamily="18" charset="0"/>
              </a:rPr>
              <a:t>model.add</a:t>
            </a:r>
            <a:r>
              <a:rPr lang="en-IN" sz="1800" dirty="0">
                <a:latin typeface="Times New Roman" panose="02020603050405020304" pitchFamily="18" charset="0"/>
                <a:cs typeface="Times New Roman" panose="02020603050405020304" pitchFamily="18" charset="0"/>
              </a:rPr>
              <a:t>(Dense(6, activation='sigmoid'))</a:t>
            </a:r>
          </a:p>
          <a:p>
            <a:pPr marL="0" indent="0">
              <a:buNone/>
            </a:pPr>
            <a:r>
              <a:rPr lang="en-IN" sz="1800" dirty="0">
                <a:latin typeface="Times New Roman" panose="02020603050405020304" pitchFamily="18" charset="0"/>
                <a:cs typeface="Times New Roman" panose="02020603050405020304" pitchFamily="18" charset="0"/>
              </a:rPr>
              <a:t># to check the model summary</a:t>
            </a:r>
          </a:p>
          <a:p>
            <a:pPr marL="0" indent="0">
              <a:buNone/>
            </a:pPr>
            <a:r>
              <a:rPr lang="en-IN" sz="1800" dirty="0" err="1">
                <a:latin typeface="Times New Roman" panose="02020603050405020304" pitchFamily="18" charset="0"/>
                <a:cs typeface="Times New Roman" panose="02020603050405020304" pitchFamily="18" charset="0"/>
              </a:rPr>
              <a:t>model.summary</a:t>
            </a:r>
            <a:r>
              <a:rPr lang="en-IN" sz="1800" dirty="0">
                <a:latin typeface="Times New Roman" panose="02020603050405020304" pitchFamily="18" charset="0"/>
                <a:cs typeface="Times New Roman" panose="02020603050405020304" pitchFamily="18" charset="0"/>
              </a:rPr>
              <a:t>()</a:t>
            </a:r>
          </a:p>
          <a:p>
            <a:pPr marL="0" indent="0">
              <a:buNone/>
            </a:pPr>
            <a:endParaRPr lang="en-IN" u="sng" dirty="0"/>
          </a:p>
        </p:txBody>
      </p:sp>
    </p:spTree>
    <p:extLst>
      <p:ext uri="{BB962C8B-B14F-4D97-AF65-F5344CB8AC3E}">
        <p14:creationId xmlns:p14="http://schemas.microsoft.com/office/powerpoint/2010/main" val="2157931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6D929B-3AAD-40D2-A4D9-3BDE53B649D2}"/>
              </a:ext>
            </a:extLst>
          </p:cNvPr>
          <p:cNvSpPr>
            <a:spLocks noGrp="1"/>
          </p:cNvSpPr>
          <p:nvPr>
            <p:ph idx="1"/>
          </p:nvPr>
        </p:nvSpPr>
        <p:spPr>
          <a:xfrm>
            <a:off x="838200" y="281354"/>
            <a:ext cx="10515600" cy="6576646"/>
          </a:xfrm>
        </p:spPr>
        <p:txBody>
          <a:bodyPr>
            <a:normAutofit/>
          </a:bodyPr>
          <a:lstStyle/>
          <a:p>
            <a:pPr marL="0" indent="0">
              <a:buNone/>
            </a:pPr>
            <a:r>
              <a:rPr lang="en-US" sz="3000" u="sng" dirty="0">
                <a:latin typeface="Times New Roman" panose="02020603050405020304" pitchFamily="18" charset="0"/>
                <a:cs typeface="Times New Roman" panose="02020603050405020304" pitchFamily="18" charset="0"/>
              </a:rPr>
              <a:t>SSD </a:t>
            </a:r>
            <a:r>
              <a:rPr lang="en-US" u="sng" dirty="0">
                <a:latin typeface="Times New Roman" panose="02020603050405020304" pitchFamily="18" charset="0"/>
                <a:cs typeface="Times New Roman" panose="02020603050405020304" pitchFamily="18" charset="0"/>
              </a:rPr>
              <a:t>ALGORITHM</a:t>
            </a:r>
            <a:r>
              <a:rPr lang="en-US" sz="3000" u="sng" dirty="0">
                <a:latin typeface="Times New Roman" panose="02020603050405020304" pitchFamily="18" charset="0"/>
                <a:cs typeface="Times New Roman" panose="02020603050405020304" pitchFamily="18" charset="0"/>
              </a:rPr>
              <a:t> CODE SNIPPET</a:t>
            </a:r>
          </a:p>
          <a:p>
            <a:pPr marL="0" indent="0" algn="just">
              <a:buNone/>
            </a:pPr>
            <a:r>
              <a:rPr lang="en-IN" sz="1900" dirty="0">
                <a:latin typeface="Times New Roman" panose="02020603050405020304" pitchFamily="18" charset="0"/>
                <a:cs typeface="Times New Roman" panose="02020603050405020304" pitchFamily="18" charset="0"/>
              </a:rPr>
              <a:t>Net=cv2.dnn.readNetFromCaffe("MobileNetSSD_deploy.prototxt.txt","MobileNetSSD_deploy.caffemodel")</a:t>
            </a:r>
          </a:p>
          <a:p>
            <a:pPr marL="0" indent="0" algn="just">
              <a:buNone/>
            </a:pPr>
            <a:r>
              <a:rPr lang="en-IN" sz="1900" dirty="0">
                <a:latin typeface="Times New Roman" panose="02020603050405020304" pitchFamily="18" charset="0"/>
                <a:cs typeface="Times New Roman" panose="02020603050405020304" pitchFamily="18" charset="0"/>
              </a:rPr>
              <a:t># load the input image and construct an input blob for the image</a:t>
            </a:r>
          </a:p>
          <a:p>
            <a:pPr marL="0" indent="0" algn="just">
              <a:buNone/>
            </a:pPr>
            <a:r>
              <a:rPr lang="en-IN" sz="1900" dirty="0">
                <a:latin typeface="Times New Roman" panose="02020603050405020304" pitchFamily="18" charset="0"/>
                <a:cs typeface="Times New Roman" panose="02020603050405020304" pitchFamily="18" charset="0"/>
              </a:rPr>
              <a:t># by resizing to a fixed 300x300 pixels and then normalizing it</a:t>
            </a:r>
          </a:p>
          <a:p>
            <a:pPr marL="0" indent="0" algn="just">
              <a:buNone/>
            </a:pPr>
            <a:r>
              <a:rPr lang="en-IN" sz="1900" dirty="0">
                <a:latin typeface="Times New Roman" panose="02020603050405020304" pitchFamily="18" charset="0"/>
                <a:cs typeface="Times New Roman" panose="02020603050405020304" pitchFamily="18" charset="0"/>
              </a:rPr>
              <a:t># (note: normalization is done via the authors of the </a:t>
            </a:r>
            <a:r>
              <a:rPr lang="en-IN" sz="1900" dirty="0" err="1">
                <a:latin typeface="Times New Roman" panose="02020603050405020304" pitchFamily="18" charset="0"/>
                <a:cs typeface="Times New Roman" panose="02020603050405020304" pitchFamily="18" charset="0"/>
              </a:rPr>
              <a:t>MobileNet</a:t>
            </a:r>
            <a:r>
              <a:rPr lang="en-IN" sz="1900" dirty="0">
                <a:latin typeface="Times New Roman" panose="02020603050405020304" pitchFamily="18" charset="0"/>
                <a:cs typeface="Times New Roman" panose="02020603050405020304" pitchFamily="18" charset="0"/>
              </a:rPr>
              <a:t> SSD</a:t>
            </a:r>
          </a:p>
          <a:p>
            <a:pPr marL="0" indent="0" algn="just">
              <a:buNone/>
            </a:pPr>
            <a:r>
              <a:rPr lang="en-IN" sz="1900" dirty="0">
                <a:latin typeface="Times New Roman" panose="02020603050405020304" pitchFamily="18" charset="0"/>
                <a:cs typeface="Times New Roman" panose="02020603050405020304" pitchFamily="18" charset="0"/>
              </a:rPr>
              <a:t># implementation)</a:t>
            </a:r>
          </a:p>
          <a:p>
            <a:pPr marL="0" indent="0" algn="just">
              <a:buNone/>
            </a:pPr>
            <a:r>
              <a:rPr lang="en-IN" sz="1900" dirty="0">
                <a:latin typeface="Times New Roman" panose="02020603050405020304" pitchFamily="18" charset="0"/>
                <a:cs typeface="Times New Roman" panose="02020603050405020304" pitchFamily="18" charset="0"/>
              </a:rPr>
              <a:t>data = </a:t>
            </a:r>
            <a:r>
              <a:rPr lang="en-IN" sz="1900" dirty="0" err="1">
                <a:latin typeface="Times New Roman" panose="02020603050405020304" pitchFamily="18" charset="0"/>
                <a:cs typeface="Times New Roman" panose="02020603050405020304" pitchFamily="18" charset="0"/>
              </a:rPr>
              <a:t>pd.read_csv</a:t>
            </a:r>
            <a:r>
              <a:rPr lang="en-IN" sz="1900" dirty="0">
                <a:latin typeface="Times New Roman" panose="02020603050405020304" pitchFamily="18" charset="0"/>
                <a:cs typeface="Times New Roman" panose="02020603050405020304" pitchFamily="18" charset="0"/>
              </a:rPr>
              <a:t>('result.csv')</a:t>
            </a:r>
          </a:p>
          <a:p>
            <a:pPr marL="0" indent="0" algn="just">
              <a:buNone/>
            </a:pPr>
            <a:r>
              <a:rPr lang="en-IN" sz="1900" dirty="0">
                <a:latin typeface="Times New Roman" panose="02020603050405020304" pitchFamily="18" charset="0"/>
                <a:cs typeface="Times New Roman" panose="02020603050405020304" pitchFamily="18" charset="0"/>
              </a:rPr>
              <a:t>c = 0</a:t>
            </a:r>
          </a:p>
          <a:p>
            <a:pPr marL="0" indent="0" algn="just">
              <a:buNone/>
            </a:pPr>
            <a:r>
              <a:rPr lang="en-IN" sz="1900" dirty="0">
                <a:latin typeface="Times New Roman" panose="02020603050405020304" pitchFamily="18" charset="0"/>
                <a:cs typeface="Times New Roman" panose="02020603050405020304" pitchFamily="18" charset="0"/>
              </a:rPr>
              <a:t>k = 0</a:t>
            </a:r>
          </a:p>
          <a:p>
            <a:pPr marL="0" indent="0" algn="just">
              <a:buNone/>
            </a:pPr>
            <a:r>
              <a:rPr lang="en-IN" sz="1900" dirty="0">
                <a:latin typeface="Times New Roman" panose="02020603050405020304" pitchFamily="18" charset="0"/>
                <a:cs typeface="Times New Roman" panose="02020603050405020304" pitchFamily="18" charset="0"/>
              </a:rPr>
              <a:t>for </a:t>
            </a:r>
            <a:r>
              <a:rPr lang="en-IN" sz="1900" dirty="0" err="1">
                <a:latin typeface="Times New Roman" panose="02020603050405020304" pitchFamily="18" charset="0"/>
                <a:cs typeface="Times New Roman" panose="02020603050405020304" pitchFamily="18" charset="0"/>
              </a:rPr>
              <a:t>img_path</a:t>
            </a:r>
            <a:r>
              <a:rPr lang="en-IN" sz="1900" dirty="0">
                <a:latin typeface="Times New Roman" panose="02020603050405020304" pitchFamily="18" charset="0"/>
                <a:cs typeface="Times New Roman" panose="02020603050405020304" pitchFamily="18" charset="0"/>
              </a:rPr>
              <a:t> in </a:t>
            </a:r>
            <a:r>
              <a:rPr lang="en-IN" sz="1900" dirty="0" err="1">
                <a:latin typeface="Times New Roman" panose="02020603050405020304" pitchFamily="18" charset="0"/>
                <a:cs typeface="Times New Roman" panose="02020603050405020304" pitchFamily="18" charset="0"/>
              </a:rPr>
              <a:t>tqdm</a:t>
            </a:r>
            <a:r>
              <a:rPr lang="en-IN" sz="1900" dirty="0">
                <a:latin typeface="Times New Roman" panose="02020603050405020304" pitchFamily="18" charset="0"/>
                <a:cs typeface="Times New Roman" panose="02020603050405020304" pitchFamily="18" charset="0"/>
              </a:rPr>
              <a:t>(</a:t>
            </a:r>
            <a:r>
              <a:rPr lang="en-IN" sz="1900" dirty="0" err="1">
                <a:latin typeface="Times New Roman" panose="02020603050405020304" pitchFamily="18" charset="0"/>
                <a:cs typeface="Times New Roman" panose="02020603050405020304" pitchFamily="18" charset="0"/>
              </a:rPr>
              <a:t>test.Image_name.values</a:t>
            </a:r>
            <a:r>
              <a:rPr lang="en-IN" sz="1900" dirty="0">
                <a:latin typeface="Times New Roman" panose="02020603050405020304" pitchFamily="18" charset="0"/>
                <a:cs typeface="Times New Roman" panose="02020603050405020304" pitchFamily="18" charset="0"/>
              </a:rPr>
              <a:t>):</a:t>
            </a:r>
          </a:p>
          <a:p>
            <a:pPr marL="0" indent="0" algn="just">
              <a:buNone/>
            </a:pPr>
            <a:r>
              <a:rPr lang="en-IN" sz="1900" dirty="0">
                <a:latin typeface="Times New Roman" panose="02020603050405020304" pitchFamily="18" charset="0"/>
                <a:cs typeface="Times New Roman" panose="02020603050405020304" pitchFamily="18" charset="0"/>
              </a:rPr>
              <a:t>    image1 = cv2.imread(TEST_PATH + </a:t>
            </a:r>
            <a:r>
              <a:rPr lang="en-IN" sz="1900" dirty="0" err="1">
                <a:latin typeface="Times New Roman" panose="02020603050405020304" pitchFamily="18" charset="0"/>
                <a:cs typeface="Times New Roman" panose="02020603050405020304" pitchFamily="18" charset="0"/>
              </a:rPr>
              <a:t>img_path</a:t>
            </a:r>
            <a:r>
              <a:rPr lang="en-IN" sz="1900" dirty="0">
                <a:latin typeface="Times New Roman" panose="02020603050405020304" pitchFamily="18" charset="0"/>
                <a:cs typeface="Times New Roman" panose="02020603050405020304" pitchFamily="18" charset="0"/>
              </a:rPr>
              <a:t>)</a:t>
            </a:r>
          </a:p>
          <a:p>
            <a:pPr marL="0" indent="0" algn="just">
              <a:buNone/>
            </a:pPr>
            <a:r>
              <a:rPr lang="en-IN" sz="1900" dirty="0">
                <a:latin typeface="Times New Roman" panose="02020603050405020304" pitchFamily="18" charset="0"/>
                <a:cs typeface="Times New Roman" panose="02020603050405020304" pitchFamily="18" charset="0"/>
              </a:rPr>
              <a:t>    (h, w) = image1.shape[:2]</a:t>
            </a:r>
          </a:p>
          <a:p>
            <a:pPr marL="0" indent="0" algn="just">
              <a:buNone/>
            </a:pPr>
            <a:r>
              <a:rPr lang="en-IN" sz="1900" dirty="0">
                <a:latin typeface="Times New Roman" panose="02020603050405020304" pitchFamily="18" charset="0"/>
                <a:cs typeface="Times New Roman" panose="02020603050405020304" pitchFamily="18" charset="0"/>
              </a:rPr>
              <a:t>    blob = cv2.dnn.blobFromImage(cv2.resize(image1, (300, 300)), 0.007843, (300, 300), 127.5)</a:t>
            </a:r>
          </a:p>
          <a:p>
            <a:pPr marL="0" indent="0">
              <a:buNone/>
            </a:pPr>
            <a:endParaRPr lang="en-IN" u="sng" dirty="0"/>
          </a:p>
        </p:txBody>
      </p:sp>
    </p:spTree>
    <p:extLst>
      <p:ext uri="{BB962C8B-B14F-4D97-AF65-F5344CB8AC3E}">
        <p14:creationId xmlns:p14="http://schemas.microsoft.com/office/powerpoint/2010/main" val="3317045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02596-5071-4F6F-A90B-8ABDFBBD30C3}"/>
              </a:ext>
            </a:extLst>
          </p:cNvPr>
          <p:cNvSpPr>
            <a:spLocks noGrp="1"/>
          </p:cNvSpPr>
          <p:nvPr>
            <p:ph type="title"/>
          </p:nvPr>
        </p:nvSpPr>
        <p:spPr>
          <a:xfrm>
            <a:off x="838200" y="117543"/>
            <a:ext cx="10515600" cy="1325563"/>
          </a:xfrm>
        </p:spPr>
        <p:txBody>
          <a:bodyPr/>
          <a:lstStyle/>
          <a:p>
            <a:r>
              <a:rPr lang="en-US" dirty="0">
                <a:latin typeface="Times New Roman" panose="02020603050405020304" pitchFamily="18" charset="0"/>
                <a:cs typeface="Times New Roman" panose="02020603050405020304" pitchFamily="18" charset="0"/>
              </a:rPr>
              <a:t>RESULT</a:t>
            </a:r>
            <a:endParaRPr lang="en-IN" dirty="0">
              <a:latin typeface="Times New Roman" panose="02020603050405020304" pitchFamily="18" charset="0"/>
              <a:cs typeface="Times New Roman" panose="02020603050405020304" pitchFamily="18" charset="0"/>
            </a:endParaRPr>
          </a:p>
        </p:txBody>
      </p:sp>
      <p:pic>
        <p:nvPicPr>
          <p:cNvPr id="4" name="Content Placeholder 4" descr="A screenshot of a computer&#10;&#10;Description automatically generated">
            <a:extLst>
              <a:ext uri="{FF2B5EF4-FFF2-40B4-BE49-F238E27FC236}">
                <a16:creationId xmlns:a16="http://schemas.microsoft.com/office/drawing/2014/main" id="{D91AEAD1-247F-4A93-AB5A-B49C73FA19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7771" y="1205715"/>
            <a:ext cx="10936458" cy="5379997"/>
          </a:xfrm>
        </p:spPr>
      </p:pic>
    </p:spTree>
    <p:extLst>
      <p:ext uri="{BB962C8B-B14F-4D97-AF65-F5344CB8AC3E}">
        <p14:creationId xmlns:p14="http://schemas.microsoft.com/office/powerpoint/2010/main" val="2443912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8F54A-0D95-4E76-8C4D-EDDDD0688D26}"/>
              </a:ext>
            </a:extLst>
          </p:cNvPr>
          <p:cNvSpPr>
            <a:spLocks noGrp="1"/>
          </p:cNvSpPr>
          <p:nvPr>
            <p:ph type="title"/>
          </p:nvPr>
        </p:nvSpPr>
        <p:spPr>
          <a:xfrm>
            <a:off x="838200" y="189915"/>
            <a:ext cx="10515600" cy="1325563"/>
          </a:xfrm>
        </p:spPr>
        <p:txBody>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7B3B8A-C757-4E95-BACA-5856D375E486}"/>
              </a:ext>
            </a:extLst>
          </p:cNvPr>
          <p:cNvSpPr>
            <a:spLocks noGrp="1"/>
          </p:cNvSpPr>
          <p:nvPr>
            <p:ph idx="1"/>
          </p:nvPr>
        </p:nvSpPr>
        <p:spPr>
          <a:xfrm>
            <a:off x="838200" y="1772531"/>
            <a:ext cx="10515600" cy="4543864"/>
          </a:xfrm>
        </p:spPr>
        <p:txBody>
          <a:bodyPr>
            <a:normAutofit/>
          </a:bodyPr>
          <a:lstStyle/>
          <a:p>
            <a:pPr algn="just">
              <a:lnSpc>
                <a:spcPct val="150000"/>
              </a:lnSpc>
              <a:spcBef>
                <a:spcPts val="600"/>
              </a:spcBef>
            </a:pPr>
            <a:r>
              <a:rPr lang="en-IN" sz="2200" dirty="0">
                <a:latin typeface="Times New Roman" panose="02020603050405020304" pitchFamily="18" charset="0"/>
                <a:cs typeface="Times New Roman" panose="02020603050405020304" pitchFamily="18" charset="0"/>
              </a:rPr>
              <a:t>Our proposed system takes a new unlabelled video sequence and multiple labelled video sequences representing different types of possible events.</a:t>
            </a:r>
          </a:p>
          <a:p>
            <a:pPr algn="just">
              <a:lnSpc>
                <a:spcPct val="150000"/>
              </a:lnSpc>
              <a:spcBef>
                <a:spcPts val="600"/>
              </a:spcBef>
            </a:pPr>
            <a:r>
              <a:rPr lang="en-IN" sz="2200" dirty="0">
                <a:latin typeface="Times New Roman" panose="02020603050405020304" pitchFamily="18" charset="0"/>
                <a:cs typeface="Times New Roman" panose="02020603050405020304" pitchFamily="18" charset="0"/>
              </a:rPr>
              <a:t>There is a production of the visualized content in the unlabelled video sequence as an output to the user. The user can adapt this visualization according to their preferences (i.e. what type of event they consider to be abnormal) using the Video Analysis Tool interface.</a:t>
            </a:r>
          </a:p>
          <a:p>
            <a:pPr algn="just">
              <a:lnSpc>
                <a:spcPct val="150000"/>
              </a:lnSpc>
              <a:spcBef>
                <a:spcPts val="600"/>
              </a:spcBef>
            </a:pPr>
            <a:r>
              <a:rPr lang="en-IN" sz="2200" dirty="0">
                <a:latin typeface="Times New Roman" panose="02020603050405020304" pitchFamily="18" charset="0"/>
                <a:cs typeface="Times New Roman" panose="02020603050405020304" pitchFamily="18" charset="0"/>
              </a:rPr>
              <a:t>By using the deep learning model we aim to achieve the accuracy which shall help in the characteristic identification.</a:t>
            </a:r>
            <a:r>
              <a:rPr lang="en-US" sz="2200" dirty="0">
                <a:latin typeface="Times New Roman" panose="02020603050405020304" pitchFamily="18" charset="0"/>
                <a:cs typeface="Times New Roman" panose="02020603050405020304" pitchFamily="18" charset="0"/>
              </a:rPr>
              <a:t> </a:t>
            </a:r>
          </a:p>
          <a:p>
            <a:pPr marL="0" indent="0">
              <a:lnSpc>
                <a:spcPct val="100000"/>
              </a:lnSpc>
              <a:spcBef>
                <a:spcPts val="600"/>
              </a:spcBef>
              <a:buNone/>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0316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screenshot of a computer&#10;&#10;Description automatically generated">
            <a:extLst>
              <a:ext uri="{FF2B5EF4-FFF2-40B4-BE49-F238E27FC236}">
                <a16:creationId xmlns:a16="http://schemas.microsoft.com/office/drawing/2014/main" id="{7BB3C2AA-60AE-4B75-A2D1-96AE2110C9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503163"/>
            <a:ext cx="10515600" cy="5311924"/>
          </a:xfrm>
        </p:spPr>
      </p:pic>
    </p:spTree>
    <p:extLst>
      <p:ext uri="{BB962C8B-B14F-4D97-AF65-F5344CB8AC3E}">
        <p14:creationId xmlns:p14="http://schemas.microsoft.com/office/powerpoint/2010/main" val="275951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7B8D9-0FC3-4952-B14D-4DDAF23B504D}"/>
              </a:ext>
            </a:extLst>
          </p:cNvPr>
          <p:cNvSpPr>
            <a:spLocks noGrp="1"/>
          </p:cNvSpPr>
          <p:nvPr>
            <p:ph type="title"/>
          </p:nvPr>
        </p:nvSpPr>
        <p:spPr>
          <a:xfrm>
            <a:off x="838200" y="0"/>
            <a:ext cx="10515600" cy="1325563"/>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9B513AE-A51F-47A4-9AC2-97C3D8FAD592}"/>
              </a:ext>
            </a:extLst>
          </p:cNvPr>
          <p:cNvSpPr>
            <a:spLocks noGrp="1"/>
          </p:cNvSpPr>
          <p:nvPr>
            <p:ph idx="1"/>
          </p:nvPr>
        </p:nvSpPr>
        <p:spPr>
          <a:xfrm>
            <a:off x="838200" y="984738"/>
            <a:ext cx="10515600" cy="5873262"/>
          </a:xfrm>
        </p:spPr>
        <p:txBody>
          <a:bodyPr>
            <a:normAutofit fontScale="92500" lnSpcReduction="20000"/>
          </a:bodyPr>
          <a:lstStyle/>
          <a:p>
            <a:pPr algn="just">
              <a:lnSpc>
                <a:spcPct val="150000"/>
              </a:lnSpc>
            </a:pPr>
            <a:r>
              <a:rPr lang="en-US" sz="2400" dirty="0">
                <a:latin typeface="Times New Roman" panose="02020603050405020304" pitchFamily="18" charset="0"/>
                <a:cs typeface="Times New Roman" panose="02020603050405020304" pitchFamily="18" charset="0"/>
              </a:rPr>
              <a:t>About 30 million cattle perish every year due to these unnecessary circumstances. Considering how it affects the farm, it is believed that the death count may be reduced if an effective Unusual Characteristic Identification method were established across all the farms.</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This project made use of the Deep Learning and with the help of the SSD and the Sequential model the unusual characteristics such as the </a:t>
            </a:r>
            <a:r>
              <a:rPr lang="en-US" sz="2400" dirty="0" err="1">
                <a:latin typeface="Times New Roman" panose="02020603050405020304" pitchFamily="18" charset="0"/>
                <a:cs typeface="Times New Roman" panose="02020603050405020304" pitchFamily="18" charset="0"/>
              </a:rPr>
              <a:t>behaviour</a:t>
            </a:r>
            <a:r>
              <a:rPr lang="en-US" sz="2400" dirty="0">
                <a:latin typeface="Times New Roman" panose="02020603050405020304" pitchFamily="18" charset="0"/>
                <a:cs typeface="Times New Roman" panose="02020603050405020304" pitchFamily="18" charset="0"/>
              </a:rPr>
              <a:t> of the animal can be identified before- hand such that the deaths don’t take place. </a:t>
            </a:r>
          </a:p>
          <a:p>
            <a:pPr algn="just">
              <a:lnSpc>
                <a:spcPct val="150000"/>
              </a:lnSpc>
            </a:pPr>
            <a:r>
              <a:rPr lang="en-US" sz="2400" dirty="0">
                <a:latin typeface="Times New Roman" panose="02020603050405020304" pitchFamily="18" charset="0"/>
                <a:cs typeface="Times New Roman" panose="02020603050405020304" pitchFamily="18" charset="0"/>
              </a:rPr>
              <a:t>The dataset consisted of large number of observed images with the characteristics that those images were depicting and characteristics that were measured for were skinny, non-aggression, beefy, foraging, aggression and redness. On comparing the accuracy obtained from different algorithms, the results indicate that the deep learning can be efficiently used for Unusual Characteristic Identification.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1018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96C78-8A4B-4EA5-AEA7-771D5E67251A}"/>
              </a:ext>
            </a:extLst>
          </p:cNvPr>
          <p:cNvSpPr>
            <a:spLocks noGrp="1"/>
          </p:cNvSpPr>
          <p:nvPr>
            <p:ph type="title"/>
          </p:nvPr>
        </p:nvSpPr>
        <p:spPr>
          <a:xfrm>
            <a:off x="838200" y="280719"/>
            <a:ext cx="10515600" cy="1325563"/>
          </a:xfrm>
        </p:spPr>
        <p:txBody>
          <a:bodyPr/>
          <a:lstStyle/>
          <a:p>
            <a:r>
              <a:rPr lang="en-US" dirty="0">
                <a:latin typeface="Times New Roman" panose="02020603050405020304" pitchFamily="18" charset="0"/>
                <a:cs typeface="Times New Roman" panose="02020603050405020304" pitchFamily="18" charset="0"/>
              </a:rPr>
              <a:t>FUTURE ENHANCEMENT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7DF14CA-DE4E-40F8-B2C3-4B6D2D8FA8E7}"/>
              </a:ext>
            </a:extLst>
          </p:cNvPr>
          <p:cNvSpPr>
            <a:spLocks noGrp="1"/>
          </p:cNvSpPr>
          <p:nvPr>
            <p:ph idx="1"/>
          </p:nvPr>
        </p:nvSpPr>
        <p:spPr>
          <a:xfrm>
            <a:off x="838200" y="1606282"/>
            <a:ext cx="10515600" cy="5118075"/>
          </a:xfrm>
        </p:spPr>
        <p:txBody>
          <a:bodyPr>
            <a:normAutofit lnSpcReduction="10000"/>
          </a:bodyPr>
          <a:lstStyle/>
          <a:p>
            <a:pPr>
              <a:lnSpc>
                <a:spcPct val="150000"/>
              </a:lnSpc>
            </a:pPr>
            <a:r>
              <a:rPr lang="en-US" sz="2200" dirty="0">
                <a:latin typeface="Times New Roman" panose="02020603050405020304" pitchFamily="18" charset="0"/>
                <a:cs typeface="Times New Roman" panose="02020603050405020304" pitchFamily="18" charset="0"/>
              </a:rPr>
              <a:t>Many aspects from the future works can be tackled from this research. Firstly, more animals must be able to be identified and characterized based on their behavior as we have only done it for sheep. Secondly, there can be use of IOT and cloud computing that can help in further enhancing the entire process of not only identifying but also storage of the output for later retrieval purposes.</a:t>
            </a:r>
          </a:p>
          <a:p>
            <a:pPr>
              <a:lnSpc>
                <a:spcPct val="150000"/>
              </a:lnSpc>
            </a:pPr>
            <a:r>
              <a:rPr lang="en-US" sz="2200">
                <a:latin typeface="Times New Roman" panose="02020603050405020304" pitchFamily="18" charset="0"/>
                <a:cs typeface="Times New Roman" panose="02020603050405020304" pitchFamily="18" charset="0"/>
              </a:rPr>
              <a:t>Though </a:t>
            </a:r>
            <a:r>
              <a:rPr lang="en-US" sz="2200" dirty="0">
                <a:latin typeface="Times New Roman" panose="02020603050405020304" pitchFamily="18" charset="0"/>
                <a:cs typeface="Times New Roman" panose="02020603050405020304" pitchFamily="18" charset="0"/>
              </a:rPr>
              <a:t>the ultimate classification layer, shown on the terribly right, additionally uses weights across the complete dense block, there looks to be a degree towards final feature-maps, suggesting that there is also some a lot of high-level options made late within the network. By including standard machine learning paradigms, the results obtained opens the field for further research and development of new methods. </a:t>
            </a:r>
            <a:endParaRPr lang="en-IN" sz="2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83555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6042E-78F0-46AD-A9A9-C0028A0D9520}"/>
              </a:ext>
            </a:extLst>
          </p:cNvPr>
          <p:cNvSpPr>
            <a:spLocks noGrp="1"/>
          </p:cNvSpPr>
          <p:nvPr>
            <p:ph type="title"/>
          </p:nvPr>
        </p:nvSpPr>
        <p:spPr>
          <a:xfrm>
            <a:off x="838200" y="154110"/>
            <a:ext cx="10515600" cy="1325563"/>
          </a:xfrm>
        </p:spPr>
        <p:txBody>
          <a:bodyPr/>
          <a:lstStyle/>
          <a:p>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BA4FEA-CC50-4682-9D04-0A61F4B468E6}"/>
              </a:ext>
            </a:extLst>
          </p:cNvPr>
          <p:cNvSpPr>
            <a:spLocks noGrp="1"/>
          </p:cNvSpPr>
          <p:nvPr>
            <p:ph idx="1"/>
          </p:nvPr>
        </p:nvSpPr>
        <p:spPr>
          <a:xfrm>
            <a:off x="838200" y="1308296"/>
            <a:ext cx="10515600" cy="5549704"/>
          </a:xfrm>
        </p:spPr>
        <p:txBody>
          <a:bodyPr>
            <a:normAutofit fontScale="92500" lnSpcReduction="10000"/>
          </a:bodyPr>
          <a:lstStyle/>
          <a:p>
            <a:pPr marL="0" indent="0" algn="just">
              <a:buNone/>
            </a:pPr>
            <a:r>
              <a:rPr lang="en-US" sz="2400" dirty="0">
                <a:latin typeface="Times New Roman" panose="02020603050405020304" pitchFamily="18" charset="0"/>
                <a:cs typeface="Times New Roman" panose="02020603050405020304" pitchFamily="18" charset="0"/>
              </a:rPr>
              <a:t>[1] Ella Browning, Mark Bolton , Ellie Owen, Akiko Shoji, Tim Guilford, Robin Freeman, “Predicting animal behavior using deep learning: GPS data alone accurately predict diving in seabirds.”</a:t>
            </a:r>
            <a:endParaRPr lang="en-IN"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[2] Chen </a:t>
            </a:r>
            <a:r>
              <a:rPr lang="en-US" sz="2400" dirty="0" err="1">
                <a:latin typeface="Times New Roman" panose="02020603050405020304" pitchFamily="18" charset="0"/>
                <a:cs typeface="Times New Roman" panose="02020603050405020304" pitchFamily="18" charset="0"/>
              </a:rPr>
              <a:t>Chen</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Weixing</a:t>
            </a:r>
            <a:r>
              <a:rPr lang="en-US" sz="2400" dirty="0">
                <a:latin typeface="Times New Roman" panose="02020603050405020304" pitchFamily="18" charset="0"/>
                <a:cs typeface="Times New Roman" panose="02020603050405020304" pitchFamily="18" charset="0"/>
              </a:rPr>
              <a:t> Zhu , Changhua Ma , </a:t>
            </a:r>
            <a:r>
              <a:rPr lang="en-US" sz="2400" dirty="0" err="1">
                <a:latin typeface="Times New Roman" panose="02020603050405020304" pitchFamily="18" charset="0"/>
                <a:cs typeface="Times New Roman" panose="02020603050405020304" pitchFamily="18" charset="0"/>
              </a:rPr>
              <a:t>Yizheng</a:t>
            </a:r>
            <a:r>
              <a:rPr lang="en-US" sz="2400" dirty="0">
                <a:latin typeface="Times New Roman" panose="02020603050405020304" pitchFamily="18" charset="0"/>
                <a:cs typeface="Times New Roman" panose="02020603050405020304" pitchFamily="18" charset="0"/>
              </a:rPr>
              <a:t> Guo, </a:t>
            </a:r>
            <a:r>
              <a:rPr lang="en-US" sz="2400" dirty="0" err="1">
                <a:latin typeface="Times New Roman" panose="02020603050405020304" pitchFamily="18" charset="0"/>
                <a:cs typeface="Times New Roman" panose="02020603050405020304" pitchFamily="18" charset="0"/>
              </a:rPr>
              <a:t>Weijia</a:t>
            </a:r>
            <a:r>
              <a:rPr lang="en-US" sz="2400" dirty="0">
                <a:latin typeface="Times New Roman" panose="02020603050405020304" pitchFamily="18" charset="0"/>
                <a:cs typeface="Times New Roman" panose="02020603050405020304" pitchFamily="18" charset="0"/>
              </a:rPr>
              <a:t> Huang  , </a:t>
            </a:r>
            <a:r>
              <a:rPr lang="en-US" sz="2400" dirty="0" err="1">
                <a:latin typeface="Times New Roman" panose="02020603050405020304" pitchFamily="18" charset="0"/>
                <a:cs typeface="Times New Roman" panose="02020603050405020304" pitchFamily="18" charset="0"/>
              </a:rPr>
              <a:t>Chengzhi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Ruan</a:t>
            </a:r>
            <a:r>
              <a:rPr lang="en-US" sz="2400" dirty="0">
                <a:latin typeface="Times New Roman" panose="02020603050405020304" pitchFamily="18" charset="0"/>
                <a:cs typeface="Times New Roman" panose="02020603050405020304" pitchFamily="18" charset="0"/>
              </a:rPr>
              <a:t>, “Image motion feature extraction for recognition of aggressive </a:t>
            </a:r>
            <a:r>
              <a:rPr lang="en-US" sz="2400" dirty="0" err="1">
                <a:latin typeface="Times New Roman" panose="02020603050405020304" pitchFamily="18" charset="0"/>
                <a:cs typeface="Times New Roman" panose="02020603050405020304" pitchFamily="18" charset="0"/>
              </a:rPr>
              <a:t>behaviours</a:t>
            </a:r>
            <a:r>
              <a:rPr lang="en-US" sz="2400" dirty="0">
                <a:latin typeface="Times New Roman" panose="02020603050405020304" pitchFamily="18" charset="0"/>
                <a:cs typeface="Times New Roman" panose="02020603050405020304" pitchFamily="18" charset="0"/>
              </a:rPr>
              <a:t> among group-housed pigs - subgenus.”</a:t>
            </a:r>
            <a:endParaRPr lang="en-IN"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[3] Mohammad </a:t>
            </a:r>
            <a:r>
              <a:rPr lang="en-US" sz="2400" dirty="0" err="1">
                <a:latin typeface="Times New Roman" panose="02020603050405020304" pitchFamily="18" charset="0"/>
                <a:cs typeface="Times New Roman" panose="02020603050405020304" pitchFamily="18" charset="0"/>
              </a:rPr>
              <a:t>Sadegh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Norouzzadeha</a:t>
            </a:r>
            <a:r>
              <a:rPr lang="en-US" sz="2400" dirty="0">
                <a:latin typeface="Times New Roman" panose="02020603050405020304" pitchFamily="18" charset="0"/>
                <a:cs typeface="Times New Roman" panose="02020603050405020304" pitchFamily="18" charset="0"/>
              </a:rPr>
              <a:t>, Anh </a:t>
            </a:r>
            <a:r>
              <a:rPr lang="en-US" sz="2400" dirty="0" err="1">
                <a:latin typeface="Times New Roman" panose="02020603050405020304" pitchFamily="18" charset="0"/>
                <a:cs typeface="Times New Roman" panose="02020603050405020304" pitchFamily="18" charset="0"/>
              </a:rPr>
              <a:t>Nguyenb</a:t>
            </a:r>
            <a:r>
              <a:rPr lang="en-US" sz="2400" dirty="0">
                <a:latin typeface="Times New Roman" panose="02020603050405020304" pitchFamily="18" charset="0"/>
                <a:cs typeface="Times New Roman" panose="02020603050405020304" pitchFamily="18" charset="0"/>
              </a:rPr>
              <a:t>, Margaret </a:t>
            </a:r>
            <a:r>
              <a:rPr lang="en-US" sz="2400" dirty="0" err="1">
                <a:latin typeface="Times New Roman" panose="02020603050405020304" pitchFamily="18" charset="0"/>
                <a:cs typeface="Times New Roman" panose="02020603050405020304" pitchFamily="18" charset="0"/>
              </a:rPr>
              <a:t>Kosmalac</a:t>
            </a:r>
            <a:r>
              <a:rPr lang="en-US" sz="2400" dirty="0">
                <a:latin typeface="Times New Roman" panose="02020603050405020304" pitchFamily="18" charset="0"/>
                <a:cs typeface="Times New Roman" panose="02020603050405020304" pitchFamily="18" charset="0"/>
              </a:rPr>
              <a:t>, Alexandra </a:t>
            </a:r>
            <a:r>
              <a:rPr lang="en-US" sz="2400" dirty="0" err="1">
                <a:latin typeface="Times New Roman" panose="02020603050405020304" pitchFamily="18" charset="0"/>
                <a:cs typeface="Times New Roman" panose="02020603050405020304" pitchFamily="18" charset="0"/>
              </a:rPr>
              <a:t>Swansond</a:t>
            </a:r>
            <a:r>
              <a:rPr lang="en-US" sz="2400" dirty="0">
                <a:latin typeface="Times New Roman" panose="02020603050405020304" pitchFamily="18" charset="0"/>
                <a:cs typeface="Times New Roman" panose="02020603050405020304" pitchFamily="18" charset="0"/>
              </a:rPr>
              <a:t>, Meredith S. </a:t>
            </a:r>
            <a:r>
              <a:rPr lang="en-US" sz="2400" dirty="0" err="1">
                <a:latin typeface="Times New Roman" panose="02020603050405020304" pitchFamily="18" charset="0"/>
                <a:cs typeface="Times New Roman" panose="02020603050405020304" pitchFamily="18" charset="0"/>
              </a:rPr>
              <a:t>Palmere</a:t>
            </a:r>
            <a:r>
              <a:rPr lang="en-US" sz="2400" dirty="0">
                <a:latin typeface="Times New Roman" panose="02020603050405020304" pitchFamily="18" charset="0"/>
                <a:cs typeface="Times New Roman" panose="02020603050405020304" pitchFamily="18" charset="0"/>
              </a:rPr>
              <a:t>, Craig </a:t>
            </a:r>
            <a:r>
              <a:rPr lang="en-US" sz="2400" dirty="0" err="1">
                <a:latin typeface="Times New Roman" panose="02020603050405020304" pitchFamily="18" charset="0"/>
                <a:cs typeface="Times New Roman" panose="02020603050405020304" pitchFamily="18" charset="0"/>
              </a:rPr>
              <a:t>Packere</a:t>
            </a:r>
            <a:r>
              <a:rPr lang="en-US" sz="2400" dirty="0">
                <a:latin typeface="Times New Roman" panose="02020603050405020304" pitchFamily="18" charset="0"/>
                <a:cs typeface="Times New Roman" panose="02020603050405020304" pitchFamily="18" charset="0"/>
              </a:rPr>
              <a:t>, and Jeff Clune, “Automatically identifying, counting, and describing wild animals in camera-trap images with deep learning.” </a:t>
            </a:r>
            <a:endParaRPr lang="en-IN"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[4] André </a:t>
            </a:r>
            <a:r>
              <a:rPr lang="en-US" sz="2400" dirty="0" err="1">
                <a:latin typeface="Times New Roman" panose="02020603050405020304" pitchFamily="18" charset="0"/>
                <a:cs typeface="Times New Roman" panose="02020603050405020304" pitchFamily="18" charset="0"/>
              </a:rPr>
              <a:t>Stuhlsatz</a:t>
            </a:r>
            <a:r>
              <a:rPr lang="en-US" sz="2400" dirty="0">
                <a:latin typeface="Times New Roman" panose="02020603050405020304" pitchFamily="18" charset="0"/>
                <a:cs typeface="Times New Roman" panose="02020603050405020304" pitchFamily="18" charset="0"/>
              </a:rPr>
              <a:t>, Jens </a:t>
            </a:r>
            <a:r>
              <a:rPr lang="en-US" sz="2400" dirty="0" err="1">
                <a:latin typeface="Times New Roman" panose="02020603050405020304" pitchFamily="18" charset="0"/>
                <a:cs typeface="Times New Roman" panose="02020603050405020304" pitchFamily="18" charset="0"/>
              </a:rPr>
              <a:t>Lippel</a:t>
            </a:r>
            <a:r>
              <a:rPr lang="en-US" sz="2400" dirty="0">
                <a:latin typeface="Times New Roman" panose="02020603050405020304" pitchFamily="18" charset="0"/>
                <a:cs typeface="Times New Roman" panose="02020603050405020304" pitchFamily="18" charset="0"/>
              </a:rPr>
              <a:t>, Thomas </a:t>
            </a:r>
            <a:r>
              <a:rPr lang="en-US" sz="2400" dirty="0" err="1">
                <a:latin typeface="Times New Roman" panose="02020603050405020304" pitchFamily="18" charset="0"/>
                <a:cs typeface="Times New Roman" panose="02020603050405020304" pitchFamily="18" charset="0"/>
              </a:rPr>
              <a:t>Zielke</a:t>
            </a:r>
            <a:r>
              <a:rPr lang="en-US" sz="2400" dirty="0">
                <a:latin typeface="Times New Roman" panose="02020603050405020304" pitchFamily="18" charset="0"/>
                <a:cs typeface="Times New Roman" panose="02020603050405020304" pitchFamily="18" charset="0"/>
              </a:rPr>
              <a:t>, “Feature Extraction With Deep Neural Networks by a Generalized Discriminant Analysis.”, (IEEE 2012).</a:t>
            </a:r>
            <a:endParaRPr lang="en-IN"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[5] Muhammad Farooq, Edward </a:t>
            </a:r>
            <a:r>
              <a:rPr lang="en-US" sz="2400" dirty="0" err="1">
                <a:latin typeface="Times New Roman" panose="02020603050405020304" pitchFamily="18" charset="0"/>
                <a:cs typeface="Times New Roman" panose="02020603050405020304" pitchFamily="18" charset="0"/>
              </a:rPr>
              <a:t>Sozonov</a:t>
            </a:r>
            <a:r>
              <a:rPr lang="en-US" sz="2400" dirty="0">
                <a:latin typeface="Times New Roman" panose="02020603050405020304" pitchFamily="18" charset="0"/>
                <a:cs typeface="Times New Roman" panose="02020603050405020304" pitchFamily="18" charset="0"/>
              </a:rPr>
              <a:t>, “Feature Extraction exploitation Deep Learning for Food sort Recognition”, (2017).</a:t>
            </a:r>
            <a:endParaRPr lang="en-IN"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[6] </a:t>
            </a:r>
            <a:r>
              <a:rPr lang="en-US" sz="2400" dirty="0" err="1">
                <a:latin typeface="Times New Roman" panose="02020603050405020304" pitchFamily="18" charset="0"/>
                <a:cs typeface="Times New Roman" panose="02020603050405020304" pitchFamily="18" charset="0"/>
              </a:rPr>
              <a:t>Yushi</a:t>
            </a:r>
            <a:r>
              <a:rPr lang="en-US" sz="2400" dirty="0">
                <a:latin typeface="Times New Roman" panose="02020603050405020304" pitchFamily="18" charset="0"/>
                <a:cs typeface="Times New Roman" panose="02020603050405020304" pitchFamily="18" charset="0"/>
              </a:rPr>
              <a:t> Chen, </a:t>
            </a:r>
            <a:r>
              <a:rPr lang="en-US" sz="2400" dirty="0" err="1">
                <a:latin typeface="Times New Roman" panose="02020603050405020304" pitchFamily="18" charset="0"/>
                <a:cs typeface="Times New Roman" panose="02020603050405020304" pitchFamily="18" charset="0"/>
              </a:rPr>
              <a:t>Hanlu</a:t>
            </a:r>
            <a:r>
              <a:rPr lang="en-US" sz="2400" dirty="0">
                <a:latin typeface="Times New Roman" panose="02020603050405020304" pitchFamily="18" charset="0"/>
                <a:cs typeface="Times New Roman" panose="02020603050405020304" pitchFamily="18" charset="0"/>
              </a:rPr>
              <a:t> Jiang, </a:t>
            </a:r>
            <a:r>
              <a:rPr lang="en-US" sz="2400" dirty="0" err="1">
                <a:latin typeface="Times New Roman" panose="02020603050405020304" pitchFamily="18" charset="0"/>
                <a:cs typeface="Times New Roman" panose="02020603050405020304" pitchFamily="18" charset="0"/>
              </a:rPr>
              <a:t>Chunyang</a:t>
            </a:r>
            <a:r>
              <a:rPr lang="en-US" sz="2400" dirty="0">
                <a:latin typeface="Times New Roman" panose="02020603050405020304" pitchFamily="18" charset="0"/>
                <a:cs typeface="Times New Roman" panose="02020603050405020304" pitchFamily="18" charset="0"/>
              </a:rPr>
              <a:t> Li, </a:t>
            </a:r>
            <a:r>
              <a:rPr lang="en-US" sz="2400" dirty="0" err="1">
                <a:latin typeface="Times New Roman" panose="02020603050405020304" pitchFamily="18" charset="0"/>
                <a:cs typeface="Times New Roman" panose="02020603050405020304" pitchFamily="18" charset="0"/>
              </a:rPr>
              <a:t>Xiuping</a:t>
            </a:r>
            <a:r>
              <a:rPr lang="en-US" sz="2400" dirty="0">
                <a:latin typeface="Times New Roman" panose="02020603050405020304" pitchFamily="18" charset="0"/>
                <a:cs typeface="Times New Roman" panose="02020603050405020304" pitchFamily="18" charset="0"/>
              </a:rPr>
              <a:t> Jia, </a:t>
            </a:r>
            <a:r>
              <a:rPr lang="en-US" sz="2400" dirty="0" err="1">
                <a:latin typeface="Times New Roman" panose="02020603050405020304" pitchFamily="18" charset="0"/>
                <a:cs typeface="Times New Roman" panose="02020603050405020304" pitchFamily="18" charset="0"/>
              </a:rPr>
              <a:t>Pedram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Ghamisi</a:t>
            </a:r>
            <a:r>
              <a:rPr lang="en-US" sz="2400" dirty="0">
                <a:latin typeface="Times New Roman" panose="02020603050405020304" pitchFamily="18" charset="0"/>
                <a:cs typeface="Times New Roman" panose="02020603050405020304" pitchFamily="18" charset="0"/>
              </a:rPr>
              <a:t>, “Deep Feature Extraction and Classification of Hyperspectral Images Based on Convolutional Neural Networks.” (IEEE 2017).</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681430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D28986-EFAF-4840-A315-17919363907D}"/>
              </a:ext>
            </a:extLst>
          </p:cNvPr>
          <p:cNvSpPr>
            <a:spLocks noGrp="1"/>
          </p:cNvSpPr>
          <p:nvPr>
            <p:ph idx="1"/>
          </p:nvPr>
        </p:nvSpPr>
        <p:spPr>
          <a:xfrm>
            <a:off x="838200" y="211015"/>
            <a:ext cx="10515600" cy="5965948"/>
          </a:xfrm>
        </p:spPr>
        <p:txBody>
          <a:bodyPr/>
          <a:lstStyle/>
          <a:p>
            <a:pPr marL="0" indent="0" algn="just">
              <a:lnSpc>
                <a:spcPct val="100000"/>
              </a:lnSpc>
              <a:buNone/>
            </a:pPr>
            <a:r>
              <a:rPr lang="en-US" sz="2200" dirty="0">
                <a:latin typeface="Times New Roman" panose="02020603050405020304" pitchFamily="18" charset="0"/>
                <a:cs typeface="Times New Roman" panose="02020603050405020304" pitchFamily="18" charset="0"/>
              </a:rPr>
              <a:t>[7] Baptiste </a:t>
            </a:r>
            <a:r>
              <a:rPr lang="en-US" sz="2200" dirty="0" err="1">
                <a:latin typeface="Times New Roman" panose="02020603050405020304" pitchFamily="18" charset="0"/>
                <a:cs typeface="Times New Roman" panose="02020603050405020304" pitchFamily="18" charset="0"/>
              </a:rPr>
              <a:t>Wicht</a:t>
            </a:r>
            <a:r>
              <a:rPr lang="en-US" sz="2200" dirty="0">
                <a:latin typeface="Times New Roman" panose="02020603050405020304" pitchFamily="18" charset="0"/>
                <a:cs typeface="Times New Roman" panose="02020603050405020304" pitchFamily="18" charset="0"/>
              </a:rPr>
              <a:t> , “Deep Learning feature Extraction for Image Processing.”</a:t>
            </a:r>
            <a:endParaRPr lang="en-IN" sz="22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200" dirty="0">
                <a:latin typeface="Times New Roman" panose="02020603050405020304" pitchFamily="18" charset="0"/>
                <a:cs typeface="Times New Roman" panose="02020603050405020304" pitchFamily="18" charset="0"/>
              </a:rPr>
              <a:t>[8] Hung Nguyen, Sarah J. Maclagan, Tu </a:t>
            </a:r>
            <a:r>
              <a:rPr lang="en-US" sz="2200" dirty="0" err="1">
                <a:latin typeface="Times New Roman" panose="02020603050405020304" pitchFamily="18" charset="0"/>
                <a:cs typeface="Times New Roman" panose="02020603050405020304" pitchFamily="18" charset="0"/>
              </a:rPr>
              <a:t>Dinh</a:t>
            </a:r>
            <a:r>
              <a:rPr lang="en-US" sz="2200" dirty="0">
                <a:latin typeface="Times New Roman" panose="02020603050405020304" pitchFamily="18" charset="0"/>
                <a:cs typeface="Times New Roman" panose="02020603050405020304" pitchFamily="18" charset="0"/>
              </a:rPr>
              <a:t> Nguyen, Thin Nguyen, Paul </a:t>
            </a:r>
            <a:r>
              <a:rPr lang="en-US" sz="2200" dirty="0" err="1">
                <a:latin typeface="Times New Roman" panose="02020603050405020304" pitchFamily="18" charset="0"/>
                <a:cs typeface="Times New Roman" panose="02020603050405020304" pitchFamily="18" charset="0"/>
              </a:rPr>
              <a:t>Flemons</a:t>
            </a:r>
            <a:r>
              <a:rPr lang="en-US" sz="2200" dirty="0">
                <a:latin typeface="Times New Roman" panose="02020603050405020304" pitchFamily="18" charset="0"/>
                <a:cs typeface="Times New Roman" panose="02020603050405020304" pitchFamily="18" charset="0"/>
              </a:rPr>
              <a:t> ,Kylie Andrews, Euan G. Ritchie. </a:t>
            </a:r>
            <a:r>
              <a:rPr lang="en-US" sz="2200" dirty="0" err="1">
                <a:latin typeface="Times New Roman" panose="02020603050405020304" pitchFamily="18" charset="0"/>
                <a:cs typeface="Times New Roman" panose="02020603050405020304" pitchFamily="18" charset="0"/>
              </a:rPr>
              <a:t>Dinh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Phun</a:t>
            </a:r>
            <a:r>
              <a:rPr lang="en-US" sz="2200" dirty="0">
                <a:latin typeface="Times New Roman" panose="02020603050405020304" pitchFamily="18" charset="0"/>
                <a:cs typeface="Times New Roman" panose="02020603050405020304" pitchFamily="18" charset="0"/>
              </a:rPr>
              <a:t>, “Animal Recognition and Identification with Deep Convolutional Neural Networks for Automated Wildlife Monitoring.”</a:t>
            </a:r>
            <a:endParaRPr lang="en-IN" sz="22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200" dirty="0">
                <a:latin typeface="Times New Roman" panose="02020603050405020304" pitchFamily="18" charset="0"/>
                <a:cs typeface="Times New Roman" panose="02020603050405020304" pitchFamily="18" charset="0"/>
              </a:rPr>
              <a:t>[9] Tibor TRNOVSZKY, </a:t>
            </a:r>
            <a:r>
              <a:rPr lang="en-US" sz="2200" dirty="0" err="1">
                <a:latin typeface="Times New Roman" panose="02020603050405020304" pitchFamily="18" charset="0"/>
                <a:cs typeface="Times New Roman" panose="02020603050405020304" pitchFamily="18" charset="0"/>
              </a:rPr>
              <a:t>Patrik</a:t>
            </a:r>
            <a:r>
              <a:rPr lang="en-US" sz="2200" dirty="0">
                <a:latin typeface="Times New Roman" panose="02020603050405020304" pitchFamily="18" charset="0"/>
                <a:cs typeface="Times New Roman" panose="02020603050405020304" pitchFamily="18" charset="0"/>
              </a:rPr>
              <a:t> KAMENCAY, Richard ORJESEK, Miroslav BENCO, Peter SYKORA, “Animal Recognition System Based on Convolutional Neural Network.”</a:t>
            </a:r>
            <a:endParaRPr lang="en-IN" sz="22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200" dirty="0">
                <a:latin typeface="Times New Roman" panose="02020603050405020304" pitchFamily="18" charset="0"/>
                <a:cs typeface="Times New Roman" panose="02020603050405020304" pitchFamily="18" charset="0"/>
              </a:rPr>
              <a:t>[10] </a:t>
            </a:r>
            <a:r>
              <a:rPr lang="en-US" sz="2200" dirty="0" err="1">
                <a:latin typeface="Times New Roman" panose="02020603050405020304" pitchFamily="18" charset="0"/>
                <a:cs typeface="Times New Roman" panose="02020603050405020304" pitchFamily="18" charset="0"/>
              </a:rPr>
              <a:t>Nagaraju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Andavarapu</a:t>
            </a:r>
            <a:r>
              <a:rPr lang="en-US" sz="2200" dirty="0">
                <a:latin typeface="Times New Roman" panose="02020603050405020304" pitchFamily="18" charset="0"/>
                <a:cs typeface="Times New Roman" panose="02020603050405020304" pitchFamily="18" charset="0"/>
              </a:rPr>
              <a:t> and Valli Kumari </a:t>
            </a:r>
            <a:r>
              <a:rPr lang="en-US" sz="2200" dirty="0" err="1">
                <a:latin typeface="Times New Roman" panose="02020603050405020304" pitchFamily="18" charset="0"/>
                <a:cs typeface="Times New Roman" panose="02020603050405020304" pitchFamily="18" charset="0"/>
              </a:rPr>
              <a:t>Vatsavayi</a:t>
            </a:r>
            <a:r>
              <a:rPr lang="en-US" sz="2200" dirty="0">
                <a:latin typeface="Times New Roman" panose="02020603050405020304" pitchFamily="18" charset="0"/>
                <a:cs typeface="Times New Roman" panose="02020603050405020304" pitchFamily="18" charset="0"/>
              </a:rPr>
              <a:t>, “Wild-Animal Recognition in Agriculture Farms Using W-COHOG for Agro-Security.”</a:t>
            </a:r>
            <a:endParaRPr lang="en-IN" sz="22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576267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3C3A1-3880-4752-872B-C4F16CAB9720}"/>
              </a:ext>
            </a:extLst>
          </p:cNvPr>
          <p:cNvSpPr>
            <a:spLocks noGrp="1"/>
          </p:cNvSpPr>
          <p:nvPr>
            <p:ph type="title"/>
          </p:nvPr>
        </p:nvSpPr>
        <p:spPr>
          <a:xfrm>
            <a:off x="838200" y="207815"/>
            <a:ext cx="10515600" cy="1325563"/>
          </a:xfrm>
        </p:spPr>
        <p:txBody>
          <a:bodyPr/>
          <a:lstStyle/>
          <a:p>
            <a:r>
              <a:rPr lang="en-US" dirty="0">
                <a:latin typeface="Times New Roman" panose="02020603050405020304" pitchFamily="18" charset="0"/>
                <a:cs typeface="Times New Roman" panose="02020603050405020304" pitchFamily="18" charset="0"/>
              </a:rPr>
              <a:t>OBJECTIVE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B62582-1C20-427E-8193-BB1BBC54050B}"/>
              </a:ext>
            </a:extLst>
          </p:cNvPr>
          <p:cNvSpPr>
            <a:spLocks noGrp="1"/>
          </p:cNvSpPr>
          <p:nvPr>
            <p:ph idx="1"/>
          </p:nvPr>
        </p:nvSpPr>
        <p:spPr>
          <a:xfrm>
            <a:off x="838200" y="1533378"/>
            <a:ext cx="10515600" cy="4614204"/>
          </a:xfrm>
        </p:spPr>
        <p:txBody>
          <a:bodyPr>
            <a:normAutofit lnSpcReduction="10000"/>
          </a:bodyPr>
          <a:lstStyle/>
          <a:p>
            <a:pPr algn="just">
              <a:lnSpc>
                <a:spcPct val="150000"/>
              </a:lnSpc>
            </a:pPr>
            <a:r>
              <a:rPr lang="en-US" sz="2200" dirty="0">
                <a:latin typeface="Times New Roman" panose="02020603050405020304" pitchFamily="18" charset="0"/>
                <a:cs typeface="Times New Roman" panose="02020603050405020304" pitchFamily="18" charset="0"/>
              </a:rPr>
              <a:t>We aim to implement the Deep learning concept to predict unusual characteristics in animal. More suitable for poultry animals. Animals just like humans tend to show odd behavior when they are ill or not right . It may be a show of over-activeness or a state of dullness.</a:t>
            </a:r>
          </a:p>
          <a:p>
            <a:pPr algn="just">
              <a:lnSpc>
                <a:spcPct val="150000"/>
              </a:lnSpc>
            </a:pPr>
            <a:r>
              <a:rPr lang="en-US" sz="2200" dirty="0">
                <a:latin typeface="Times New Roman" panose="02020603050405020304" pitchFamily="18" charset="0"/>
                <a:cs typeface="Times New Roman" panose="02020603050405020304" pitchFamily="18" charset="0"/>
              </a:rPr>
              <a:t>These characteristics if not identified can affect and cause diseases which can spread to other animals and might even be passed on to human beings when their products are consumed. Characteristic identification of the animal will help in the detection of any diseases such that its spreading can be restricted and can save a fortune for the owner/caretaker of these animals. </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2471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111A-392E-4CE3-A561-E9E1E3528507}"/>
              </a:ext>
            </a:extLst>
          </p:cNvPr>
          <p:cNvSpPr>
            <a:spLocks noGrp="1"/>
          </p:cNvSpPr>
          <p:nvPr>
            <p:ph type="title"/>
          </p:nvPr>
        </p:nvSpPr>
        <p:spPr>
          <a:xfrm>
            <a:off x="838200" y="53071"/>
            <a:ext cx="10515600" cy="1325563"/>
          </a:xfrm>
        </p:spPr>
        <p:txBody>
          <a:bodyPr/>
          <a:lstStyle/>
          <a:p>
            <a:r>
              <a:rPr lang="en-US" dirty="0">
                <a:latin typeface="Times New Roman" panose="02020603050405020304" pitchFamily="18" charset="0"/>
                <a:cs typeface="Times New Roman" panose="02020603050405020304" pitchFamily="18" charset="0"/>
              </a:rPr>
              <a:t>LITERATURE SURVEY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F3A759F-B8E6-4CA4-86EF-DE2980AEA4E5}"/>
              </a:ext>
            </a:extLst>
          </p:cNvPr>
          <p:cNvSpPr>
            <a:spLocks noGrp="1"/>
          </p:cNvSpPr>
          <p:nvPr>
            <p:ph idx="1"/>
          </p:nvPr>
        </p:nvSpPr>
        <p:spPr>
          <a:xfrm>
            <a:off x="731520" y="1012874"/>
            <a:ext cx="11324492" cy="5845126"/>
          </a:xfrm>
        </p:spPr>
        <p:txBody>
          <a:bodyPr>
            <a:normAutofit lnSpcReduction="10000"/>
          </a:bodyPr>
          <a:lstStyle/>
          <a:p>
            <a:pPr marL="0" indent="0" algn="just">
              <a:lnSpc>
                <a:spcPct val="150000"/>
              </a:lnSpc>
              <a:buNone/>
            </a:pPr>
            <a:r>
              <a:rPr lang="en-US" sz="2000" b="1" dirty="0">
                <a:latin typeface="Times New Roman" panose="02020603050405020304" pitchFamily="18" charset="0"/>
                <a:cs typeface="Times New Roman" panose="02020603050405020304" pitchFamily="18" charset="0"/>
              </a:rPr>
              <a:t>1) Predicting animal behavior using deep learning: GPS data alone accurately predict diving in seabirds - </a:t>
            </a:r>
            <a:r>
              <a:rPr lang="en-IN" sz="2000" b="1" dirty="0">
                <a:latin typeface="Times New Roman" panose="02020603050405020304" pitchFamily="18" charset="0"/>
                <a:cs typeface="Times New Roman" panose="02020603050405020304" pitchFamily="18" charset="0"/>
              </a:rPr>
              <a:t>Ella Browning, Mark Bolton , Ellie Owen, Akiko Shoji, Tim Guilford, Robin Freeman</a:t>
            </a:r>
          </a:p>
          <a:p>
            <a:pPr algn="just">
              <a:lnSpc>
                <a:spcPct val="150000"/>
              </a:lnSpc>
            </a:pPr>
            <a:r>
              <a:rPr lang="en-US" sz="2000" dirty="0">
                <a:latin typeface="Times New Roman" panose="02020603050405020304" pitchFamily="18" charset="0"/>
                <a:cs typeface="Times New Roman" panose="02020603050405020304" pitchFamily="18" charset="0"/>
              </a:rPr>
              <a:t>This paper addresses the behavior of seabirds using a combined GPS and TDR dataset from 108 individuals by training deep learning models to predict characteristics. The variables used to train these models are those recorded solely by the GPS device: variation in longitude and latitude, altitude and coverage ratio. Mapping these predictions provides useful insights into the </a:t>
            </a:r>
            <a:r>
              <a:rPr lang="en-US" sz="2000" b="1" dirty="0">
                <a:latin typeface="Times New Roman" panose="02020603050405020304" pitchFamily="18" charset="0"/>
                <a:cs typeface="Times New Roman" panose="02020603050405020304" pitchFamily="18" charset="0"/>
              </a:rPr>
              <a:t>foraging activity</a:t>
            </a:r>
            <a:r>
              <a:rPr lang="en-US" sz="2000" dirty="0">
                <a:latin typeface="Times New Roman" panose="02020603050405020304" pitchFamily="18" charset="0"/>
                <a:cs typeface="Times New Roman" panose="02020603050405020304" pitchFamily="18" charset="0"/>
              </a:rPr>
              <a:t> of a range of seabird species, highlighting important at sea locations.</a:t>
            </a:r>
          </a:p>
          <a:p>
            <a:pPr marL="0" indent="0" algn="just">
              <a:lnSpc>
                <a:spcPct val="150000"/>
              </a:lnSpc>
              <a:buNone/>
            </a:pPr>
            <a:r>
              <a:rPr lang="en-US" sz="2000" b="1" dirty="0">
                <a:latin typeface="Times New Roman" panose="02020603050405020304" pitchFamily="18" charset="0"/>
                <a:cs typeface="Times New Roman" panose="02020603050405020304" pitchFamily="18" charset="0"/>
              </a:rPr>
              <a:t>2) Image motion feature extraction for recognition of aggressive behaviors among group-housed pigs - </a:t>
            </a:r>
            <a:r>
              <a:rPr lang="en-IN" sz="2000" b="1" dirty="0">
                <a:latin typeface="Times New Roman" panose="02020603050405020304" pitchFamily="18" charset="0"/>
                <a:cs typeface="Times New Roman" panose="02020603050405020304" pitchFamily="18" charset="0"/>
              </a:rPr>
              <a:t>Chen </a:t>
            </a:r>
            <a:r>
              <a:rPr lang="en-IN" sz="2000" b="1" dirty="0" err="1">
                <a:latin typeface="Times New Roman" panose="02020603050405020304" pitchFamily="18" charset="0"/>
                <a:cs typeface="Times New Roman" panose="02020603050405020304" pitchFamily="18" charset="0"/>
              </a:rPr>
              <a:t>Chen</a:t>
            </a:r>
            <a:r>
              <a:rPr lang="en-IN" sz="2000" b="1" dirty="0">
                <a:latin typeface="Times New Roman" panose="02020603050405020304" pitchFamily="18" charset="0"/>
                <a:cs typeface="Times New Roman" panose="02020603050405020304" pitchFamily="18" charset="0"/>
              </a:rPr>
              <a:t> , </a:t>
            </a:r>
            <a:r>
              <a:rPr lang="en-IN" sz="2000" b="1" dirty="0" err="1">
                <a:latin typeface="Times New Roman" panose="02020603050405020304" pitchFamily="18" charset="0"/>
                <a:cs typeface="Times New Roman" panose="02020603050405020304" pitchFamily="18" charset="0"/>
              </a:rPr>
              <a:t>Weixing</a:t>
            </a:r>
            <a:r>
              <a:rPr lang="en-IN" sz="2000" b="1" dirty="0">
                <a:latin typeface="Times New Roman" panose="02020603050405020304" pitchFamily="18" charset="0"/>
                <a:cs typeface="Times New Roman" panose="02020603050405020304" pitchFamily="18" charset="0"/>
              </a:rPr>
              <a:t> Zhu , Changhua Ma , </a:t>
            </a:r>
            <a:r>
              <a:rPr lang="en-IN" sz="2000" b="1" dirty="0" err="1">
                <a:latin typeface="Times New Roman" panose="02020603050405020304" pitchFamily="18" charset="0"/>
                <a:cs typeface="Times New Roman" panose="02020603050405020304" pitchFamily="18" charset="0"/>
              </a:rPr>
              <a:t>Yizheng</a:t>
            </a:r>
            <a:r>
              <a:rPr lang="en-IN" sz="2000" b="1" dirty="0">
                <a:latin typeface="Times New Roman" panose="02020603050405020304" pitchFamily="18" charset="0"/>
                <a:cs typeface="Times New Roman" panose="02020603050405020304" pitchFamily="18" charset="0"/>
              </a:rPr>
              <a:t> Guo , </a:t>
            </a:r>
            <a:r>
              <a:rPr lang="en-IN" sz="2000" b="1" dirty="0" err="1">
                <a:latin typeface="Times New Roman" panose="02020603050405020304" pitchFamily="18" charset="0"/>
                <a:cs typeface="Times New Roman" panose="02020603050405020304" pitchFamily="18" charset="0"/>
              </a:rPr>
              <a:t>Weijia</a:t>
            </a:r>
            <a:r>
              <a:rPr lang="en-IN" sz="2000" b="1" dirty="0">
                <a:latin typeface="Times New Roman" panose="02020603050405020304" pitchFamily="18" charset="0"/>
                <a:cs typeface="Times New Roman" panose="02020603050405020304" pitchFamily="18" charset="0"/>
              </a:rPr>
              <a:t> Huang  , </a:t>
            </a:r>
            <a:r>
              <a:rPr lang="en-IN" sz="2000" b="1" dirty="0" err="1">
                <a:latin typeface="Times New Roman" panose="02020603050405020304" pitchFamily="18" charset="0"/>
                <a:cs typeface="Times New Roman" panose="02020603050405020304" pitchFamily="18" charset="0"/>
              </a:rPr>
              <a:t>Chengzhi</a:t>
            </a:r>
            <a:r>
              <a:rPr lang="en-IN" sz="2000" b="1" dirty="0">
                <a:latin typeface="Times New Roman" panose="02020603050405020304" pitchFamily="18" charset="0"/>
                <a:cs typeface="Times New Roman" panose="02020603050405020304" pitchFamily="18" charset="0"/>
              </a:rPr>
              <a:t> </a:t>
            </a:r>
            <a:r>
              <a:rPr lang="en-IN" sz="2000" b="1" dirty="0" err="1">
                <a:latin typeface="Times New Roman" panose="02020603050405020304" pitchFamily="18" charset="0"/>
                <a:cs typeface="Times New Roman" panose="02020603050405020304" pitchFamily="18" charset="0"/>
              </a:rPr>
              <a:t>Ruan</a:t>
            </a:r>
            <a:r>
              <a:rPr lang="en-IN" sz="2000" b="1" dirty="0">
                <a:latin typeface="Times New Roman" panose="02020603050405020304" pitchFamily="18" charset="0"/>
                <a:cs typeface="Times New Roman" panose="02020603050405020304" pitchFamily="18" charset="0"/>
              </a:rPr>
              <a:t> </a:t>
            </a:r>
          </a:p>
          <a:p>
            <a:pPr algn="just">
              <a:lnSpc>
                <a:spcPct val="150000"/>
              </a:lnSpc>
            </a:pPr>
            <a:r>
              <a:rPr lang="en-US" sz="2000" dirty="0">
                <a:latin typeface="Times New Roman" panose="02020603050405020304" pitchFamily="18" charset="0"/>
                <a:cs typeface="Times New Roman" panose="02020603050405020304" pitchFamily="18" charset="0"/>
              </a:rPr>
              <a:t>The objective of this paper is to develop a computer vision-based method to further separate the aggressive pigs from all the moving individuals and to automatically recognize aggressive behaviors by analyzing their acceleration between adjacent frames. </a:t>
            </a:r>
          </a:p>
          <a:p>
            <a:pPr marL="0" indent="0" algn="just">
              <a:lnSpc>
                <a:spcPct val="150000"/>
              </a:lnSpc>
              <a:buNone/>
            </a:pPr>
            <a:endParaRPr lang="en-IN" sz="1900" b="1" i="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61235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4DB323-CC35-432C-8F70-E7EC500A4936}"/>
              </a:ext>
            </a:extLst>
          </p:cNvPr>
          <p:cNvSpPr>
            <a:spLocks noGrp="1"/>
          </p:cNvSpPr>
          <p:nvPr>
            <p:ph idx="1"/>
          </p:nvPr>
        </p:nvSpPr>
        <p:spPr>
          <a:xfrm>
            <a:off x="838200" y="295422"/>
            <a:ext cx="10515600" cy="6189784"/>
          </a:xfrm>
        </p:spPr>
        <p:txBody>
          <a:bodyPr>
            <a:normAutofit/>
          </a:bodyPr>
          <a:lstStyle/>
          <a:p>
            <a:pPr marL="0" indent="0" algn="just">
              <a:lnSpc>
                <a:spcPct val="150000"/>
              </a:lnSpc>
              <a:buNone/>
            </a:pPr>
            <a:r>
              <a:rPr lang="en-US" sz="2000" b="1" dirty="0">
                <a:latin typeface="Times New Roman" panose="02020603050405020304" pitchFamily="18" charset="0"/>
                <a:cs typeface="Times New Roman" panose="02020603050405020304" pitchFamily="18" charset="0"/>
              </a:rPr>
              <a:t>3) Automatically identifying, counting, and describing wild animals in camera-trap images with deep learning - Mohammad </a:t>
            </a:r>
            <a:r>
              <a:rPr lang="en-US" sz="2000" b="1" dirty="0" err="1">
                <a:latin typeface="Times New Roman" panose="02020603050405020304" pitchFamily="18" charset="0"/>
                <a:cs typeface="Times New Roman" panose="02020603050405020304" pitchFamily="18" charset="0"/>
              </a:rPr>
              <a:t>Sadegh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Norouzzadeha</a:t>
            </a:r>
            <a:r>
              <a:rPr lang="en-US" sz="2000" b="1" dirty="0">
                <a:latin typeface="Times New Roman" panose="02020603050405020304" pitchFamily="18" charset="0"/>
                <a:cs typeface="Times New Roman" panose="02020603050405020304" pitchFamily="18" charset="0"/>
              </a:rPr>
              <a:t>, Anh </a:t>
            </a:r>
            <a:r>
              <a:rPr lang="en-US" sz="2000" b="1" dirty="0" err="1">
                <a:latin typeface="Times New Roman" panose="02020603050405020304" pitchFamily="18" charset="0"/>
                <a:cs typeface="Times New Roman" panose="02020603050405020304" pitchFamily="18" charset="0"/>
              </a:rPr>
              <a:t>Nguyenb</a:t>
            </a:r>
            <a:r>
              <a:rPr lang="en-US" sz="2000" b="1" dirty="0">
                <a:latin typeface="Times New Roman" panose="02020603050405020304" pitchFamily="18" charset="0"/>
                <a:cs typeface="Times New Roman" panose="02020603050405020304" pitchFamily="18" charset="0"/>
              </a:rPr>
              <a:t>, Margaret </a:t>
            </a:r>
            <a:r>
              <a:rPr lang="en-US" sz="2000" b="1" dirty="0" err="1">
                <a:latin typeface="Times New Roman" panose="02020603050405020304" pitchFamily="18" charset="0"/>
                <a:cs typeface="Times New Roman" panose="02020603050405020304" pitchFamily="18" charset="0"/>
              </a:rPr>
              <a:t>Kosmalac</a:t>
            </a:r>
            <a:r>
              <a:rPr lang="en-US" sz="2000" b="1" dirty="0">
                <a:latin typeface="Times New Roman" panose="02020603050405020304" pitchFamily="18" charset="0"/>
                <a:cs typeface="Times New Roman" panose="02020603050405020304" pitchFamily="18" charset="0"/>
              </a:rPr>
              <a:t>, Alexandra </a:t>
            </a:r>
            <a:r>
              <a:rPr lang="en-US" sz="2000" b="1" dirty="0" err="1">
                <a:latin typeface="Times New Roman" panose="02020603050405020304" pitchFamily="18" charset="0"/>
                <a:cs typeface="Times New Roman" panose="02020603050405020304" pitchFamily="18" charset="0"/>
              </a:rPr>
              <a:t>Swansond</a:t>
            </a:r>
            <a:r>
              <a:rPr lang="en-US" sz="2000" b="1" dirty="0">
                <a:latin typeface="Times New Roman" panose="02020603050405020304" pitchFamily="18" charset="0"/>
                <a:cs typeface="Times New Roman" panose="02020603050405020304" pitchFamily="18" charset="0"/>
              </a:rPr>
              <a:t>, Meredith S. </a:t>
            </a:r>
            <a:r>
              <a:rPr lang="en-US" sz="2000" b="1" dirty="0" err="1">
                <a:latin typeface="Times New Roman" panose="02020603050405020304" pitchFamily="18" charset="0"/>
                <a:cs typeface="Times New Roman" panose="02020603050405020304" pitchFamily="18" charset="0"/>
              </a:rPr>
              <a:t>Palmere</a:t>
            </a:r>
            <a:r>
              <a:rPr lang="en-US" sz="2000" b="1" dirty="0">
                <a:latin typeface="Times New Roman" panose="02020603050405020304" pitchFamily="18" charset="0"/>
                <a:cs typeface="Times New Roman" panose="02020603050405020304" pitchFamily="18" charset="0"/>
              </a:rPr>
              <a:t>, Craig </a:t>
            </a:r>
            <a:r>
              <a:rPr lang="en-US" sz="2000" b="1" dirty="0" err="1">
                <a:latin typeface="Times New Roman" panose="02020603050405020304" pitchFamily="18" charset="0"/>
                <a:cs typeface="Times New Roman" panose="02020603050405020304" pitchFamily="18" charset="0"/>
              </a:rPr>
              <a:t>Packere</a:t>
            </a:r>
            <a:r>
              <a:rPr lang="en-US" sz="2000" b="1" dirty="0">
                <a:latin typeface="Times New Roman" panose="02020603050405020304" pitchFamily="18" charset="0"/>
                <a:cs typeface="Times New Roman" panose="02020603050405020304" pitchFamily="18" charset="0"/>
              </a:rPr>
              <a:t>, and Jeff Clune. </a:t>
            </a:r>
          </a:p>
          <a:p>
            <a:pPr lvl="0" algn="just">
              <a:lnSpc>
                <a:spcPct val="150000"/>
              </a:lnSpc>
            </a:pPr>
            <a:r>
              <a:rPr lang="en-US" sz="2000" dirty="0">
                <a:latin typeface="Times New Roman" panose="02020603050405020304" pitchFamily="18" charset="0"/>
                <a:cs typeface="Times New Roman" panose="02020603050405020304" pitchFamily="18" charset="0"/>
              </a:rPr>
              <a:t>The deep neural networks automatically identify animals with &gt;93.8% accuracy, and it was expected that number to improve rapidly in years to come. Through this they want to harness deep learning to automatically extract necessary features to </a:t>
            </a:r>
            <a:r>
              <a:rPr lang="en-US" sz="2000" b="1" dirty="0">
                <a:latin typeface="Times New Roman" panose="02020603050405020304" pitchFamily="18" charset="0"/>
                <a:cs typeface="Times New Roman" panose="02020603050405020304" pitchFamily="18" charset="0"/>
              </a:rPr>
              <a:t>detect</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count</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describe animals </a:t>
            </a:r>
            <a:r>
              <a:rPr lang="en-US" sz="2000" b="1" dirty="0" err="1">
                <a:latin typeface="Times New Roman" panose="02020603050405020304" pitchFamily="18" charset="0"/>
                <a:cs typeface="Times New Roman" panose="02020603050405020304" pitchFamily="18" charset="0"/>
              </a:rPr>
              <a:t>colour</a:t>
            </a:r>
            <a:r>
              <a:rPr lang="en-US" sz="2000" b="1" dirty="0">
                <a:latin typeface="Times New Roman" panose="02020603050405020304" pitchFamily="18" charset="0"/>
                <a:cs typeface="Times New Roman" panose="02020603050405020304" pitchFamily="18" charset="0"/>
              </a:rPr>
              <a:t> and shape </a:t>
            </a:r>
            <a:r>
              <a:rPr lang="en-US" sz="2000" dirty="0">
                <a:latin typeface="Times New Roman" panose="02020603050405020304" pitchFamily="18" charset="0"/>
                <a:cs typeface="Times New Roman" panose="02020603050405020304" pitchFamily="18" charset="0"/>
              </a:rPr>
              <a:t>and apply these methods on the world’s largest dataset of wild animals because such features can be transferred to other domains with small datasets.</a:t>
            </a:r>
          </a:p>
          <a:p>
            <a:pPr marL="0" indent="0">
              <a:lnSpc>
                <a:spcPct val="150000"/>
              </a:lnSpc>
              <a:buNone/>
            </a:pPr>
            <a:r>
              <a:rPr lang="en-US" sz="2000" b="1" dirty="0">
                <a:latin typeface="Times New Roman" panose="02020603050405020304" pitchFamily="18" charset="0"/>
                <a:cs typeface="Times New Roman" panose="02020603050405020304" pitchFamily="18" charset="0"/>
              </a:rPr>
              <a:t>4) </a:t>
            </a:r>
            <a:r>
              <a:rPr lang="en-IN" sz="2000" b="1" dirty="0">
                <a:latin typeface="Times New Roman" panose="02020603050405020304" pitchFamily="18" charset="0"/>
                <a:cs typeface="Times New Roman" panose="02020603050405020304" pitchFamily="18" charset="0"/>
              </a:rPr>
              <a:t>Feature Extraction With Deep Neural Networks by a Generalized Discriminant Analysis - André </a:t>
            </a:r>
            <a:r>
              <a:rPr lang="en-IN" sz="2000" b="1" dirty="0" err="1">
                <a:latin typeface="Times New Roman" panose="02020603050405020304" pitchFamily="18" charset="0"/>
                <a:cs typeface="Times New Roman" panose="02020603050405020304" pitchFamily="18" charset="0"/>
              </a:rPr>
              <a:t>Stuhlsatz</a:t>
            </a:r>
            <a:r>
              <a:rPr lang="en-IN" sz="2000" b="1" dirty="0">
                <a:latin typeface="Times New Roman" panose="02020603050405020304" pitchFamily="18" charset="0"/>
                <a:cs typeface="Times New Roman" panose="02020603050405020304" pitchFamily="18" charset="0"/>
              </a:rPr>
              <a:t>, Jens </a:t>
            </a:r>
            <a:r>
              <a:rPr lang="en-IN" sz="2000" b="1" dirty="0" err="1">
                <a:latin typeface="Times New Roman" panose="02020603050405020304" pitchFamily="18" charset="0"/>
                <a:cs typeface="Times New Roman" panose="02020603050405020304" pitchFamily="18" charset="0"/>
              </a:rPr>
              <a:t>Lippel</a:t>
            </a:r>
            <a:r>
              <a:rPr lang="en-IN" sz="2000" b="1" dirty="0">
                <a:latin typeface="Times New Roman" panose="02020603050405020304" pitchFamily="18" charset="0"/>
                <a:cs typeface="Times New Roman" panose="02020603050405020304" pitchFamily="18" charset="0"/>
              </a:rPr>
              <a:t>, Thomas </a:t>
            </a:r>
            <a:r>
              <a:rPr lang="en-IN" sz="2000" b="1" dirty="0" err="1">
                <a:latin typeface="Times New Roman" panose="02020603050405020304" pitchFamily="18" charset="0"/>
                <a:cs typeface="Times New Roman" panose="02020603050405020304" pitchFamily="18" charset="0"/>
              </a:rPr>
              <a:t>Zielke</a:t>
            </a:r>
            <a:r>
              <a:rPr lang="en-IN" sz="2000" b="1" dirty="0">
                <a:latin typeface="Times New Roman" panose="02020603050405020304" pitchFamily="18" charset="0"/>
                <a:cs typeface="Times New Roman" panose="02020603050405020304" pitchFamily="18" charset="0"/>
              </a:rPr>
              <a:t>(IEEE 2012)</a:t>
            </a:r>
            <a:endParaRPr lang="en-IN" sz="2000" dirty="0">
              <a:latin typeface="Times New Roman" panose="02020603050405020304" pitchFamily="18" charset="0"/>
              <a:cs typeface="Times New Roman" panose="02020603050405020304" pitchFamily="18" charset="0"/>
            </a:endParaRPr>
          </a:p>
          <a:p>
            <a:pPr>
              <a:lnSpc>
                <a:spcPct val="150000"/>
              </a:lnSpc>
            </a:pPr>
            <a:r>
              <a:rPr lang="en-IN" sz="2000" dirty="0">
                <a:latin typeface="Times New Roman" panose="02020603050405020304" pitchFamily="18" charset="0"/>
                <a:cs typeface="Times New Roman" panose="02020603050405020304" pitchFamily="18" charset="0"/>
              </a:rPr>
              <a:t>It is an approach to feature extraction that is a generalization of the classical linear discriminant analysis (LDA) on the basis of deep neural networks (DNNs). </a:t>
            </a:r>
          </a:p>
          <a:p>
            <a:pPr marL="0" lvl="0" indent="0" algn="just">
              <a:lnSpc>
                <a:spcPct val="150000"/>
              </a:lnSpc>
              <a:buNone/>
            </a:pPr>
            <a:endParaRPr lang="en-IN" sz="2000"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98729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E7E9FE-BCDE-48BE-B163-193553322307}"/>
              </a:ext>
            </a:extLst>
          </p:cNvPr>
          <p:cNvSpPr>
            <a:spLocks noGrp="1"/>
          </p:cNvSpPr>
          <p:nvPr>
            <p:ph idx="1"/>
          </p:nvPr>
        </p:nvSpPr>
        <p:spPr>
          <a:xfrm>
            <a:off x="838200" y="239151"/>
            <a:ext cx="10515600" cy="6471138"/>
          </a:xfrm>
        </p:spPr>
        <p:txBody>
          <a:bodyPr>
            <a:normAutofit/>
          </a:bodyPr>
          <a:lstStyle/>
          <a:p>
            <a:pPr marL="0" indent="0">
              <a:lnSpc>
                <a:spcPct val="150000"/>
              </a:lnSpc>
              <a:buNone/>
            </a:pPr>
            <a:r>
              <a:rPr lang="en-US" sz="2000" b="1" dirty="0">
                <a:latin typeface="Times New Roman" panose="02020603050405020304" pitchFamily="18" charset="0"/>
                <a:cs typeface="Times New Roman" panose="02020603050405020304" pitchFamily="18" charset="0"/>
              </a:rPr>
              <a:t>5) Feature Extraction Using Deep Learning for Food Type Recognition - Muhammad Farooq, Edward </a:t>
            </a:r>
            <a:r>
              <a:rPr lang="en-US" sz="2000" b="1" dirty="0" err="1">
                <a:latin typeface="Times New Roman" panose="02020603050405020304" pitchFamily="18" charset="0"/>
                <a:cs typeface="Times New Roman" panose="02020603050405020304" pitchFamily="18" charset="0"/>
              </a:rPr>
              <a:t>Sozonov</a:t>
            </a:r>
            <a:r>
              <a:rPr lang="en-US" sz="2000" b="1" dirty="0">
                <a:latin typeface="Times New Roman" panose="02020603050405020304" pitchFamily="18" charset="0"/>
                <a:cs typeface="Times New Roman" panose="02020603050405020304" pitchFamily="18" charset="0"/>
              </a:rPr>
              <a:t>(2017)</a:t>
            </a:r>
            <a:endParaRPr lang="en-IN" sz="2000" b="1"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These images can be used for automatic recognition of foods present and potentially       providing an indication of eating habits. Traditional methods rely on computing a number of user derived features from image and then use a classification method to classify food images into different food categories. </a:t>
            </a:r>
            <a:endParaRPr lang="en-IN" sz="2000" b="1" dirty="0">
              <a:latin typeface="Times New Roman" panose="02020603050405020304" pitchFamily="18" charset="0"/>
              <a:cs typeface="Times New Roman" panose="02020603050405020304" pitchFamily="18" charset="0"/>
            </a:endParaRPr>
          </a:p>
          <a:p>
            <a:pPr marL="0" indent="0">
              <a:lnSpc>
                <a:spcPct val="150000"/>
              </a:lnSpc>
              <a:buNone/>
            </a:pPr>
            <a:r>
              <a:rPr lang="en-US" sz="2000" b="1" dirty="0">
                <a:latin typeface="Times New Roman" panose="02020603050405020304" pitchFamily="18" charset="0"/>
                <a:cs typeface="Times New Roman" panose="02020603050405020304" pitchFamily="18" charset="0"/>
              </a:rPr>
              <a:t>6) Deep Feature Extraction and Classification of Hyperspectral Images Based on Convolutional Neural Networks- </a:t>
            </a:r>
            <a:r>
              <a:rPr lang="en-US" sz="2000" b="1" dirty="0" err="1">
                <a:latin typeface="Times New Roman" panose="02020603050405020304" pitchFamily="18" charset="0"/>
                <a:cs typeface="Times New Roman" panose="02020603050405020304" pitchFamily="18" charset="0"/>
              </a:rPr>
              <a:t>Yushi</a:t>
            </a:r>
            <a:r>
              <a:rPr lang="en-US" sz="2000" b="1" dirty="0">
                <a:latin typeface="Times New Roman" panose="02020603050405020304" pitchFamily="18" charset="0"/>
                <a:cs typeface="Times New Roman" panose="02020603050405020304" pitchFamily="18" charset="0"/>
              </a:rPr>
              <a:t> Chen, </a:t>
            </a:r>
            <a:r>
              <a:rPr lang="en-US" sz="2000" b="1" dirty="0" err="1">
                <a:latin typeface="Times New Roman" panose="02020603050405020304" pitchFamily="18" charset="0"/>
                <a:cs typeface="Times New Roman" panose="02020603050405020304" pitchFamily="18" charset="0"/>
              </a:rPr>
              <a:t>Hanlu</a:t>
            </a:r>
            <a:r>
              <a:rPr lang="en-US" sz="2000" b="1" dirty="0">
                <a:latin typeface="Times New Roman" panose="02020603050405020304" pitchFamily="18" charset="0"/>
                <a:cs typeface="Times New Roman" panose="02020603050405020304" pitchFamily="18" charset="0"/>
              </a:rPr>
              <a:t> Jiang, </a:t>
            </a:r>
            <a:r>
              <a:rPr lang="en-US" sz="2000" b="1" dirty="0" err="1">
                <a:latin typeface="Times New Roman" panose="02020603050405020304" pitchFamily="18" charset="0"/>
                <a:cs typeface="Times New Roman" panose="02020603050405020304" pitchFamily="18" charset="0"/>
              </a:rPr>
              <a:t>Chunyang</a:t>
            </a:r>
            <a:r>
              <a:rPr lang="en-US" sz="2000" b="1" dirty="0">
                <a:latin typeface="Times New Roman" panose="02020603050405020304" pitchFamily="18" charset="0"/>
                <a:cs typeface="Times New Roman" panose="02020603050405020304" pitchFamily="18" charset="0"/>
              </a:rPr>
              <a:t> Li, </a:t>
            </a:r>
            <a:r>
              <a:rPr lang="en-US" sz="2000" b="1" dirty="0" err="1">
                <a:latin typeface="Times New Roman" panose="02020603050405020304" pitchFamily="18" charset="0"/>
                <a:cs typeface="Times New Roman" panose="02020603050405020304" pitchFamily="18" charset="0"/>
              </a:rPr>
              <a:t>Xiuping</a:t>
            </a:r>
            <a:r>
              <a:rPr lang="en-US" sz="2000" b="1" dirty="0">
                <a:latin typeface="Times New Roman" panose="02020603050405020304" pitchFamily="18" charset="0"/>
                <a:cs typeface="Times New Roman" panose="02020603050405020304" pitchFamily="18" charset="0"/>
              </a:rPr>
              <a:t> Jia, </a:t>
            </a:r>
            <a:r>
              <a:rPr lang="en-US" sz="2000" b="1" dirty="0" err="1">
                <a:latin typeface="Times New Roman" panose="02020603050405020304" pitchFamily="18" charset="0"/>
                <a:cs typeface="Times New Roman" panose="02020603050405020304" pitchFamily="18" charset="0"/>
              </a:rPr>
              <a:t>Pedram</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Ghamisi</a:t>
            </a:r>
            <a:r>
              <a:rPr lang="en-US" sz="2000" b="1" dirty="0">
                <a:latin typeface="Times New Roman" panose="02020603050405020304" pitchFamily="18" charset="0"/>
                <a:cs typeface="Times New Roman" panose="02020603050405020304" pitchFamily="18" charset="0"/>
              </a:rPr>
              <a:t> (IEEE 2017)</a:t>
            </a:r>
            <a:endParaRPr lang="en-IN" sz="2000" b="1"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The proposed approach employs several convolutional and pooling layers to extract deep features from HSIs, which are nonlinear, discriminant, and invariant. These features are useful for image classification and target detection. </a:t>
            </a:r>
            <a:endParaRPr lang="en-IN" sz="2000" b="1"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467744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D2B493-C953-4974-B674-7DA55877BBA4}"/>
              </a:ext>
            </a:extLst>
          </p:cNvPr>
          <p:cNvSpPr>
            <a:spLocks noGrp="1"/>
          </p:cNvSpPr>
          <p:nvPr>
            <p:ph idx="1"/>
          </p:nvPr>
        </p:nvSpPr>
        <p:spPr>
          <a:xfrm>
            <a:off x="838200" y="323557"/>
            <a:ext cx="10515600" cy="6231988"/>
          </a:xfrm>
        </p:spPr>
        <p:txBody>
          <a:bodyPr>
            <a:normAutofit fontScale="85000" lnSpcReduction="10000"/>
          </a:bodyPr>
          <a:lstStyle/>
          <a:p>
            <a:pPr marL="0" indent="0">
              <a:lnSpc>
                <a:spcPct val="150000"/>
              </a:lnSpc>
              <a:buNone/>
            </a:pPr>
            <a:r>
              <a:rPr lang="en-US" sz="2400" b="1" i="1" dirty="0">
                <a:latin typeface="Times New Roman" panose="02020603050405020304" pitchFamily="18" charset="0"/>
                <a:cs typeface="Times New Roman" panose="02020603050405020304" pitchFamily="18" charset="0"/>
              </a:rPr>
              <a:t>7) </a:t>
            </a:r>
            <a:r>
              <a:rPr lang="en-US" sz="2400" b="1" dirty="0">
                <a:latin typeface="Times New Roman" panose="02020603050405020304" pitchFamily="18" charset="0"/>
                <a:cs typeface="Times New Roman" panose="02020603050405020304" pitchFamily="18" charset="0"/>
              </a:rPr>
              <a:t>Deep Learning feature Extraction for Image Processing -Baptiste </a:t>
            </a:r>
            <a:r>
              <a:rPr lang="en-US" sz="2400" b="1" dirty="0" err="1">
                <a:latin typeface="Times New Roman" panose="02020603050405020304" pitchFamily="18" charset="0"/>
                <a:cs typeface="Times New Roman" panose="02020603050405020304" pitchFamily="18" charset="0"/>
              </a:rPr>
              <a:t>Wicht</a:t>
            </a:r>
            <a:endParaRPr lang="en-IN" sz="2400" b="1" dirty="0">
              <a:latin typeface="Times New Roman" panose="02020603050405020304" pitchFamily="18" charset="0"/>
              <a:cs typeface="Times New Roman" panose="02020603050405020304" pitchFamily="18" charset="0"/>
            </a:endParaRPr>
          </a:p>
          <a:p>
            <a:pPr lvl="0" algn="just">
              <a:lnSpc>
                <a:spcPct val="150000"/>
              </a:lnSpc>
            </a:pPr>
            <a:r>
              <a:rPr lang="en-US" sz="2400" dirty="0">
                <a:latin typeface="Times New Roman" panose="02020603050405020304" pitchFamily="18" charset="0"/>
                <a:cs typeface="Times New Roman" panose="02020603050405020304" pitchFamily="18" charset="0"/>
              </a:rPr>
              <a:t>The scope of this work is defined by several machine learning tasks. The first one, handwritten digit recognition, is </a:t>
            </a:r>
            <a:r>
              <a:rPr lang="en-US" sz="2400" dirty="0" err="1">
                <a:latin typeface="Times New Roman" panose="02020603050405020304" pitchFamily="18" charset="0"/>
                <a:cs typeface="Times New Roman" panose="02020603050405020304" pitchFamily="18" charset="0"/>
              </a:rPr>
              <a:t>analysed</a:t>
            </a:r>
            <a:r>
              <a:rPr lang="en-US" sz="2400" dirty="0">
                <a:latin typeface="Times New Roman" panose="02020603050405020304" pitchFamily="18" charset="0"/>
                <a:cs typeface="Times New Roman" panose="02020603050405020304" pitchFamily="18" charset="0"/>
              </a:rPr>
              <a:t> to see how much the unsupervised pretraining technique introduced with the Deep Belief Network (DBN) model improves the training of neural networks. </a:t>
            </a:r>
            <a:endParaRPr lang="en-IN" sz="2400" b="1" dirty="0">
              <a:latin typeface="Times New Roman" panose="02020603050405020304" pitchFamily="18" charset="0"/>
              <a:cs typeface="Times New Roman" panose="02020603050405020304" pitchFamily="18" charset="0"/>
            </a:endParaRPr>
          </a:p>
          <a:p>
            <a:pPr lvl="0" algn="just">
              <a:lnSpc>
                <a:spcPct val="150000"/>
              </a:lnSpc>
            </a:pPr>
            <a:r>
              <a:rPr lang="en-US" sz="2400" dirty="0">
                <a:latin typeface="Times New Roman" panose="02020603050405020304" pitchFamily="18" charset="0"/>
                <a:cs typeface="Times New Roman" panose="02020603050405020304" pitchFamily="18" charset="0"/>
              </a:rPr>
              <a:t>The second, detection and recognition of Sudoku in images, is evaluating the efficiency of DBN and Convolutional DBN (CDBN) models for classification of images of poor quality. Finally, features are learned fully unsupervised from images for a keyword spotting task and are compared against well-known handcrafted features. </a:t>
            </a:r>
          </a:p>
          <a:p>
            <a:pPr marL="0" indent="0" algn="just">
              <a:lnSpc>
                <a:spcPct val="170000"/>
              </a:lnSpc>
              <a:buNone/>
            </a:pPr>
            <a:r>
              <a:rPr lang="en-IN" sz="2400" b="1" dirty="0">
                <a:latin typeface="Times New Roman" panose="02020603050405020304" pitchFamily="18" charset="0"/>
                <a:cs typeface="Times New Roman" panose="02020603050405020304" pitchFamily="18" charset="0"/>
              </a:rPr>
              <a:t>8) Animal Recognition System Based on Convolutional Neural Network </a:t>
            </a:r>
            <a:r>
              <a:rPr lang="en-IN" sz="2400" dirty="0">
                <a:latin typeface="Times New Roman" panose="02020603050405020304" pitchFamily="18" charset="0"/>
                <a:cs typeface="Times New Roman" panose="02020603050405020304" pitchFamily="18" charset="0"/>
              </a:rPr>
              <a:t>- Tibor TRNOVSZKY, </a:t>
            </a:r>
            <a:r>
              <a:rPr lang="en-IN" sz="2400" dirty="0" err="1">
                <a:latin typeface="Times New Roman" panose="02020603050405020304" pitchFamily="18" charset="0"/>
                <a:cs typeface="Times New Roman" panose="02020603050405020304" pitchFamily="18" charset="0"/>
              </a:rPr>
              <a:t>Patrik</a:t>
            </a:r>
            <a:r>
              <a:rPr lang="en-IN" sz="2400" dirty="0">
                <a:latin typeface="Times New Roman" panose="02020603050405020304" pitchFamily="18" charset="0"/>
                <a:cs typeface="Times New Roman" panose="02020603050405020304" pitchFamily="18" charset="0"/>
              </a:rPr>
              <a:t> KAMENCAY, Richard ORJESEK, Miroslav BENCO, Peter SYKORA</a:t>
            </a:r>
          </a:p>
          <a:p>
            <a:pPr algn="just">
              <a:lnSpc>
                <a:spcPct val="170000"/>
              </a:lnSpc>
            </a:pPr>
            <a:r>
              <a:rPr lang="en-IN" sz="2400" dirty="0">
                <a:latin typeface="Times New Roman" panose="02020603050405020304" pitchFamily="18" charset="0"/>
                <a:cs typeface="Times New Roman" panose="02020603050405020304" pitchFamily="18" charset="0"/>
              </a:rPr>
              <a:t>In this paper, the Convolutional Neural Network (CNN) for the classification of the input animal images is proposed.</a:t>
            </a:r>
          </a:p>
        </p:txBody>
      </p:sp>
    </p:spTree>
    <p:extLst>
      <p:ext uri="{BB962C8B-B14F-4D97-AF65-F5344CB8AC3E}">
        <p14:creationId xmlns:p14="http://schemas.microsoft.com/office/powerpoint/2010/main" val="3424719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54D248-A670-4C65-BAC0-CD3D00A25D84}"/>
              </a:ext>
            </a:extLst>
          </p:cNvPr>
          <p:cNvSpPr>
            <a:spLocks noGrp="1"/>
          </p:cNvSpPr>
          <p:nvPr>
            <p:ph idx="1"/>
          </p:nvPr>
        </p:nvSpPr>
        <p:spPr>
          <a:xfrm>
            <a:off x="838200" y="351692"/>
            <a:ext cx="10515600" cy="5825271"/>
          </a:xfrm>
        </p:spPr>
        <p:txBody>
          <a:bodyPr>
            <a:normAutofit fontScale="70000" lnSpcReduction="20000"/>
          </a:bodyPr>
          <a:lstStyle/>
          <a:p>
            <a:pPr marL="0" indent="0" algn="just">
              <a:lnSpc>
                <a:spcPct val="170000"/>
              </a:lnSpc>
              <a:buNone/>
            </a:pPr>
            <a:r>
              <a:rPr lang="en-US" b="1" dirty="0">
                <a:latin typeface="Times New Roman" panose="02020603050405020304" pitchFamily="18" charset="0"/>
                <a:cs typeface="Times New Roman" panose="02020603050405020304" pitchFamily="18" charset="0"/>
              </a:rPr>
              <a:t>9) </a:t>
            </a:r>
            <a:r>
              <a:rPr lang="en-IN" b="1" dirty="0">
                <a:latin typeface="Times New Roman" panose="02020603050405020304" pitchFamily="18" charset="0"/>
                <a:cs typeface="Times New Roman" panose="02020603050405020304" pitchFamily="18" charset="0"/>
              </a:rPr>
              <a:t>Animal Recognition and Identification with Deep Convolutional Neural Networks for Automated Wildlife Monitoring - </a:t>
            </a:r>
            <a:r>
              <a:rPr lang="en-IN" dirty="0">
                <a:latin typeface="Times New Roman" panose="02020603050405020304" pitchFamily="18" charset="0"/>
                <a:cs typeface="Times New Roman" panose="02020603050405020304" pitchFamily="18" charset="0"/>
              </a:rPr>
              <a:t>Hung Nguyen, Sarah J. Maclagan, Tu </a:t>
            </a:r>
            <a:r>
              <a:rPr lang="en-IN" dirty="0" err="1">
                <a:latin typeface="Times New Roman" panose="02020603050405020304" pitchFamily="18" charset="0"/>
                <a:cs typeface="Times New Roman" panose="02020603050405020304" pitchFamily="18" charset="0"/>
              </a:rPr>
              <a:t>Dinh</a:t>
            </a:r>
            <a:r>
              <a:rPr lang="en-IN" dirty="0">
                <a:latin typeface="Times New Roman" panose="02020603050405020304" pitchFamily="18" charset="0"/>
                <a:cs typeface="Times New Roman" panose="02020603050405020304" pitchFamily="18" charset="0"/>
              </a:rPr>
              <a:t> Nguyen, Thin Nguyen, Paul </a:t>
            </a:r>
            <a:r>
              <a:rPr lang="en-IN" dirty="0" err="1">
                <a:latin typeface="Times New Roman" panose="02020603050405020304" pitchFamily="18" charset="0"/>
                <a:cs typeface="Times New Roman" panose="02020603050405020304" pitchFamily="18" charset="0"/>
              </a:rPr>
              <a:t>Flemons</a:t>
            </a:r>
            <a:r>
              <a:rPr lang="en-IN" dirty="0">
                <a:latin typeface="Times New Roman" panose="02020603050405020304" pitchFamily="18" charset="0"/>
                <a:cs typeface="Times New Roman" panose="02020603050405020304" pitchFamily="18" charset="0"/>
              </a:rPr>
              <a:t> ,Kylie Andrews, Euan G. Ritchie. </a:t>
            </a:r>
            <a:r>
              <a:rPr lang="en-IN" dirty="0" err="1">
                <a:latin typeface="Times New Roman" panose="02020603050405020304" pitchFamily="18" charset="0"/>
                <a:cs typeface="Times New Roman" panose="02020603050405020304" pitchFamily="18" charset="0"/>
              </a:rPr>
              <a:t>Dinh</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Phun</a:t>
            </a:r>
            <a:endParaRPr lang="en-IN" b="1" dirty="0">
              <a:latin typeface="Times New Roman" panose="02020603050405020304" pitchFamily="18" charset="0"/>
              <a:cs typeface="Times New Roman" panose="02020603050405020304" pitchFamily="18" charset="0"/>
            </a:endParaRPr>
          </a:p>
          <a:p>
            <a:pPr algn="just">
              <a:lnSpc>
                <a:spcPct val="170000"/>
              </a:lnSpc>
            </a:pPr>
            <a:r>
              <a:rPr lang="en-IN" dirty="0">
                <a:latin typeface="Times New Roman" panose="02020603050405020304" pitchFamily="18" charset="0"/>
                <a:cs typeface="Times New Roman" panose="02020603050405020304" pitchFamily="18" charset="0"/>
              </a:rPr>
              <a:t>Automatic covert cameras or "camera traps" are being an increasingly popular tool for wildlife monitoring due to their effectiveness and reliability in collecting data of wildlife unobtrusively, continuously and in large volume. However, processing such a large volume of images and videos captured from camera traps manually is extremely expensive, time-consuming and also monotonous.</a:t>
            </a:r>
          </a:p>
          <a:p>
            <a:pPr algn="just">
              <a:lnSpc>
                <a:spcPct val="170000"/>
              </a:lnSpc>
            </a:pPr>
            <a:r>
              <a:rPr lang="en-IN" dirty="0">
                <a:latin typeface="Times New Roman" panose="02020603050405020304" pitchFamily="18" charset="0"/>
                <a:cs typeface="Times New Roman" panose="02020603050405020304" pitchFamily="18" charset="0"/>
              </a:rPr>
              <a:t> This presents a major obstacle to scientists and ecologists to monitor wildlife in an open environment. Leveraging on recent advances in deep learning techniques in computer vision, we propose in this paper a framework to build automated animal recognition in the wild, aiming at an automated wildlife monitoring system. </a:t>
            </a:r>
          </a:p>
        </p:txBody>
      </p:sp>
    </p:spTree>
    <p:extLst>
      <p:ext uri="{BB962C8B-B14F-4D97-AF65-F5344CB8AC3E}">
        <p14:creationId xmlns:p14="http://schemas.microsoft.com/office/powerpoint/2010/main" val="3083185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399290-D286-4EF5-85F1-700A2E8954C9}"/>
              </a:ext>
            </a:extLst>
          </p:cNvPr>
          <p:cNvSpPr>
            <a:spLocks noGrp="1"/>
          </p:cNvSpPr>
          <p:nvPr>
            <p:ph idx="1"/>
          </p:nvPr>
        </p:nvSpPr>
        <p:spPr>
          <a:xfrm>
            <a:off x="838200" y="365760"/>
            <a:ext cx="10515600" cy="6492240"/>
          </a:xfrm>
        </p:spPr>
        <p:txBody>
          <a:bodyPr>
            <a:normAutofit fontScale="47500" lnSpcReduction="20000"/>
          </a:bodyPr>
          <a:lstStyle/>
          <a:p>
            <a:pPr marL="0" indent="0">
              <a:lnSpc>
                <a:spcPct val="150000"/>
              </a:lnSpc>
              <a:buNone/>
            </a:pPr>
            <a:r>
              <a:rPr lang="en-US" sz="4200" b="1" dirty="0">
                <a:latin typeface="Times New Roman" panose="02020603050405020304" pitchFamily="18" charset="0"/>
                <a:cs typeface="Times New Roman" panose="02020603050405020304" pitchFamily="18" charset="0"/>
              </a:rPr>
              <a:t>10) </a:t>
            </a:r>
            <a:r>
              <a:rPr lang="en-IN" sz="4200" b="1" dirty="0">
                <a:latin typeface="Times New Roman" panose="02020603050405020304" pitchFamily="18" charset="0"/>
                <a:cs typeface="Times New Roman" panose="02020603050405020304" pitchFamily="18" charset="0"/>
              </a:rPr>
              <a:t>Wild-Animal Recognition in Agriculture Farms Using W-COHOG for Agro-Security - </a:t>
            </a:r>
            <a:r>
              <a:rPr lang="en-IN" sz="4200" b="1" dirty="0" err="1">
                <a:latin typeface="Times New Roman" panose="02020603050405020304" pitchFamily="18" charset="0"/>
                <a:cs typeface="Times New Roman" panose="02020603050405020304" pitchFamily="18" charset="0"/>
              </a:rPr>
              <a:t>Nagaraju</a:t>
            </a:r>
            <a:r>
              <a:rPr lang="en-IN" sz="4200" b="1" dirty="0">
                <a:latin typeface="Times New Roman" panose="02020603050405020304" pitchFamily="18" charset="0"/>
                <a:cs typeface="Times New Roman" panose="02020603050405020304" pitchFamily="18" charset="0"/>
              </a:rPr>
              <a:t> </a:t>
            </a:r>
            <a:r>
              <a:rPr lang="en-IN" sz="4200" b="1" dirty="0" err="1">
                <a:latin typeface="Times New Roman" panose="02020603050405020304" pitchFamily="18" charset="0"/>
                <a:cs typeface="Times New Roman" panose="02020603050405020304" pitchFamily="18" charset="0"/>
              </a:rPr>
              <a:t>Andavarapu</a:t>
            </a:r>
            <a:r>
              <a:rPr lang="en-IN" sz="4200" b="1" dirty="0">
                <a:latin typeface="Times New Roman" panose="02020603050405020304" pitchFamily="18" charset="0"/>
                <a:cs typeface="Times New Roman" panose="02020603050405020304" pitchFamily="18" charset="0"/>
              </a:rPr>
              <a:t> and Valli Kumari </a:t>
            </a:r>
            <a:r>
              <a:rPr lang="en-IN" sz="4200" b="1" dirty="0" err="1">
                <a:latin typeface="Times New Roman" panose="02020603050405020304" pitchFamily="18" charset="0"/>
                <a:cs typeface="Times New Roman" panose="02020603050405020304" pitchFamily="18" charset="0"/>
              </a:rPr>
              <a:t>Vatsavayi</a:t>
            </a:r>
            <a:r>
              <a:rPr lang="en-IN" sz="4200" b="1" dirty="0">
                <a:latin typeface="Times New Roman" panose="02020603050405020304" pitchFamily="18" charset="0"/>
                <a:cs typeface="Times New Roman" panose="02020603050405020304" pitchFamily="18" charset="0"/>
              </a:rPr>
              <a:t> </a:t>
            </a:r>
          </a:p>
          <a:p>
            <a:pPr algn="just">
              <a:lnSpc>
                <a:spcPct val="150000"/>
              </a:lnSpc>
            </a:pPr>
            <a:r>
              <a:rPr lang="en-IN" sz="4200" dirty="0">
                <a:latin typeface="Times New Roman" panose="02020603050405020304" pitchFamily="18" charset="0"/>
                <a:cs typeface="Times New Roman" panose="02020603050405020304" pitchFamily="18" charset="0"/>
              </a:rPr>
              <a:t>Computer Vision is applied in agriculture field for food grading, disease identification of the plants and agro-farms security. Huge crop damage is caused by the wild animal attacks on the agriculture farms. Here are some traditional techniques followed by the local farmers, but which are not effective. </a:t>
            </a:r>
          </a:p>
          <a:p>
            <a:pPr algn="just">
              <a:lnSpc>
                <a:spcPct val="150000"/>
              </a:lnSpc>
            </a:pPr>
            <a:r>
              <a:rPr lang="en-IN" sz="4200" dirty="0">
                <a:latin typeface="Times New Roman" panose="02020603050405020304" pitchFamily="18" charset="0"/>
                <a:cs typeface="Times New Roman" panose="02020603050405020304" pitchFamily="18" charset="0"/>
              </a:rPr>
              <a:t>This problem can be solved using computer vision techniques. In this paper, we proposed an algorithm to detect animals in a given image. WCoHOG is a Histogram oriented gradients based feature vector with better accuracy. It is an extension of Co-occurrence Histograms of Oriented Gradients (</a:t>
            </a:r>
            <a:r>
              <a:rPr lang="en-IN" sz="4200" dirty="0" err="1">
                <a:latin typeface="Times New Roman" panose="02020603050405020304" pitchFamily="18" charset="0"/>
                <a:cs typeface="Times New Roman" panose="02020603050405020304" pitchFamily="18" charset="0"/>
              </a:rPr>
              <a:t>CoHOG</a:t>
            </a:r>
            <a:r>
              <a:rPr lang="en-IN" sz="4200" dirty="0">
                <a:latin typeface="Times New Roman" panose="02020603050405020304" pitchFamily="18" charset="0"/>
                <a:cs typeface="Times New Roman" panose="02020603050405020304" pitchFamily="18" charset="0"/>
              </a:rPr>
              <a:t>).</a:t>
            </a:r>
          </a:p>
          <a:p>
            <a:pPr algn="just">
              <a:lnSpc>
                <a:spcPct val="150000"/>
              </a:lnSpc>
            </a:pPr>
            <a:r>
              <a:rPr lang="en-IN" sz="4200" dirty="0">
                <a:latin typeface="Times New Roman" panose="02020603050405020304" pitchFamily="18" charset="0"/>
                <a:cs typeface="Times New Roman" panose="02020603050405020304" pitchFamily="18" charset="0"/>
              </a:rPr>
              <a:t> In this paper LIBLINEAR classifier is used in order to get better accuracy for high dimensional data. The experiments were conducted on two benchmark datasets called Wild-</a:t>
            </a:r>
            <a:r>
              <a:rPr lang="en-IN" sz="4200" dirty="0" err="1">
                <a:latin typeface="Times New Roman" panose="02020603050405020304" pitchFamily="18" charset="0"/>
                <a:cs typeface="Times New Roman" panose="02020603050405020304" pitchFamily="18" charset="0"/>
              </a:rPr>
              <a:t>Anim</a:t>
            </a:r>
            <a:r>
              <a:rPr lang="en-IN" sz="4200" dirty="0">
                <a:latin typeface="Times New Roman" panose="02020603050405020304" pitchFamily="18" charset="0"/>
                <a:cs typeface="Times New Roman" panose="02020603050405020304" pitchFamily="18" charset="0"/>
              </a:rPr>
              <a:t> and </a:t>
            </a:r>
            <a:r>
              <a:rPr lang="en-IN" sz="4200" dirty="0" err="1">
                <a:latin typeface="Times New Roman" panose="02020603050405020304" pitchFamily="18" charset="0"/>
                <a:cs typeface="Times New Roman" panose="02020603050405020304" pitchFamily="18" charset="0"/>
              </a:rPr>
              <a:t>CamaraTrap</a:t>
            </a:r>
            <a:r>
              <a:rPr lang="en-IN" sz="4200" dirty="0">
                <a:latin typeface="Times New Roman" panose="02020603050405020304" pitchFamily="18" charset="0"/>
                <a:cs typeface="Times New Roman" panose="02020603050405020304" pitchFamily="18" charset="0"/>
              </a:rPr>
              <a:t> dataset. Experimental results prove that W-</a:t>
            </a:r>
            <a:r>
              <a:rPr lang="en-IN" sz="4200" dirty="0" err="1">
                <a:latin typeface="Times New Roman" panose="02020603050405020304" pitchFamily="18" charset="0"/>
                <a:cs typeface="Times New Roman" panose="02020603050405020304" pitchFamily="18" charset="0"/>
              </a:rPr>
              <a:t>CoHOG</a:t>
            </a:r>
            <a:r>
              <a:rPr lang="en-IN" sz="4200" dirty="0">
                <a:latin typeface="Times New Roman" panose="02020603050405020304" pitchFamily="18" charset="0"/>
                <a:cs typeface="Times New Roman" panose="02020603050405020304" pitchFamily="18" charset="0"/>
              </a:rPr>
              <a:t> performs better than existing state of the art methods </a:t>
            </a:r>
          </a:p>
          <a:p>
            <a:endParaRPr lang="en-IN" dirty="0"/>
          </a:p>
        </p:txBody>
      </p:sp>
    </p:spTree>
    <p:extLst>
      <p:ext uri="{BB962C8B-B14F-4D97-AF65-F5344CB8AC3E}">
        <p14:creationId xmlns:p14="http://schemas.microsoft.com/office/powerpoint/2010/main" val="255103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2686</Words>
  <Application>Microsoft Office PowerPoint</Application>
  <PresentationFormat>Widescreen</PresentationFormat>
  <Paragraphs>126</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Times New Roman</vt:lpstr>
      <vt:lpstr>Office Theme</vt:lpstr>
      <vt:lpstr>15IT496L  MAJOR PROJECT  UNUSUAL CHARACTERISTICS OF ANIMAL RECOGNITION IN A HERD USING PREDICITION TECHNIQUES</vt:lpstr>
      <vt:lpstr>INTRODUCTION</vt:lpstr>
      <vt:lpstr>OBJECTIVE</vt:lpstr>
      <vt:lpstr>LITERATURE SURVEY</vt:lpstr>
      <vt:lpstr>PowerPoint Presentation</vt:lpstr>
      <vt:lpstr>PowerPoint Presentation</vt:lpstr>
      <vt:lpstr>PowerPoint Presentation</vt:lpstr>
      <vt:lpstr>PowerPoint Presentation</vt:lpstr>
      <vt:lpstr>PowerPoint Presentation</vt:lpstr>
      <vt:lpstr>EXISTING SYSTEM</vt:lpstr>
      <vt:lpstr>ISSUES IN EXISTING SYSTEM</vt:lpstr>
      <vt:lpstr>PROPOSED SYSTEM ARCHITECTURE</vt:lpstr>
      <vt:lpstr>PROPOSED SYSTEM DATA FLOW</vt:lpstr>
      <vt:lpstr>MODULE SPLIT AND EXPLAINATION OF EACH MODULE</vt:lpstr>
      <vt:lpstr>IMPLEMENTATION PROCEDURE, CODE SNIPPET, TOOL USED</vt:lpstr>
      <vt:lpstr>PowerPoint Presentation</vt:lpstr>
      <vt:lpstr>PowerPoint Presentation</vt:lpstr>
      <vt:lpstr>PowerPoint Presentation</vt:lpstr>
      <vt:lpstr>RESULT</vt:lpstr>
      <vt:lpstr>PowerPoint Presentation</vt:lpstr>
      <vt:lpstr>CONCLUSION</vt:lpstr>
      <vt:lpstr>FUTURE ENHANCEMENT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15IT496L  MAJOR PROJECT  UNUSUAL CHARACTERISTICS OF ANIMAL RECOGNITION IN A HERD USING PREDICITION TECHNIQUES</dc:title>
  <dc:creator>Aditya Tekur</dc:creator>
  <cp:lastModifiedBy>Aditya Tekur</cp:lastModifiedBy>
  <cp:revision>43</cp:revision>
  <dcterms:created xsi:type="dcterms:W3CDTF">2019-05-08T20:50:02Z</dcterms:created>
  <dcterms:modified xsi:type="dcterms:W3CDTF">2019-05-08T21:54:33Z</dcterms:modified>
</cp:coreProperties>
</file>