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D55AC-26BF-4328-B92E-2CCDFF53D1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3BB12-6BA6-41AA-A167-9BAB93AEF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EFE14-13DB-44C6-AC0D-C15175E3B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134CE-ABBE-4CD0-B22C-A2CA1ABFE8E9}" type="datetimeFigureOut">
              <a:rPr lang="th-TH" smtClean="0"/>
              <a:t>26/01/64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ED9BF-4C77-44BC-8F1C-DA7B44C25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A20B7-6C41-4FB0-A80C-51792C989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6A9E-89FE-4B32-8C7C-289B81A94CE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11808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20503-E8D5-4A61-9236-C4F7AA780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6437C-7D96-4302-A104-E9BE0731D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3B3E4-99B1-4971-B3C3-4BE9C5DAF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134CE-ABBE-4CD0-B22C-A2CA1ABFE8E9}" type="datetimeFigureOut">
              <a:rPr lang="th-TH" smtClean="0"/>
              <a:t>26/01/64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8C7BC-C7A4-4565-AE91-9F37E85D7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7CEC5-D1A2-4591-9497-D9A2BADC1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6A9E-89FE-4B32-8C7C-289B81A94CE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605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55529F-9AE9-4F9B-81FC-18A677B845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C6C522-820B-48AC-B59A-130C3DF32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54530-7AEE-4D1C-AEC9-D559AAF6C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134CE-ABBE-4CD0-B22C-A2CA1ABFE8E9}" type="datetimeFigureOut">
              <a:rPr lang="th-TH" smtClean="0"/>
              <a:t>26/01/64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694EA-51BE-4DA7-891F-2264335E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BE5D5-DC5B-4C99-B3DF-A7D5DB086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6A9E-89FE-4B32-8C7C-289B81A94CE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799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7CE9D-07FD-418F-BB7F-5C2B1653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EF5C9-69C3-4754-B31A-EB26DDF07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EB142-12AC-45B1-856A-90CE13C6D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134CE-ABBE-4CD0-B22C-A2CA1ABFE8E9}" type="datetimeFigureOut">
              <a:rPr lang="th-TH" smtClean="0"/>
              <a:t>26/01/64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B31F4-0EDD-4FDB-939D-0DB908176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E619E-9A52-434E-9E13-CE53F48AA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6A9E-89FE-4B32-8C7C-289B81A94CE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50983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66E40-F5A8-47B3-99EB-3A6F1EE52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D61D6-ED7C-4378-89ED-35F39FF14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95EE1-62C7-4920-8AC9-8F0F8237B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134CE-ABBE-4CD0-B22C-A2CA1ABFE8E9}" type="datetimeFigureOut">
              <a:rPr lang="th-TH" smtClean="0"/>
              <a:t>26/01/64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95B5F-09B2-48D7-947E-5DB4B41C7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7D059-7839-4307-A056-BABDFEEFB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6A9E-89FE-4B32-8C7C-289B81A94CE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65023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02AA4-4DAC-47DC-81BE-8F3CC63B3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520BE-B748-424A-912D-6D0537A9C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04F00D-DF06-4925-BBB2-25A551C1C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646AA-0746-49C7-8943-1CF6482DA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134CE-ABBE-4CD0-B22C-A2CA1ABFE8E9}" type="datetimeFigureOut">
              <a:rPr lang="th-TH" smtClean="0"/>
              <a:t>26/01/64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2DA34-7381-4D3D-A673-EDC0E433B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D8416-FCAE-4502-B2C3-30EAF4FF4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6A9E-89FE-4B32-8C7C-289B81A94CE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4529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8491C-ECC0-4568-9357-1034A6D0E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4BF25-5D79-459F-8554-69243AC22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FB33BB-A02F-42E5-A7F4-5D4D782A3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8BD2C3-AD93-4E1D-B765-8E1DB7A707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A05F3C-3300-4FA0-A087-13A1491E5D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91453D-8393-40AD-9477-32C11EDE3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134CE-ABBE-4CD0-B22C-A2CA1ABFE8E9}" type="datetimeFigureOut">
              <a:rPr lang="th-TH" smtClean="0"/>
              <a:t>26/01/64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02B705-5760-4C51-959A-3B8ED4416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75BFE7-3D28-45CD-BF34-692E1D518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6A9E-89FE-4B32-8C7C-289B81A94CE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9828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69E0-3F3B-44B6-8E13-2BA4189C5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62AE23-657E-479F-82C5-EA09F856F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134CE-ABBE-4CD0-B22C-A2CA1ABFE8E9}" type="datetimeFigureOut">
              <a:rPr lang="th-TH" smtClean="0"/>
              <a:t>26/01/64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40CD96-B628-40DB-8BB1-FAB588C3C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BC7149-ADD3-49B7-8032-C744634F8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6A9E-89FE-4B32-8C7C-289B81A94CE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23156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59129C-D9A8-443F-9EC6-1E1EBFB53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134CE-ABBE-4CD0-B22C-A2CA1ABFE8E9}" type="datetimeFigureOut">
              <a:rPr lang="th-TH" smtClean="0"/>
              <a:t>26/01/64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E9403-AFA4-4C49-8CB7-03AF4C627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CCCFB-AF6B-4287-B9C3-18193E004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6A9E-89FE-4B32-8C7C-289B81A94CE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9008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CC952-E0C8-4933-B7C4-1C622E1D3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42B48-7025-49A4-8445-1C7AAB708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7F8E4-9444-4452-BCFE-D7DEAADA6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A9598-3043-4B42-9030-08F162DE7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134CE-ABBE-4CD0-B22C-A2CA1ABFE8E9}" type="datetimeFigureOut">
              <a:rPr lang="th-TH" smtClean="0"/>
              <a:t>26/01/64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03189-A3E2-4269-9DE0-37E5E1CA2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19D8B-1886-4A1B-BF09-CB0ADAEC2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6A9E-89FE-4B32-8C7C-289B81A94CE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34724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F1993-FD18-4B65-875C-F1717AF59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F84279-E89C-441E-87F3-FABD2D2236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776893-41E5-451F-90F4-8A8C7E819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CE11C-F8AD-46DE-9788-27AA1F166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134CE-ABBE-4CD0-B22C-A2CA1ABFE8E9}" type="datetimeFigureOut">
              <a:rPr lang="th-TH" smtClean="0"/>
              <a:t>26/01/64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3FC63-3563-4131-A5CC-D1535A776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0E157-D7D7-4E4F-8575-A8256DCCC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6A9E-89FE-4B32-8C7C-289B81A94CE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44094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E4D623-C9F5-4181-AA6B-FD64AAA4B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715CF-065B-4AE8-9923-B5C737092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0B19B-0F6D-40F1-9043-ED0F1DE63B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134CE-ABBE-4CD0-B22C-A2CA1ABFE8E9}" type="datetimeFigureOut">
              <a:rPr lang="th-TH" smtClean="0"/>
              <a:t>26/01/64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CF2F2-2932-4409-8AB5-FFBBFC157D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7D272-95C6-4DD9-8370-AA7B40C41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16A9E-89FE-4B32-8C7C-289B81A94CE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59727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FAE162-DBBB-45E2-A142-99EFCD130167}"/>
              </a:ext>
            </a:extLst>
          </p:cNvPr>
          <p:cNvSpPr txBox="1"/>
          <p:nvPr/>
        </p:nvSpPr>
        <p:spPr>
          <a:xfrm>
            <a:off x="4131425" y="1857894"/>
            <a:ext cx="4357090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Data  pipeline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ETL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ELY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Data integration</a:t>
            </a:r>
            <a:endParaRPr lang="th-TH" sz="4400" dirty="0"/>
          </a:p>
        </p:txBody>
      </p:sp>
    </p:spTree>
    <p:extLst>
      <p:ext uri="{BB962C8B-B14F-4D97-AF65-F5344CB8AC3E}">
        <p14:creationId xmlns:p14="http://schemas.microsoft.com/office/powerpoint/2010/main" val="367418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64A34-41BA-4739-951B-69F25CD02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pipeline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2EF3A-C372-4B11-9A41-B9058F8E4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initial load / historical load / full load -&gt; </a:t>
            </a:r>
            <a:r>
              <a:rPr lang="th-TH" dirty="0"/>
              <a:t>ดึงข้อมูลทั้งหมดจากแหล่งข้อมูล </a:t>
            </a:r>
            <a:r>
              <a:rPr lang="en-US" dirty="0"/>
              <a:t>3</a:t>
            </a:r>
            <a:r>
              <a:rPr lang="th-TH" dirty="0"/>
              <a:t>ปี </a:t>
            </a:r>
            <a:r>
              <a:rPr lang="en-US" dirty="0"/>
              <a:t>-&gt; 3</a:t>
            </a:r>
            <a:r>
              <a:rPr lang="th-TH" dirty="0"/>
              <a:t>ปี</a:t>
            </a:r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r>
              <a:rPr lang="en-US" dirty="0"/>
              <a:t>Incremental load </a:t>
            </a:r>
            <a:r>
              <a:rPr lang="th-TH" dirty="0"/>
              <a:t> </a:t>
            </a:r>
            <a:r>
              <a:rPr lang="en-US" dirty="0"/>
              <a:t>-&gt; </a:t>
            </a:r>
            <a:r>
              <a:rPr lang="th-TH" dirty="0"/>
              <a:t>ดึงข้อมูลใหม่ และเปลี่ยนแปลง</a:t>
            </a:r>
          </a:p>
        </p:txBody>
      </p:sp>
    </p:spTree>
    <p:extLst>
      <p:ext uri="{BB962C8B-B14F-4D97-AF65-F5344CB8AC3E}">
        <p14:creationId xmlns:p14="http://schemas.microsoft.com/office/powerpoint/2010/main" val="4127321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819DD-B958-4DC6-BFF4-B490B641A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524CD-50C8-4448-8457-249889C7B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Batch </a:t>
            </a:r>
            <a:r>
              <a:rPr lang="th-TH" sz="2000" dirty="0"/>
              <a:t> ดึงตามระยะเวลา  ทุก </a:t>
            </a:r>
            <a:r>
              <a:rPr lang="en-US" sz="2000" dirty="0"/>
              <a:t>10s,1m,1h,1d </a:t>
            </a:r>
            <a:r>
              <a:rPr lang="th-TH" sz="2000" dirty="0"/>
              <a:t> ประมวลผลข้อมูลของเมื่อวัน  </a:t>
            </a:r>
            <a:r>
              <a:rPr lang="en-US" sz="2000" dirty="0"/>
              <a:t>(t-1) </a:t>
            </a:r>
            <a:endParaRPr lang="th-TH" sz="2000" dirty="0"/>
          </a:p>
          <a:p>
            <a:r>
              <a:rPr lang="en-US" sz="2000" dirty="0"/>
              <a:t>Stream </a:t>
            </a:r>
            <a:r>
              <a:rPr lang="th-TH" sz="2000" dirty="0"/>
              <a:t>ข้อมูลส่งมาทันที เลือกประมวลผลทันที หรือเลือกช่วงเวลาได้</a:t>
            </a:r>
          </a:p>
          <a:p>
            <a:endParaRPr lang="th-TH" sz="2000" dirty="0"/>
          </a:p>
          <a:p>
            <a:endParaRPr lang="th-TH" sz="2000" dirty="0"/>
          </a:p>
          <a:p>
            <a:pPr marL="0" indent="0">
              <a:buNone/>
            </a:pPr>
            <a:r>
              <a:rPr lang="en-US" sz="2000" dirty="0"/>
              <a:t>** </a:t>
            </a:r>
            <a:r>
              <a:rPr lang="th-TH" sz="2000" dirty="0"/>
              <a:t> เลือกตามความถี่ของแหล่งข้อมูลเป็นหลัก ข้อมูลบางแหล่งสามารถ </a:t>
            </a:r>
            <a:r>
              <a:rPr lang="en-US" sz="2000" dirty="0"/>
              <a:t>stream </a:t>
            </a:r>
            <a:r>
              <a:rPr lang="th-TH" sz="2000" dirty="0"/>
              <a:t>ได้</a:t>
            </a:r>
            <a:r>
              <a:rPr lang="en-US" sz="2000" dirty="0"/>
              <a:t> </a:t>
            </a:r>
            <a:r>
              <a:rPr lang="th-TH" sz="2000" dirty="0"/>
              <a:t>บางแหล่งทำไม่ได้ </a:t>
            </a:r>
          </a:p>
        </p:txBody>
      </p:sp>
    </p:spTree>
    <p:extLst>
      <p:ext uri="{BB962C8B-B14F-4D97-AF65-F5344CB8AC3E}">
        <p14:creationId xmlns:p14="http://schemas.microsoft.com/office/powerpoint/2010/main" val="1496375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48658-90E4-4FBB-8E38-7060F6A07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integration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FFF07-F116-4872-A113-6A9A2D11F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2000" dirty="0"/>
              <a:t>มีข้อมูลหลายๆ ตัว รวมให้เป็นชุดเดียว  </a:t>
            </a:r>
            <a:r>
              <a:rPr lang="en-US" sz="2000" dirty="0"/>
              <a:t>(golden record) </a:t>
            </a:r>
            <a:r>
              <a:rPr lang="th-TH" sz="2000" dirty="0"/>
              <a:t>เพื่อให้องค์กร นำไปใช้</a:t>
            </a:r>
          </a:p>
          <a:p>
            <a:pPr marL="0" indent="0">
              <a:buNone/>
            </a:pPr>
            <a:endParaRPr lang="th-TH" sz="2000" dirty="0"/>
          </a:p>
          <a:p>
            <a:pPr>
              <a:buFontTx/>
              <a:buChar char="-"/>
            </a:pPr>
            <a:r>
              <a:rPr lang="th-TH" sz="2000" dirty="0"/>
              <a:t>ช่วยให้เห็นภาพรวมบริษัทขนาดใหญ่ ที่เก็บข้อมูลไว้หลายที่ </a:t>
            </a:r>
            <a:r>
              <a:rPr lang="en-US" sz="2000" dirty="0"/>
              <a:t> (customer 360)</a:t>
            </a:r>
          </a:p>
          <a:p>
            <a:pPr marL="0" indent="0">
              <a:buNone/>
            </a:pPr>
            <a:r>
              <a:rPr lang="th-TH" sz="2000" dirty="0"/>
              <a:t>	</a:t>
            </a:r>
            <a:r>
              <a:rPr lang="en-US" sz="2000" dirty="0"/>
              <a:t>- </a:t>
            </a:r>
            <a:r>
              <a:rPr lang="th-TH" sz="2000" dirty="0"/>
              <a:t>เช่นคุณ </a:t>
            </a:r>
            <a:r>
              <a:rPr lang="en-US" sz="2000" dirty="0" err="1"/>
              <a:t>gle</a:t>
            </a:r>
            <a:r>
              <a:rPr lang="en-US" sz="2000" dirty="0"/>
              <a:t> </a:t>
            </a:r>
            <a:r>
              <a:rPr lang="th-TH" sz="2000" dirty="0"/>
              <a:t>ใช้ </a:t>
            </a:r>
            <a:r>
              <a:rPr lang="en-US" sz="2000" dirty="0"/>
              <a:t>a </a:t>
            </a:r>
            <a:r>
              <a:rPr lang="th-TH" sz="2000" dirty="0"/>
              <a:t>ไม่ใช้ </a:t>
            </a:r>
            <a:r>
              <a:rPr lang="en-US" sz="2000" dirty="0"/>
              <a:t>b </a:t>
            </a:r>
            <a:r>
              <a:rPr lang="th-TH" sz="2000" dirty="0"/>
              <a:t> ก็แนะนำ </a:t>
            </a:r>
            <a:r>
              <a:rPr lang="en-US" sz="2000" dirty="0"/>
              <a:t>b </a:t>
            </a:r>
            <a:r>
              <a:rPr lang="th-TH" sz="2000" dirty="0"/>
              <a:t>ให้ได้</a:t>
            </a:r>
          </a:p>
          <a:p>
            <a:pPr marL="0" indent="0">
              <a:buNone/>
            </a:pPr>
            <a:endParaRPr lang="th-TH" sz="2000" dirty="0"/>
          </a:p>
          <a:p>
            <a:pPr marL="0" indent="0">
              <a:buNone/>
            </a:pPr>
            <a:r>
              <a:rPr lang="en-US" sz="2000" dirty="0" err="1"/>
              <a:t>Database,data</a:t>
            </a:r>
            <a:r>
              <a:rPr lang="en-US" sz="2000" dirty="0"/>
              <a:t> </a:t>
            </a:r>
            <a:r>
              <a:rPr lang="en-US" sz="2000" dirty="0" err="1"/>
              <a:t>warehouse,data</a:t>
            </a:r>
            <a:r>
              <a:rPr lang="en-US" sz="2000" dirty="0"/>
              <a:t> lake, files , </a:t>
            </a:r>
            <a:r>
              <a:rPr lang="en-US" sz="2000" dirty="0" err="1"/>
              <a:t>api</a:t>
            </a:r>
            <a:r>
              <a:rPr lang="en-US" sz="2000" dirty="0"/>
              <a:t>-free or $</a:t>
            </a:r>
            <a:r>
              <a:rPr lang="th-TH" sz="2000" dirty="0"/>
              <a:t> </a:t>
            </a:r>
            <a:r>
              <a:rPr lang="en-US" sz="2000" dirty="0"/>
              <a:t>, Web Scraping</a:t>
            </a:r>
          </a:p>
          <a:p>
            <a:pPr marL="0" indent="0">
              <a:buNone/>
            </a:pPr>
            <a:r>
              <a:rPr lang="th-TH" sz="2000" dirty="0">
                <a:highlight>
                  <a:srgbClr val="FFFF00"/>
                </a:highlight>
              </a:rPr>
              <a:t>ปัญหา </a:t>
            </a:r>
          </a:p>
          <a:p>
            <a:pPr marL="0" indent="0">
              <a:buNone/>
            </a:pPr>
            <a:r>
              <a:rPr lang="en-US" sz="2000" dirty="0"/>
              <a:t>1. Schema integration   </a:t>
            </a:r>
            <a:r>
              <a:rPr lang="th-TH" sz="2000" dirty="0"/>
              <a:t> </a:t>
            </a:r>
            <a:r>
              <a:rPr lang="en-US" sz="2000" dirty="0"/>
              <a:t>: </a:t>
            </a:r>
            <a:r>
              <a:rPr lang="en-US" sz="2000" dirty="0" err="1"/>
              <a:t>sql</a:t>
            </a:r>
            <a:r>
              <a:rPr lang="en-US" sz="2000" dirty="0"/>
              <a:t> , </a:t>
            </a:r>
            <a:r>
              <a:rPr lang="en-US" sz="2000" dirty="0" err="1"/>
              <a:t>nosql</a:t>
            </a:r>
            <a:r>
              <a:rPr lang="en-US" sz="2000" dirty="0"/>
              <a:t> , </a:t>
            </a:r>
            <a:r>
              <a:rPr lang="th-TH" sz="2000" dirty="0"/>
              <a:t>ชื่อเรียก </a:t>
            </a:r>
            <a:r>
              <a:rPr lang="en-US" sz="2000" dirty="0"/>
              <a:t>column </a:t>
            </a:r>
            <a:r>
              <a:rPr lang="th-TH" sz="2000" dirty="0"/>
              <a:t>ต่างกัน โครงสร้างต่างกัน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2. Data integration  : </a:t>
            </a:r>
            <a:r>
              <a:rPr lang="th-TH" sz="2000" dirty="0"/>
              <a:t>ข้อมูลเดียวกันแต่เก็บต่างกัน </a:t>
            </a:r>
            <a:r>
              <a:rPr lang="en-US" sz="2000" dirty="0"/>
              <a:t>(</a:t>
            </a:r>
            <a:r>
              <a:rPr lang="th-TH" sz="2000" dirty="0"/>
              <a:t>ชื่อ</a:t>
            </a:r>
            <a:r>
              <a:rPr lang="en-US" sz="2000" dirty="0"/>
              <a:t> , </a:t>
            </a:r>
            <a:r>
              <a:rPr lang="th-TH" sz="2000" dirty="0"/>
              <a:t>ชื่อ</a:t>
            </a:r>
            <a:r>
              <a:rPr lang="en-US" sz="2000" dirty="0"/>
              <a:t>-</a:t>
            </a:r>
            <a:r>
              <a:rPr lang="th-TH" sz="2000" dirty="0"/>
              <a:t>สกุล</a:t>
            </a:r>
            <a:r>
              <a:rPr lang="en-US" sz="2000" dirty="0"/>
              <a:t>) 1 column</a:t>
            </a:r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1870655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218B0-FDE9-46D5-A857-C75AC56EF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4636"/>
            <a:ext cx="10515600" cy="5782327"/>
          </a:xfrm>
        </p:spPr>
        <p:txBody>
          <a:bodyPr/>
          <a:lstStyle/>
          <a:p>
            <a:r>
              <a:rPr lang="en-US" sz="2800" dirty="0"/>
              <a:t>Schema integration</a:t>
            </a:r>
          </a:p>
          <a:p>
            <a:endParaRPr lang="en-US" dirty="0"/>
          </a:p>
          <a:p>
            <a:pPr marL="0" indent="0">
              <a:buNone/>
            </a:pPr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99931C-1E08-4B62-9B79-519497439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017" y="-236823"/>
            <a:ext cx="7135221" cy="46774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4A0210-730F-4E06-9AD7-025122B5C2D6}"/>
              </a:ext>
            </a:extLst>
          </p:cNvPr>
          <p:cNvSpPr txBox="1"/>
          <p:nvPr/>
        </p:nvSpPr>
        <p:spPr>
          <a:xfrm>
            <a:off x="375385" y="6246796"/>
            <a:ext cx="8795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 </a:t>
            </a:r>
            <a:r>
              <a:rPr lang="th-TH" dirty="0"/>
              <a:t>ต้องคุยกับเจ้าของข้อมูลก่อน  เช่น มีคอลัมน์อะไร อัพเดทบ่อยแค่ไหน หน้าตาเป็นยังไง</a:t>
            </a:r>
          </a:p>
        </p:txBody>
      </p:sp>
    </p:spTree>
    <p:extLst>
      <p:ext uri="{BB962C8B-B14F-4D97-AF65-F5344CB8AC3E}">
        <p14:creationId xmlns:p14="http://schemas.microsoft.com/office/powerpoint/2010/main" val="2367115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7B633-FC37-458C-B89A-591270D6B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8008"/>
            <a:ext cx="10515600" cy="5503195"/>
          </a:xfrm>
        </p:spPr>
        <p:txBody>
          <a:bodyPr/>
          <a:lstStyle/>
          <a:p>
            <a:r>
              <a:rPr lang="th-TH" dirty="0"/>
              <a:t>ปัญหา</a:t>
            </a:r>
          </a:p>
          <a:p>
            <a:pPr marL="457200" indent="-457200">
              <a:buAutoNum type="arabicPeriod"/>
            </a:pPr>
            <a:r>
              <a:rPr lang="en-US" sz="1800" dirty="0"/>
              <a:t>Structure Conflict </a:t>
            </a:r>
            <a:r>
              <a:rPr lang="th-TH" sz="1800" dirty="0"/>
              <a:t>โครงสร้างไม่เหมือนกัน  เช่น </a:t>
            </a:r>
            <a:r>
              <a:rPr lang="en-US" sz="1800" dirty="0"/>
              <a:t>db1 : </a:t>
            </a:r>
            <a:r>
              <a:rPr lang="en-US" sz="1800" dirty="0" err="1"/>
              <a:t>denormalised</a:t>
            </a:r>
            <a:r>
              <a:rPr lang="en-US" sz="1800" dirty="0"/>
              <a:t> </a:t>
            </a:r>
            <a:r>
              <a:rPr lang="th-TH" sz="1800" dirty="0"/>
              <a:t> </a:t>
            </a:r>
            <a:r>
              <a:rPr lang="en-US" sz="1800" dirty="0"/>
              <a:t>&lt;&gt; db2 </a:t>
            </a:r>
            <a:r>
              <a:rPr lang="th-TH" sz="1800" dirty="0"/>
              <a:t> </a:t>
            </a:r>
            <a:r>
              <a:rPr lang="en-US" sz="1800" dirty="0"/>
              <a:t>: </a:t>
            </a:r>
            <a:r>
              <a:rPr lang="en-US" sz="1800" dirty="0" err="1"/>
              <a:t>normalused</a:t>
            </a:r>
            <a:r>
              <a:rPr lang="en-US" sz="1800" dirty="0"/>
              <a:t> </a:t>
            </a:r>
            <a:r>
              <a:rPr lang="th-TH" sz="1800" dirty="0"/>
              <a:t>ต้องทำให้ข้อมูลเหมือนกัน</a:t>
            </a:r>
          </a:p>
          <a:p>
            <a:pPr marL="457200" indent="-457200">
              <a:buAutoNum type="arabicPeriod"/>
            </a:pPr>
            <a:r>
              <a:rPr lang="en-US" sz="2000" dirty="0"/>
              <a:t>Naming Conflict </a:t>
            </a:r>
            <a:r>
              <a:rPr lang="th-TH" sz="2000" dirty="0"/>
              <a:t> ชื่อ ไม่เหมือนกัน</a:t>
            </a:r>
            <a:r>
              <a:rPr lang="en-US" sz="2000" dirty="0"/>
              <a:t> </a:t>
            </a:r>
            <a:r>
              <a:rPr lang="th-TH" sz="2000" dirty="0"/>
              <a:t> </a:t>
            </a:r>
            <a:r>
              <a:rPr lang="en-US" sz="2000" dirty="0" err="1"/>
              <a:t>clientId</a:t>
            </a:r>
            <a:r>
              <a:rPr lang="en-US" sz="2000" dirty="0"/>
              <a:t> == Customer ID</a:t>
            </a:r>
          </a:p>
          <a:p>
            <a:pPr marL="457200" indent="-457200">
              <a:buAutoNum type="arabicPeriod"/>
            </a:pPr>
            <a:r>
              <a:rPr lang="en-US" sz="2000" dirty="0"/>
              <a:t>Entity Conflict  </a:t>
            </a:r>
            <a:r>
              <a:rPr lang="th-TH" sz="2000" dirty="0"/>
              <a:t>ข้อมูลคนละหน่วย </a:t>
            </a:r>
            <a:r>
              <a:rPr lang="en-US" sz="2000" dirty="0"/>
              <a:t>    </a:t>
            </a:r>
            <a:r>
              <a:rPr lang="th-TH" sz="2000" dirty="0"/>
              <a:t>กิโลเมตร </a:t>
            </a:r>
            <a:r>
              <a:rPr lang="en-US" sz="2000" dirty="0"/>
              <a:t>, </a:t>
            </a:r>
            <a:r>
              <a:rPr lang="th-TH" sz="2000" dirty="0"/>
              <a:t>ไมล์  </a:t>
            </a:r>
            <a:r>
              <a:rPr lang="en-US" sz="2000" dirty="0"/>
              <a:t>-- </a:t>
            </a:r>
            <a:r>
              <a:rPr lang="en-US" sz="2000" dirty="0" err="1"/>
              <a:t>mr.</a:t>
            </a:r>
            <a:r>
              <a:rPr lang="en-US" sz="2000" dirty="0"/>
              <a:t> , mister</a:t>
            </a:r>
          </a:p>
          <a:p>
            <a:pPr marL="457200" indent="-457200">
              <a:buAutoNum type="arabicPeriod"/>
            </a:pPr>
            <a:endParaRPr lang="th-TH" sz="2000" dirty="0"/>
          </a:p>
          <a:p>
            <a:pPr marL="0" indent="0">
              <a:buNone/>
            </a:pPr>
            <a:r>
              <a:rPr lang="th-TH" sz="2000" dirty="0"/>
              <a:t>ปัญหาพบบ่อย</a:t>
            </a:r>
          </a:p>
          <a:p>
            <a:pPr marL="0" indent="0">
              <a:buNone/>
            </a:pPr>
            <a:r>
              <a:rPr lang="en-US" sz="2000" dirty="0"/>
              <a:t>1. </a:t>
            </a:r>
            <a:r>
              <a:rPr lang="th-TH" sz="2000" dirty="0"/>
              <a:t>ข้อมูลซ้ำ </a:t>
            </a:r>
            <a:r>
              <a:rPr lang="en-US" sz="2000" dirty="0"/>
              <a:t>Mister Jonathan == Mr. </a:t>
            </a:r>
            <a:r>
              <a:rPr lang="en-US" sz="2000" dirty="0" err="1"/>
              <a:t>jon</a:t>
            </a:r>
            <a:r>
              <a:rPr lang="en-US" sz="2000" dirty="0"/>
              <a:t>   </a:t>
            </a:r>
            <a:r>
              <a:rPr lang="th-TH" sz="2000" dirty="0"/>
              <a:t>คือคนเดียวกัน</a:t>
            </a:r>
            <a:r>
              <a:rPr lang="en-US" sz="2000" dirty="0"/>
              <a:t>  </a:t>
            </a:r>
            <a:r>
              <a:rPr lang="th-TH" sz="2000" dirty="0"/>
              <a:t>อาจจะ เบอร์โทร</a:t>
            </a:r>
            <a:r>
              <a:rPr lang="en-US" sz="2000" dirty="0"/>
              <a:t>,e-mail ,</a:t>
            </a:r>
            <a:r>
              <a:rPr lang="th-TH" sz="2000" dirty="0"/>
              <a:t>ที่อยู่ เดียวกัน</a:t>
            </a:r>
          </a:p>
          <a:p>
            <a:pPr marL="0" indent="0">
              <a:buNone/>
            </a:pPr>
            <a:r>
              <a:rPr lang="en-US" sz="2000" dirty="0"/>
              <a:t>2. </a:t>
            </a:r>
            <a:r>
              <a:rPr lang="th-TH" sz="2000" dirty="0"/>
              <a:t>ข้อมูลไม่ตรงกัน </a:t>
            </a:r>
            <a:r>
              <a:rPr lang="en-US" sz="2000" dirty="0"/>
              <a:t>::  </a:t>
            </a:r>
            <a:r>
              <a:rPr lang="th-TH" sz="2000" dirty="0"/>
              <a:t>จุด</a:t>
            </a:r>
            <a:r>
              <a:rPr lang="en-US" sz="2000" dirty="0"/>
              <a:t>1 </a:t>
            </a:r>
            <a:r>
              <a:rPr lang="en-US" sz="2000" dirty="0" err="1"/>
              <a:t>realtime</a:t>
            </a:r>
            <a:r>
              <a:rPr lang="en-US" sz="2000" dirty="0"/>
              <a:t> </a:t>
            </a:r>
            <a:r>
              <a:rPr lang="th-TH" sz="2000" dirty="0"/>
              <a:t>จุด </a:t>
            </a:r>
            <a:r>
              <a:rPr lang="en-US" sz="2000" dirty="0"/>
              <a:t>2  </a:t>
            </a:r>
            <a:r>
              <a:rPr lang="th-TH" sz="2000" dirty="0"/>
              <a:t>ทุก</a:t>
            </a:r>
            <a:r>
              <a:rPr lang="en-US" sz="2000" dirty="0"/>
              <a:t> 1M</a:t>
            </a:r>
            <a:r>
              <a:rPr lang="th-TH" sz="2000" dirty="0"/>
              <a:t> ข้อมูลเดิมอาจจะไม่ตรงกันได้ ต้องไปคุยกับทีมข้อมูลเลือกข้อมูลที่ตรงที่สุด</a:t>
            </a:r>
          </a:p>
          <a:p>
            <a:pPr marL="0" indent="0">
              <a:buNone/>
            </a:pPr>
            <a:endParaRPr lang="th-TH" sz="2000" dirty="0"/>
          </a:p>
          <a:p>
            <a:pPr marL="0" indent="0">
              <a:buNone/>
            </a:pPr>
            <a:endParaRPr lang="th-TH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* </a:t>
            </a:r>
            <a:r>
              <a:rPr lang="th-TH" sz="2000" dirty="0"/>
              <a:t>ทำข้อมูลให้เป็น </a:t>
            </a:r>
            <a:r>
              <a:rPr lang="en-US" sz="2000" dirty="0"/>
              <a:t>standard drive</a:t>
            </a:r>
          </a:p>
          <a:p>
            <a:pPr marL="0" indent="0">
              <a:buNone/>
            </a:pPr>
            <a:r>
              <a:rPr lang="en-US" sz="2000" dirty="0"/>
              <a:t>** </a:t>
            </a:r>
            <a:r>
              <a:rPr lang="th-TH" sz="2000" dirty="0"/>
              <a:t>แปลงข้อมูลให้เป็นหน่วยเดียวกันเสมอ</a:t>
            </a:r>
            <a:r>
              <a:rPr lang="en-US" sz="2000" dirty="0"/>
              <a:t> </a:t>
            </a:r>
            <a:r>
              <a:rPr lang="th-TH" sz="2000" dirty="0"/>
              <a:t> และขอข้อมูลเพิ่มจากเจ้าของแหล่งข้อมูลก่อน ทำการแก้ไข</a:t>
            </a:r>
            <a:r>
              <a:rPr lang="en-US" sz="2000" dirty="0"/>
              <a:t> </a:t>
            </a:r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131877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77B03-CAB6-4E66-BF53-3B33508AA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pipeline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4AA28-270F-4EDB-9AE2-5B2CD425C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ท่อในการลำเลียงข้อมูล</a:t>
            </a:r>
          </a:p>
          <a:p>
            <a:pPr marL="0" indent="0">
              <a:buNone/>
            </a:pPr>
            <a:r>
              <a:rPr lang="en-US" dirty="0"/>
              <a:t>A - &gt; B       data source - &gt; </a:t>
            </a:r>
            <a:r>
              <a:rPr lang="en-US" dirty="0" err="1"/>
              <a:t>Dastination</a:t>
            </a:r>
            <a:endParaRPr lang="en-US" dirty="0"/>
          </a:p>
          <a:p>
            <a:r>
              <a:rPr lang="en-US" dirty="0"/>
              <a:t>Locality  - &gt; </a:t>
            </a:r>
            <a:r>
              <a:rPr lang="th-TH" dirty="0"/>
              <a:t>รวมข้อมูลเป็นหนึ่งเดียวกัน</a:t>
            </a:r>
          </a:p>
          <a:p>
            <a:r>
              <a:rPr lang="en-US" dirty="0"/>
              <a:t>Decoupling   -&gt; </a:t>
            </a:r>
            <a:r>
              <a:rPr lang="th-TH" dirty="0"/>
              <a:t>ไม่ ต้องต่อท่อตรงจาก </a:t>
            </a:r>
            <a:r>
              <a:rPr lang="en-US" dirty="0"/>
              <a:t>Source</a:t>
            </a:r>
            <a:r>
              <a:rPr lang="th-TH" dirty="0"/>
              <a:t> ไป </a:t>
            </a:r>
            <a:r>
              <a:rPr lang="en-US" dirty="0"/>
              <a:t>Destination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443365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91D78-C461-4CC5-AB6A-676ACF5CE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pipline</a:t>
            </a:r>
            <a:r>
              <a:rPr lang="en-US" dirty="0"/>
              <a:t> </a:t>
            </a:r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0D91BA-6FAE-428C-B63F-69F12B568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288" y="1277027"/>
            <a:ext cx="8830907" cy="45345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5E2730-58E2-4286-B511-4893FF3DDC02}"/>
              </a:ext>
            </a:extLst>
          </p:cNvPr>
          <p:cNvSpPr txBox="1"/>
          <p:nvPr/>
        </p:nvSpPr>
        <p:spPr>
          <a:xfrm>
            <a:off x="3325091" y="6334780"/>
            <a:ext cx="3371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Stream , </a:t>
            </a:r>
            <a:r>
              <a:rPr lang="th-TH" dirty="0"/>
              <a:t>ดึงข้อมูลตลอดเวลา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781354-8B56-4517-A03E-E323DD586963}"/>
              </a:ext>
            </a:extLst>
          </p:cNvPr>
          <p:cNvSpPr txBox="1"/>
          <p:nvPr/>
        </p:nvSpPr>
        <p:spPr>
          <a:xfrm>
            <a:off x="3325091" y="5811560"/>
            <a:ext cx="1258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Batch , </a:t>
            </a:r>
            <a:endParaRPr lang="th-T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84CAD4-F984-4864-961C-03102310C1C8}"/>
              </a:ext>
            </a:extLst>
          </p:cNvPr>
          <p:cNvSpPr txBox="1"/>
          <p:nvPr/>
        </p:nvSpPr>
        <p:spPr>
          <a:xfrm>
            <a:off x="4488935" y="5837351"/>
            <a:ext cx="5105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ดึงข้อมูลแบบตั้งเวลา เช่นทุก </a:t>
            </a:r>
            <a:r>
              <a:rPr lang="en-US" dirty="0"/>
              <a:t>10 </a:t>
            </a:r>
            <a:r>
              <a:rPr lang="th-TH" dirty="0"/>
              <a:t>นาที</a:t>
            </a:r>
            <a:r>
              <a:rPr lang="en-US" dirty="0"/>
              <a:t>,</a:t>
            </a:r>
            <a:r>
              <a:rPr lang="th-TH" dirty="0"/>
              <a:t>วัน</a:t>
            </a:r>
            <a:r>
              <a:rPr lang="en-US" dirty="0"/>
              <a:t>,</a:t>
            </a:r>
            <a:r>
              <a:rPr lang="th-TH" dirty="0"/>
              <a:t>เดือน</a:t>
            </a:r>
            <a:r>
              <a:rPr lang="en-US" dirty="0"/>
              <a:t>,</a:t>
            </a:r>
            <a:r>
              <a:rPr lang="th-TH" dirty="0"/>
              <a:t>ปี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C12C56-C379-43E0-9241-A88173964C5A}"/>
              </a:ext>
            </a:extLst>
          </p:cNvPr>
          <p:cNvCxnSpPr>
            <a:cxnSpLocks/>
          </p:cNvCxnSpPr>
          <p:nvPr/>
        </p:nvCxnSpPr>
        <p:spPr>
          <a:xfrm flipH="1">
            <a:off x="5010841" y="5386647"/>
            <a:ext cx="342556" cy="450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6A9EAFA-BC83-4EE2-9D80-FCE26C0E6596}"/>
              </a:ext>
            </a:extLst>
          </p:cNvPr>
          <p:cNvSpPr txBox="1"/>
          <p:nvPr/>
        </p:nvSpPr>
        <p:spPr>
          <a:xfrm>
            <a:off x="3705208" y="1404468"/>
            <a:ext cx="1023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ดึงข้อมูล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B0EAFC-0E77-466C-9AF7-1F6BBBFC6D4E}"/>
              </a:ext>
            </a:extLst>
          </p:cNvPr>
          <p:cNvSpPr txBox="1"/>
          <p:nvPr/>
        </p:nvSpPr>
        <p:spPr>
          <a:xfrm>
            <a:off x="4821381" y="297856"/>
            <a:ext cx="6660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แปลงข้อมูล</a:t>
            </a:r>
            <a:r>
              <a:rPr lang="en-US" dirty="0"/>
              <a:t>,</a:t>
            </a:r>
            <a:r>
              <a:rPr lang="th-TH" dirty="0"/>
              <a:t>ทำความสะอาด</a:t>
            </a:r>
            <a:r>
              <a:rPr lang="en-US" dirty="0"/>
              <a:t>,</a:t>
            </a:r>
            <a:r>
              <a:rPr lang="th-TH" dirty="0"/>
              <a:t>รวมกันทำให้เป็น </a:t>
            </a:r>
            <a:r>
              <a:rPr lang="en-US" dirty="0"/>
              <a:t>schema</a:t>
            </a:r>
            <a:r>
              <a:rPr lang="th-TH" dirty="0"/>
              <a:t> เดียวกัน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F70155D-C075-44AE-B322-A012FDC35BD2}"/>
              </a:ext>
            </a:extLst>
          </p:cNvPr>
          <p:cNvCxnSpPr/>
          <p:nvPr/>
        </p:nvCxnSpPr>
        <p:spPr>
          <a:xfrm>
            <a:off x="5644342" y="1020649"/>
            <a:ext cx="66502" cy="1193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B37FC57-C71F-4834-8389-364DCB357DDD}"/>
              </a:ext>
            </a:extLst>
          </p:cNvPr>
          <p:cNvCxnSpPr/>
          <p:nvPr/>
        </p:nvCxnSpPr>
        <p:spPr>
          <a:xfrm flipH="1">
            <a:off x="3483033" y="1927688"/>
            <a:ext cx="222175" cy="458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D695C10-2707-4EC6-A4E8-958A32CAC70F}"/>
              </a:ext>
            </a:extLst>
          </p:cNvPr>
          <p:cNvSpPr txBox="1"/>
          <p:nvPr/>
        </p:nvSpPr>
        <p:spPr>
          <a:xfrm>
            <a:off x="8511350" y="1404468"/>
            <a:ext cx="1138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เก็บข้อมูล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74FFA19-1965-48F9-A1B7-7A382935DFC6}"/>
              </a:ext>
            </a:extLst>
          </p:cNvPr>
          <p:cNvCxnSpPr/>
          <p:nvPr/>
        </p:nvCxnSpPr>
        <p:spPr>
          <a:xfrm flipH="1">
            <a:off x="8088284" y="1927688"/>
            <a:ext cx="914400" cy="79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27EF792-27BA-4E2C-9EC8-4B38E4C22687}"/>
              </a:ext>
            </a:extLst>
          </p:cNvPr>
          <p:cNvSpPr txBox="1"/>
          <p:nvPr/>
        </p:nvSpPr>
        <p:spPr>
          <a:xfrm>
            <a:off x="2010788" y="6098608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015526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5C1A-0265-4908-80EB-9000A347C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B62F8-89D1-44E7-A5CC-117206F3A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 -&gt; Extract -&gt; </a:t>
            </a:r>
            <a:r>
              <a:rPr lang="th-TH" dirty="0"/>
              <a:t>ดึงข้อมูล จาก </a:t>
            </a:r>
            <a:r>
              <a:rPr lang="en-US" dirty="0"/>
              <a:t>(data source)</a:t>
            </a:r>
            <a:endParaRPr lang="th-TH" dirty="0"/>
          </a:p>
          <a:p>
            <a:pPr marL="0" indent="0">
              <a:buNone/>
            </a:pPr>
            <a:r>
              <a:rPr lang="th-TH" dirty="0"/>
              <a:t>	</a:t>
            </a:r>
            <a:r>
              <a:rPr lang="en-US" dirty="0"/>
              <a:t>- type data : csv , json ,</a:t>
            </a:r>
            <a:r>
              <a:rPr lang="en-US" dirty="0" err="1"/>
              <a:t>api</a:t>
            </a:r>
            <a:r>
              <a:rPr lang="en-US" dirty="0"/>
              <a:t> , database ,data warehouse / mart</a:t>
            </a:r>
          </a:p>
          <a:p>
            <a:pPr marL="0" indent="0">
              <a:buNone/>
            </a:pPr>
            <a:r>
              <a:rPr lang="en-US" dirty="0"/>
              <a:t>	- format : </a:t>
            </a:r>
            <a:r>
              <a:rPr lang="th-TH" dirty="0"/>
              <a:t> จำนวนคอลัมน์ </a:t>
            </a:r>
            <a:r>
              <a:rPr lang="en-US" dirty="0"/>
              <a:t>, </a:t>
            </a:r>
            <a:r>
              <a:rPr lang="th-TH" dirty="0"/>
              <a:t>ชื่อคอลัมน์ </a:t>
            </a:r>
            <a:r>
              <a:rPr lang="en-US" dirty="0"/>
              <a:t>, format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th-TH" dirty="0"/>
              <a:t>ความถี่ในการ</a:t>
            </a:r>
            <a:r>
              <a:rPr lang="en-US" dirty="0"/>
              <a:t> update : </a:t>
            </a:r>
            <a:r>
              <a:rPr lang="th-TH" dirty="0"/>
              <a:t>ทุกชั่วโมง</a:t>
            </a:r>
            <a:r>
              <a:rPr lang="en-US" dirty="0"/>
              <a:t>,</a:t>
            </a:r>
            <a:r>
              <a:rPr lang="th-TH" dirty="0"/>
              <a:t>วัน </a:t>
            </a:r>
            <a:r>
              <a:rPr lang="en-US" dirty="0"/>
              <a:t>,</a:t>
            </a:r>
            <a:r>
              <a:rPr lang="th-TH" dirty="0"/>
              <a:t> อาทิตย์ละครั้ง</a:t>
            </a:r>
            <a:r>
              <a:rPr lang="en-US" dirty="0"/>
              <a:t>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605380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057FD-28D1-449D-9B87-ECF618B19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DDCFB-250A-44D4-BEE6-17D222CF6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 -&gt; Transform = </a:t>
            </a:r>
            <a:r>
              <a:rPr lang="th-TH" dirty="0"/>
              <a:t>แปลงข้อมูล</a:t>
            </a:r>
          </a:p>
          <a:p>
            <a:pPr lvl="1"/>
            <a:r>
              <a:rPr lang="th-TH" dirty="0"/>
              <a:t>ปรับข้อมูลให้เหมาะสมกับปลายทาง เล่น วันที่ </a:t>
            </a:r>
            <a:r>
              <a:rPr lang="en-US" dirty="0"/>
              <a:t>DD/MM/YYYY </a:t>
            </a:r>
            <a:r>
              <a:rPr lang="th-TH" dirty="0"/>
              <a:t>เป็น  </a:t>
            </a:r>
            <a:r>
              <a:rPr lang="en-US" dirty="0"/>
              <a:t>YYYY-MM-DD</a:t>
            </a:r>
            <a:endParaRPr lang="th-TH" dirty="0"/>
          </a:p>
          <a:p>
            <a:pPr lvl="1"/>
            <a:endParaRPr lang="th-TH" dirty="0"/>
          </a:p>
          <a:p>
            <a:pPr lvl="1"/>
            <a:r>
              <a:rPr lang="th-TH" dirty="0"/>
              <a:t>สรุปข้อมูล </a:t>
            </a:r>
            <a:r>
              <a:rPr lang="en-US" dirty="0"/>
              <a:t>(Aggregation)</a:t>
            </a:r>
            <a:r>
              <a:rPr lang="th-TH" dirty="0"/>
              <a:t> </a:t>
            </a:r>
            <a:r>
              <a:rPr lang="en-US" dirty="0"/>
              <a:t>:: </a:t>
            </a:r>
            <a:r>
              <a:rPr lang="th-TH" dirty="0"/>
              <a:t>เอยากได้ผลรวม</a:t>
            </a:r>
            <a:r>
              <a:rPr lang="en-US" dirty="0"/>
              <a:t> </a:t>
            </a:r>
            <a:r>
              <a:rPr lang="th-TH" dirty="0"/>
              <a:t>เช่น วันไหนขายได้เท่าไหร่ฃ ไม่เอาทั้งหมด</a:t>
            </a:r>
          </a:p>
          <a:p>
            <a:pPr lvl="1"/>
            <a:endParaRPr lang="th-TH" dirty="0"/>
          </a:p>
          <a:p>
            <a:pPr lvl="1"/>
            <a:r>
              <a:rPr lang="th-TH" dirty="0"/>
              <a:t>เพิ่มคุณค่าของข้อมูล </a:t>
            </a:r>
            <a:r>
              <a:rPr lang="en-US" dirty="0"/>
              <a:t>(Enrichment) :: </a:t>
            </a:r>
            <a:r>
              <a:rPr lang="th-TH" dirty="0"/>
              <a:t>รวมข้อมูลยอดขายแต่ละวัน กับ ข้อมูลสภาพ อากาศในวันนั้นๆ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80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ED667-7D32-4265-872E-78B5E1BDD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16429-8E51-4F20-9C2D-B0A8E2EC8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 -&gt; Load     </a:t>
            </a:r>
            <a:r>
              <a:rPr lang="th-TH" dirty="0"/>
              <a:t>เข้า ไปในระบบปลายทาง</a:t>
            </a:r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r>
              <a:rPr lang="en-US" dirty="0"/>
              <a:t> - database</a:t>
            </a:r>
          </a:p>
          <a:p>
            <a:pPr>
              <a:buFontTx/>
              <a:buChar char="-"/>
            </a:pPr>
            <a:r>
              <a:rPr lang="en-US" dirty="0"/>
              <a:t>Data Warehouse</a:t>
            </a:r>
          </a:p>
          <a:p>
            <a:pPr>
              <a:buFontTx/>
              <a:buChar char="-"/>
            </a:pPr>
            <a:r>
              <a:rPr lang="en-US" dirty="0"/>
              <a:t>Data lake</a:t>
            </a:r>
          </a:p>
          <a:p>
            <a:pPr marL="0" indent="0">
              <a:buNone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548696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95964-5A55-4981-97EB-6A4DC0502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 - ELT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40D49-49A0-41C7-A678-7890782F4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1485" y="2220260"/>
            <a:ext cx="4821455" cy="43513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ELT</a:t>
            </a:r>
          </a:p>
          <a:p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 Extract -&gt; load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แล้ว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transform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</a:t>
            </a:r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Data warehouse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สมัยใหม่เช่น 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Redshift, Snowflake</a:t>
            </a:r>
          </a:p>
          <a:p>
            <a:pPr marL="0" indent="0">
              <a:buNone/>
            </a:pP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ระบบปลายทางประมวลผลหนัก</a:t>
            </a:r>
          </a:p>
          <a:p>
            <a:pPr marL="0" indent="0">
              <a:buNone/>
            </a:pP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 data analyst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เข้าถึงข้อมูลได้เร็ว ไม่ต้องรอ 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ELT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เสร็จ สามารถ 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transform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ข้อมูลดิบตอนดึงข้อมูลได้เลย</a:t>
            </a:r>
          </a:p>
          <a:p>
            <a:pPr marL="0" indent="0">
              <a:buNone/>
            </a:pP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99CA81-4E3A-4C9F-AA36-F8CB576D4566}"/>
              </a:ext>
            </a:extLst>
          </p:cNvPr>
          <p:cNvSpPr txBox="1">
            <a:spLocks/>
          </p:cNvSpPr>
          <p:nvPr/>
        </p:nvSpPr>
        <p:spPr>
          <a:xfrm>
            <a:off x="709060" y="2220260"/>
            <a:ext cx="4821455" cy="4351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ETL</a:t>
            </a:r>
          </a:p>
          <a:p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วิธีปกติในการย้ายข้อมูล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ระบบปลายทางไม่ต้องประมวลผลเยอะ</a:t>
            </a:r>
          </a:p>
          <a:p>
            <a:pPr>
              <a:buFontTx/>
              <a:buChar char="-"/>
            </a:pP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data analyst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เข้าถึงข้อมูลได้เร็ว ไม่ต้องรอ 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ELT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เสร็จ สามารถ 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transform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ข้อมูลดิบตอนดึงข้อมูลได้เลย</a:t>
            </a:r>
          </a:p>
          <a:p>
            <a:pPr>
              <a:buFontTx/>
              <a:buChar char="-"/>
            </a:pP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ต้องมี 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Staging Area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แยก เพื่อประมวลผลข้อมูล</a:t>
            </a:r>
          </a:p>
          <a:p>
            <a:pPr>
              <a:buFontTx/>
              <a:buChar char="-"/>
            </a:pP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Data analyst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ต้องรอ 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ETL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เสร็จ</a:t>
            </a:r>
          </a:p>
        </p:txBody>
      </p:sp>
    </p:spTree>
    <p:extLst>
      <p:ext uri="{BB962C8B-B14F-4D97-AF65-F5344CB8AC3E}">
        <p14:creationId xmlns:p14="http://schemas.microsoft.com/office/powerpoint/2010/main" val="4035669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3E38D6-E8D9-4C61-845F-CA4F9F2F1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26722"/>
            <a:ext cx="10515600" cy="438386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D6F382-4D11-43F3-9CDD-41598715537A}"/>
              </a:ext>
            </a:extLst>
          </p:cNvPr>
          <p:cNvSpPr txBox="1"/>
          <p:nvPr/>
        </p:nvSpPr>
        <p:spPr>
          <a:xfrm flipH="1">
            <a:off x="5303521" y="5707780"/>
            <a:ext cx="3390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เก็บใน </a:t>
            </a:r>
            <a:r>
              <a:rPr lang="en-US" dirty="0"/>
              <a:t>temp </a:t>
            </a:r>
            <a:r>
              <a:rPr lang="th-TH" dirty="0"/>
              <a:t>ก่อน</a:t>
            </a:r>
          </a:p>
        </p:txBody>
      </p:sp>
    </p:spTree>
    <p:extLst>
      <p:ext uri="{BB962C8B-B14F-4D97-AF65-F5344CB8AC3E}">
        <p14:creationId xmlns:p14="http://schemas.microsoft.com/office/powerpoint/2010/main" val="313621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BC635-8A22-46F8-900D-2CA859A2B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3886"/>
            <a:ext cx="10515600" cy="5763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Key consideration / trade-offs</a:t>
            </a:r>
          </a:p>
          <a:p>
            <a:pPr>
              <a:buFontTx/>
              <a:buChar char="-"/>
            </a:pPr>
            <a:r>
              <a:rPr lang="en-US" sz="2000" dirty="0"/>
              <a:t>Accuracy </a:t>
            </a:r>
            <a:r>
              <a:rPr lang="th-TH" sz="2000" dirty="0"/>
              <a:t>ความถูกต้อง</a:t>
            </a:r>
            <a:r>
              <a:rPr lang="en-US" sz="2000" dirty="0"/>
              <a:t> </a:t>
            </a:r>
            <a:r>
              <a:rPr lang="th-TH" sz="2000" dirty="0"/>
              <a:t>เช่น </a:t>
            </a:r>
            <a:r>
              <a:rPr lang="en-US" sz="2000" dirty="0"/>
              <a:t>load 10k row </a:t>
            </a:r>
            <a:r>
              <a:rPr lang="th-TH" sz="2000" dirty="0"/>
              <a:t>ต้องมี </a:t>
            </a:r>
            <a:r>
              <a:rPr lang="en-US" sz="2000" dirty="0"/>
              <a:t>10k</a:t>
            </a:r>
            <a:r>
              <a:rPr lang="th-TH" sz="2000" dirty="0"/>
              <a:t> </a:t>
            </a:r>
            <a:r>
              <a:rPr lang="en-US" sz="2000" dirty="0"/>
              <a:t> row</a:t>
            </a:r>
          </a:p>
          <a:p>
            <a:pPr>
              <a:buFontTx/>
              <a:buChar char="-"/>
            </a:pPr>
            <a:r>
              <a:rPr lang="en-US" sz="2000" dirty="0"/>
              <a:t>Speed </a:t>
            </a:r>
            <a:r>
              <a:rPr lang="th-TH" sz="2000" dirty="0"/>
              <a:t>ความเร็ว เช่น  </a:t>
            </a:r>
            <a:r>
              <a:rPr lang="en-US" sz="2000" dirty="0"/>
              <a:t>load </a:t>
            </a:r>
            <a:r>
              <a:rPr lang="th-TH" sz="2000" dirty="0"/>
              <a:t>ข้อมูล </a:t>
            </a:r>
            <a:r>
              <a:rPr lang="en-US" sz="2000" dirty="0"/>
              <a:t>3 </a:t>
            </a:r>
            <a:r>
              <a:rPr lang="th-TH" sz="2000" dirty="0"/>
              <a:t>ปีย้อนหลัง</a:t>
            </a:r>
            <a:r>
              <a:rPr lang="en-US" sz="2000" dirty="0"/>
              <a:t> </a:t>
            </a:r>
            <a:r>
              <a:rPr lang="th-TH" sz="2000" dirty="0"/>
              <a:t>ต้องใช้ เวลา </a:t>
            </a:r>
            <a:r>
              <a:rPr lang="en-US" sz="2000" dirty="0"/>
              <a:t>3 </a:t>
            </a:r>
            <a:r>
              <a:rPr lang="th-TH" sz="2000" dirty="0"/>
              <a:t>เดือนในการ </a:t>
            </a:r>
            <a:r>
              <a:rPr lang="en-US" sz="2000" dirty="0"/>
              <a:t>load </a:t>
            </a:r>
            <a:r>
              <a:rPr lang="th-TH" sz="2000" dirty="0"/>
              <a:t>แล้ว </a:t>
            </a:r>
            <a:r>
              <a:rPr lang="en-US" sz="2000" dirty="0"/>
              <a:t>3 </a:t>
            </a:r>
            <a:r>
              <a:rPr lang="th-TH" sz="2000" dirty="0"/>
              <a:t>เดือนที่เหลือจะ </a:t>
            </a:r>
            <a:r>
              <a:rPr lang="en-US" sz="2000" dirty="0"/>
              <a:t>load </a:t>
            </a:r>
            <a:r>
              <a:rPr lang="th-TH" sz="2000" dirty="0"/>
              <a:t>มายังไง</a:t>
            </a:r>
          </a:p>
          <a:p>
            <a:pPr>
              <a:buFontTx/>
              <a:buChar char="-"/>
            </a:pPr>
            <a:r>
              <a:rPr lang="en-US" sz="2000" dirty="0"/>
              <a:t>Scalability </a:t>
            </a:r>
            <a:r>
              <a:rPr lang="th-TH" sz="2000" dirty="0"/>
              <a:t>  ความสามารถในการรับข้อมูลปริมาณมากๆ</a:t>
            </a:r>
          </a:p>
          <a:p>
            <a:pPr>
              <a:buFontTx/>
              <a:buChar char="-"/>
            </a:pPr>
            <a:r>
              <a:rPr lang="en-US" sz="2000" dirty="0"/>
              <a:t>Security </a:t>
            </a:r>
            <a:r>
              <a:rPr lang="th-TH" sz="2000" dirty="0"/>
              <a:t>   </a:t>
            </a:r>
            <a:r>
              <a:rPr lang="en-US" sz="2000" dirty="0"/>
              <a:t> </a:t>
            </a:r>
            <a:r>
              <a:rPr lang="th-TH" sz="2000" dirty="0"/>
              <a:t>เช่น </a:t>
            </a:r>
            <a:r>
              <a:rPr lang="en-US" sz="2000" dirty="0"/>
              <a:t>encrypt </a:t>
            </a:r>
            <a:r>
              <a:rPr lang="th-TH" sz="2000" dirty="0"/>
              <a:t>ข้อมูล</a:t>
            </a:r>
          </a:p>
          <a:p>
            <a:pPr>
              <a:buFontTx/>
              <a:buChar char="-"/>
            </a:pPr>
            <a:endParaRPr lang="th-TH" sz="2000" dirty="0"/>
          </a:p>
          <a:p>
            <a:pPr>
              <a:buFontTx/>
              <a:buChar char="-"/>
            </a:pPr>
            <a:r>
              <a:rPr lang="en-US" sz="2000" dirty="0"/>
              <a:t>** </a:t>
            </a:r>
            <a:r>
              <a:rPr lang="th-TH" sz="2000" dirty="0"/>
              <a:t>การเพิ่มเรื่องหนึ่ง อาจจะไปลด อีกเรื่อง เช่น เพิ่ม </a:t>
            </a:r>
            <a:r>
              <a:rPr lang="en-US" sz="2000" dirty="0"/>
              <a:t>speed </a:t>
            </a:r>
            <a:r>
              <a:rPr lang="th-TH" sz="2000" dirty="0"/>
              <a:t>ไปลด </a:t>
            </a:r>
            <a:r>
              <a:rPr lang="en-US" sz="2000" dirty="0"/>
              <a:t>accuracy  </a:t>
            </a:r>
            <a:r>
              <a:rPr lang="th-TH" sz="2000" dirty="0"/>
              <a:t>ดูความต้องการโปรเจ็ค</a:t>
            </a:r>
          </a:p>
        </p:txBody>
      </p:sp>
    </p:spTree>
    <p:extLst>
      <p:ext uri="{BB962C8B-B14F-4D97-AF65-F5344CB8AC3E}">
        <p14:creationId xmlns:p14="http://schemas.microsoft.com/office/powerpoint/2010/main" val="1209756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711</Words>
  <Application>Microsoft Office PowerPoint</Application>
  <PresentationFormat>Widescreen</PresentationFormat>
  <Paragraphs>93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TH Sarabun New</vt:lpstr>
      <vt:lpstr>Office Theme</vt:lpstr>
      <vt:lpstr>PowerPoint Presentation</vt:lpstr>
      <vt:lpstr>Data pipeline</vt:lpstr>
      <vt:lpstr>Data pipline </vt:lpstr>
      <vt:lpstr>ETL</vt:lpstr>
      <vt:lpstr>ETL</vt:lpstr>
      <vt:lpstr>ETL</vt:lpstr>
      <vt:lpstr>ETL - ELT</vt:lpstr>
      <vt:lpstr>PowerPoint Presentation</vt:lpstr>
      <vt:lpstr>PowerPoint Presentation</vt:lpstr>
      <vt:lpstr>Data pipeline</vt:lpstr>
      <vt:lpstr>Processing </vt:lpstr>
      <vt:lpstr>Data integration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aditep campira</dc:creator>
  <cp:lastModifiedBy>aditep campira</cp:lastModifiedBy>
  <cp:revision>11</cp:revision>
  <dcterms:created xsi:type="dcterms:W3CDTF">2021-01-26T13:52:58Z</dcterms:created>
  <dcterms:modified xsi:type="dcterms:W3CDTF">2021-01-26T15:27:11Z</dcterms:modified>
</cp:coreProperties>
</file>